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78"/>
  </p:notesMasterIdLst>
  <p:sldIdLst>
    <p:sldId id="694" r:id="rId4"/>
    <p:sldId id="977" r:id="rId5"/>
    <p:sldId id="1076" r:id="rId6"/>
    <p:sldId id="1077" r:id="rId7"/>
    <p:sldId id="1078" r:id="rId8"/>
    <p:sldId id="1079" r:id="rId9"/>
    <p:sldId id="1080" r:id="rId10"/>
    <p:sldId id="1081" r:id="rId11"/>
    <p:sldId id="1082" r:id="rId12"/>
    <p:sldId id="1089" r:id="rId13"/>
    <p:sldId id="1083" r:id="rId14"/>
    <p:sldId id="1090" r:id="rId15"/>
    <p:sldId id="1091" r:id="rId16"/>
    <p:sldId id="1092" r:id="rId17"/>
    <p:sldId id="1093" r:id="rId18"/>
    <p:sldId id="1094" r:id="rId19"/>
    <p:sldId id="1095" r:id="rId20"/>
    <p:sldId id="1096" r:id="rId21"/>
    <p:sldId id="1097" r:id="rId22"/>
    <p:sldId id="1098" r:id="rId23"/>
    <p:sldId id="1099" r:id="rId24"/>
    <p:sldId id="1100" r:id="rId25"/>
    <p:sldId id="1101" r:id="rId26"/>
    <p:sldId id="1102" r:id="rId27"/>
    <p:sldId id="1103" r:id="rId28"/>
    <p:sldId id="1104" r:id="rId29"/>
    <p:sldId id="1105" r:id="rId30"/>
    <p:sldId id="1110" r:id="rId31"/>
    <p:sldId id="1106" r:id="rId32"/>
    <p:sldId id="1111" r:id="rId33"/>
    <p:sldId id="1107" r:id="rId34"/>
    <p:sldId id="1112" r:id="rId35"/>
    <p:sldId id="1113" r:id="rId36"/>
    <p:sldId id="1114" r:id="rId37"/>
    <p:sldId id="1115" r:id="rId38"/>
    <p:sldId id="1116" r:id="rId39"/>
    <p:sldId id="1117" r:id="rId40"/>
    <p:sldId id="1118" r:id="rId41"/>
    <p:sldId id="1124" r:id="rId42"/>
    <p:sldId id="1108" r:id="rId43"/>
    <p:sldId id="1109" r:id="rId44"/>
    <p:sldId id="1125" r:id="rId45"/>
    <p:sldId id="1126" r:id="rId46"/>
    <p:sldId id="1127" r:id="rId47"/>
    <p:sldId id="1128" r:id="rId48"/>
    <p:sldId id="1129" r:id="rId49"/>
    <p:sldId id="1130" r:id="rId50"/>
    <p:sldId id="1131" r:id="rId51"/>
    <p:sldId id="1132" r:id="rId52"/>
    <p:sldId id="1133" r:id="rId53"/>
    <p:sldId id="1134" r:id="rId54"/>
    <p:sldId id="1146" r:id="rId55"/>
    <p:sldId id="1135" r:id="rId56"/>
    <p:sldId id="1136" r:id="rId57"/>
    <p:sldId id="1147" r:id="rId58"/>
    <p:sldId id="1137" r:id="rId59"/>
    <p:sldId id="1138" r:id="rId60"/>
    <p:sldId id="1139" r:id="rId61"/>
    <p:sldId id="1140" r:id="rId62"/>
    <p:sldId id="1141" r:id="rId63"/>
    <p:sldId id="1142" r:id="rId64"/>
    <p:sldId id="1148" r:id="rId65"/>
    <p:sldId id="1149" r:id="rId66"/>
    <p:sldId id="1150" r:id="rId67"/>
    <p:sldId id="1151" r:id="rId68"/>
    <p:sldId id="1152" r:id="rId69"/>
    <p:sldId id="1153" r:id="rId70"/>
    <p:sldId id="1154" r:id="rId71"/>
    <p:sldId id="1155" r:id="rId72"/>
    <p:sldId id="1156" r:id="rId73"/>
    <p:sldId id="1157" r:id="rId74"/>
    <p:sldId id="1158" r:id="rId75"/>
    <p:sldId id="1159" r:id="rId76"/>
    <p:sldId id="984" r:id="rId7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if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if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tmp"/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image" Target="../media/image87.tmp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image" Target="../media/image89.tmp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image" Target="../media/image91.tmp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tmp"/><Relationship Id="rId2" Type="http://schemas.openxmlformats.org/officeDocument/2006/relationships/image" Target="../media/image93.tmp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C</a:t>
            </a:r>
            <a:r>
              <a:rPr lang="ko-KR" altLang="en-US" sz="2400" dirty="0"/>
              <a:t>언어 기본문법 </a:t>
            </a:r>
            <a:r>
              <a:rPr lang="en-US" altLang="ko-KR" sz="2400" dirty="0"/>
              <a:t>&amp; </a:t>
            </a:r>
            <a:r>
              <a:rPr lang="ko-KR" altLang="en-US" sz="2400" dirty="0"/>
              <a:t>변수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기본 문법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들여쓰기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 소스 코드를 작성할 때는 들여쓰기를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보통 </a:t>
            </a:r>
            <a:r>
              <a:rPr lang="en-US" altLang="ko-KR" sz="1200" dirty="0"/>
              <a:t>{(</a:t>
            </a:r>
            <a:r>
              <a:rPr lang="ko-KR" altLang="en-US" sz="1200" dirty="0"/>
              <a:t>여는 중괄호</a:t>
            </a:r>
            <a:r>
              <a:rPr lang="en-US" altLang="ko-KR" sz="1200" dirty="0"/>
              <a:t>)</a:t>
            </a:r>
            <a:r>
              <a:rPr lang="ko-KR" altLang="en-US" sz="1200" dirty="0"/>
              <a:t>가 시작될 때 들여쓰기를 함</a:t>
            </a:r>
            <a:br>
              <a:rPr lang="ko-KR" altLang="en-US" sz="1200" dirty="0"/>
            </a:br>
            <a:endParaRPr lang="en-US" altLang="ko-KR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02076" y="1918975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들여쓰기 방법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4" y="2282236"/>
            <a:ext cx="4262918" cy="25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프로그래밍에서 값을 다루려면 변수가 필요함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값을 저장하는 공간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뭔가를 담는 그릇과 </a:t>
            </a:r>
            <a:r>
              <a:rPr lang="ko-KR" altLang="en-US" sz="1200" dirty="0" err="1"/>
              <a:t>비슷</a:t>
            </a:r>
            <a:br>
              <a:rPr lang="ko-KR" altLang="en-US" sz="1200" dirty="0"/>
            </a:br>
            <a:endParaRPr lang="en-US" altLang="ko-KR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6611" y="2370547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변수 선언하기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63" y="2716189"/>
            <a:ext cx="3537700" cy="13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작성규칙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영문 문자와 숫자를 사용 가능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대소문자를 구분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문자부터 시작해야 하며 숫자부터 시작하면 안 됨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_ (</a:t>
            </a:r>
            <a:r>
              <a:rPr lang="ko-KR" altLang="en-US" sz="1200" dirty="0"/>
              <a:t>밑줄 문자</a:t>
            </a:r>
            <a:r>
              <a:rPr lang="en-US" altLang="ko-KR" sz="1200" dirty="0"/>
              <a:t>)</a:t>
            </a:r>
            <a:r>
              <a:rPr lang="ko-KR" altLang="en-US" sz="1200" dirty="0"/>
              <a:t>로 시작할 수 있음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언어의 키워드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short, long, float, void, if, for, while, switch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는 사용할 수 없음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8551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변수이름</a:t>
            </a:r>
            <a:r>
              <a:rPr lang="en-US" altLang="ko-KR" sz="1200" dirty="0"/>
              <a:t>; </a:t>
            </a:r>
            <a:r>
              <a:rPr lang="ko-KR" altLang="en-US" sz="1200" dirty="0"/>
              <a:t>형식으로 만듦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변수를 만드는 과정을 </a:t>
            </a:r>
            <a:r>
              <a:rPr lang="en-US" altLang="ko-KR" sz="1200" dirty="0"/>
              <a:t>"</a:t>
            </a:r>
            <a:r>
              <a:rPr lang="ko-KR" altLang="en-US" sz="1200" dirty="0"/>
              <a:t>변수를 선언한다</a:t>
            </a:r>
            <a:r>
              <a:rPr lang="en-US" altLang="ko-KR" sz="1200" dirty="0"/>
              <a:t>"</a:t>
            </a:r>
            <a:r>
              <a:rPr lang="ko-KR" altLang="en-US" sz="1200" dirty="0"/>
              <a:t>고 부름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(</a:t>
            </a:r>
            <a:r>
              <a:rPr lang="ko-KR" altLang="en-US" sz="1200" dirty="0"/>
              <a:t>정수를 뜻하는 </a:t>
            </a:r>
            <a:r>
              <a:rPr lang="en-US" altLang="ko-KR" sz="1200" dirty="0"/>
              <a:t>integer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축약형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num1;</a:t>
            </a:r>
            <a:r>
              <a:rPr lang="ko-KR" altLang="en-US" sz="1200" dirty="0"/>
              <a:t>은 정수형 값</a:t>
            </a:r>
            <a:r>
              <a:rPr lang="en-US" altLang="ko-KR" sz="1200" dirty="0"/>
              <a:t>(1, 2, 3, 0, -1, -2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을 저장할 수 있는 변수</a:t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8445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종류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저장할 값의 종류에 따라 </a:t>
            </a:r>
            <a:r>
              <a:rPr lang="ko-KR" altLang="en-US" sz="1200" dirty="0" err="1"/>
              <a:t>자료형이</a:t>
            </a:r>
            <a:r>
              <a:rPr lang="ko-KR" altLang="en-US" sz="1200" dirty="0"/>
              <a:t> 달라짐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char, short,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long  </a:t>
            </a:r>
            <a:r>
              <a:rPr lang="ko-KR" altLang="en-US" sz="1200" dirty="0"/>
              <a:t>정수</a:t>
            </a:r>
            <a:br>
              <a:rPr lang="ko-KR" altLang="en-US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저장할 수 있는 크기가 다름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float, double  </a:t>
            </a:r>
            <a:r>
              <a:rPr lang="ko-KR" altLang="en-US" sz="1200" dirty="0"/>
              <a:t>실수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void  </a:t>
            </a:r>
            <a:r>
              <a:rPr lang="ko-KR" altLang="en-US" sz="1200" dirty="0"/>
              <a:t>형태가 없는 </a:t>
            </a:r>
            <a:r>
              <a:rPr lang="ko-KR" altLang="en-US" sz="1200" dirty="0" err="1"/>
              <a:t>자료형</a:t>
            </a:r>
            <a:br>
              <a:rPr lang="ko-KR" altLang="en-US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포인터를 사용할 때</a:t>
            </a:r>
            <a:r>
              <a:rPr lang="en-US" altLang="ko-KR" sz="1200" dirty="0"/>
              <a:t>, </a:t>
            </a:r>
            <a:r>
              <a:rPr lang="ko-KR" altLang="en-US" sz="1200" dirty="0"/>
              <a:t>함수의 </a:t>
            </a:r>
            <a:r>
              <a:rPr lang="ko-KR" altLang="en-US" sz="1200" dirty="0" err="1"/>
              <a:t>반환값을</a:t>
            </a:r>
            <a:r>
              <a:rPr lang="ko-KR" altLang="en-US" sz="1200" dirty="0"/>
              <a:t> 표현할 때 사용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9166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변수를 만들고 값 저장하기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11" y="1281086"/>
            <a:ext cx="5587879" cy="3579559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63" y="4979951"/>
            <a:ext cx="5578527" cy="5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변수를 만들고 값 저장하기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등호를 사용하여 값 저장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 </a:t>
            </a:r>
            <a:r>
              <a:rPr lang="en-US" altLang="ko-KR" sz="1200" dirty="0"/>
              <a:t>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1 = </a:t>
            </a:r>
            <a:r>
              <a:rPr lang="ko-KR" altLang="en-US" sz="1200" dirty="0"/>
              <a:t>변수</a:t>
            </a:r>
            <a:r>
              <a:rPr lang="en-US" altLang="ko-KR" sz="1200" dirty="0"/>
              <a:t>2;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변수에 값을 저장하는 과정을 </a:t>
            </a:r>
            <a:r>
              <a:rPr lang="en-US" altLang="ko-KR" sz="1200" dirty="0"/>
              <a:t>"</a:t>
            </a:r>
            <a:r>
              <a:rPr lang="ko-KR" altLang="en-US" sz="1200" dirty="0"/>
              <a:t>변수에 값을 할당한다</a:t>
            </a:r>
            <a:r>
              <a:rPr lang="en-US" altLang="ko-KR" sz="1200" dirty="0"/>
              <a:t>"</a:t>
            </a:r>
            <a:r>
              <a:rPr lang="ko-KR" altLang="en-US" sz="1200" dirty="0"/>
              <a:t>고 부름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5" y="3039390"/>
            <a:ext cx="3439138" cy="1555389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101085" y="2751355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변수에 값 할당</a:t>
            </a: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5" y="4681593"/>
            <a:ext cx="6675698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여러 개를 한번에 선언하기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56" y="1384046"/>
            <a:ext cx="5374601" cy="3154953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57" y="4715968"/>
            <a:ext cx="5385093" cy="5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1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변수를 선언하면서 초기화 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변수 </a:t>
            </a:r>
            <a:r>
              <a:rPr lang="en-US" altLang="ko-KR" sz="1200" dirty="0"/>
              <a:t>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변수</a:t>
            </a:r>
            <a:r>
              <a:rPr lang="en-US" altLang="ko-KR" sz="1200" dirty="0"/>
              <a:t>1 = </a:t>
            </a:r>
            <a:r>
              <a:rPr lang="ko-KR" altLang="en-US" sz="1200" dirty="0"/>
              <a:t>값</a:t>
            </a:r>
            <a:r>
              <a:rPr lang="en-US" altLang="ko-KR" sz="1200" dirty="0"/>
              <a:t>1, </a:t>
            </a:r>
            <a:r>
              <a:rPr lang="ko-KR" altLang="en-US" sz="1200" dirty="0"/>
              <a:t>변수</a:t>
            </a:r>
            <a:r>
              <a:rPr lang="en-US" altLang="ko-KR" sz="1200" dirty="0"/>
              <a:t>2 = </a:t>
            </a:r>
            <a:r>
              <a:rPr lang="ko-KR" altLang="en-US" sz="1200" dirty="0"/>
              <a:t>값</a:t>
            </a:r>
            <a:r>
              <a:rPr lang="en-US" altLang="ko-KR" sz="1200" dirty="0"/>
              <a:t>2;.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변수를 선언하면서 값을 할당하는 과정을 </a:t>
            </a:r>
            <a:r>
              <a:rPr lang="en-US" altLang="ko-KR" sz="1200" dirty="0"/>
              <a:t>"</a:t>
            </a:r>
            <a:r>
              <a:rPr lang="ko-KR" altLang="en-US" sz="1200" dirty="0"/>
              <a:t>변수를 초기화한다</a:t>
            </a:r>
            <a:r>
              <a:rPr lang="en-US" altLang="ko-KR" sz="1200" dirty="0"/>
              <a:t>"</a:t>
            </a:r>
            <a:r>
              <a:rPr lang="ko-KR" altLang="en-US" sz="1200" dirty="0"/>
              <a:t>라고 부름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11" y="2274643"/>
            <a:ext cx="5380013" cy="2598645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12" y="5011391"/>
            <a:ext cx="5380012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6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변수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여러 개를 선언하면서 값 초기화하기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 </a:t>
            </a:r>
            <a:r>
              <a:rPr lang="en-US" altLang="ko-KR" sz="1200" dirty="0"/>
              <a:t>10 20 30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12" y="1818921"/>
            <a:ext cx="4846740" cy="2248095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12" y="4338253"/>
            <a:ext cx="4846740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</a:t>
            </a:r>
            <a:r>
              <a:rPr lang="ko-KR" altLang="en-US" sz="1200" dirty="0"/>
              <a:t>언어의 기본 문법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</a:t>
            </a:r>
            <a:r>
              <a:rPr lang="ko-KR" altLang="en-US" sz="1200" dirty="0"/>
              <a:t>언어의 변수 이해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다양한 정수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제공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정수는 부호와 크기에 따라 </a:t>
            </a:r>
            <a:r>
              <a:rPr lang="ko-KR" altLang="en-US" sz="1200" dirty="0" err="1"/>
              <a:t>자료형이</a:t>
            </a:r>
            <a:r>
              <a:rPr lang="ko-KR" altLang="en-US" sz="1200" dirty="0"/>
              <a:t> 달라짐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정수 </a:t>
            </a:r>
            <a:r>
              <a:rPr lang="ko-KR" altLang="en-US" sz="1200" dirty="0" err="1"/>
              <a:t>자료형은</a:t>
            </a:r>
            <a:r>
              <a:rPr lang="ko-KR" altLang="en-US" sz="1200" dirty="0"/>
              <a:t> 부호 </a:t>
            </a:r>
            <a:r>
              <a:rPr lang="en-US" altLang="ko-KR" sz="1200" dirty="0"/>
              <a:t>+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조합하여 사용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부호 </a:t>
            </a:r>
            <a:r>
              <a:rPr lang="en-US" altLang="ko-KR" sz="1600" dirty="0"/>
              <a:t>+ </a:t>
            </a:r>
            <a:r>
              <a:rPr lang="ko-KR" altLang="en-US" sz="1600" dirty="0"/>
              <a:t>정수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signed: </a:t>
            </a:r>
            <a:r>
              <a:rPr lang="ko-KR" altLang="en-US" sz="1200" dirty="0"/>
              <a:t>부호 있는 정수를 표현 </a:t>
            </a:r>
            <a:r>
              <a:rPr lang="en-US" altLang="ko-KR" sz="1200" dirty="0"/>
              <a:t>(signed </a:t>
            </a:r>
            <a:r>
              <a:rPr lang="ko-KR" altLang="en-US" sz="1200" dirty="0"/>
              <a:t>키워드는 생략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unsigned: </a:t>
            </a:r>
            <a:r>
              <a:rPr lang="ko-KR" altLang="en-US" sz="1200" dirty="0"/>
              <a:t>부호 없는 정수를 표현 </a:t>
            </a:r>
            <a:r>
              <a:rPr lang="en-US" altLang="ko-KR" sz="1200" dirty="0"/>
              <a:t>(</a:t>
            </a:r>
            <a:r>
              <a:rPr lang="ko-KR" altLang="en-US" sz="1200" dirty="0"/>
              <a:t>값은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</a:t>
            </a:r>
            <a:r>
              <a:rPr lang="en-US" altLang="ko-KR" sz="1200" dirty="0"/>
              <a:t>)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9503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7167" y="1268317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정수 </a:t>
            </a:r>
            <a:r>
              <a:rPr lang="ko-KR" altLang="en-US" sz="1600" dirty="0" err="1">
                <a:latin typeface="KoPub돋움체_Pro Medium" pitchFamily="18" charset="-127"/>
                <a:ea typeface="KoPub돋움체_Pro Medium" pitchFamily="18" charset="-127"/>
              </a:rPr>
              <a:t>자료형의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 크기 및 범위</a:t>
            </a:r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(LLP64/IL32P64, Windows)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4618"/>
              </p:ext>
            </p:extLst>
          </p:nvPr>
        </p:nvGraphicFramePr>
        <p:xfrm>
          <a:off x="1168270" y="1594998"/>
          <a:ext cx="6769206" cy="4219741"/>
        </p:xfrm>
        <a:graphic>
          <a:graphicData uri="http://schemas.openxmlformats.org/drawingml/2006/table">
            <a:tbl>
              <a:tblPr/>
              <a:tblGrid>
                <a:gridCol w="1692302">
                  <a:extLst>
                    <a:ext uri="{9D8B030D-6E8A-4147-A177-3AD203B41FA5}">
                      <a16:colId xmlns:a16="http://schemas.microsoft.com/office/drawing/2014/main" val="1622535667"/>
                    </a:ext>
                  </a:extLst>
                </a:gridCol>
                <a:gridCol w="870429">
                  <a:extLst>
                    <a:ext uri="{9D8B030D-6E8A-4147-A177-3AD203B41FA5}">
                      <a16:colId xmlns:a16="http://schemas.microsoft.com/office/drawing/2014/main" val="4135576573"/>
                    </a:ext>
                  </a:extLst>
                </a:gridCol>
                <a:gridCol w="2169725">
                  <a:extLst>
                    <a:ext uri="{9D8B030D-6E8A-4147-A177-3AD203B41FA5}">
                      <a16:colId xmlns:a16="http://schemas.microsoft.com/office/drawing/2014/main" val="1238696185"/>
                    </a:ext>
                  </a:extLst>
                </a:gridCol>
                <a:gridCol w="2036750">
                  <a:extLst>
                    <a:ext uri="{9D8B030D-6E8A-4147-A177-3AD203B41FA5}">
                      <a16:colId xmlns:a16="http://schemas.microsoft.com/office/drawing/2014/main" val="4267009899"/>
                    </a:ext>
                  </a:extLst>
                </a:gridCol>
              </a:tblGrid>
              <a:tr h="2141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KoPub돋움체_Pro Bold" panose="02020603020101020101" pitchFamily="18" charset="-127"/>
                          <a:ea typeface="KoPub돋움체_Pro Bold" panose="02020603020101020101" pitchFamily="18" charset="-127"/>
                        </a:rPr>
                        <a:t>자료형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KoPub돋움체_Pro Bold" panose="02020603020101020101" pitchFamily="18" charset="-127"/>
                        <a:ea typeface="KoPub돋움체_Pro Bold" panose="02020603020101020101" pitchFamily="18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KoPub돋움체_Pro Bold" panose="02020603020101020101" pitchFamily="18" charset="-127"/>
                          <a:ea typeface="KoPub돋움체_Pro Bold" panose="02020603020101020101" pitchFamily="18" charset="-127"/>
                        </a:rPr>
                        <a:t>크기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KoPub돋움체_Pro Bold" panose="02020603020101020101" pitchFamily="18" charset="-127"/>
                          <a:ea typeface="KoPub돋움체_Pro Bold" panose="02020603020101020101" pitchFamily="18" charset="-127"/>
                        </a:rPr>
                        <a:t>범위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KoPub돋움체_Pro Bold" panose="02020603020101020101" pitchFamily="18" charset="-127"/>
                          <a:ea typeface="KoPub돋움체_Pro Bold" panose="02020603020101020101" pitchFamily="18" charset="-127"/>
                        </a:rPr>
                        <a:t>비고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296943"/>
                  </a:ext>
                </a:extLst>
              </a:tr>
              <a:tr h="34778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signed char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1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8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-128~127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 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15574"/>
                  </a:ext>
                </a:extLst>
              </a:tr>
              <a:tr h="197493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char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1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8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0~255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 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56949"/>
                  </a:ext>
                </a:extLst>
              </a:tr>
              <a:tr h="34778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short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short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en-US" sz="9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2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16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-32,768~32,767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생략 가능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0938"/>
                  </a:ext>
                </a:extLst>
              </a:tr>
              <a:tr h="34778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short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short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en-US" sz="9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2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16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0~65,535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생략 가능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75920"/>
                  </a:ext>
                </a:extLst>
              </a:tr>
              <a:tr h="347781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signed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en-US" sz="9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4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32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-2,147,483,648~ 2,147,483,647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 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55052"/>
                  </a:ext>
                </a:extLst>
              </a:tr>
              <a:tr h="34778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en-US" sz="9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4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32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0~4,294,967,295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생략 가능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99342"/>
                  </a:ext>
                </a:extLst>
              </a:tr>
              <a:tr h="648356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signed long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signed long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en-US" sz="9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4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32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-2,147,483,648~ 2,147,483,647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생략 가능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59545"/>
                  </a:ext>
                </a:extLst>
              </a:tr>
              <a:tr h="34778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long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long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en-US" sz="9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4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32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0~4,294,967,295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 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생략 가능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701323"/>
                  </a:ext>
                </a:extLst>
              </a:tr>
              <a:tr h="648356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signed long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signed long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en-US" sz="9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8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64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-9,223,372,036,854,775,808~</a:t>
                      </a:r>
                      <a:b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</a:br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9,223,372,036,854,775,807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생략 가능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61662"/>
                  </a:ext>
                </a:extLst>
              </a:tr>
              <a:tr h="424658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long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</a:t>
                      </a:r>
                      <a:b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long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r>
                        <a:rPr lang="en-US" sz="9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en-US" sz="9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8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바이트</a:t>
                      </a:r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64</a:t>
                      </a:r>
                      <a:r>
                        <a:rPr lang="ko-KR" altLang="en-US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비트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0~18,446,744,073,709,551,615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생략 가능</a:t>
                      </a:r>
                    </a:p>
                  </a:txBody>
                  <a:tcPr marL="43083" marR="43083" marT="21541" marB="21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2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08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6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24052" y="1200728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정수형 크기 및 범위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05" y="1488763"/>
            <a:ext cx="6842697" cy="40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47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6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33818" y="1249266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운영체제 및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플랫폼별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long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크기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5290"/>
              </p:ext>
            </p:extLst>
          </p:nvPr>
        </p:nvGraphicFramePr>
        <p:xfrm>
          <a:off x="1036978" y="1611551"/>
          <a:ext cx="6767148" cy="2690884"/>
        </p:xfrm>
        <a:graphic>
          <a:graphicData uri="http://schemas.openxmlformats.org/drawingml/2006/table">
            <a:tbl>
              <a:tblPr/>
              <a:tblGrid>
                <a:gridCol w="1691787">
                  <a:extLst>
                    <a:ext uri="{9D8B030D-6E8A-4147-A177-3AD203B41FA5}">
                      <a16:colId xmlns:a16="http://schemas.microsoft.com/office/drawing/2014/main" val="1425784634"/>
                    </a:ext>
                  </a:extLst>
                </a:gridCol>
                <a:gridCol w="1691787">
                  <a:extLst>
                    <a:ext uri="{9D8B030D-6E8A-4147-A177-3AD203B41FA5}">
                      <a16:colId xmlns:a16="http://schemas.microsoft.com/office/drawing/2014/main" val="3957655030"/>
                    </a:ext>
                  </a:extLst>
                </a:gridCol>
                <a:gridCol w="1691787">
                  <a:extLst>
                    <a:ext uri="{9D8B030D-6E8A-4147-A177-3AD203B41FA5}">
                      <a16:colId xmlns:a16="http://schemas.microsoft.com/office/drawing/2014/main" val="2818654730"/>
                    </a:ext>
                  </a:extLst>
                </a:gridCol>
                <a:gridCol w="1691787">
                  <a:extLst>
                    <a:ext uri="{9D8B030D-6E8A-4147-A177-3AD203B41FA5}">
                      <a16:colId xmlns:a16="http://schemas.microsoft.com/office/drawing/2014/main" val="2746853797"/>
                    </a:ext>
                  </a:extLst>
                </a:gridCol>
              </a:tblGrid>
              <a:tr h="38441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운영체제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CPU(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플랫폼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바이트 크기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 크기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443483"/>
                  </a:ext>
                </a:extLst>
              </a:tr>
              <a:tr h="384412">
                <a:tc row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Windows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x86(32</a:t>
                      </a:r>
                      <a:r>
                        <a:rPr lang="ko-KR" altLang="en-US" dirty="0">
                          <a:effectLst/>
                        </a:rPr>
                        <a:t>비트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934826"/>
                  </a:ext>
                </a:extLst>
              </a:tr>
              <a:tr h="38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x86-64(64</a:t>
                      </a:r>
                      <a:r>
                        <a:rPr lang="ko-KR" altLang="en-US" dirty="0">
                          <a:effectLst/>
                        </a:rPr>
                        <a:t>비트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3584"/>
                  </a:ext>
                </a:extLst>
              </a:tr>
              <a:tr h="384412">
                <a:tc rowSpan="2">
                  <a:txBody>
                    <a:bodyPr/>
                    <a:lstStyle/>
                    <a:p>
                      <a:r>
                        <a:rPr lang="ko-KR" altLang="en-US" dirty="0" err="1">
                          <a:effectLst/>
                        </a:rPr>
                        <a:t>리눅스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x86(32</a:t>
                      </a:r>
                      <a:r>
                        <a:rPr lang="ko-KR" altLang="en-US">
                          <a:effectLst/>
                        </a:rPr>
                        <a:t>비트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555498"/>
                  </a:ext>
                </a:extLst>
              </a:tr>
              <a:tr h="38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x86-64(64</a:t>
                      </a:r>
                      <a:r>
                        <a:rPr lang="ko-KR" altLang="en-US">
                          <a:effectLst/>
                        </a:rPr>
                        <a:t>비트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4614"/>
                  </a:ext>
                </a:extLst>
              </a:tr>
              <a:tr h="384412">
                <a:tc row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OS 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x86(32</a:t>
                      </a:r>
                      <a:r>
                        <a:rPr lang="ko-KR" altLang="en-US">
                          <a:effectLst/>
                        </a:rPr>
                        <a:t>비트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730483"/>
                  </a:ext>
                </a:extLst>
              </a:tr>
              <a:tr h="38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x86-64(64</a:t>
                      </a:r>
                      <a:r>
                        <a:rPr lang="ko-KR" altLang="en-US">
                          <a:effectLst/>
                        </a:rPr>
                        <a:t>비트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9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2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정수형 변수 선언하기</a:t>
            </a:r>
            <a:endParaRPr lang="en-US" altLang="ko-KR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24" y="1263097"/>
            <a:ext cx="6855233" cy="3887899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25" y="5294646"/>
            <a:ext cx="6855232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정수형 변수 선언하기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320704"/>
            <a:ext cx="6812866" cy="41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정수형 변수 선언하기</a:t>
            </a: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21" y="3041312"/>
            <a:ext cx="6805849" cy="65602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63" y="1355209"/>
            <a:ext cx="6816008" cy="15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오버플로우와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언더플로우</a:t>
            </a:r>
            <a:r>
              <a:rPr lang="ko-KR" altLang="en-US" sz="1600" dirty="0"/>
              <a:t> 알아보기</a:t>
            </a:r>
            <a:endParaRPr lang="en-US" altLang="ko-KR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292129"/>
            <a:ext cx="6797626" cy="3470057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4986376"/>
            <a:ext cx="6797626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2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오버플로우와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언더플로우</a:t>
            </a:r>
            <a:r>
              <a:rPr lang="ko-KR" altLang="en-US" sz="1600" dirty="0"/>
              <a:t> 알아보기</a:t>
            </a:r>
            <a:endParaRPr lang="en-US" altLang="ko-KR" sz="16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52880" y="1304845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변수에 값 할당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8" y="1700790"/>
            <a:ext cx="6153601" cy="36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2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</a:t>
            </a:r>
            <a:r>
              <a:rPr lang="ko-KR" altLang="en-US" sz="1600" dirty="0"/>
              <a:t> 크기 구하기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표현식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표현식</a:t>
            </a:r>
            <a:r>
              <a:rPr lang="en-US" altLang="ko-KR" sz="1200" dirty="0"/>
              <a:t>)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9" y="5353902"/>
            <a:ext cx="6823838" cy="59441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8" y="2201878"/>
            <a:ext cx="6823839" cy="30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기본 문법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세미콜론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구문이 끝날 때 </a:t>
            </a:r>
            <a:r>
              <a:rPr lang="en-US" altLang="ko-KR" sz="1200" dirty="0"/>
              <a:t>;(</a:t>
            </a:r>
            <a:r>
              <a:rPr lang="ko-KR" altLang="en-US" sz="1200" dirty="0"/>
              <a:t>세미콜론</a:t>
            </a:r>
            <a:r>
              <a:rPr lang="en-US" altLang="ko-KR" sz="1200" dirty="0"/>
              <a:t>)</a:t>
            </a:r>
            <a:r>
              <a:rPr lang="ko-KR" altLang="en-US" sz="1200" dirty="0"/>
              <a:t>을 붙임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011" y="1696749"/>
            <a:ext cx="743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("Hello, world!\n")</a:t>
            </a:r>
            <a:r>
              <a:rPr lang="en-US" altLang="ko-KR" sz="3200" dirty="0">
                <a:solidFill>
                  <a:srgbClr val="953D4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 dirty="0">
              <a:solidFill>
                <a:srgbClr val="953D4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43" y="2618461"/>
            <a:ext cx="6706181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</a:t>
            </a:r>
            <a:r>
              <a:rPr lang="ko-KR" altLang="en-US" sz="1600" dirty="0"/>
              <a:t> 크기 구하기</a:t>
            </a:r>
            <a:endParaRPr lang="en-US" altLang="ko-KR" sz="16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39" y="4989667"/>
            <a:ext cx="6878502" cy="59441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91" y="1148340"/>
            <a:ext cx="6878503" cy="36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최솟값과 최댓값 표현하기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88" y="1248808"/>
            <a:ext cx="6787567" cy="3893161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31" y="5262862"/>
            <a:ext cx="6791424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3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최솟값과 최댓값 표현하기</a:t>
            </a:r>
            <a:endParaRPr lang="en-US" altLang="ko-KR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57630" y="1258792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자료형의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최솟값과 최댓값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04870"/>
              </p:ext>
            </p:extLst>
          </p:nvPr>
        </p:nvGraphicFramePr>
        <p:xfrm>
          <a:off x="1061334" y="1612912"/>
          <a:ext cx="6789753" cy="3102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 err="1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자료형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최솟값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최댓값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short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SHRT_MIN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SHRT_MAX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LLONG_MIN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LLONG_MAX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char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UCHAR_MAX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short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USHRT_MAX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long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ULONG_MAX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7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long </a:t>
                      </a:r>
                      <a:r>
                        <a:rPr lang="en-US" sz="1800" kern="1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ULLONG_MAX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8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최솟값과 최댓값 표현하기</a:t>
            </a:r>
            <a:endParaRPr lang="en-US" altLang="ko-KR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86992" y="1182591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자료형의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최솟값과 최댓값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13153"/>
              </p:ext>
            </p:extLst>
          </p:nvPr>
        </p:nvGraphicFramePr>
        <p:xfrm>
          <a:off x="1067953" y="1574262"/>
          <a:ext cx="6774272" cy="323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 err="1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자료형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최솟값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8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최댓값</a:t>
                      </a:r>
                      <a:endParaRPr lang="ko-KR" sz="18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int8_t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INT8_MIN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INT8_MAX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int16_t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INT16_MIN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INT16_MAX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int32_t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INT32_MIN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INT32_MAX</a:t>
                      </a:r>
                      <a:endParaRPr lang="ko-KR" sz="1800" kern="10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int64_t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INT64_MIN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INT64_MAX</a:t>
                      </a:r>
                      <a:endParaRPr lang="ko-KR" sz="1800" kern="10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uint8_t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UINT8_MAX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uint16_t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UINT16_MAX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uint32_t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UINT32_MAX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uint64_t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sz="1800" kern="10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UINT64_MAX</a:t>
                      </a:r>
                      <a:endParaRPr lang="ko-KR" sz="18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최솟값과 최댓값 표현하기</a:t>
            </a: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6" y="1311179"/>
            <a:ext cx="6786052" cy="3948295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60" y="5319391"/>
            <a:ext cx="675132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64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최솟값과 최댓값 표현하기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36" y="1325924"/>
            <a:ext cx="6803828" cy="31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9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최솟값과 최댓값 표현하기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2" y="5198966"/>
            <a:ext cx="6767575" cy="586791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12" y="1381491"/>
            <a:ext cx="679762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최솟값과 최댓값 표현하기</a:t>
            </a: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6" y="1311179"/>
            <a:ext cx="6786052" cy="3948295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60" y="5319391"/>
            <a:ext cx="675132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8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크기가 표시된 정수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62" y="1351974"/>
            <a:ext cx="6797626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27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크기가 표시된 정수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1" y="3505465"/>
            <a:ext cx="6797629" cy="769687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2" y="1375099"/>
            <a:ext cx="6797629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0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기본 문법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주석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사람만 알아볼 수 있도록 작성하는 부분이 주석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주석은 컴파일러가 처리하지 않음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프로그램의 실행에도 영향을 주지 않음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dirty="0"/>
              <a:t>한 줄 주석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2" y="2756116"/>
            <a:ext cx="6751905" cy="807790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35" y="3677828"/>
            <a:ext cx="6690940" cy="571550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44" y="4349392"/>
            <a:ext cx="6660457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61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크기가 표시된 정수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부호 있는 정수</a:t>
            </a:r>
            <a:r>
              <a:rPr lang="en-US" altLang="ko-KR" sz="1200" dirty="0"/>
              <a:t>(signed) </a:t>
            </a:r>
            <a:r>
              <a:rPr lang="ko-KR" altLang="en-US" sz="1200" dirty="0"/>
              <a:t>최솟값</a:t>
            </a:r>
            <a:r>
              <a:rPr lang="en-US" altLang="ko-KR" sz="1200" dirty="0"/>
              <a:t>: INT8_MIN, INT16_MIN, INT32_MIN, INT64_MIN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부호 있는 정수 최댓값</a:t>
            </a:r>
            <a:r>
              <a:rPr lang="en-US" altLang="ko-KR" sz="1200" dirty="0"/>
              <a:t>: INT8_MAX, INT16_MAX, INT32_MAX, INT64_MAX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부호 없는 정수</a:t>
            </a:r>
            <a:r>
              <a:rPr lang="en-US" altLang="ko-KR" sz="1200" dirty="0"/>
              <a:t>(unsigned) </a:t>
            </a:r>
            <a:r>
              <a:rPr lang="ko-KR" altLang="en-US" sz="1200" dirty="0"/>
              <a:t>최솟값</a:t>
            </a:r>
            <a:r>
              <a:rPr lang="en-US" altLang="ko-KR" sz="1200" dirty="0"/>
              <a:t>: 0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부호 없는 정수 최댓값</a:t>
            </a:r>
            <a:r>
              <a:rPr lang="en-US" altLang="ko-KR" sz="1200" dirty="0"/>
              <a:t>: UINT8_MAX, UINT16_MAX, UINT32_MAX, UINT64_MAX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70236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35388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: </a:t>
            </a:r>
            <a:r>
              <a:rPr lang="ko-KR" altLang="en-US" sz="1600" dirty="0"/>
              <a:t>정수형 변수 선언과 </a:t>
            </a:r>
            <a:r>
              <a:rPr lang="ko-KR" altLang="en-US" sz="1600" dirty="0" err="1"/>
              <a:t>오버플로우</a:t>
            </a:r>
            <a:endParaRPr lang="en-US" altLang="ko-KR" sz="16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 </a:t>
            </a:r>
            <a:r>
              <a:rPr lang="ko-KR" altLang="en-US" sz="1200" dirty="0"/>
              <a:t>다음 소스 코드를 완성하여 </a:t>
            </a:r>
            <a:r>
              <a:rPr lang="en-US" altLang="ko-KR" sz="1200" dirty="0"/>
              <a:t>0 0 -9223372036854775808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62" y="4841689"/>
            <a:ext cx="6782875" cy="58679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98" y="1785287"/>
            <a:ext cx="6786340" cy="28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0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35388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크기 구하기</a:t>
            </a:r>
            <a:endParaRPr lang="en-US" altLang="ko-KR" sz="16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 </a:t>
            </a:r>
            <a:r>
              <a:rPr lang="ko-KR" altLang="en-US" sz="1200" dirty="0"/>
              <a:t>다음 소스 코드를 완성하여 </a:t>
            </a:r>
            <a:r>
              <a:rPr lang="en-US" altLang="ko-KR" sz="1200" dirty="0"/>
              <a:t>14</a:t>
            </a:r>
            <a:r>
              <a:rPr lang="ko-KR" altLang="en-US" sz="1200" dirty="0"/>
              <a:t>가 출력되게 만드세요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84" y="1750597"/>
            <a:ext cx="6870836" cy="2564850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28" y="4543633"/>
            <a:ext cx="683999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2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35388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: </a:t>
            </a:r>
            <a:r>
              <a:rPr lang="ko-KR" altLang="en-US" sz="1600" dirty="0"/>
              <a:t>최댓값 표현하기</a:t>
            </a:r>
            <a:endParaRPr lang="en-US" altLang="ko-KR" sz="16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dirty="0"/>
              <a:t>  </a:t>
            </a:r>
            <a:r>
              <a:rPr lang="ko-KR" altLang="en-US" sz="1200" dirty="0"/>
              <a:t>다음 소스 코드를 완성하여 </a:t>
            </a:r>
            <a:r>
              <a:rPr lang="en-US" altLang="ko-KR" sz="1200" dirty="0"/>
              <a:t>127 32767 2147483647 2147483647 9223372036854775807</a:t>
            </a:r>
            <a:r>
              <a:rPr lang="ko-KR" altLang="en-US" sz="1200" dirty="0"/>
              <a:t>가 출력되게 만드세요</a:t>
            </a:r>
            <a:r>
              <a:rPr lang="en-US" altLang="ko-KR" sz="1200" dirty="0"/>
              <a:t>(Visual Studio, Windows).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3" y="1843074"/>
            <a:ext cx="6793203" cy="3154953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4" y="5202493"/>
            <a:ext cx="6740676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5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만들기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98163" y="1277385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</a:t>
            </a:r>
            <a:r>
              <a:rPr lang="ko-KR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수 </a:t>
            </a:r>
            <a:r>
              <a:rPr lang="ko-KR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자료형의</a:t>
            </a:r>
            <a:r>
              <a:rPr lang="ko-KR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크기 및 범위(Windows)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84143"/>
              </p:ext>
            </p:extLst>
          </p:nvPr>
        </p:nvGraphicFramePr>
        <p:xfrm>
          <a:off x="1188103" y="1702427"/>
          <a:ext cx="6782710" cy="3088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 err="1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자료형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크기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범위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유효자릿수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비고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0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float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4</a:t>
                      </a:r>
                      <a:r>
                        <a:rPr lang="ko-KR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바이트</a:t>
                      </a: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32</a:t>
                      </a:r>
                      <a:r>
                        <a:rPr lang="ko-KR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1.175494e-38~3.402823e+38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7</a:t>
                      </a:r>
                      <a:endParaRPr lang="ko-KR" sz="12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IEEE 754 </a:t>
                      </a:r>
                      <a:r>
                        <a:rPr lang="ko-KR" sz="12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단정밀도 부동소수점</a:t>
                      </a:r>
                      <a:endParaRPr lang="ko-KR" sz="12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0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double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8</a:t>
                      </a:r>
                      <a:r>
                        <a:rPr lang="ko-KR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바이트</a:t>
                      </a: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64</a:t>
                      </a:r>
                      <a:r>
                        <a:rPr lang="ko-KR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2.225074e-308~1.797693e+308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16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IEEE 754 </a:t>
                      </a:r>
                      <a:r>
                        <a:rPr lang="ko-KR" sz="12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배정밀도 부동소수점</a:t>
                      </a:r>
                      <a:endParaRPr lang="ko-KR" sz="12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0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long double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8</a:t>
                      </a:r>
                      <a:r>
                        <a:rPr lang="ko-KR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바이트</a:t>
                      </a: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64</a:t>
                      </a:r>
                      <a:r>
                        <a:rPr lang="ko-KR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2.225074e-308~1.797693e+308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16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IEEE 754 </a:t>
                      </a:r>
                      <a:r>
                        <a:rPr lang="ko-KR" sz="12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배정밀도 부동소수점</a:t>
                      </a:r>
                      <a:endParaRPr lang="ko-KR" sz="12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92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만들기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실수는 부동소수점 방식으로 저장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IEEE 754 </a:t>
            </a:r>
            <a:r>
              <a:rPr lang="ko-KR" altLang="en-US" sz="1200" dirty="0"/>
              <a:t>표준 규약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752968" y="1875858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부동소수점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64" y="2193059"/>
            <a:ext cx="2488887" cy="1871865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4795"/>
              </p:ext>
            </p:extLst>
          </p:nvPr>
        </p:nvGraphicFramePr>
        <p:xfrm>
          <a:off x="1844345" y="4581140"/>
          <a:ext cx="5415058" cy="138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8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 err="1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자료형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크기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부호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지수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가수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8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float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32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</a:t>
                      </a:r>
                      <a:r>
                        <a:rPr lang="ko-KR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8</a:t>
                      </a:r>
                      <a:r>
                        <a:rPr lang="ko-KR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23</a:t>
                      </a:r>
                      <a:r>
                        <a:rPr lang="ko-KR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8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64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11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52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1752968" y="4235498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IEEE 754 32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비트 </a:t>
            </a:r>
            <a:r>
              <a:rPr lang="ko-KR" altLang="en-US" sz="1600" dirty="0" err="1">
                <a:latin typeface="KoPub돋움체_Pro Medium" pitchFamily="18" charset="-127"/>
                <a:ea typeface="KoPub돋움체_Pro Medium" pitchFamily="18" charset="-127"/>
              </a:rPr>
              <a:t>단정밀도</a:t>
            </a:r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, 64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비트 </a:t>
            </a:r>
            <a:r>
              <a:rPr lang="ko-KR" altLang="en-US" sz="1600" dirty="0" err="1">
                <a:latin typeface="KoPub돋움체_Pro Medium" pitchFamily="18" charset="-127"/>
                <a:ea typeface="KoPub돋움체_Pro Medium" pitchFamily="18" charset="-127"/>
              </a:rPr>
              <a:t>배정밀도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 부동소수점 저장 방식</a:t>
            </a:r>
          </a:p>
        </p:txBody>
      </p:sp>
    </p:spTree>
    <p:extLst>
      <p:ext uri="{BB962C8B-B14F-4D97-AF65-F5344CB8AC3E}">
        <p14:creationId xmlns:p14="http://schemas.microsoft.com/office/powerpoint/2010/main" val="4124946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만들기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</a:t>
            </a:r>
            <a:r>
              <a:rPr lang="en-US" altLang="ko-KR" sz="1200" dirty="0"/>
              <a:t>"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변수이름</a:t>
            </a:r>
            <a:r>
              <a:rPr lang="en-US" altLang="ko-KR" sz="1200" dirty="0"/>
              <a:t>;" </a:t>
            </a:r>
            <a:r>
              <a:rPr lang="ko-KR" altLang="en-US" sz="1200" dirty="0"/>
              <a:t>형식으로 만듦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변수를 만드는 과정을 </a:t>
            </a:r>
            <a:r>
              <a:rPr lang="en-US" altLang="ko-KR" sz="1200" dirty="0"/>
              <a:t>"</a:t>
            </a:r>
            <a:r>
              <a:rPr lang="ko-KR" altLang="en-US" sz="1200" dirty="0"/>
              <a:t>변수를 선언한다</a:t>
            </a:r>
            <a:r>
              <a:rPr lang="en-US" altLang="ko-KR" sz="1200" dirty="0"/>
              <a:t>"</a:t>
            </a:r>
            <a:r>
              <a:rPr lang="ko-KR" altLang="en-US" sz="1200" dirty="0"/>
              <a:t>고 부름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(</a:t>
            </a:r>
            <a:r>
              <a:rPr lang="ko-KR" altLang="en-US" sz="1200" dirty="0"/>
              <a:t>정수를 뜻하는 </a:t>
            </a:r>
            <a:r>
              <a:rPr lang="en-US" altLang="ko-KR" sz="1200" dirty="0"/>
              <a:t>integer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축약형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num1;</a:t>
            </a:r>
            <a:r>
              <a:rPr lang="ko-KR" altLang="en-US" sz="1200" dirty="0"/>
              <a:t>은 정수형 값</a:t>
            </a:r>
            <a:r>
              <a:rPr lang="en-US" altLang="ko-KR" sz="1200" dirty="0"/>
              <a:t>(1, 2, 3, 0, -1, -2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을 저장할 수 있는 변수</a:t>
            </a:r>
            <a:br>
              <a:rPr lang="ko-KR" altLang="en-US" sz="1200" dirty="0"/>
            </a:b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자료형의</a:t>
            </a:r>
            <a:r>
              <a:rPr lang="ko-KR" altLang="en-US" sz="1600" dirty="0"/>
              <a:t> 종류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저장할 값의 종류에 따라 </a:t>
            </a:r>
            <a:r>
              <a:rPr lang="ko-KR" altLang="en-US" sz="1200" dirty="0" err="1"/>
              <a:t>자료형이</a:t>
            </a:r>
            <a:r>
              <a:rPr lang="ko-KR" altLang="en-US" sz="1200" dirty="0"/>
              <a:t> 달라짐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char, short,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long  </a:t>
            </a:r>
            <a:r>
              <a:rPr lang="ko-KR" altLang="en-US" sz="1200" dirty="0"/>
              <a:t>정수</a:t>
            </a:r>
            <a:br>
              <a:rPr lang="ko-KR" altLang="en-US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저장할 수 있는 크기가 다름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float, double  </a:t>
            </a:r>
            <a:r>
              <a:rPr lang="ko-KR" altLang="en-US" sz="1200" dirty="0"/>
              <a:t>실수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void  </a:t>
            </a:r>
            <a:r>
              <a:rPr lang="ko-KR" altLang="en-US" sz="1200" dirty="0"/>
              <a:t>형태가 없는 </a:t>
            </a:r>
            <a:r>
              <a:rPr lang="ko-KR" altLang="en-US" sz="1200" dirty="0" err="1"/>
              <a:t>자료형</a:t>
            </a:r>
            <a:br>
              <a:rPr lang="ko-KR" altLang="en-US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포인터를 사용할 때</a:t>
            </a:r>
            <a:r>
              <a:rPr lang="en-US" altLang="ko-KR" sz="1200" dirty="0"/>
              <a:t>, </a:t>
            </a:r>
            <a:r>
              <a:rPr lang="ko-KR" altLang="en-US" sz="1200" dirty="0"/>
              <a:t>함수의 </a:t>
            </a:r>
            <a:r>
              <a:rPr lang="ko-KR" altLang="en-US" sz="1200" dirty="0" err="1"/>
              <a:t>반환값을</a:t>
            </a:r>
            <a:r>
              <a:rPr lang="ko-KR" altLang="en-US" sz="1200" dirty="0"/>
              <a:t> 표현할 때 사용</a:t>
            </a:r>
            <a:r>
              <a:rPr lang="en-US" altLang="ko-KR" sz="1200" dirty="0"/>
              <a:t>)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94540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 만들기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02" y="1338392"/>
            <a:ext cx="6822011" cy="396842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02" y="5370307"/>
            <a:ext cx="682201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38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실수형</a:t>
            </a:r>
            <a:r>
              <a:rPr lang="ko-KR" altLang="en-US" sz="1600" dirty="0"/>
              <a:t> 변수 선언하기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89" y="1302110"/>
            <a:ext cx="6845073" cy="27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7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실수형</a:t>
            </a:r>
            <a:r>
              <a:rPr lang="ko-KR" altLang="en-US" sz="1600" dirty="0"/>
              <a:t> 변수 선언하기</a:t>
            </a: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97" y="3291789"/>
            <a:ext cx="6770216" cy="91448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441136"/>
            <a:ext cx="6783426" cy="16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기본 문법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주석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사람만 알아볼 수 있도록 작성하는 부분이 주석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주석은 컴파일러가 처리하지 않음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프로그램의 실행에도 영향을 주지 않음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dirty="0"/>
              <a:t>범위 주석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07" y="2742464"/>
            <a:ext cx="6690940" cy="128789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5" y="4154699"/>
            <a:ext cx="667569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19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실수형</a:t>
            </a:r>
            <a:r>
              <a:rPr lang="ko-KR" altLang="en-US" sz="1600" dirty="0"/>
              <a:t> 변수 선언하기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크기 구하기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84" y="1177828"/>
            <a:ext cx="6121582" cy="3752675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02" y="5126752"/>
            <a:ext cx="6101464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9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최소값과 최대값 표현하기</a:t>
            </a: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4" y="1331143"/>
            <a:ext cx="6824753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4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최소값과 최대값 표현하기</a:t>
            </a: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97" y="1447646"/>
            <a:ext cx="6798232" cy="161558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1" y="3310015"/>
            <a:ext cx="6798232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6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최소값과 최대값 표현하기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지수 표기법</a:t>
            </a:r>
            <a:r>
              <a:rPr lang="en-US" altLang="ko-KR" sz="1200" dirty="0"/>
              <a:t>(exponential notation)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정수 부분을 한 자리로 만들고 지수를 표시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실수</a:t>
            </a:r>
            <a:r>
              <a:rPr lang="en-US" altLang="ko-KR" sz="1200" dirty="0"/>
              <a:t>e+</a:t>
            </a:r>
            <a:r>
              <a:rPr lang="ko-KR" altLang="en-US" sz="1200" dirty="0"/>
              <a:t>지수</a:t>
            </a:r>
            <a:r>
              <a:rPr lang="en-US" altLang="ko-KR" sz="1200" dirty="0"/>
              <a:t>: </a:t>
            </a:r>
            <a:r>
              <a:rPr lang="ko-KR" altLang="en-US" sz="1200" dirty="0"/>
              <a:t>실수 * </a:t>
            </a:r>
            <a:r>
              <a:rPr lang="en-US" altLang="ko-KR" sz="1200" dirty="0"/>
              <a:t>10</a:t>
            </a:r>
            <a:r>
              <a:rPr lang="ko-KR" altLang="en-US" sz="1200" dirty="0"/>
              <a:t>의 거듭제곱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2.1e+3</a:t>
            </a:r>
            <a:r>
              <a:rPr lang="ko-KR" altLang="en-US" sz="1200" dirty="0"/>
              <a:t>은 </a:t>
            </a:r>
            <a:r>
              <a:rPr lang="en-US" altLang="ko-KR" sz="1200" dirty="0"/>
              <a:t>2.1 * 1000 = 2100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실수</a:t>
            </a:r>
            <a:r>
              <a:rPr lang="en-US" altLang="ko-KR" sz="1200" dirty="0"/>
              <a:t>e-</a:t>
            </a:r>
            <a:r>
              <a:rPr lang="ko-KR" altLang="en-US" sz="1200" dirty="0"/>
              <a:t>지수</a:t>
            </a:r>
            <a:r>
              <a:rPr lang="en-US" altLang="ko-KR" sz="1200" dirty="0"/>
              <a:t>: </a:t>
            </a:r>
            <a:r>
              <a:rPr lang="ko-KR" altLang="en-US" sz="1200" dirty="0"/>
              <a:t>실수 * </a:t>
            </a:r>
            <a:r>
              <a:rPr lang="en-US" altLang="ko-KR" sz="1200" dirty="0"/>
              <a:t>(1 / 10</a:t>
            </a:r>
            <a:r>
              <a:rPr lang="ko-KR" altLang="en-US" sz="1200" dirty="0"/>
              <a:t>의 거듭제곱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2.1e-2</a:t>
            </a:r>
            <a:r>
              <a:rPr lang="ko-KR" altLang="en-US" sz="1200" dirty="0"/>
              <a:t>는 </a:t>
            </a:r>
            <a:r>
              <a:rPr lang="en-US" altLang="ko-KR" sz="1200" dirty="0"/>
              <a:t>2.1 * (1/100) = 0.021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9803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오버플로우와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언더플로우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1" y="1351146"/>
            <a:ext cx="6785482" cy="29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5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오버플로우와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언더플로우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5" y="2734107"/>
            <a:ext cx="6826340" cy="698091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6" y="1514544"/>
            <a:ext cx="6826339" cy="11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05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오버플로우와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언더플로우</a:t>
            </a:r>
            <a:endParaRPr lang="en-US" altLang="ko-KR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60692" y="1419803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float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의 </a:t>
            </a:r>
            <a:r>
              <a:rPr lang="ko-KR" altLang="en-US" sz="1600" dirty="0" err="1">
                <a:latin typeface="KoPub돋움체_Pro Medium" pitchFamily="18" charset="-127"/>
                <a:ea typeface="KoPub돋움체_Pro Medium" pitchFamily="18" charset="-127"/>
              </a:rPr>
              <a:t>오버플로우와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 </a:t>
            </a:r>
            <a:r>
              <a:rPr lang="ko-KR" altLang="en-US" sz="1600" dirty="0" err="1">
                <a:latin typeface="KoPub돋움체_Pro Medium" pitchFamily="18" charset="-127"/>
                <a:ea typeface="KoPub돋움체_Pro Medium" pitchFamily="18" charset="-127"/>
              </a:rPr>
              <a:t>언더플로우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79" y="1745456"/>
            <a:ext cx="5867367" cy="41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59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실수형</a:t>
            </a:r>
            <a:r>
              <a:rPr lang="ko-KR" altLang="en-US" sz="1600" dirty="0"/>
              <a:t> 변수 선언하기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en-US" altLang="ko-KR" sz="1200" dirty="0"/>
              <a:t>1.970000 5.524218 37928000.000000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68" y="1663748"/>
            <a:ext cx="6100247" cy="300812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3" y="4820021"/>
            <a:ext cx="6048735" cy="6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78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크기 구하기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ko-KR" altLang="en-US" sz="1200" dirty="0" err="1"/>
              <a:t>자료형의</a:t>
            </a:r>
            <a:r>
              <a:rPr lang="ko-KR" altLang="en-US" sz="1200" dirty="0"/>
              <a:t> 크기가 </a:t>
            </a:r>
            <a:r>
              <a:rPr lang="en-US" altLang="ko-KR" sz="1200" dirty="0"/>
              <a:t>8</a:t>
            </a:r>
            <a:r>
              <a:rPr lang="ko-KR" altLang="en-US" sz="1200" dirty="0"/>
              <a:t>과 </a:t>
            </a:r>
            <a:r>
              <a:rPr lang="en-US" altLang="ko-KR" sz="1200" dirty="0"/>
              <a:t>4</a:t>
            </a:r>
            <a:r>
              <a:rPr lang="ko-KR" altLang="en-US" sz="1200" dirty="0"/>
              <a:t>로 출력되게 만드세요</a:t>
            </a:r>
            <a:r>
              <a:rPr lang="en-US" altLang="ko-KR" sz="1200" dirty="0"/>
              <a:t>(Visual Studio, Windows).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05" y="1714782"/>
            <a:ext cx="6109086" cy="291393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7" y="4794026"/>
            <a:ext cx="6097294" cy="63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43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크기 구하기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실수 </a:t>
            </a:r>
            <a:r>
              <a:rPr lang="ko-KR" altLang="en-US" sz="1200" dirty="0" err="1"/>
              <a:t>자료형의</a:t>
            </a:r>
            <a:r>
              <a:rPr lang="ko-KR" altLang="en-US" sz="1200" dirty="0"/>
              <a:t> 최솟값과 최댓값이 출력되게 만드세요</a:t>
            </a:r>
            <a:r>
              <a:rPr lang="en-US" altLang="ko-KR" sz="1200" dirty="0"/>
              <a:t>(Visual Studio, Windows).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24" y="1800060"/>
            <a:ext cx="5587879" cy="315495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25" y="5026052"/>
            <a:ext cx="5587878" cy="8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9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기본 문법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중괄호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중괄호는 코드의 범위를 나타냄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85" y="1611350"/>
            <a:ext cx="6668078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96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실수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크기 구하기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en-US" altLang="ko-KR" sz="1200" dirty="0"/>
              <a:t>0.000000e+00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52" y="1644405"/>
            <a:ext cx="5581014" cy="307035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32" y="4926841"/>
            <a:ext cx="5588634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문자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정수 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</a:t>
            </a:r>
            <a:r>
              <a:rPr lang="en-US" altLang="ko-KR" sz="1200" dirty="0"/>
              <a:t>char</a:t>
            </a:r>
            <a:r>
              <a:rPr lang="ko-KR" altLang="en-US" sz="1200" dirty="0"/>
              <a:t>에 문자 한 개를 저장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char </a:t>
            </a:r>
            <a:r>
              <a:rPr lang="ko-KR" altLang="en-US" sz="1200" dirty="0" err="1"/>
              <a:t>자료형은</a:t>
            </a:r>
            <a:r>
              <a:rPr lang="ko-KR" altLang="en-US" sz="1200" dirty="0"/>
              <a:t> 문자를 바로 저장하지 않고 문자에 해당하는 </a:t>
            </a:r>
            <a:r>
              <a:rPr lang="ko-KR" altLang="en-US" sz="1200" dirty="0" err="1"/>
              <a:t>정숫값을</a:t>
            </a:r>
            <a:r>
              <a:rPr lang="ko-KR" altLang="en-US" sz="1200" dirty="0"/>
              <a:t> 저장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41001" y="2133600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char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의 크기 및 범위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23014"/>
              </p:ext>
            </p:extLst>
          </p:nvPr>
        </p:nvGraphicFramePr>
        <p:xfrm>
          <a:off x="1046505" y="2507288"/>
          <a:ext cx="6767145" cy="1642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0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 err="1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자료형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크기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범위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KoPub돋움체_Pro Bold" pitchFamily="18" charset="-127"/>
                          <a:ea typeface="KoPub돋움체_Pro Bold" pitchFamily="18" charset="-127"/>
                        </a:rPr>
                        <a:t>비고</a:t>
                      </a:r>
                      <a:endParaRPr lang="ko-KR" sz="1500" kern="100" dirty="0">
                        <a:effectLst/>
                        <a:latin typeface="KoPub돋움체_Pro Bold" pitchFamily="18" charset="-127"/>
                        <a:ea typeface="KoPub돋움체_Pro Bold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05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signed char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바이트</a:t>
                      </a: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8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-128~127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문자 저장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460">
                <a:tc>
                  <a:txBody>
                    <a:bodyPr/>
                    <a:lstStyle/>
                    <a:p>
                      <a:pPr algn="l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 char</a:t>
                      </a:r>
                      <a:endParaRPr lang="ko-KR" sz="15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바이트</a:t>
                      </a: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, 8</a:t>
                      </a: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비트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0~255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바이트 단위 데이터 저장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00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문자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ASCII </a:t>
            </a:r>
            <a:r>
              <a:rPr lang="ko-KR" altLang="en-US" sz="1200" dirty="0"/>
              <a:t>코드 </a:t>
            </a:r>
            <a:r>
              <a:rPr lang="en-US" altLang="ko-KR" sz="1200" dirty="0"/>
              <a:t>: </a:t>
            </a:r>
            <a:r>
              <a:rPr lang="ko-KR" altLang="en-US" sz="1200" dirty="0"/>
              <a:t>문자를 정수로 나타내는 규칙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65(0x41)~90(0x5A)</a:t>
            </a:r>
            <a:r>
              <a:rPr lang="ko-KR" altLang="en-US" sz="1200" dirty="0"/>
              <a:t>는 </a:t>
            </a:r>
            <a:r>
              <a:rPr lang="en-US" altLang="ko-KR" sz="1200" dirty="0"/>
              <a:t>A~Z </a:t>
            </a:r>
            <a:r>
              <a:rPr lang="ko-KR" altLang="en-US" sz="1200" dirty="0"/>
              <a:t>알파벳 대문자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97(0x61)~122(0x7A)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a~z</a:t>
            </a:r>
            <a:r>
              <a:rPr lang="en-US" altLang="ko-KR" sz="1200" dirty="0"/>
              <a:t> </a:t>
            </a:r>
            <a:r>
              <a:rPr lang="ko-KR" altLang="en-US" sz="1200" dirty="0"/>
              <a:t>알파벳 소문자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나머지 값들은 공백</a:t>
            </a:r>
            <a:r>
              <a:rPr lang="en-US" altLang="ko-KR" sz="1200" dirty="0"/>
              <a:t>, </a:t>
            </a:r>
            <a:r>
              <a:rPr lang="ko-KR" altLang="en-US" sz="1200" dirty="0"/>
              <a:t>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 문자</a:t>
            </a:r>
            <a:r>
              <a:rPr lang="en-US" altLang="ko-KR" sz="1200" dirty="0"/>
              <a:t>, </a:t>
            </a:r>
            <a:r>
              <a:rPr lang="ko-KR" altLang="en-US" sz="1200" dirty="0"/>
              <a:t>제어 문자 등을 나타냄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36251" y="2680109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정수 </a:t>
            </a:r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10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진수</a:t>
            </a:r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, 16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진수와 문자 </a:t>
            </a:r>
            <a:r>
              <a:rPr lang="ko-KR" altLang="en-US" sz="1600" dirty="0" err="1">
                <a:latin typeface="KoPub돋움체_Pro Medium" pitchFamily="18" charset="-127"/>
                <a:ea typeface="KoPub돋움체_Pro Medium" pitchFamily="18" charset="-127"/>
              </a:rPr>
              <a:t>대응표</a:t>
            </a:r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(ASCII </a:t>
            </a:r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코드</a:t>
            </a:r>
            <a:r>
              <a:rPr lang="en-US" altLang="ko-KR" sz="1600" dirty="0">
                <a:latin typeface="KoPub돋움체_Pro Medium" pitchFamily="18" charset="-127"/>
                <a:ea typeface="KoPub돋움체_Pro Medium" pitchFamily="18" charset="-127"/>
              </a:rPr>
              <a:t>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87266"/>
              </p:ext>
            </p:extLst>
          </p:nvPr>
        </p:nvGraphicFramePr>
        <p:xfrm>
          <a:off x="1138402" y="3052565"/>
          <a:ext cx="6770499" cy="2621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626">
                  <a:extLst>
                    <a:ext uri="{9D8B030D-6E8A-4147-A177-3AD203B41FA5}">
                      <a16:colId xmlns:a16="http://schemas.microsoft.com/office/drawing/2014/main" val="1251806257"/>
                    </a:ext>
                  </a:extLst>
                </a:gridCol>
                <a:gridCol w="752359">
                  <a:extLst>
                    <a:ext uri="{9D8B030D-6E8A-4147-A177-3AD203B41FA5}">
                      <a16:colId xmlns:a16="http://schemas.microsoft.com/office/drawing/2014/main" val="1113271921"/>
                    </a:ext>
                  </a:extLst>
                </a:gridCol>
                <a:gridCol w="791710">
                  <a:extLst>
                    <a:ext uri="{9D8B030D-6E8A-4147-A177-3AD203B41FA5}">
                      <a16:colId xmlns:a16="http://schemas.microsoft.com/office/drawing/2014/main" val="2453700225"/>
                    </a:ext>
                  </a:extLst>
                </a:gridCol>
                <a:gridCol w="713009">
                  <a:extLst>
                    <a:ext uri="{9D8B030D-6E8A-4147-A177-3AD203B41FA5}">
                      <a16:colId xmlns:a16="http://schemas.microsoft.com/office/drawing/2014/main" val="243237481"/>
                    </a:ext>
                  </a:extLst>
                </a:gridCol>
                <a:gridCol w="752359">
                  <a:extLst>
                    <a:ext uri="{9D8B030D-6E8A-4147-A177-3AD203B41FA5}">
                      <a16:colId xmlns:a16="http://schemas.microsoft.com/office/drawing/2014/main" val="2642542560"/>
                    </a:ext>
                  </a:extLst>
                </a:gridCol>
                <a:gridCol w="752359">
                  <a:extLst>
                    <a:ext uri="{9D8B030D-6E8A-4147-A177-3AD203B41FA5}">
                      <a16:colId xmlns:a16="http://schemas.microsoft.com/office/drawing/2014/main" val="2466036821"/>
                    </a:ext>
                  </a:extLst>
                </a:gridCol>
                <a:gridCol w="752359">
                  <a:extLst>
                    <a:ext uri="{9D8B030D-6E8A-4147-A177-3AD203B41FA5}">
                      <a16:colId xmlns:a16="http://schemas.microsoft.com/office/drawing/2014/main" val="544368917"/>
                    </a:ext>
                  </a:extLst>
                </a:gridCol>
                <a:gridCol w="752359">
                  <a:extLst>
                    <a:ext uri="{9D8B030D-6E8A-4147-A177-3AD203B41FA5}">
                      <a16:colId xmlns:a16="http://schemas.microsoft.com/office/drawing/2014/main" val="2758921298"/>
                    </a:ext>
                  </a:extLst>
                </a:gridCol>
                <a:gridCol w="752359">
                  <a:extLst>
                    <a:ext uri="{9D8B030D-6E8A-4147-A177-3AD203B41FA5}">
                      <a16:colId xmlns:a16="http://schemas.microsoft.com/office/drawing/2014/main" val="3348246144"/>
                    </a:ext>
                  </a:extLst>
                </a:gridCol>
              </a:tblGrid>
              <a:tr h="1620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alt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10</a:t>
                      </a: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진수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16</a:t>
                      </a: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진수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문자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10</a:t>
                      </a: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진수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16</a:t>
                      </a: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진수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문자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10</a:t>
                      </a: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진수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16</a:t>
                      </a: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진수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5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문자</a:t>
                      </a:r>
                      <a:endParaRPr lang="ko-KR" sz="15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2410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32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0x20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1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공백</a:t>
                      </a:r>
                      <a:r>
                        <a:rPr lang="en-US" sz="11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(space)</a:t>
                      </a:r>
                      <a:endParaRPr lang="ko-KR" sz="11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64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0x40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@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96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0x60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`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540367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33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0x21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!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65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0x41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A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97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0x61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a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31793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34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0x22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"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66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0x42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B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98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0x62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b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28517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35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0x23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#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67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0x43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C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99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0x63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c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513106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36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0x24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$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68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0x44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D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100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0x64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d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10632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37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0x25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%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69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0x45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E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101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0x65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e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80258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38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0x26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&amp;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70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0x46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F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102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0x66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f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702450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39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0x27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'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71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0x47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G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103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0x67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g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52362"/>
                  </a:ext>
                </a:extLst>
              </a:tr>
              <a:tr h="1867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500" b="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40</a:t>
                      </a:r>
                      <a:endParaRPr lang="ko-KR" sz="1500" b="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0x28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(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72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0x48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H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104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0x68</a:t>
                      </a:r>
                      <a:endParaRPr lang="ko-KR" sz="1200" kern="10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  <a:latin typeface="KoPub돋움체_Pro Medium" pitchFamily="18" charset="-127"/>
                          <a:ea typeface="KoPub돋움체_Pro Medium" pitchFamily="18" charset="-127"/>
                        </a:rPr>
                        <a:t>h</a:t>
                      </a:r>
                      <a:endParaRPr lang="ko-KR" sz="1200" kern="100" dirty="0">
                        <a:effectLst/>
                        <a:latin typeface="KoPub돋움체_Pro Medium" pitchFamily="18" charset="-127"/>
                        <a:ea typeface="KoPub돋움체_Pro Medium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95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36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문자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언어에서는 문자를 </a:t>
            </a:r>
            <a:r>
              <a:rPr lang="en-US" altLang="ko-KR" sz="1200" dirty="0"/>
              <a:t>' '(</a:t>
            </a:r>
            <a:r>
              <a:rPr lang="ko-KR" altLang="en-US" sz="1200" dirty="0"/>
              <a:t>작은따옴표</a:t>
            </a:r>
            <a:r>
              <a:rPr lang="en-US" altLang="ko-KR" sz="1200" dirty="0"/>
              <a:t>)</a:t>
            </a:r>
            <a:r>
              <a:rPr lang="ko-KR" altLang="en-US" sz="1200" dirty="0"/>
              <a:t>로 묶어서 표현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작은따옴표는 문자 두 개 이상을 묶을 수 없음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77011" y="165978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char c1 = </a:t>
            </a:r>
            <a:r>
              <a:rPr lang="en-US" altLang="ko-KR" sz="4000" dirty="0">
                <a:solidFill>
                  <a:srgbClr val="953D4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731" y="3072727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char c1 = </a:t>
            </a:r>
            <a:r>
              <a:rPr lang="en-US" altLang="ko-KR" sz="4000" dirty="0">
                <a:solidFill>
                  <a:srgbClr val="953D4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'Hello, world!'</a:t>
            </a: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7142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문자 변수 선언하기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printf</a:t>
            </a:r>
            <a:r>
              <a:rPr lang="ko-KR" altLang="en-US" sz="1200" dirty="0"/>
              <a:t>함수로 </a:t>
            </a:r>
            <a:r>
              <a:rPr lang="en-US" altLang="ko-KR" sz="1200" dirty="0"/>
              <a:t>char </a:t>
            </a:r>
            <a:r>
              <a:rPr lang="ko-KR" altLang="en-US" sz="1200" dirty="0"/>
              <a:t>변수나 문자를 출력할 때는 서식 지정자로 </a:t>
            </a:r>
            <a:r>
              <a:rPr lang="en-US" altLang="ko-KR" sz="1200" dirty="0"/>
              <a:t>%c</a:t>
            </a:r>
            <a:r>
              <a:rPr lang="ko-KR" altLang="en-US" sz="1200" dirty="0"/>
              <a:t>를 사용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77" y="1656363"/>
            <a:ext cx="6148052" cy="305317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4" y="4917771"/>
            <a:ext cx="613514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357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문자 변수 선언하기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작은따옴표로 문자를 넣지 않고 정수만으로 문자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사용가능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12" y="1675414"/>
            <a:ext cx="6106342" cy="299556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12" y="4898676"/>
            <a:ext cx="6106342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36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문자 변수 선언하기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printf</a:t>
            </a:r>
            <a:r>
              <a:rPr lang="en-US" altLang="ko-KR" sz="1200" dirty="0"/>
              <a:t> </a:t>
            </a:r>
            <a:r>
              <a:rPr lang="ko-KR" altLang="en-US" sz="1200" dirty="0"/>
              <a:t>함수에서 </a:t>
            </a:r>
            <a:r>
              <a:rPr lang="en-US" altLang="ko-KR" sz="1200" dirty="0"/>
              <a:t>16</a:t>
            </a:r>
            <a:r>
              <a:rPr lang="ko-KR" altLang="en-US" sz="1200" dirty="0"/>
              <a:t>진수를 출력하려면 서식 지정자로 </a:t>
            </a:r>
            <a:r>
              <a:rPr lang="en-US" altLang="ko-KR" sz="1200" dirty="0"/>
              <a:t>%x</a:t>
            </a:r>
            <a:r>
              <a:rPr lang="ko-KR" altLang="en-US" sz="1200" dirty="0"/>
              <a:t>를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62" y="1623484"/>
            <a:ext cx="6106342" cy="2972058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62" y="4802029"/>
            <a:ext cx="6075446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75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문자로 연산하기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문자는 </a:t>
            </a:r>
            <a:r>
              <a:rPr lang="en-US" altLang="ko-KR" sz="1200" dirty="0"/>
              <a:t>ASCII </a:t>
            </a:r>
            <a:r>
              <a:rPr lang="ko-KR" altLang="en-US" sz="1200" dirty="0"/>
              <a:t>코드 규칙에 의해 정수로 저장되므로 정수처럼 덧셈</a:t>
            </a:r>
            <a:r>
              <a:rPr lang="en-US" altLang="ko-KR" sz="1200" dirty="0"/>
              <a:t>, </a:t>
            </a:r>
            <a:r>
              <a:rPr lang="ko-KR" altLang="en-US" sz="1200" dirty="0"/>
              <a:t>뺄셈 가능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12" y="1637314"/>
            <a:ext cx="6106342" cy="3231307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12" y="5134262"/>
            <a:ext cx="6106342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82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제어 문자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 </a:t>
            </a:r>
            <a:r>
              <a:rPr lang="ko-KR" altLang="en-US" sz="1200" dirty="0" err="1"/>
              <a:t>자료형에는</a:t>
            </a:r>
            <a:r>
              <a:rPr lang="ko-KR" altLang="en-US" sz="1200" dirty="0"/>
              <a:t> 숫자나 알파벳뿐만 아니라 제어 문자도 저장 가능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97" y="1718733"/>
            <a:ext cx="6100246" cy="305317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39" y="4958861"/>
            <a:ext cx="609800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제어 문자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 작은따옴표로 제어 문자를 넣고 </a:t>
            </a:r>
            <a:r>
              <a:rPr lang="en-US" altLang="ko-KR" sz="1200" dirty="0" err="1"/>
              <a:t>printf</a:t>
            </a:r>
            <a:r>
              <a:rPr lang="ko-KR" altLang="en-US" sz="1200" dirty="0"/>
              <a:t>에서 </a:t>
            </a:r>
            <a:r>
              <a:rPr lang="en-US" altLang="ko-KR" sz="1200" dirty="0"/>
              <a:t>%c</a:t>
            </a:r>
            <a:r>
              <a:rPr lang="ko-KR" altLang="en-US" sz="1200" dirty="0"/>
              <a:t>로 출력하면 해당 제어 문자가 동작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98163" y="2161646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CR, LF, TAB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제어문자의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ASCII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32404"/>
              </p:ext>
            </p:extLst>
          </p:nvPr>
        </p:nvGraphicFramePr>
        <p:xfrm>
          <a:off x="1173187" y="2503318"/>
          <a:ext cx="6624804" cy="1848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1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10</a:t>
                      </a: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진수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16</a:t>
                      </a: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진수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문자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표기법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120"/>
                        </a:spcAft>
                      </a:pP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설명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3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10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0x0A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LF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\n</a:t>
                      </a:r>
                      <a:endParaRPr lang="ko-KR" sz="1300" kern="10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300" kern="100" dirty="0" err="1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개행</a:t>
                      </a: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라인 </a:t>
                      </a:r>
                      <a:r>
                        <a:rPr lang="ko-KR" sz="1300" kern="100" dirty="0" err="1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피드</a:t>
                      </a: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(Line Feed), </a:t>
                      </a: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새 줄</a:t>
                      </a: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(new line), </a:t>
                      </a:r>
                      <a:r>
                        <a:rPr lang="ko-KR" sz="1300" kern="100" dirty="0" err="1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줄바꿈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1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13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0x0D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CR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\r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복귀</a:t>
                      </a: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sz="1300" kern="100" dirty="0" err="1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캐리지</a:t>
                      </a: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리턴</a:t>
                      </a: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(Carriage Return), </a:t>
                      </a: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줄의 끝에서 시작 위치로 되돌아감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9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6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0x09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TAB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\t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120"/>
                        </a:spcAft>
                      </a:pPr>
                      <a:r>
                        <a:rPr lang="ko-KR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수평 탭</a:t>
                      </a:r>
                      <a:r>
                        <a:rPr lang="en-US" sz="1300" kern="100" dirty="0"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(horizontal tab)</a:t>
                      </a:r>
                      <a:endParaRPr lang="ko-KR" sz="1300" kern="100" dirty="0"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31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기본 문법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중괄호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if, for </a:t>
            </a:r>
            <a:r>
              <a:rPr lang="ko-KR" altLang="en-US" sz="1200" dirty="0"/>
              <a:t>등의 키워드가 영향을 미치는 영역을 정할 때도 사용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16" y="1722649"/>
            <a:ext cx="667569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9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제어 문자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제어 문자의 </a:t>
            </a:r>
            <a:r>
              <a:rPr lang="en-US" altLang="ko-KR" sz="1200" dirty="0"/>
              <a:t>ASCII </a:t>
            </a:r>
            <a:r>
              <a:rPr lang="ko-KR" altLang="en-US" sz="1200" dirty="0"/>
              <a:t>코드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97" y="1707595"/>
            <a:ext cx="6096182" cy="2629237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97" y="4565289"/>
            <a:ext cx="6096182" cy="5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4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/>
              <a:t>제어 문자 사용하기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 </a:t>
            </a:r>
            <a:r>
              <a:rPr lang="en-US" altLang="ko-KR" sz="1200" dirty="0"/>
              <a:t>"Hello   world"</a:t>
            </a:r>
            <a:r>
              <a:rPr lang="ko-KR" altLang="en-US" sz="1200" dirty="0"/>
              <a:t>가 출력되게 만드세요</a:t>
            </a:r>
            <a:r>
              <a:rPr lang="en-US" altLang="ko-KR" sz="1200" dirty="0"/>
              <a:t>("Hello"</a:t>
            </a:r>
            <a:r>
              <a:rPr lang="ko-KR" altLang="en-US" sz="1200" dirty="0"/>
              <a:t>와</a:t>
            </a:r>
            <a:r>
              <a:rPr lang="en-US" altLang="ko-KR" sz="1200" dirty="0"/>
              <a:t>"world" </a:t>
            </a:r>
            <a:r>
              <a:rPr lang="ko-KR" altLang="en-US" sz="1200" dirty="0"/>
              <a:t>사이는 탭으로 띄웁니다</a:t>
            </a:r>
            <a:r>
              <a:rPr lang="en-US" altLang="ko-KR" sz="1200" dirty="0"/>
              <a:t>).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2073444"/>
            <a:ext cx="6106342" cy="260626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74" y="4906439"/>
            <a:ext cx="6110705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764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연습문제 </a:t>
            </a:r>
            <a:r>
              <a:rPr lang="en-US" altLang="ko-KR" sz="1600" dirty="0"/>
              <a:t>– </a:t>
            </a:r>
            <a:r>
              <a:rPr lang="ko-KR" altLang="en-US" sz="1600" dirty="0"/>
              <a:t>정수 숫자를 문자로 변환하기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en-US" altLang="ko-KR" sz="1200" dirty="0"/>
              <a:t>2</a:t>
            </a:r>
            <a:r>
              <a:rPr lang="ko-KR" altLang="en-US" sz="1200" dirty="0"/>
              <a:t>와 </a:t>
            </a:r>
            <a:r>
              <a:rPr lang="en-US" altLang="ko-KR" sz="1200" dirty="0"/>
              <a:t>5</a:t>
            </a:r>
            <a:r>
              <a:rPr lang="ko-KR" altLang="en-US" sz="1200" dirty="0"/>
              <a:t>가 각 줄에 출력되게 만드세요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24" y="1828271"/>
            <a:ext cx="6106342" cy="2613887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24" y="4644155"/>
            <a:ext cx="610634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8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오전 실습 과제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66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이 </a:t>
            </a:r>
            <a:r>
              <a:rPr lang="en-US" altLang="ko-KR" sz="1200" dirty="0"/>
              <a:t>PPT</a:t>
            </a:r>
            <a:r>
              <a:rPr lang="ko-KR" altLang="en-US" sz="1200" dirty="0"/>
              <a:t>에 있는 모든 소스코드를 실행해 보고</a:t>
            </a:r>
            <a:r>
              <a:rPr lang="en-US" altLang="ko-KR" sz="1200" dirty="0"/>
              <a:t>, </a:t>
            </a:r>
            <a:r>
              <a:rPr lang="ko-KR" altLang="en-US" sz="1200" dirty="0"/>
              <a:t>결과 화면 </a:t>
            </a:r>
            <a:r>
              <a:rPr lang="ko-KR" altLang="en-US" sz="1200" dirty="0" err="1"/>
              <a:t>캡쳐</a:t>
            </a:r>
            <a:r>
              <a:rPr lang="ko-KR" altLang="en-US" sz="1200" dirty="0"/>
              <a:t> 하여 올리세요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오늘 수업내용 요약정리 </a:t>
            </a:r>
            <a:r>
              <a:rPr lang="en-US" altLang="ko-KR" sz="1200" dirty="0"/>
              <a:t>PPT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오후에 오늘의 과제를 올립니다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0520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기본 문법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중괄호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구조체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공용체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열거형을</a:t>
            </a:r>
            <a:r>
              <a:rPr lang="ko-KR" altLang="en-US" sz="1200" dirty="0"/>
              <a:t> 정의할 때도 중괄호 사용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724863"/>
            <a:ext cx="6683319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기본 문법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들여쓰기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 소스 코드를 작성할 때는 들여쓰기를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보통 </a:t>
            </a:r>
            <a:r>
              <a:rPr lang="en-US" altLang="ko-KR" sz="1200" dirty="0"/>
              <a:t>{(</a:t>
            </a:r>
            <a:r>
              <a:rPr lang="ko-KR" altLang="en-US" sz="1200" dirty="0"/>
              <a:t>여는 중괄호</a:t>
            </a:r>
            <a:r>
              <a:rPr lang="en-US" altLang="ko-KR" sz="1200" dirty="0"/>
              <a:t>)</a:t>
            </a:r>
            <a:r>
              <a:rPr lang="ko-KR" altLang="en-US" sz="1200" dirty="0"/>
              <a:t>가 시작될 때 들여쓰기를 함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5" y="2265308"/>
            <a:ext cx="3945257" cy="155538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114530" y="1981572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들여쓰기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8206" y="4304445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600" dirty="0">
                <a:latin typeface="KoPub돋움체_Pro Medium" pitchFamily="18" charset="-127"/>
                <a:ea typeface="KoPub돋움체_Pro Medium" pitchFamily="18" charset="-127"/>
              </a:rPr>
              <a:t>코드가 한 줄일 때 들여쓰기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5" y="4601803"/>
            <a:ext cx="2660064" cy="6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00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47205</TotalTime>
  <Words>2281</Words>
  <Application>Microsoft Office PowerPoint</Application>
  <PresentationFormat>A4 용지(210x297mm)</PresentationFormat>
  <Paragraphs>640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74</vt:i4>
      </vt:variant>
    </vt:vector>
  </HeadingPairs>
  <TitlesOfParts>
    <vt:vector size="87" baseType="lpstr">
      <vt:lpstr>D2Coding</vt:lpstr>
      <vt:lpstr>HY견명조</vt:lpstr>
      <vt:lpstr>KoPub돋움체_Pro Bold</vt:lpstr>
      <vt:lpstr>KoPub돋움체_Pro Medium</vt:lpstr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C언어 기본문법 &amp;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2955</cp:revision>
  <cp:lastPrinted>2015-10-28T04:44:44Z</cp:lastPrinted>
  <dcterms:created xsi:type="dcterms:W3CDTF">2003-10-22T07:02:37Z</dcterms:created>
  <dcterms:modified xsi:type="dcterms:W3CDTF">2022-03-08T04:52:31Z</dcterms:modified>
</cp:coreProperties>
</file>