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B7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소프트웨어코딩 과제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600" dirty="0" smtClean="0">
                <a:latin typeface="+mn-ea"/>
              </a:rPr>
              <a:t>데이터융합</a:t>
            </a:r>
            <a:r>
              <a:rPr lang="en-US" altLang="ko-KR" sz="3600" dirty="0" smtClean="0">
                <a:latin typeface="+mn-ea"/>
              </a:rPr>
              <a:t>SW</a:t>
            </a:r>
            <a:r>
              <a:rPr lang="ko-KR" altLang="en-US" sz="3600" dirty="0" smtClean="0">
                <a:latin typeface="+mn-ea"/>
              </a:rPr>
              <a:t>과</a:t>
            </a:r>
            <a:endParaRPr lang="en-US" altLang="ko-KR" sz="3600" dirty="0" smtClean="0">
              <a:latin typeface="+mn-ea"/>
            </a:endParaRPr>
          </a:p>
          <a:p>
            <a:pPr algn="r"/>
            <a:r>
              <a:rPr lang="ko-KR" altLang="en-US" sz="3600" dirty="0" smtClean="0">
                <a:latin typeface="+mn-ea"/>
              </a:rPr>
              <a:t>노을</a:t>
            </a:r>
            <a:endParaRPr lang="ko-KR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112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472" y="234113"/>
            <a:ext cx="11576304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 </a:t>
            </a:r>
            <a:r>
              <a:rPr lang="ko-KR" altLang="en-US" sz="2400" b="1" dirty="0" smtClean="0">
                <a:latin typeface="+mn-ea"/>
              </a:rPr>
              <a:t>경원대로 </a:t>
            </a:r>
            <a:r>
              <a:rPr lang="en-US" altLang="ko-KR" sz="2400" b="1" dirty="0" smtClean="0">
                <a:latin typeface="+mn-ea"/>
              </a:rPr>
              <a:t>717 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-&gt; </a:t>
            </a:r>
            <a:r>
              <a:rPr lang="ko-KR" altLang="en-US" sz="2400" b="1" dirty="0" smtClean="0">
                <a:latin typeface="+mn-ea"/>
              </a:rPr>
              <a:t>한국 </a:t>
            </a:r>
            <a:r>
              <a:rPr lang="ko-KR" altLang="en-US" sz="2400" b="1" dirty="0" err="1" smtClean="0">
                <a:latin typeface="+mn-ea"/>
              </a:rPr>
              <a:t>폴리텍대학</a:t>
            </a:r>
            <a:r>
              <a:rPr lang="ko-KR" altLang="en-US" sz="2400" b="1" dirty="0" smtClean="0">
                <a:latin typeface="+mn-ea"/>
              </a:rPr>
              <a:t> 분당융합기술 교육원</a:t>
            </a:r>
            <a:endParaRPr lang="en-US" altLang="ko-KR" sz="24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신비마을아파트 정류장까지 도보 이동 </a:t>
            </a:r>
            <a:r>
              <a:rPr lang="en-US" altLang="ko-KR" sz="1400" b="1" dirty="0" smtClean="0">
                <a:latin typeface="+mn-ea"/>
              </a:rPr>
              <a:t>174m </a:t>
            </a:r>
            <a:r>
              <a:rPr lang="ko-KR" altLang="en-US" sz="1400" b="1" dirty="0" smtClean="0">
                <a:latin typeface="+mn-ea"/>
              </a:rPr>
              <a:t>이동 </a:t>
            </a:r>
            <a:r>
              <a:rPr lang="en-US" altLang="ko-KR" sz="1400" dirty="0" smtClean="0">
                <a:latin typeface="+mn-ea"/>
              </a:rPr>
              <a:t>-----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&gt; 3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분 소요</a:t>
            </a:r>
            <a:endParaRPr lang="en-US" altLang="ko-KR" sz="1400" dirty="0" smtClean="0">
              <a:latin typeface="+mn-ea"/>
            </a:endParaRPr>
          </a:p>
          <a:p>
            <a:pPr lvl="1"/>
            <a:endParaRPr lang="en-US" altLang="ko-KR" sz="1400" dirty="0" smtClean="0">
              <a:latin typeface="+mn-ea"/>
            </a:endParaRPr>
          </a:p>
          <a:p>
            <a:pPr lvl="1"/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주안아파트 정류장 승차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&lt;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마을버스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&gt; 520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번 승차 </a:t>
            </a:r>
            <a:r>
              <a:rPr lang="en-US" altLang="ko-KR" sz="1400" dirty="0" smtClean="0">
                <a:latin typeface="+mn-ea"/>
              </a:rPr>
              <a:t>-----&gt; 7</a:t>
            </a:r>
            <a:r>
              <a:rPr lang="ko-KR" altLang="en-US" sz="1400" dirty="0" smtClean="0">
                <a:latin typeface="+mn-ea"/>
              </a:rPr>
              <a:t>개 정류장 이동</a:t>
            </a:r>
            <a:r>
              <a:rPr lang="en-US" altLang="ko-KR" sz="1400" dirty="0" smtClean="0">
                <a:latin typeface="+mn-ea"/>
              </a:rPr>
              <a:t>,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9</a:t>
            </a:r>
            <a:r>
              <a:rPr lang="ko-KR" altLang="en-US" sz="1400" dirty="0" smtClean="0">
                <a:latin typeface="+mn-ea"/>
              </a:rPr>
              <a:t>분 소요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배차간격 </a:t>
            </a:r>
            <a:r>
              <a:rPr lang="en-US" altLang="ko-KR" sz="1400" dirty="0" smtClean="0">
                <a:latin typeface="+mn-ea"/>
              </a:rPr>
              <a:t>10</a:t>
            </a:r>
            <a:r>
              <a:rPr lang="ko-KR" altLang="en-US" sz="1400" dirty="0" smtClean="0">
                <a:latin typeface="+mn-ea"/>
              </a:rPr>
              <a:t>분</a:t>
            </a:r>
            <a:r>
              <a:rPr lang="en-US" altLang="ko-KR" sz="1400" dirty="0" smtClean="0">
                <a:latin typeface="+mn-ea"/>
              </a:rPr>
              <a:t>~15</a:t>
            </a:r>
            <a:r>
              <a:rPr lang="ko-KR" altLang="en-US" sz="1400" dirty="0" smtClean="0">
                <a:latin typeface="+mn-ea"/>
              </a:rPr>
              <a:t>분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lvl="1"/>
            <a:r>
              <a:rPr lang="en-US" altLang="ko-KR" sz="1400" dirty="0" smtClean="0">
                <a:latin typeface="+mn-ea"/>
              </a:rPr>
              <a:t>	 </a:t>
            </a:r>
            <a:r>
              <a:rPr lang="en-US" altLang="ko-KR" sz="1400" b="1" dirty="0" smtClean="0">
                <a:latin typeface="+mn-ea"/>
                <a:sym typeface="Wingdings" panose="05000000000000000000" pitchFamily="2" charset="2"/>
              </a:rPr>
              <a:t>[1.6km</a:t>
            </a:r>
            <a:r>
              <a:rPr lang="ko-KR" altLang="en-US" sz="1400" b="1" dirty="0">
                <a:latin typeface="+mn-ea"/>
                <a:sym typeface="Wingdings" panose="05000000000000000000" pitchFamily="2" charset="2"/>
              </a:rPr>
              <a:t>이동</a:t>
            </a:r>
            <a:r>
              <a:rPr lang="en-US" altLang="ko-KR" sz="1400" b="1" dirty="0">
                <a:latin typeface="+mn-ea"/>
                <a:sym typeface="Wingdings" panose="05000000000000000000" pitchFamily="2" charset="2"/>
              </a:rPr>
              <a:t>] </a:t>
            </a:r>
            <a:endParaRPr lang="en-US" altLang="ko-KR" sz="1400" dirty="0" smtClean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일반 카드 요금 </a:t>
            </a:r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: </a:t>
            </a:r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950</a:t>
            </a:r>
            <a:r>
              <a:rPr lang="ko-KR" altLang="en-US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원</a:t>
            </a:r>
            <a:r>
              <a:rPr lang="ko-KR" altLang="en-US" sz="1400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인천 지선버스 </a:t>
            </a:r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950</a:t>
            </a:r>
            <a:r>
              <a:rPr lang="ko-KR" altLang="en-US" sz="1400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원</a:t>
            </a:r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/10km)</a:t>
            </a:r>
            <a:endParaRPr lang="en-US" altLang="ko-KR" sz="1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 smtClean="0">
                <a:latin typeface="+mn-ea"/>
              </a:rPr>
              <a:t> </a:t>
            </a:r>
          </a:p>
          <a:p>
            <a:pPr lvl="1"/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신동아 아파트</a:t>
            </a:r>
            <a:r>
              <a:rPr lang="en-US" altLang="ko-KR" sz="1400" dirty="0" smtClean="0">
                <a:latin typeface="+mn-ea"/>
              </a:rPr>
              <a:t>3</a:t>
            </a:r>
            <a:r>
              <a:rPr lang="ko-KR" altLang="en-US" sz="1400" dirty="0" smtClean="0">
                <a:latin typeface="+mn-ea"/>
              </a:rPr>
              <a:t>차 정류장 하차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신동아 아파트 정류장까지 도보 이동 </a:t>
            </a:r>
            <a:r>
              <a:rPr lang="en-US" altLang="ko-KR" sz="1400" b="1" dirty="0" smtClean="0">
                <a:latin typeface="+mn-ea"/>
              </a:rPr>
              <a:t>206m </a:t>
            </a:r>
            <a:r>
              <a:rPr lang="ko-KR" altLang="en-US" sz="1400" b="1" dirty="0" smtClean="0">
                <a:latin typeface="+mn-ea"/>
              </a:rPr>
              <a:t>이동 </a:t>
            </a:r>
            <a:r>
              <a:rPr lang="en-US" altLang="ko-KR" sz="1400" dirty="0" smtClean="0">
                <a:latin typeface="+mn-ea"/>
              </a:rPr>
              <a:t>---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--&gt; 4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분 소요</a:t>
            </a:r>
            <a:endParaRPr lang="en-US" altLang="ko-KR" sz="1400" dirty="0" smtClean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신동아 아파트 정류장 </a:t>
            </a:r>
            <a:r>
              <a:rPr lang="ko-KR" altLang="en-US" sz="1400" b="1" dirty="0" err="1" smtClean="0">
                <a:latin typeface="+mn-ea"/>
                <a:sym typeface="Wingdings" panose="05000000000000000000" pitchFamily="2" charset="2"/>
              </a:rPr>
              <a:t>환승</a:t>
            </a:r>
            <a:r>
              <a:rPr lang="ko-KR" altLang="en-US" sz="1400" b="1" dirty="0" smtClean="0">
                <a:latin typeface="+mn-ea"/>
                <a:sym typeface="Wingdings" panose="05000000000000000000" pitchFamily="2" charset="2"/>
              </a:rPr>
              <a:t> ① </a:t>
            </a:r>
            <a:r>
              <a:rPr lang="en-US" altLang="ko-KR" sz="1400" b="1" dirty="0" smtClean="0">
                <a:solidFill>
                  <a:schemeClr val="accent2"/>
                </a:solidFill>
                <a:latin typeface="+mn-ea"/>
                <a:sym typeface="Wingdings" panose="05000000000000000000" pitchFamily="2" charset="2"/>
              </a:rPr>
              <a:t>&lt;</a:t>
            </a:r>
            <a:r>
              <a:rPr lang="ko-KR" altLang="en-US" sz="1400" b="1" dirty="0" smtClean="0">
                <a:solidFill>
                  <a:schemeClr val="accent2"/>
                </a:solidFill>
                <a:latin typeface="+mn-ea"/>
                <a:sym typeface="Wingdings" panose="05000000000000000000" pitchFamily="2" charset="2"/>
              </a:rPr>
              <a:t>광역버스</a:t>
            </a:r>
            <a:r>
              <a:rPr lang="en-US" altLang="ko-KR" sz="1400" b="1" dirty="0" smtClean="0">
                <a:solidFill>
                  <a:schemeClr val="accent2"/>
                </a:solidFill>
                <a:latin typeface="+mn-ea"/>
                <a:sym typeface="Wingdings" panose="05000000000000000000" pitchFamily="2" charset="2"/>
              </a:rPr>
              <a:t>&gt; 9200</a:t>
            </a:r>
            <a:r>
              <a:rPr lang="ko-KR" altLang="en-US" sz="1400" b="1" dirty="0" smtClean="0">
                <a:solidFill>
                  <a:schemeClr val="accent2"/>
                </a:solidFill>
                <a:latin typeface="+mn-ea"/>
                <a:sym typeface="Wingdings" panose="05000000000000000000" pitchFamily="2" charset="2"/>
              </a:rPr>
              <a:t>번 승차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-----&gt; 1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개 정류장 이동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,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23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분 소요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배차간격 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12~25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분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sz="1400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latin typeface="+mn-ea"/>
                <a:sym typeface="Wingdings" panose="05000000000000000000" pitchFamily="2" charset="2"/>
              </a:rPr>
              <a:t>[21.0km</a:t>
            </a:r>
            <a:r>
              <a:rPr lang="ko-KR" altLang="en-US" sz="1400" b="1" dirty="0" smtClean="0">
                <a:latin typeface="+mn-ea"/>
                <a:sym typeface="Wingdings" panose="05000000000000000000" pitchFamily="2" charset="2"/>
              </a:rPr>
              <a:t>이동</a:t>
            </a:r>
            <a:r>
              <a:rPr lang="en-US" altLang="ko-KR" sz="1400" b="1" dirty="0" smtClean="0">
                <a:latin typeface="+mn-ea"/>
                <a:sym typeface="Wingdings" panose="05000000000000000000" pitchFamily="2" charset="2"/>
              </a:rPr>
              <a:t>]  </a:t>
            </a:r>
            <a:r>
              <a:rPr lang="ko-KR" altLang="en-US" sz="1400" b="1" dirty="0" smtClean="0">
                <a:latin typeface="+mn-ea"/>
                <a:sym typeface="Wingdings" panose="05000000000000000000" pitchFamily="2" charset="2"/>
              </a:rPr>
              <a:t>기본요금 이후 매 </a:t>
            </a:r>
            <a:r>
              <a:rPr lang="en-US" altLang="ko-KR" sz="1400" b="1" dirty="0" smtClean="0">
                <a:latin typeface="+mn-ea"/>
                <a:sym typeface="Wingdings" panose="05000000000000000000" pitchFamily="2" charset="2"/>
              </a:rPr>
              <a:t>5km</a:t>
            </a:r>
            <a:r>
              <a:rPr lang="ko-KR" altLang="en-US" sz="1400" b="1" dirty="0" smtClean="0">
                <a:latin typeface="+mn-ea"/>
                <a:sym typeface="Wingdings" panose="05000000000000000000" pitchFamily="2" charset="2"/>
              </a:rPr>
              <a:t>마다 </a:t>
            </a:r>
            <a:r>
              <a:rPr lang="en-US" altLang="ko-KR" sz="1400" b="1" dirty="0" smtClean="0">
                <a:latin typeface="+mn-ea"/>
                <a:sym typeface="Wingdings" panose="05000000000000000000" pitchFamily="2" charset="2"/>
              </a:rPr>
              <a:t>100</a:t>
            </a:r>
            <a:r>
              <a:rPr lang="ko-KR" altLang="en-US" sz="1400" b="1" dirty="0" smtClean="0">
                <a:latin typeface="+mn-ea"/>
                <a:sym typeface="Wingdings" panose="05000000000000000000" pitchFamily="2" charset="2"/>
              </a:rPr>
              <a:t>씩 가산 </a:t>
            </a:r>
            <a:endParaRPr lang="en-US" altLang="ko-KR" sz="1400" b="1" dirty="0" smtClean="0">
              <a:latin typeface="+mn-ea"/>
              <a:sym typeface="Wingdings" panose="05000000000000000000" pitchFamily="2" charset="2"/>
            </a:endParaRPr>
          </a:p>
          <a:p>
            <a:pPr lvl="2"/>
            <a:r>
              <a:rPr lang="ko-KR" altLang="en-US" sz="1400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일반 카드 요금 </a:t>
            </a:r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: 2650</a:t>
            </a:r>
            <a:r>
              <a:rPr lang="ko-KR" altLang="en-US" sz="1400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원</a:t>
            </a:r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-950</a:t>
            </a:r>
            <a:r>
              <a:rPr lang="ko-KR" altLang="en-US" sz="1400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원 차감 </a:t>
            </a:r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/ </a:t>
            </a:r>
            <a:r>
              <a:rPr lang="ko-KR" altLang="en-US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차액 </a:t>
            </a:r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1700</a:t>
            </a:r>
            <a:r>
              <a:rPr lang="ko-KR" altLang="en-US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원 지불 </a:t>
            </a:r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인천 광역버스 </a:t>
            </a:r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2,650</a:t>
            </a:r>
            <a:r>
              <a:rPr lang="ko-KR" altLang="en-US" sz="1400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원</a:t>
            </a:r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/30km)</a:t>
            </a:r>
          </a:p>
          <a:p>
            <a:pPr lvl="1"/>
            <a:endParaRPr lang="en-US" altLang="ko-KR" sz="1400" dirty="0" smtClean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하늘휴게소  판교방향 정류장 </a:t>
            </a:r>
            <a:r>
              <a:rPr lang="ko-KR" altLang="en-US" sz="1400" b="1" dirty="0" err="1" smtClean="0">
                <a:latin typeface="+mn-ea"/>
                <a:sym typeface="Wingdings" panose="05000000000000000000" pitchFamily="2" charset="2"/>
              </a:rPr>
              <a:t>환승</a:t>
            </a:r>
            <a:r>
              <a:rPr lang="ko-KR" altLang="en-US" sz="1400" b="1" dirty="0" smtClean="0">
                <a:latin typeface="+mn-ea"/>
                <a:sym typeface="Wingdings" panose="05000000000000000000" pitchFamily="2" charset="2"/>
              </a:rPr>
              <a:t> ② </a:t>
            </a:r>
            <a:r>
              <a:rPr lang="en-US" altLang="ko-KR" sz="1400" b="1" dirty="0" smtClean="0">
                <a:solidFill>
                  <a:schemeClr val="accent2"/>
                </a:solidFill>
                <a:latin typeface="+mn-ea"/>
                <a:sym typeface="Wingdings" panose="05000000000000000000" pitchFamily="2" charset="2"/>
              </a:rPr>
              <a:t>&lt;</a:t>
            </a:r>
            <a:r>
              <a:rPr lang="ko-KR" altLang="en-US" sz="1400" b="1" dirty="0" smtClean="0">
                <a:solidFill>
                  <a:schemeClr val="accent2"/>
                </a:solidFill>
                <a:latin typeface="+mn-ea"/>
                <a:sym typeface="Wingdings" panose="05000000000000000000" pitchFamily="2" charset="2"/>
              </a:rPr>
              <a:t>광역버스</a:t>
            </a:r>
            <a:r>
              <a:rPr lang="en-US" altLang="ko-KR" sz="1400" b="1" dirty="0" smtClean="0">
                <a:solidFill>
                  <a:schemeClr val="accent2"/>
                </a:solidFill>
                <a:latin typeface="+mn-ea"/>
                <a:sym typeface="Wingdings" panose="05000000000000000000" pitchFamily="2" charset="2"/>
              </a:rPr>
              <a:t>&gt; 8106</a:t>
            </a:r>
            <a:r>
              <a:rPr lang="ko-KR" altLang="en-US" sz="1400" b="1" dirty="0" smtClean="0">
                <a:solidFill>
                  <a:schemeClr val="accent2"/>
                </a:solidFill>
                <a:latin typeface="+mn-ea"/>
                <a:sym typeface="Wingdings" panose="05000000000000000000" pitchFamily="2" charset="2"/>
              </a:rPr>
              <a:t>번 승차 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-----&gt; 3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개 정류장 이동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,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32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분 소요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배차간격 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10~25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분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latin typeface="+mn-ea"/>
                <a:sym typeface="Wingdings" panose="05000000000000000000" pitchFamily="2" charset="2"/>
              </a:rPr>
              <a:t>[26.8km</a:t>
            </a:r>
            <a:r>
              <a:rPr lang="ko-KR" altLang="en-US" sz="1400" b="1" dirty="0" smtClean="0">
                <a:latin typeface="+mn-ea"/>
                <a:sym typeface="Wingdings" panose="05000000000000000000" pitchFamily="2" charset="2"/>
              </a:rPr>
              <a:t>이동</a:t>
            </a:r>
            <a:r>
              <a:rPr lang="en-US" altLang="ko-KR" sz="1400" b="1" dirty="0" smtClean="0">
                <a:latin typeface="+mn-ea"/>
                <a:sym typeface="Wingdings" panose="05000000000000000000" pitchFamily="2" charset="2"/>
              </a:rPr>
              <a:t>] </a:t>
            </a:r>
            <a:r>
              <a:rPr lang="ko-KR" altLang="en-US" sz="1400" b="1" dirty="0" smtClean="0">
                <a:latin typeface="+mn-ea"/>
                <a:sym typeface="Wingdings" panose="05000000000000000000" pitchFamily="2" charset="2"/>
              </a:rPr>
              <a:t>매 </a:t>
            </a:r>
            <a:r>
              <a:rPr lang="en-US" altLang="ko-KR" sz="1400" b="1" dirty="0" smtClean="0">
                <a:latin typeface="+mn-ea"/>
                <a:sym typeface="Wingdings" panose="05000000000000000000" pitchFamily="2" charset="2"/>
              </a:rPr>
              <a:t>5km</a:t>
            </a:r>
            <a:r>
              <a:rPr lang="ko-KR" altLang="en-US" sz="1400" b="1" dirty="0" smtClean="0">
                <a:latin typeface="+mn-ea"/>
                <a:sym typeface="Wingdings" panose="05000000000000000000" pitchFamily="2" charset="2"/>
              </a:rPr>
              <a:t>마다 </a:t>
            </a:r>
            <a:r>
              <a:rPr lang="en-US" altLang="ko-KR" sz="1400" b="1" dirty="0" smtClean="0">
                <a:latin typeface="+mn-ea"/>
                <a:sym typeface="Wingdings" panose="05000000000000000000" pitchFamily="2" charset="2"/>
              </a:rPr>
              <a:t>100</a:t>
            </a:r>
            <a:r>
              <a:rPr lang="ko-KR" altLang="en-US" sz="1400" b="1" dirty="0" smtClean="0">
                <a:latin typeface="+mn-ea"/>
                <a:sym typeface="Wingdings" panose="05000000000000000000" pitchFamily="2" charset="2"/>
              </a:rPr>
              <a:t>씩 가산 </a:t>
            </a:r>
            <a:r>
              <a:rPr lang="en-US" altLang="ko-KR" sz="1400" b="1" dirty="0" smtClean="0">
                <a:latin typeface="+mn-ea"/>
                <a:sym typeface="Wingdings" panose="05000000000000000000" pitchFamily="2" charset="2"/>
              </a:rPr>
              <a:t>-&gt; 30km + 1.6km + 17.8km </a:t>
            </a:r>
            <a:r>
              <a:rPr lang="ko-KR" altLang="en-US" sz="1400" b="1" dirty="0" smtClean="0">
                <a:latin typeface="+mn-ea"/>
                <a:sym typeface="Wingdings" panose="05000000000000000000" pitchFamily="2" charset="2"/>
              </a:rPr>
              <a:t>거리추가 </a:t>
            </a:r>
            <a:r>
              <a:rPr lang="en-US" altLang="ko-KR" sz="1400" b="1" dirty="0" smtClean="0">
                <a:latin typeface="+mn-ea"/>
                <a:sym typeface="Wingdings" panose="05000000000000000000" pitchFamily="2" charset="2"/>
              </a:rPr>
              <a:t>= 400</a:t>
            </a:r>
            <a:r>
              <a:rPr lang="ko-KR" altLang="en-US" sz="1400" b="1" dirty="0" smtClean="0">
                <a:latin typeface="+mn-ea"/>
                <a:sym typeface="Wingdings" panose="05000000000000000000" pitchFamily="2" charset="2"/>
              </a:rPr>
              <a:t>원 거리 추가요금 발생</a:t>
            </a:r>
            <a:endParaRPr lang="en-US" altLang="ko-KR" sz="1400" b="1" dirty="0" smtClean="0">
              <a:latin typeface="+mn-ea"/>
              <a:sym typeface="Wingdings" panose="05000000000000000000" pitchFamily="2" charset="2"/>
            </a:endParaRPr>
          </a:p>
          <a:p>
            <a:pPr lvl="2"/>
            <a:r>
              <a:rPr lang="ko-KR" altLang="en-US" sz="1400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일반 카드 요금</a:t>
            </a:r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: 3050</a:t>
            </a:r>
            <a:r>
              <a:rPr lang="ko-KR" altLang="en-US" sz="1400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원</a:t>
            </a:r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-2650</a:t>
            </a:r>
            <a:r>
              <a:rPr lang="ko-KR" altLang="en-US" sz="1400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원 차감 </a:t>
            </a:r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/ </a:t>
            </a:r>
            <a:r>
              <a:rPr lang="ko-KR" altLang="en-US" sz="1400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차액 </a:t>
            </a:r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400</a:t>
            </a:r>
            <a:r>
              <a:rPr lang="ko-KR" altLang="en-US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원 지불</a:t>
            </a:r>
            <a:endParaRPr lang="en-US" altLang="ko-KR" sz="1600" b="1" dirty="0" smtClean="0">
              <a:solidFill>
                <a:schemeClr val="accent4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 smtClean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sz="1400" dirty="0" err="1" smtClean="0">
                <a:latin typeface="+mn-ea"/>
                <a:sym typeface="Wingdings" panose="05000000000000000000" pitchFamily="2" charset="2"/>
              </a:rPr>
              <a:t>이매촌한신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.</a:t>
            </a:r>
            <a:r>
              <a:rPr lang="ko-KR" altLang="en-US" sz="1400" dirty="0" err="1" smtClean="0">
                <a:latin typeface="+mn-ea"/>
                <a:sym typeface="Wingdings" panose="05000000000000000000" pitchFamily="2" charset="2"/>
              </a:rPr>
              <a:t>서현역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.AK</a:t>
            </a:r>
            <a:r>
              <a:rPr lang="ko-KR" altLang="en-US" sz="1400" dirty="0" err="1" smtClean="0">
                <a:latin typeface="+mn-ea"/>
                <a:sym typeface="Wingdings" panose="05000000000000000000" pitchFamily="2" charset="2"/>
              </a:rPr>
              <a:t>프라자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 정류장 하차</a:t>
            </a:r>
            <a:endParaRPr lang="en-US" altLang="ko-KR" sz="1400" dirty="0" smtClean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하차 </a:t>
            </a:r>
            <a:r>
              <a:rPr lang="ko-KR" altLang="en-US" sz="1600" b="1" dirty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시 거리 추가 부담금 금액 </a:t>
            </a:r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: 400</a:t>
            </a:r>
            <a:r>
              <a:rPr lang="ko-KR" altLang="en-US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원 지불</a:t>
            </a:r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sz="1400" dirty="0" smtClean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한국 </a:t>
            </a:r>
            <a:r>
              <a:rPr lang="ko-KR" altLang="en-US" sz="1400" dirty="0" err="1" smtClean="0">
                <a:latin typeface="+mn-ea"/>
                <a:sym typeface="Wingdings" panose="05000000000000000000" pitchFamily="2" charset="2"/>
              </a:rPr>
              <a:t>폴리텍대학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 분당융합기술 교육원 도보 이동 </a:t>
            </a:r>
            <a:r>
              <a:rPr lang="en-US" altLang="ko-KR" sz="1400" b="1" dirty="0" smtClean="0">
                <a:latin typeface="+mn-ea"/>
                <a:sym typeface="Wingdings" panose="05000000000000000000" pitchFamily="2" charset="2"/>
              </a:rPr>
              <a:t>465m </a:t>
            </a:r>
            <a:r>
              <a:rPr lang="ko-KR" altLang="en-US" sz="1400" b="1" dirty="0" smtClean="0">
                <a:latin typeface="+mn-ea"/>
                <a:sym typeface="Wingdings" panose="05000000000000000000" pitchFamily="2" charset="2"/>
              </a:rPr>
              <a:t>이동 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-----&gt; 8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분 소요</a:t>
            </a:r>
            <a:endParaRPr lang="en-US" altLang="ko-KR" sz="1400" dirty="0" smtClean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한국 </a:t>
            </a:r>
            <a:r>
              <a:rPr lang="ko-KR" altLang="en-US" sz="1400" dirty="0" err="1" smtClean="0">
                <a:latin typeface="+mn-ea"/>
                <a:sym typeface="Wingdings" panose="05000000000000000000" pitchFamily="2" charset="2"/>
              </a:rPr>
              <a:t>폴리텍대학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 분당융합기술 교육원 도착</a:t>
            </a:r>
            <a:endParaRPr lang="en-US" altLang="ko-KR" sz="1400" dirty="0" smtClean="0">
              <a:latin typeface="+mn-ea"/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총 요금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: (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마을 버스</a:t>
            </a:r>
            <a:r>
              <a:rPr lang="en-US" altLang="ko-KR" sz="1600" b="1" dirty="0" smtClean="0"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sz="1600" b="1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950</a:t>
            </a:r>
            <a:r>
              <a:rPr lang="ko-KR" altLang="en-US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원</a:t>
            </a:r>
            <a:r>
              <a:rPr lang="en-US" altLang="ko-KR" sz="1600" b="1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+ (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광역버스 </a:t>
            </a:r>
            <a:r>
              <a:rPr lang="ko-KR" altLang="en-US" sz="1600" dirty="0" err="1">
                <a:latin typeface="+mn-ea"/>
                <a:sym typeface="Wingdings" panose="05000000000000000000" pitchFamily="2" charset="2"/>
              </a:rPr>
              <a:t>환승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①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차액</a:t>
            </a: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1700</a:t>
            </a:r>
            <a:r>
              <a:rPr lang="ko-KR" altLang="en-US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원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+ 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광역버스 </a:t>
            </a:r>
            <a:r>
              <a:rPr lang="ko-KR" altLang="en-US" sz="1600" dirty="0" err="1">
                <a:latin typeface="+mn-ea"/>
                <a:sym typeface="Wingdings" panose="05000000000000000000" pitchFamily="2" charset="2"/>
              </a:rPr>
              <a:t>환승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 ②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차액 </a:t>
            </a:r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400</a:t>
            </a:r>
            <a:r>
              <a:rPr lang="ko-KR" altLang="en-US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원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+ (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거리추가 요금</a:t>
            </a:r>
            <a:r>
              <a:rPr lang="en-US" altLang="ko-KR" sz="1600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sz="1600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400</a:t>
            </a:r>
            <a:r>
              <a:rPr lang="ko-KR" altLang="en-US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원</a:t>
            </a:r>
            <a:endParaRPr lang="en-US" altLang="ko-KR" sz="1600" b="1" dirty="0" smtClean="0">
              <a:solidFill>
                <a:schemeClr val="accent4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=  3,450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원</a:t>
            </a:r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6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048" y="362129"/>
            <a:ext cx="1157630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 </a:t>
            </a:r>
            <a:r>
              <a:rPr lang="ko-KR" altLang="en-US" sz="2400" b="1" dirty="0" smtClean="0">
                <a:latin typeface="+mn-ea"/>
              </a:rPr>
              <a:t>경원대로 </a:t>
            </a:r>
            <a:r>
              <a:rPr lang="en-US" altLang="ko-KR" sz="2400" b="1" dirty="0" smtClean="0">
                <a:latin typeface="+mn-ea"/>
              </a:rPr>
              <a:t>717 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-&gt; </a:t>
            </a:r>
            <a:r>
              <a:rPr lang="ko-KR" altLang="en-US" sz="2400" b="1" dirty="0" smtClean="0">
                <a:latin typeface="+mn-ea"/>
              </a:rPr>
              <a:t>한국 </a:t>
            </a:r>
            <a:r>
              <a:rPr lang="ko-KR" altLang="en-US" sz="2400" b="1" dirty="0" err="1" smtClean="0">
                <a:latin typeface="+mn-ea"/>
              </a:rPr>
              <a:t>폴리텍대학</a:t>
            </a:r>
            <a:r>
              <a:rPr lang="ko-KR" altLang="en-US" sz="2400" b="1" dirty="0" smtClean="0">
                <a:latin typeface="+mn-ea"/>
              </a:rPr>
              <a:t> 분당융합기술 교육원</a:t>
            </a:r>
            <a:endParaRPr lang="en-US" altLang="ko-KR" sz="24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err="1" smtClean="0">
                <a:latin typeface="+mn-ea"/>
              </a:rPr>
              <a:t>한신아파트</a:t>
            </a:r>
            <a:r>
              <a:rPr lang="ko-KR" altLang="en-US" sz="1400" dirty="0" smtClean="0">
                <a:latin typeface="+mn-ea"/>
              </a:rPr>
              <a:t> 정류장까지 도보 이동 </a:t>
            </a:r>
            <a:r>
              <a:rPr lang="en-US" altLang="ko-KR" sz="1400" b="1" dirty="0" smtClean="0">
                <a:latin typeface="+mn-ea"/>
              </a:rPr>
              <a:t>340m </a:t>
            </a:r>
            <a:r>
              <a:rPr lang="ko-KR" altLang="en-US" sz="1400" b="1" dirty="0" smtClean="0">
                <a:latin typeface="+mn-ea"/>
              </a:rPr>
              <a:t>이동 </a:t>
            </a:r>
            <a:r>
              <a:rPr lang="en-US" altLang="ko-KR" sz="1400" dirty="0" smtClean="0">
                <a:latin typeface="+mn-ea"/>
              </a:rPr>
              <a:t>-----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&gt; 6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분 소요</a:t>
            </a:r>
            <a:endParaRPr lang="en-US" altLang="ko-KR" sz="1400" dirty="0" smtClean="0">
              <a:latin typeface="+mn-ea"/>
            </a:endParaRPr>
          </a:p>
          <a:p>
            <a:pPr lvl="1"/>
            <a:endParaRPr lang="en-US" altLang="ko-KR" sz="1400" dirty="0" smtClean="0">
              <a:latin typeface="+mn-ea"/>
            </a:endParaRPr>
          </a:p>
          <a:p>
            <a:pPr lvl="1"/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주안아파트 정류장 승차 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&lt;</a:t>
            </a:r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시내버스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&gt; 36</a:t>
            </a:r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번 승차 </a:t>
            </a:r>
            <a:r>
              <a:rPr lang="en-US" altLang="ko-KR" sz="1400" dirty="0" smtClean="0">
                <a:latin typeface="+mn-ea"/>
              </a:rPr>
              <a:t>-----&gt; 5</a:t>
            </a:r>
            <a:r>
              <a:rPr lang="ko-KR" altLang="en-US" sz="1400" dirty="0" smtClean="0">
                <a:latin typeface="+mn-ea"/>
              </a:rPr>
              <a:t>개 정류장 이동 </a:t>
            </a:r>
            <a:r>
              <a:rPr lang="en-US" altLang="ko-KR" sz="1400" dirty="0">
                <a:latin typeface="+mn-ea"/>
              </a:rPr>
              <a:t>8</a:t>
            </a:r>
            <a:r>
              <a:rPr lang="ko-KR" altLang="en-US" sz="1400" dirty="0" smtClean="0">
                <a:latin typeface="+mn-ea"/>
              </a:rPr>
              <a:t>분 소요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배차간격 </a:t>
            </a: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 smtClean="0">
                <a:latin typeface="+mn-ea"/>
              </a:rPr>
              <a:t>분</a:t>
            </a:r>
            <a:r>
              <a:rPr lang="en-US" altLang="ko-KR" sz="1400" dirty="0" smtClean="0">
                <a:latin typeface="+mn-ea"/>
              </a:rPr>
              <a:t>~7</a:t>
            </a:r>
            <a:r>
              <a:rPr lang="ko-KR" altLang="en-US" sz="1400" dirty="0" smtClean="0">
                <a:latin typeface="+mn-ea"/>
              </a:rPr>
              <a:t>분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lvl="1"/>
            <a:r>
              <a:rPr lang="en-US" altLang="ko-KR" sz="1400" dirty="0" smtClean="0">
                <a:latin typeface="+mn-ea"/>
              </a:rPr>
              <a:t>	</a:t>
            </a:r>
            <a:r>
              <a:rPr lang="ko-KR" altLang="en-US" sz="1400" dirty="0" smtClean="0">
                <a:solidFill>
                  <a:schemeClr val="accent3"/>
                </a:solidFill>
                <a:latin typeface="+mn-ea"/>
              </a:rPr>
              <a:t>일반 카드 요금 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: </a:t>
            </a:r>
            <a:r>
              <a:rPr lang="en-US" altLang="ko-KR" sz="1600" b="1" dirty="0" smtClean="0">
                <a:solidFill>
                  <a:schemeClr val="accent3"/>
                </a:solidFill>
                <a:latin typeface="+mn-ea"/>
              </a:rPr>
              <a:t>1,250</a:t>
            </a:r>
            <a:r>
              <a:rPr lang="ko-KR" altLang="en-US" sz="1600" b="1" dirty="0" smtClean="0">
                <a:solidFill>
                  <a:schemeClr val="accent3"/>
                </a:solidFill>
                <a:latin typeface="+mn-ea"/>
              </a:rPr>
              <a:t>원</a:t>
            </a:r>
            <a:r>
              <a:rPr lang="ko-KR" altLang="en-US" sz="1400" dirty="0" smtClean="0">
                <a:solidFill>
                  <a:schemeClr val="accent3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accent3"/>
                </a:solidFill>
                <a:latin typeface="+mn-ea"/>
              </a:rPr>
              <a:t>인천 지선버스 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1,250</a:t>
            </a:r>
            <a:r>
              <a:rPr lang="ko-KR" altLang="en-US" sz="1400" dirty="0" smtClean="0">
                <a:solidFill>
                  <a:schemeClr val="accent3"/>
                </a:solidFill>
                <a:latin typeface="+mn-ea"/>
              </a:rPr>
              <a:t>원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/10km)</a:t>
            </a:r>
            <a:endParaRPr lang="en-US" altLang="ko-KR" sz="1400" dirty="0" smtClean="0">
              <a:solidFill>
                <a:schemeClr val="accent3"/>
              </a:solidFill>
            </a:endParaRPr>
          </a:p>
          <a:p>
            <a:pPr lvl="1"/>
            <a:r>
              <a:rPr lang="en-US" altLang="ko-KR" sz="1400" dirty="0" smtClean="0">
                <a:latin typeface="+mn-ea"/>
              </a:rPr>
              <a:t> </a:t>
            </a:r>
          </a:p>
          <a:p>
            <a:pPr lvl="1"/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err="1" smtClean="0">
                <a:latin typeface="+mn-ea"/>
              </a:rPr>
              <a:t>롯데백화점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인천터미널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 하차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인천종합버스터미널까지 도보 이동 </a:t>
            </a:r>
            <a:r>
              <a:rPr lang="en-US" altLang="ko-KR" sz="1400" b="1" dirty="0" smtClean="0">
                <a:latin typeface="+mn-ea"/>
              </a:rPr>
              <a:t>362m </a:t>
            </a:r>
            <a:r>
              <a:rPr lang="ko-KR" altLang="en-US" sz="1400" b="1" dirty="0" smtClean="0">
                <a:latin typeface="+mn-ea"/>
              </a:rPr>
              <a:t>이동 </a:t>
            </a:r>
            <a:r>
              <a:rPr lang="en-US" altLang="ko-KR" sz="1400" dirty="0" smtClean="0">
                <a:latin typeface="+mn-ea"/>
              </a:rPr>
              <a:t>---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5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분 소요</a:t>
            </a:r>
            <a:endParaRPr lang="en-US" altLang="ko-KR" sz="1400" dirty="0" smtClean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sz="140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- &lt;</a:t>
            </a:r>
            <a:r>
              <a:rPr lang="ko-KR" altLang="en-US" sz="140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시외버스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&gt; </a:t>
            </a:r>
            <a:r>
              <a:rPr lang="ko-KR" altLang="en-US" sz="140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성남 방향 좌석 버스 승차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-----&gt; 40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분 소요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배차간격 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50~ 60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분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sz="1400" b="1" dirty="0" smtClean="0">
                <a:latin typeface="+mn-ea"/>
                <a:sym typeface="Wingdings" panose="05000000000000000000" pitchFamily="2" charset="2"/>
              </a:rPr>
              <a:t>[</a:t>
            </a:r>
            <a:r>
              <a:rPr lang="ko-KR" altLang="en-US" sz="1400" b="1" dirty="0" smtClean="0">
                <a:latin typeface="+mn-ea"/>
                <a:sym typeface="Wingdings" panose="05000000000000000000" pitchFamily="2" charset="2"/>
              </a:rPr>
              <a:t>시내버스 </a:t>
            </a:r>
            <a:r>
              <a:rPr lang="en-US" altLang="ko-KR" sz="1400" b="1" dirty="0" smtClean="0">
                <a:latin typeface="+mn-ea"/>
                <a:sym typeface="Wingdings" panose="05000000000000000000" pitchFamily="2" charset="2"/>
              </a:rPr>
              <a:t>– </a:t>
            </a:r>
            <a:r>
              <a:rPr lang="ko-KR" altLang="en-US" sz="1400" b="1" dirty="0" smtClean="0">
                <a:latin typeface="+mn-ea"/>
                <a:sym typeface="Wingdings" panose="05000000000000000000" pitchFamily="2" charset="2"/>
              </a:rPr>
              <a:t>시외버스 </a:t>
            </a:r>
            <a:r>
              <a:rPr lang="ko-KR" altLang="en-US" sz="1400" b="1" dirty="0" err="1" smtClean="0">
                <a:latin typeface="+mn-ea"/>
                <a:sym typeface="Wingdings" panose="05000000000000000000" pitchFamily="2" charset="2"/>
              </a:rPr>
              <a:t>환승</a:t>
            </a:r>
            <a:r>
              <a:rPr lang="ko-KR" altLang="en-US" sz="1400" b="1" dirty="0" smtClean="0">
                <a:latin typeface="+mn-ea"/>
                <a:sym typeface="Wingdings" panose="05000000000000000000" pitchFamily="2" charset="2"/>
              </a:rPr>
              <a:t> 불가</a:t>
            </a:r>
            <a:r>
              <a:rPr lang="en-US" altLang="ko-KR" sz="1400" b="1" dirty="0" smtClean="0">
                <a:latin typeface="+mn-ea"/>
                <a:sym typeface="Wingdings" panose="05000000000000000000" pitchFamily="2" charset="2"/>
              </a:rPr>
              <a:t>!]</a:t>
            </a:r>
          </a:p>
          <a:p>
            <a:pPr lvl="2"/>
            <a:r>
              <a:rPr lang="ko-KR" altLang="en-US" sz="1400" dirty="0" smtClean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일반 카드 요금 </a:t>
            </a:r>
            <a:r>
              <a:rPr lang="en-US" altLang="ko-KR" sz="1600" b="1" dirty="0" smtClean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: 3,700</a:t>
            </a:r>
            <a:r>
              <a:rPr lang="ko-KR" altLang="en-US" sz="1600" b="1" dirty="0" smtClean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원</a:t>
            </a:r>
            <a:endParaRPr lang="en-US" altLang="ko-KR" sz="1600" b="1" dirty="0" smtClean="0">
              <a:solidFill>
                <a:schemeClr val="accent3"/>
              </a:solidFill>
              <a:latin typeface="+mn-ea"/>
              <a:sym typeface="Wingdings" panose="05000000000000000000" pitchFamily="2" charset="2"/>
            </a:endParaRPr>
          </a:p>
          <a:p>
            <a:pPr lvl="2"/>
            <a:endParaRPr lang="en-US" altLang="ko-KR" sz="1600" b="1" dirty="0" smtClean="0">
              <a:solidFill>
                <a:schemeClr val="accent3"/>
              </a:solidFill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모란시장 정류소 하차</a:t>
            </a:r>
            <a:endParaRPr lang="en-US" altLang="ko-KR" sz="1400" dirty="0" smtClean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sz="1400" dirty="0" err="1" smtClean="0">
                <a:latin typeface="+mn-ea"/>
                <a:sym typeface="Wingdings" panose="05000000000000000000" pitchFamily="2" charset="2"/>
              </a:rPr>
              <a:t>모란역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5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번 출구까지 도보 이동 </a:t>
            </a:r>
            <a:r>
              <a:rPr lang="en-US" altLang="ko-KR" sz="1400" b="1" dirty="0" smtClean="0">
                <a:latin typeface="+mn-ea"/>
                <a:sym typeface="Wingdings" panose="05000000000000000000" pitchFamily="2" charset="2"/>
              </a:rPr>
              <a:t>182m </a:t>
            </a:r>
            <a:r>
              <a:rPr lang="ko-KR" altLang="en-US" sz="1400" b="1" dirty="0" smtClean="0">
                <a:latin typeface="+mn-ea"/>
                <a:sym typeface="Wingdings" panose="05000000000000000000" pitchFamily="2" charset="2"/>
              </a:rPr>
              <a:t>이동 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-----&gt; 4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분 소요</a:t>
            </a:r>
            <a:endParaRPr lang="en-US" altLang="ko-KR" sz="1400" dirty="0" smtClean="0">
              <a:latin typeface="+mn-ea"/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 smtClean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sz="1400" dirty="0" err="1" smtClean="0">
                <a:latin typeface="+mn-ea"/>
                <a:sym typeface="Wingdings" panose="05000000000000000000" pitchFamily="2" charset="2"/>
              </a:rPr>
              <a:t>모란역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 승차 수인분당선 인천방향 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-----&gt; 3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개 역 이동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, 8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분 소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요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배차간격 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6~10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분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sz="1400" b="1" dirty="0" smtClean="0">
                <a:latin typeface="+mn-ea"/>
                <a:sym typeface="Wingdings" panose="05000000000000000000" pitchFamily="2" charset="2"/>
              </a:rPr>
              <a:t>[</a:t>
            </a:r>
            <a:r>
              <a:rPr lang="ko-KR" altLang="en-US" sz="1400" b="1" dirty="0" smtClean="0">
                <a:latin typeface="+mn-ea"/>
                <a:sym typeface="Wingdings" panose="05000000000000000000" pitchFamily="2" charset="2"/>
              </a:rPr>
              <a:t>시내버스 시간 초과로 수인분당선 </a:t>
            </a:r>
            <a:r>
              <a:rPr lang="ko-KR" altLang="en-US" sz="1400" b="1" dirty="0" err="1" smtClean="0">
                <a:latin typeface="+mn-ea"/>
                <a:sym typeface="Wingdings" panose="05000000000000000000" pitchFamily="2" charset="2"/>
              </a:rPr>
              <a:t>환승</a:t>
            </a:r>
            <a:r>
              <a:rPr lang="ko-KR" altLang="en-US" sz="1400" b="1" dirty="0" smtClean="0">
                <a:latin typeface="+mn-ea"/>
                <a:sym typeface="Wingdings" panose="05000000000000000000" pitchFamily="2" charset="2"/>
              </a:rPr>
              <a:t> 불가</a:t>
            </a:r>
            <a:r>
              <a:rPr lang="en-US" altLang="ko-KR" sz="1400" b="1" dirty="0" smtClean="0">
                <a:latin typeface="+mn-ea"/>
                <a:sym typeface="Wingdings" panose="05000000000000000000" pitchFamily="2" charset="2"/>
              </a:rPr>
              <a:t>!</a:t>
            </a:r>
            <a:r>
              <a:rPr lang="en-US" altLang="ko-KR" sz="1400" b="1" dirty="0" smtClean="0">
                <a:latin typeface="+mn-ea"/>
                <a:sym typeface="Wingdings" panose="05000000000000000000" pitchFamily="2" charset="2"/>
              </a:rPr>
              <a:t>]</a:t>
            </a:r>
          </a:p>
          <a:p>
            <a:pPr lvl="1"/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	</a:t>
            </a:r>
            <a:r>
              <a:rPr lang="ko-KR" altLang="en-US" sz="1400" dirty="0" smtClean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일반 카드 요금 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: </a:t>
            </a:r>
            <a:r>
              <a:rPr lang="en-US" altLang="ko-KR" sz="1600" b="1" dirty="0" smtClean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1,250</a:t>
            </a:r>
            <a:r>
              <a:rPr lang="ko-KR" altLang="en-US" sz="1600" b="1" dirty="0" smtClean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원</a:t>
            </a:r>
            <a:endParaRPr lang="en-US" altLang="ko-KR" sz="1600" b="1" dirty="0" smtClean="0">
              <a:solidFill>
                <a:schemeClr val="accent3"/>
              </a:solidFill>
              <a:latin typeface="+mn-ea"/>
              <a:sym typeface="Wingdings" panose="05000000000000000000" pitchFamily="2" charset="2"/>
            </a:endParaRPr>
          </a:p>
          <a:p>
            <a:pPr lvl="1"/>
            <a:endParaRPr lang="en-US" altLang="ko-KR" sz="1600" b="1" dirty="0" smtClean="0">
              <a:solidFill>
                <a:schemeClr val="accent3"/>
              </a:solidFill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sz="1400" dirty="0" err="1" smtClean="0">
                <a:latin typeface="+mn-ea"/>
                <a:sym typeface="Wingdings" panose="05000000000000000000" pitchFamily="2" charset="2"/>
              </a:rPr>
              <a:t>서현역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 하차 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- 4</a:t>
            </a:r>
            <a:r>
              <a:rPr lang="ko-KR" altLang="en-US" sz="1400" dirty="0" err="1" smtClean="0">
                <a:latin typeface="+mn-ea"/>
                <a:sym typeface="Wingdings" panose="05000000000000000000" pitchFamily="2" charset="2"/>
              </a:rPr>
              <a:t>번출구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 이동</a:t>
            </a:r>
            <a:endParaRPr lang="en-US" altLang="ko-KR" sz="1400" dirty="0" smtClean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한국 </a:t>
            </a:r>
            <a:r>
              <a:rPr lang="ko-KR" altLang="en-US" sz="1400" dirty="0" err="1" smtClean="0">
                <a:latin typeface="+mn-ea"/>
                <a:sym typeface="Wingdings" panose="05000000000000000000" pitchFamily="2" charset="2"/>
              </a:rPr>
              <a:t>폴리텍대학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 분당융합기술 교육원 도보 이동 </a:t>
            </a:r>
            <a:r>
              <a:rPr lang="en-US" altLang="ko-KR" sz="1400" b="1" dirty="0" smtClean="0">
                <a:latin typeface="+mn-ea"/>
                <a:sym typeface="Wingdings" panose="05000000000000000000" pitchFamily="2" charset="2"/>
              </a:rPr>
              <a:t>288m </a:t>
            </a:r>
            <a:r>
              <a:rPr lang="ko-KR" altLang="en-US" sz="1400" b="1" dirty="0" smtClean="0">
                <a:latin typeface="+mn-ea"/>
                <a:sym typeface="Wingdings" panose="05000000000000000000" pitchFamily="2" charset="2"/>
              </a:rPr>
              <a:t>이동 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-----&gt; 6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분 소요</a:t>
            </a:r>
            <a:endParaRPr lang="en-US" altLang="ko-KR" sz="1400" dirty="0" smtClean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한국 </a:t>
            </a:r>
            <a:r>
              <a:rPr lang="ko-KR" altLang="en-US" sz="1400" dirty="0" err="1" smtClean="0">
                <a:latin typeface="+mn-ea"/>
                <a:sym typeface="Wingdings" panose="05000000000000000000" pitchFamily="2" charset="2"/>
              </a:rPr>
              <a:t>폴리텍대학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 분당융합기술 교육원 도착</a:t>
            </a:r>
            <a:endParaRPr lang="en-US" altLang="ko-KR" sz="1400" dirty="0" smtClean="0">
              <a:latin typeface="+mn-ea"/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총 요금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: (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지선 버스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schemeClr val="accent4"/>
                </a:solidFill>
                <a:latin typeface="+mn-ea"/>
                <a:sym typeface="Wingdings" panose="05000000000000000000" pitchFamily="2" charset="2"/>
              </a:rPr>
              <a:t>1,250</a:t>
            </a:r>
            <a:r>
              <a:rPr lang="ko-KR" altLang="en-US" sz="1600" b="1" dirty="0" smtClean="0">
                <a:solidFill>
                  <a:schemeClr val="accent4"/>
                </a:solidFill>
                <a:latin typeface="+mn-ea"/>
                <a:sym typeface="Wingdings" panose="05000000000000000000" pitchFamily="2" charset="2"/>
              </a:rPr>
              <a:t>원</a:t>
            </a:r>
            <a:r>
              <a:rPr lang="en-US" altLang="ko-KR" sz="1400" b="1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+ (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시외버스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schemeClr val="accent4"/>
                </a:solidFill>
                <a:latin typeface="+mn-ea"/>
                <a:sym typeface="Wingdings" panose="05000000000000000000" pitchFamily="2" charset="2"/>
              </a:rPr>
              <a:t>3,700</a:t>
            </a:r>
            <a:r>
              <a:rPr lang="ko-KR" altLang="en-US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원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+ (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수인분당선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schemeClr val="accent4"/>
                </a:solidFill>
                <a:latin typeface="+mn-ea"/>
                <a:sym typeface="Wingdings" panose="05000000000000000000" pitchFamily="2" charset="2"/>
              </a:rPr>
              <a:t>1,250</a:t>
            </a:r>
            <a:r>
              <a:rPr lang="ko-KR" altLang="en-US" sz="1600" b="1" dirty="0" smtClean="0">
                <a:solidFill>
                  <a:schemeClr val="accent4"/>
                </a:solidFill>
                <a:latin typeface="+mn-ea"/>
                <a:sym typeface="Wingdings" panose="05000000000000000000" pitchFamily="2" charset="2"/>
              </a:rPr>
              <a:t>원</a:t>
            </a:r>
            <a:r>
              <a:rPr lang="en-US" altLang="ko-KR" sz="1600" b="1" dirty="0">
                <a:solidFill>
                  <a:schemeClr val="accent4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schemeClr val="accent4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=  6,200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원</a:t>
            </a:r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288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420624"/>
            <a:ext cx="11539728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latin typeface="+mn-ea"/>
              </a:rPr>
              <a:t>엘리베이터 동작 절차</a:t>
            </a:r>
            <a:endParaRPr lang="en-US" altLang="ko-KR" sz="32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b="1" dirty="0" smtClean="0">
              <a:latin typeface="+mn-ea"/>
            </a:endParaRPr>
          </a:p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한 </a:t>
            </a:r>
            <a:r>
              <a:rPr lang="ko-KR" altLang="en-US" sz="2400" dirty="0"/>
              <a:t>개만 설치된 엘리베이터에서 동작 절차를 정리해 봅시다</a:t>
            </a:r>
            <a:endParaRPr lang="en-US" altLang="ko-KR" sz="2400" b="1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=&gt; </a:t>
            </a:r>
            <a:r>
              <a:rPr lang="ko-KR" altLang="en-US" sz="2400" dirty="0">
                <a:latin typeface="+mn-ea"/>
              </a:rPr>
              <a:t>세 가지 이상 상황 가정 </a:t>
            </a:r>
            <a:r>
              <a:rPr lang="en-US" altLang="ko-KR" sz="2400" dirty="0">
                <a:latin typeface="+mn-ea"/>
              </a:rPr>
              <a:t>  </a:t>
            </a:r>
          </a:p>
          <a:p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ex</a:t>
            </a:r>
            <a:r>
              <a:rPr lang="en-US" altLang="ko-KR" sz="2400" dirty="0">
                <a:latin typeface="+mn-ea"/>
              </a:rPr>
              <a:t>) </a:t>
            </a:r>
            <a:r>
              <a:rPr lang="ko-KR" altLang="en-US" sz="2400" dirty="0">
                <a:latin typeface="+mn-ea"/>
              </a:rPr>
              <a:t>현재 엘리베이터 </a:t>
            </a:r>
            <a:r>
              <a:rPr lang="en-US" altLang="ko-KR" sz="2400" dirty="0" smtClean="0">
                <a:latin typeface="+mn-ea"/>
              </a:rPr>
              <a:t>2</a:t>
            </a:r>
            <a:r>
              <a:rPr lang="ko-KR" altLang="en-US" sz="2400" dirty="0" smtClean="0">
                <a:latin typeface="+mn-ea"/>
              </a:rPr>
              <a:t>층에 </a:t>
            </a:r>
            <a:r>
              <a:rPr lang="ko-KR" altLang="en-US" sz="2400" dirty="0">
                <a:latin typeface="+mn-ea"/>
              </a:rPr>
              <a:t>있음</a:t>
            </a:r>
            <a:r>
              <a:rPr lang="en-US" altLang="ko-KR" sz="2400" dirty="0">
                <a:latin typeface="+mn-ea"/>
              </a:rPr>
              <a:t>, </a:t>
            </a:r>
            <a:r>
              <a:rPr lang="en-US" altLang="ko-KR" sz="2400" dirty="0" smtClean="0">
                <a:latin typeface="+mn-ea"/>
              </a:rPr>
              <a:t>5</a:t>
            </a:r>
            <a:r>
              <a:rPr lang="ko-KR" altLang="en-US" sz="2400" dirty="0" smtClean="0">
                <a:latin typeface="+mn-ea"/>
              </a:rPr>
              <a:t>층에서 </a:t>
            </a:r>
            <a:r>
              <a:rPr lang="ko-KR" altLang="en-US" sz="2400" dirty="0" err="1" smtClean="0">
                <a:latin typeface="+mn-ea"/>
              </a:rPr>
              <a:t>내려가는것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누름</a:t>
            </a:r>
            <a:r>
              <a:rPr lang="en-US" altLang="ko-KR" sz="2400" dirty="0">
                <a:latin typeface="+mn-ea"/>
              </a:rPr>
              <a:t>, 6</a:t>
            </a:r>
            <a:r>
              <a:rPr lang="ko-KR" altLang="en-US" sz="2400" dirty="0" smtClean="0">
                <a:latin typeface="+mn-ea"/>
              </a:rPr>
              <a:t>층에서 올라가는 </a:t>
            </a:r>
            <a:r>
              <a:rPr lang="ko-KR" altLang="en-US" sz="2400" dirty="0">
                <a:latin typeface="+mn-ea"/>
              </a:rPr>
              <a:t>것 </a:t>
            </a:r>
            <a:r>
              <a:rPr lang="en-US" altLang="ko-KR" sz="2400" dirty="0" smtClean="0">
                <a:latin typeface="+mn-ea"/>
              </a:rPr>
              <a:t>	  </a:t>
            </a:r>
            <a:r>
              <a:rPr lang="ko-KR" altLang="en-US" sz="2400" dirty="0" smtClean="0">
                <a:latin typeface="+mn-ea"/>
              </a:rPr>
              <a:t>누름</a:t>
            </a:r>
            <a:endParaRPr lang="en-US" altLang="ko-KR" sz="24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+mn-ea"/>
              </a:rPr>
              <a:t>엘리베이터 </a:t>
            </a:r>
            <a:r>
              <a:rPr lang="en-US" altLang="ko-KR" sz="2000" dirty="0" smtClean="0">
                <a:latin typeface="+mn-ea"/>
              </a:rPr>
              <a:t>2</a:t>
            </a:r>
            <a:r>
              <a:rPr lang="ko-KR" altLang="en-US" sz="2000" dirty="0" smtClean="0">
                <a:latin typeface="+mn-ea"/>
              </a:rPr>
              <a:t>층 </a:t>
            </a:r>
            <a:r>
              <a:rPr lang="en-US" altLang="ko-KR" sz="2000" dirty="0" smtClean="0">
                <a:latin typeface="+mn-ea"/>
              </a:rPr>
              <a:t>-&gt; </a:t>
            </a:r>
            <a:r>
              <a:rPr lang="ko-KR" altLang="en-US" sz="2000" dirty="0" smtClean="0">
                <a:latin typeface="+mn-ea"/>
              </a:rPr>
              <a:t>출발 가속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등속운동 </a:t>
            </a:r>
            <a:r>
              <a:rPr lang="en-US" altLang="ko-KR" sz="2000" dirty="0" smtClean="0">
                <a:latin typeface="+mn-ea"/>
              </a:rPr>
              <a:t>-&gt; </a:t>
            </a:r>
            <a:r>
              <a:rPr lang="ko-KR" altLang="en-US" sz="2000" dirty="0" smtClean="0">
                <a:latin typeface="+mn-ea"/>
              </a:rPr>
              <a:t>정지 감속 </a:t>
            </a:r>
            <a:r>
              <a:rPr lang="en-US" altLang="ko-KR" sz="2000" dirty="0" smtClean="0">
                <a:latin typeface="+mn-ea"/>
              </a:rPr>
              <a:t>-&gt; 5</a:t>
            </a:r>
            <a:r>
              <a:rPr lang="ko-KR" altLang="en-US" sz="2000" dirty="0" smtClean="0">
                <a:latin typeface="+mn-ea"/>
              </a:rPr>
              <a:t>층 정지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latin typeface="+mn-ea"/>
              </a:rPr>
              <a:t>5</a:t>
            </a:r>
            <a:r>
              <a:rPr lang="ko-KR" altLang="en-US" sz="2000" dirty="0" smtClean="0">
                <a:latin typeface="+mn-ea"/>
              </a:rPr>
              <a:t>층 탑승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 원하는 층 입력</a:t>
            </a:r>
            <a:r>
              <a:rPr lang="en-US" altLang="ko-KR" sz="2000" dirty="0" smtClean="0">
                <a:latin typeface="+mn-ea"/>
              </a:rPr>
              <a:t>(3</a:t>
            </a:r>
            <a:r>
              <a:rPr lang="ko-KR" altLang="en-US" sz="2000" dirty="0" smtClean="0">
                <a:latin typeface="+mn-ea"/>
              </a:rPr>
              <a:t>층</a:t>
            </a:r>
            <a:r>
              <a:rPr lang="en-US" altLang="ko-KR" sz="2000" dirty="0" smtClean="0">
                <a:latin typeface="+mn-ea"/>
              </a:rPr>
              <a:t>) -&gt; </a:t>
            </a:r>
            <a:r>
              <a:rPr lang="ko-KR" altLang="en-US" sz="2000" dirty="0" smtClean="0">
                <a:latin typeface="+mn-ea"/>
              </a:rPr>
              <a:t>문 닫힘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latin typeface="+mn-ea"/>
              </a:rPr>
              <a:t>5</a:t>
            </a:r>
            <a:r>
              <a:rPr lang="ko-KR" altLang="en-US" sz="2000" dirty="0" smtClean="0">
                <a:latin typeface="+mn-ea"/>
              </a:rPr>
              <a:t>층 </a:t>
            </a:r>
            <a:r>
              <a:rPr lang="en-US" altLang="ko-KR" sz="2000" dirty="0" smtClean="0">
                <a:latin typeface="+mn-ea"/>
              </a:rPr>
              <a:t>-&gt; </a:t>
            </a:r>
            <a:r>
              <a:rPr lang="ko-KR" altLang="en-US" sz="2000" dirty="0" smtClean="0">
                <a:latin typeface="+mn-ea"/>
              </a:rPr>
              <a:t>출발 가속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등속운동 </a:t>
            </a:r>
            <a:r>
              <a:rPr lang="en-US" altLang="ko-KR" sz="2000" dirty="0" smtClean="0">
                <a:latin typeface="+mn-ea"/>
              </a:rPr>
              <a:t>-&gt; </a:t>
            </a:r>
            <a:r>
              <a:rPr lang="ko-KR" altLang="en-US" sz="2000" dirty="0" smtClean="0">
                <a:latin typeface="+mn-ea"/>
              </a:rPr>
              <a:t>정지 감속 </a:t>
            </a:r>
            <a:r>
              <a:rPr lang="en-US" altLang="ko-KR" sz="2000" dirty="0" smtClean="0">
                <a:latin typeface="+mn-ea"/>
              </a:rPr>
              <a:t>-&gt; 6</a:t>
            </a:r>
            <a:r>
              <a:rPr lang="ko-KR" altLang="en-US" sz="2000" dirty="0" smtClean="0">
                <a:latin typeface="+mn-ea"/>
              </a:rPr>
              <a:t>층 정지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latin typeface="+mn-ea"/>
              </a:rPr>
              <a:t>6</a:t>
            </a:r>
            <a:r>
              <a:rPr lang="ko-KR" altLang="en-US" sz="2000" dirty="0" smtClean="0">
                <a:latin typeface="+mn-ea"/>
              </a:rPr>
              <a:t>층 탑승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원하는 층 입력</a:t>
            </a:r>
            <a:r>
              <a:rPr lang="en-US" altLang="ko-KR" sz="2000" dirty="0" smtClean="0">
                <a:latin typeface="+mn-ea"/>
              </a:rPr>
              <a:t>(10</a:t>
            </a:r>
            <a:r>
              <a:rPr lang="ko-KR" altLang="en-US" sz="2000" dirty="0" smtClean="0">
                <a:latin typeface="+mn-ea"/>
              </a:rPr>
              <a:t>층</a:t>
            </a:r>
            <a:r>
              <a:rPr lang="en-US" altLang="ko-KR" sz="2000" dirty="0" smtClean="0">
                <a:latin typeface="+mn-ea"/>
              </a:rPr>
              <a:t>) -&gt; </a:t>
            </a:r>
            <a:r>
              <a:rPr lang="ko-KR" altLang="en-US" sz="2000" dirty="0" smtClean="0">
                <a:latin typeface="+mn-ea"/>
              </a:rPr>
              <a:t>문 닫힘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latin typeface="+mn-ea"/>
              </a:rPr>
              <a:t>6</a:t>
            </a:r>
            <a:r>
              <a:rPr lang="ko-KR" altLang="en-US" sz="2000" dirty="0" smtClean="0">
                <a:latin typeface="+mn-ea"/>
              </a:rPr>
              <a:t>층 </a:t>
            </a:r>
            <a:r>
              <a:rPr lang="en-US" altLang="ko-KR" sz="2000" dirty="0" smtClean="0">
                <a:latin typeface="+mn-ea"/>
              </a:rPr>
              <a:t>-&gt; </a:t>
            </a:r>
            <a:r>
              <a:rPr lang="ko-KR" altLang="en-US" sz="2000" dirty="0" smtClean="0">
                <a:latin typeface="+mn-ea"/>
              </a:rPr>
              <a:t>출발 가속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등속운동 </a:t>
            </a:r>
            <a:r>
              <a:rPr lang="en-US" altLang="ko-KR" sz="2000" dirty="0" smtClean="0">
                <a:latin typeface="+mn-ea"/>
              </a:rPr>
              <a:t>-&gt; </a:t>
            </a:r>
            <a:r>
              <a:rPr lang="ko-KR" altLang="en-US" sz="2000" dirty="0" smtClean="0">
                <a:latin typeface="+mn-ea"/>
              </a:rPr>
              <a:t>정지 감속 </a:t>
            </a:r>
            <a:r>
              <a:rPr lang="en-US" altLang="ko-KR" sz="2000" dirty="0" smtClean="0">
                <a:latin typeface="+mn-ea"/>
              </a:rPr>
              <a:t>-&gt; 10</a:t>
            </a:r>
            <a:r>
              <a:rPr lang="ko-KR" altLang="en-US" sz="2000" dirty="0" smtClean="0">
                <a:latin typeface="+mn-ea"/>
              </a:rPr>
              <a:t>층 정지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en-US" altLang="ko-KR" sz="2000" dirty="0" smtClean="0">
                <a:latin typeface="+mn-ea"/>
              </a:rPr>
              <a:t>10</a:t>
            </a:r>
            <a:r>
              <a:rPr lang="ko-KR" altLang="en-US" sz="2000" dirty="0" smtClean="0">
                <a:latin typeface="+mn-ea"/>
              </a:rPr>
              <a:t>층 하차 </a:t>
            </a:r>
            <a:r>
              <a:rPr lang="en-US" altLang="ko-KR" sz="2000" dirty="0" smtClean="0">
                <a:latin typeface="+mn-ea"/>
              </a:rPr>
              <a:t>-&gt; </a:t>
            </a:r>
            <a:r>
              <a:rPr lang="ko-KR" altLang="en-US" sz="2000" dirty="0" smtClean="0">
                <a:latin typeface="+mn-ea"/>
              </a:rPr>
              <a:t>문 닫힘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en-US" altLang="ko-KR" sz="2000" dirty="0" smtClean="0">
                <a:latin typeface="+mn-ea"/>
              </a:rPr>
              <a:t>10</a:t>
            </a:r>
            <a:r>
              <a:rPr lang="ko-KR" altLang="en-US" sz="2000" dirty="0" smtClean="0">
                <a:latin typeface="+mn-ea"/>
              </a:rPr>
              <a:t>층 </a:t>
            </a:r>
            <a:r>
              <a:rPr lang="en-US" altLang="ko-KR" sz="2000" dirty="0" smtClean="0">
                <a:latin typeface="+mn-ea"/>
              </a:rPr>
              <a:t>-&gt; </a:t>
            </a:r>
            <a:r>
              <a:rPr lang="ko-KR" altLang="en-US" sz="2000" dirty="0" smtClean="0">
                <a:latin typeface="+mn-ea"/>
              </a:rPr>
              <a:t>출발 가속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중력 가속도로 빠르게 내려간다</a:t>
            </a:r>
            <a:r>
              <a:rPr lang="en-US" altLang="ko-KR" sz="2000" dirty="0" smtClean="0">
                <a:latin typeface="+mn-ea"/>
              </a:rPr>
              <a:t>) -&gt; </a:t>
            </a:r>
            <a:r>
              <a:rPr lang="ko-KR" altLang="en-US" sz="2000" dirty="0" smtClean="0">
                <a:latin typeface="+mn-ea"/>
              </a:rPr>
              <a:t>정지 감속 </a:t>
            </a:r>
            <a:r>
              <a:rPr lang="en-US" altLang="ko-KR" sz="2000" dirty="0" smtClean="0">
                <a:latin typeface="+mn-ea"/>
              </a:rPr>
              <a:t>-&gt; 3</a:t>
            </a:r>
            <a:r>
              <a:rPr lang="ko-KR" altLang="en-US" sz="2000" dirty="0" smtClean="0">
                <a:latin typeface="+mn-ea"/>
              </a:rPr>
              <a:t>층 정지</a:t>
            </a:r>
            <a:endParaRPr lang="en-US" altLang="ko-KR" sz="20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 </a:t>
            </a:r>
            <a:endParaRPr lang="en-US" altLang="ko-KR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933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40" y="420624"/>
            <a:ext cx="1153972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latin typeface="+mn-ea"/>
              </a:rPr>
              <a:t>엘리베이터 동작 절차</a:t>
            </a:r>
            <a:endParaRPr lang="en-US" altLang="ko-KR" sz="32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b="1" dirty="0" smtClean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- </a:t>
            </a:r>
            <a:r>
              <a:rPr lang="ko-KR" altLang="en-US" sz="2400" dirty="0">
                <a:latin typeface="+mn-ea"/>
              </a:rPr>
              <a:t>엘리베이터가 두 개 설치된 경우 통합 동작 절차를 정리해 봅시다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r>
              <a:rPr lang="en-US" altLang="ko-KR" sz="2400" dirty="0">
                <a:latin typeface="+mn-ea"/>
              </a:rPr>
              <a:t>  =&gt; </a:t>
            </a:r>
            <a:r>
              <a:rPr lang="ko-KR" altLang="en-US" sz="2400" dirty="0">
                <a:latin typeface="+mn-ea"/>
              </a:rPr>
              <a:t>두 가지 이상 상황 가정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  ex</a:t>
            </a:r>
            <a:r>
              <a:rPr lang="en-US" altLang="ko-KR" sz="2400" dirty="0">
                <a:latin typeface="+mn-ea"/>
              </a:rPr>
              <a:t>) </a:t>
            </a:r>
            <a:r>
              <a:rPr lang="ko-KR" altLang="en-US" sz="2400" dirty="0">
                <a:latin typeface="+mn-ea"/>
              </a:rPr>
              <a:t>현재 엘리베이터 </a:t>
            </a:r>
            <a:r>
              <a:rPr lang="en-US" altLang="ko-KR" sz="2400" dirty="0">
                <a:latin typeface="+mn-ea"/>
              </a:rPr>
              <a:t>A</a:t>
            </a:r>
            <a:r>
              <a:rPr lang="ko-KR" altLang="en-US" sz="2400" dirty="0">
                <a:latin typeface="+mn-ea"/>
              </a:rPr>
              <a:t>는 </a:t>
            </a:r>
            <a:r>
              <a:rPr lang="en-US" altLang="ko-KR" sz="2400" dirty="0">
                <a:latin typeface="+mn-ea"/>
              </a:rPr>
              <a:t>3</a:t>
            </a:r>
            <a:r>
              <a:rPr lang="ko-KR" altLang="en-US" sz="2400" dirty="0">
                <a:latin typeface="+mn-ea"/>
              </a:rPr>
              <a:t>층</a:t>
            </a:r>
            <a:r>
              <a:rPr lang="en-US" altLang="ko-KR" sz="2400" dirty="0">
                <a:latin typeface="+mn-ea"/>
              </a:rPr>
              <a:t>, B</a:t>
            </a:r>
            <a:r>
              <a:rPr lang="ko-KR" altLang="en-US" sz="2400" dirty="0">
                <a:latin typeface="+mn-ea"/>
              </a:rPr>
              <a:t>는 </a:t>
            </a:r>
            <a:r>
              <a:rPr lang="en-US" altLang="ko-KR" sz="2400" dirty="0">
                <a:latin typeface="+mn-ea"/>
              </a:rPr>
              <a:t>10</a:t>
            </a:r>
            <a:r>
              <a:rPr lang="ko-KR" altLang="en-US" sz="2400" dirty="0">
                <a:latin typeface="+mn-ea"/>
              </a:rPr>
              <a:t>층에 있음</a:t>
            </a:r>
            <a:r>
              <a:rPr lang="en-US" altLang="ko-KR" sz="2400" dirty="0">
                <a:latin typeface="+mn-ea"/>
              </a:rPr>
              <a:t>, A </a:t>
            </a:r>
            <a:r>
              <a:rPr lang="ko-KR" altLang="en-US" sz="2400" dirty="0">
                <a:latin typeface="+mn-ea"/>
              </a:rPr>
              <a:t>엘리베이터는 홀수 </a:t>
            </a:r>
            <a:r>
              <a:rPr lang="ko-KR" altLang="en-US" sz="2400" dirty="0" smtClean="0">
                <a:latin typeface="+mn-ea"/>
              </a:rPr>
              <a:t>층만 </a:t>
            </a:r>
            <a:r>
              <a:rPr lang="en-US" altLang="ko-KR" sz="2400" dirty="0" smtClean="0">
                <a:latin typeface="+mn-ea"/>
              </a:rPr>
              <a:t>	 	  	  </a:t>
            </a:r>
            <a:r>
              <a:rPr lang="ko-KR" altLang="en-US" sz="2400" dirty="0" smtClean="0">
                <a:latin typeface="+mn-ea"/>
              </a:rPr>
              <a:t>운행한다</a:t>
            </a:r>
            <a:r>
              <a:rPr lang="en-US" altLang="ko-KR" sz="2400" dirty="0">
                <a:latin typeface="+mn-ea"/>
              </a:rPr>
              <a:t>. B</a:t>
            </a:r>
            <a:r>
              <a:rPr lang="ko-KR" altLang="en-US" sz="2400" dirty="0">
                <a:latin typeface="+mn-ea"/>
              </a:rPr>
              <a:t>는 </a:t>
            </a:r>
            <a:r>
              <a:rPr lang="ko-KR" altLang="en-US" sz="2400" dirty="0" err="1">
                <a:latin typeface="+mn-ea"/>
              </a:rPr>
              <a:t>전층</a:t>
            </a:r>
            <a:r>
              <a:rPr lang="ko-KR" altLang="en-US" sz="2400" dirty="0">
                <a:latin typeface="+mn-ea"/>
              </a:rPr>
              <a:t> 운행한다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r>
              <a:rPr lang="en-US" altLang="ko-KR" sz="2400" dirty="0">
                <a:latin typeface="+mn-ea"/>
              </a:rPr>
              <a:t>	</a:t>
            </a:r>
            <a:r>
              <a:rPr lang="en-US" altLang="ko-KR" sz="2400" dirty="0" smtClean="0">
                <a:latin typeface="+mn-ea"/>
              </a:rPr>
              <a:t>  1</a:t>
            </a:r>
            <a:r>
              <a:rPr lang="ko-KR" altLang="en-US" sz="2400" dirty="0">
                <a:latin typeface="+mn-ea"/>
              </a:rPr>
              <a:t>층에서 올라가는 것 누름</a:t>
            </a:r>
            <a:r>
              <a:rPr lang="en-US" altLang="ko-KR" sz="2400" dirty="0">
                <a:latin typeface="+mn-ea"/>
              </a:rPr>
              <a:t>, 4</a:t>
            </a:r>
            <a:r>
              <a:rPr lang="ko-KR" altLang="en-US" sz="2400" dirty="0">
                <a:latin typeface="+mn-ea"/>
              </a:rPr>
              <a:t>층에서 내려가는 것 </a:t>
            </a:r>
            <a:r>
              <a:rPr lang="ko-KR" altLang="en-US" sz="2400" dirty="0" smtClean="0">
                <a:latin typeface="+mn-ea"/>
              </a:rPr>
              <a:t>누름</a:t>
            </a:r>
            <a:endParaRPr lang="en-US" altLang="ko-KR" sz="24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 </a:t>
            </a:r>
            <a:endParaRPr lang="en-US" altLang="ko-KR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01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40" y="310896"/>
            <a:ext cx="11539728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b="1" dirty="0" smtClean="0">
                <a:latin typeface="+mn-ea"/>
              </a:rPr>
              <a:t>A </a:t>
            </a:r>
            <a:r>
              <a:rPr lang="ko-KR" altLang="en-US" b="1" dirty="0" smtClean="0">
                <a:latin typeface="+mn-ea"/>
              </a:rPr>
              <a:t>엘리베이터 </a:t>
            </a:r>
            <a:endParaRPr lang="en-US" altLang="ko-KR" b="1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층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출발 가속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중력 가속도 적용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정지 감속 </a:t>
            </a:r>
            <a:r>
              <a:rPr lang="en-US" altLang="ko-KR" dirty="0" smtClean="0">
                <a:latin typeface="+mn-ea"/>
              </a:rPr>
              <a:t>-&gt; 1</a:t>
            </a:r>
            <a:r>
              <a:rPr lang="ko-KR" altLang="en-US" dirty="0" smtClean="0">
                <a:latin typeface="+mn-ea"/>
              </a:rPr>
              <a:t>층 정지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b="1" dirty="0" smtClean="0">
                <a:solidFill>
                  <a:schemeClr val="accent4"/>
                </a:solidFill>
                <a:latin typeface="+mn-ea"/>
              </a:rPr>
              <a:t>B </a:t>
            </a:r>
            <a:r>
              <a:rPr lang="ko-KR" altLang="en-US" b="1" dirty="0" smtClean="0">
                <a:solidFill>
                  <a:schemeClr val="accent4"/>
                </a:solidFill>
                <a:latin typeface="+mn-ea"/>
              </a:rPr>
              <a:t>엘리베이터 </a:t>
            </a:r>
            <a:endParaRPr lang="en-US" altLang="ko-KR" b="1" dirty="0" smtClean="0">
              <a:solidFill>
                <a:schemeClr val="accent4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층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>
                <a:latin typeface="+mn-ea"/>
              </a:rPr>
              <a:t>출발 </a:t>
            </a:r>
            <a:r>
              <a:rPr lang="ko-KR" altLang="en-US" dirty="0" smtClean="0">
                <a:latin typeface="+mn-ea"/>
              </a:rPr>
              <a:t>가속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중력 가속도 적용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정지 감속 </a:t>
            </a:r>
            <a:r>
              <a:rPr lang="en-US" altLang="ko-KR" dirty="0" smtClean="0">
                <a:latin typeface="+mn-ea"/>
              </a:rPr>
              <a:t>-&gt; 4</a:t>
            </a:r>
            <a:r>
              <a:rPr lang="ko-KR" altLang="en-US" dirty="0" smtClean="0">
                <a:latin typeface="+mn-ea"/>
              </a:rPr>
              <a:t>층 정지</a:t>
            </a:r>
            <a:endParaRPr lang="en-US" altLang="ko-KR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2.	A </a:t>
            </a:r>
            <a:r>
              <a:rPr lang="ko-KR" altLang="en-US" b="1" dirty="0" smtClean="0">
                <a:latin typeface="+mn-ea"/>
              </a:rPr>
              <a:t>엘리베이터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층 탑승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원하는 층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입력</a:t>
            </a:r>
            <a:r>
              <a:rPr lang="en-US" altLang="ko-KR" dirty="0" smtClean="0">
                <a:latin typeface="+mn-ea"/>
              </a:rPr>
              <a:t>(6</a:t>
            </a:r>
            <a:r>
              <a:rPr lang="ko-KR" altLang="en-US" dirty="0" smtClean="0">
                <a:latin typeface="+mn-ea"/>
              </a:rPr>
              <a:t>층</a:t>
            </a:r>
            <a:r>
              <a:rPr lang="en-US" altLang="ko-KR" dirty="0" smtClean="0">
                <a:latin typeface="+mn-ea"/>
              </a:rPr>
              <a:t>) -&gt; </a:t>
            </a:r>
            <a:r>
              <a:rPr lang="ko-KR" altLang="en-US" dirty="0" smtClean="0">
                <a:latin typeface="+mn-ea"/>
              </a:rPr>
              <a:t>입력 불가</a:t>
            </a:r>
            <a:r>
              <a:rPr lang="en-US" altLang="ko-KR" dirty="0" smtClean="0">
                <a:latin typeface="+mn-ea"/>
              </a:rPr>
              <a:t>!</a:t>
            </a: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b="1" dirty="0" smtClean="0">
                <a:solidFill>
                  <a:schemeClr val="accent4"/>
                </a:solidFill>
                <a:latin typeface="+mn-ea"/>
              </a:rPr>
              <a:t>B </a:t>
            </a:r>
            <a:r>
              <a:rPr lang="ko-KR" altLang="en-US" b="1" dirty="0" smtClean="0">
                <a:solidFill>
                  <a:schemeClr val="accent4"/>
                </a:solidFill>
                <a:latin typeface="+mn-ea"/>
              </a:rPr>
              <a:t>엘리베이터</a:t>
            </a:r>
            <a:endParaRPr lang="en-US" altLang="ko-KR" b="1" dirty="0" smtClean="0">
              <a:solidFill>
                <a:schemeClr val="accent4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>
                <a:latin typeface="+mn-ea"/>
              </a:rPr>
              <a:t>4</a:t>
            </a:r>
            <a:r>
              <a:rPr lang="ko-KR" altLang="en-US" dirty="0" smtClean="0">
                <a:latin typeface="+mn-ea"/>
              </a:rPr>
              <a:t>층 탑승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원하는 층 입력</a:t>
            </a:r>
            <a:r>
              <a:rPr lang="en-US" altLang="ko-KR" dirty="0" smtClean="0">
                <a:latin typeface="+mn-ea"/>
              </a:rPr>
              <a:t>(1</a:t>
            </a:r>
            <a:r>
              <a:rPr lang="ko-KR" altLang="en-US" dirty="0" smtClean="0">
                <a:latin typeface="+mn-ea"/>
              </a:rPr>
              <a:t>층</a:t>
            </a:r>
            <a:r>
              <a:rPr lang="en-US" altLang="ko-KR" dirty="0" smtClean="0">
                <a:latin typeface="+mn-ea"/>
              </a:rPr>
              <a:t>) -&gt; </a:t>
            </a:r>
            <a:r>
              <a:rPr lang="ko-KR" altLang="en-US" dirty="0" smtClean="0">
                <a:latin typeface="+mn-ea"/>
              </a:rPr>
              <a:t>문 닫</a:t>
            </a:r>
            <a:r>
              <a:rPr lang="ko-KR" altLang="en-US" dirty="0" smtClean="0">
                <a:latin typeface="+mn-ea"/>
              </a:rPr>
              <a:t>힘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marL="457200" indent="-457200">
              <a:buAutoNum type="arabicPeriod" startAt="3"/>
            </a:pPr>
            <a:r>
              <a:rPr lang="en-US" altLang="ko-KR" b="1" dirty="0" smtClean="0">
                <a:latin typeface="+mn-ea"/>
              </a:rPr>
              <a:t>A </a:t>
            </a:r>
            <a:r>
              <a:rPr lang="ko-KR" altLang="en-US" b="1" dirty="0" smtClean="0">
                <a:latin typeface="+mn-ea"/>
              </a:rPr>
              <a:t>엘리베이터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하차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문 닫힘</a:t>
            </a:r>
            <a:r>
              <a:rPr lang="en-US" altLang="ko-KR" dirty="0" smtClean="0">
                <a:latin typeface="+mn-ea"/>
              </a:rPr>
              <a:t> -&gt; </a:t>
            </a:r>
            <a:r>
              <a:rPr lang="ko-KR" altLang="en-US" dirty="0" smtClean="0">
                <a:latin typeface="+mn-ea"/>
              </a:rPr>
              <a:t>대기</a:t>
            </a:r>
            <a:endParaRPr lang="en-US" altLang="ko-KR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	</a:t>
            </a:r>
            <a:r>
              <a:rPr lang="en-US" altLang="ko-KR" b="1" dirty="0" smtClean="0">
                <a:solidFill>
                  <a:schemeClr val="accent4"/>
                </a:solidFill>
                <a:latin typeface="+mn-ea"/>
              </a:rPr>
              <a:t>B </a:t>
            </a:r>
            <a:r>
              <a:rPr lang="ko-KR" altLang="en-US" b="1" dirty="0" smtClean="0">
                <a:solidFill>
                  <a:schemeClr val="accent4"/>
                </a:solidFill>
                <a:latin typeface="+mn-ea"/>
              </a:rPr>
              <a:t>엘리베이터 </a:t>
            </a:r>
            <a:endParaRPr lang="en-US" altLang="ko-KR" b="1" dirty="0" smtClean="0">
              <a:solidFill>
                <a:schemeClr val="accent4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>
                <a:latin typeface="+mn-ea"/>
              </a:rPr>
              <a:t>4</a:t>
            </a:r>
            <a:r>
              <a:rPr lang="ko-KR" altLang="en-US" dirty="0" smtClean="0">
                <a:latin typeface="+mn-ea"/>
              </a:rPr>
              <a:t>층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출발 가속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중력 가속도 적용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정지 감속 </a:t>
            </a:r>
            <a:r>
              <a:rPr lang="en-US" altLang="ko-KR" dirty="0" smtClean="0">
                <a:latin typeface="+mn-ea"/>
              </a:rPr>
              <a:t>-&gt; 1</a:t>
            </a:r>
            <a:r>
              <a:rPr lang="ko-KR" altLang="en-US" dirty="0" smtClean="0">
                <a:latin typeface="+mn-ea"/>
              </a:rPr>
              <a:t>층 정지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marL="457200" indent="-457200">
              <a:buAutoNum type="arabicPeriod" startAt="4"/>
            </a:pPr>
            <a:r>
              <a:rPr lang="en-US" altLang="ko-KR" b="1" dirty="0" smtClean="0">
                <a:latin typeface="+mn-ea"/>
              </a:rPr>
              <a:t>A </a:t>
            </a:r>
            <a:r>
              <a:rPr lang="ko-KR" altLang="en-US" b="1" dirty="0" smtClean="0">
                <a:latin typeface="+mn-ea"/>
              </a:rPr>
              <a:t>엘리베이터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>
                <a:latin typeface="+mn-ea"/>
              </a:rPr>
              <a:t>B </a:t>
            </a:r>
            <a:r>
              <a:rPr lang="ko-KR" altLang="en-US" dirty="0" smtClean="0">
                <a:latin typeface="+mn-ea"/>
              </a:rPr>
              <a:t>엘리베이터로 이동 </a:t>
            </a:r>
            <a:r>
              <a:rPr lang="en-US" altLang="ko-KR" dirty="0" smtClean="0">
                <a:latin typeface="+mn-ea"/>
              </a:rPr>
              <a:t>– A </a:t>
            </a:r>
            <a:r>
              <a:rPr lang="ko-KR" altLang="en-US" dirty="0" smtClean="0">
                <a:latin typeface="+mn-ea"/>
              </a:rPr>
              <a:t>엘리베이터 대기 상태 지속</a:t>
            </a:r>
            <a:endParaRPr lang="en-US" altLang="ko-KR" dirty="0" smtClean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	</a:t>
            </a:r>
            <a:r>
              <a:rPr lang="en-US" altLang="ko-KR" b="1" dirty="0" smtClean="0">
                <a:solidFill>
                  <a:schemeClr val="accent4"/>
                </a:solidFill>
                <a:latin typeface="+mn-ea"/>
              </a:rPr>
              <a:t>B </a:t>
            </a:r>
            <a:r>
              <a:rPr lang="ko-KR" altLang="en-US" b="1" dirty="0" smtClean="0">
                <a:solidFill>
                  <a:schemeClr val="accent4"/>
                </a:solidFill>
                <a:latin typeface="+mn-ea"/>
              </a:rPr>
              <a:t>엘리베이터 </a:t>
            </a:r>
            <a:endParaRPr lang="en-US" altLang="ko-KR" b="1" dirty="0" smtClean="0">
              <a:solidFill>
                <a:schemeClr val="accent4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층 탑승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원하는 층 입력</a:t>
            </a:r>
            <a:r>
              <a:rPr lang="en-US" altLang="ko-KR" dirty="0" smtClean="0">
                <a:latin typeface="+mn-ea"/>
              </a:rPr>
              <a:t>(6</a:t>
            </a:r>
            <a:r>
              <a:rPr lang="ko-KR" altLang="en-US" dirty="0" smtClean="0">
                <a:latin typeface="+mn-ea"/>
              </a:rPr>
              <a:t>층</a:t>
            </a:r>
            <a:r>
              <a:rPr lang="en-US" altLang="ko-KR" dirty="0" smtClean="0">
                <a:latin typeface="+mn-ea"/>
              </a:rPr>
              <a:t>) -&gt; </a:t>
            </a:r>
            <a:r>
              <a:rPr lang="ko-KR" altLang="en-US" dirty="0" smtClean="0">
                <a:latin typeface="+mn-ea"/>
              </a:rPr>
              <a:t>문 닫힘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marL="457200" indent="-457200">
              <a:buAutoNum type="arabicPeriod" startAt="5"/>
            </a:pP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accent4"/>
                </a:solidFill>
                <a:latin typeface="+mn-ea"/>
              </a:rPr>
              <a:t>B </a:t>
            </a:r>
            <a:r>
              <a:rPr lang="ko-KR" altLang="en-US" b="1" dirty="0" smtClean="0">
                <a:solidFill>
                  <a:schemeClr val="accent4"/>
                </a:solidFill>
                <a:latin typeface="+mn-ea"/>
              </a:rPr>
              <a:t>엘리베이터</a:t>
            </a:r>
            <a:endParaRPr lang="en-US" altLang="ko-KR" b="1" dirty="0" smtClean="0">
              <a:solidFill>
                <a:schemeClr val="accent4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층 </a:t>
            </a:r>
            <a:r>
              <a:rPr lang="en-US" altLang="ko-KR" dirty="0">
                <a:latin typeface="+mn-ea"/>
              </a:rPr>
              <a:t>-&gt; </a:t>
            </a:r>
            <a:r>
              <a:rPr lang="ko-KR" altLang="en-US" dirty="0">
                <a:latin typeface="+mn-ea"/>
              </a:rPr>
              <a:t>출발 가속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등속운동 </a:t>
            </a:r>
            <a:r>
              <a:rPr lang="en-US" altLang="ko-KR" dirty="0">
                <a:latin typeface="+mn-ea"/>
              </a:rPr>
              <a:t>-&gt; </a:t>
            </a:r>
            <a:r>
              <a:rPr lang="ko-KR" altLang="en-US" dirty="0">
                <a:latin typeface="+mn-ea"/>
              </a:rPr>
              <a:t>정지 감속 </a:t>
            </a:r>
            <a:r>
              <a:rPr lang="en-US" altLang="ko-KR" dirty="0">
                <a:latin typeface="+mn-ea"/>
              </a:rPr>
              <a:t>-&gt; 6</a:t>
            </a:r>
            <a:r>
              <a:rPr lang="ko-KR" altLang="en-US" dirty="0" smtClean="0">
                <a:latin typeface="+mn-ea"/>
              </a:rPr>
              <a:t>층 정지 </a:t>
            </a:r>
            <a:r>
              <a:rPr lang="en-US" altLang="ko-KR" dirty="0" smtClean="0">
                <a:latin typeface="+mn-ea"/>
              </a:rPr>
              <a:t>-&gt; 6</a:t>
            </a:r>
            <a:r>
              <a:rPr lang="ko-KR" altLang="en-US" dirty="0" smtClean="0">
                <a:latin typeface="+mn-ea"/>
              </a:rPr>
              <a:t>층 하차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문 닫힘</a:t>
            </a:r>
            <a:endParaRPr lang="en-US" altLang="ko-KR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 </a:t>
            </a:r>
            <a:endParaRPr lang="en-US" altLang="ko-KR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88379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204</TotalTime>
  <Words>178</Words>
  <Application>Microsoft Office PowerPoint</Application>
  <PresentationFormat>와이드스크린</PresentationFormat>
  <Paragraphs>104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Corbel</vt:lpstr>
      <vt:lpstr>Wingdings</vt:lpstr>
      <vt:lpstr>기본</vt:lpstr>
      <vt:lpstr>소프트웨어코딩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소프트웨어코딩 과제</dc:title>
  <dc:creator>노을</dc:creator>
  <cp:lastModifiedBy>노을</cp:lastModifiedBy>
  <cp:revision>22</cp:revision>
  <dcterms:created xsi:type="dcterms:W3CDTF">2023-04-05T05:32:38Z</dcterms:created>
  <dcterms:modified xsi:type="dcterms:W3CDTF">2023-04-05T08:56:53Z</dcterms:modified>
</cp:coreProperties>
</file>