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77" r:id="rId5"/>
    <p:sldId id="1076" r:id="rId6"/>
    <p:sldId id="1120" r:id="rId7"/>
    <p:sldId id="1121" r:id="rId8"/>
    <p:sldId id="1122" r:id="rId9"/>
    <p:sldId id="1123" r:id="rId10"/>
    <p:sldId id="1124" r:id="rId11"/>
    <p:sldId id="1125" r:id="rId12"/>
    <p:sldId id="1126" r:id="rId13"/>
    <p:sldId id="1127" r:id="rId14"/>
    <p:sldId id="1128" r:id="rId15"/>
    <p:sldId id="1129" r:id="rId16"/>
    <p:sldId id="1130" r:id="rId17"/>
    <p:sldId id="1131" r:id="rId18"/>
    <p:sldId id="1132" r:id="rId19"/>
    <p:sldId id="1133" r:id="rId20"/>
    <p:sldId id="1134" r:id="rId21"/>
    <p:sldId id="1136" r:id="rId22"/>
    <p:sldId id="1135" r:id="rId23"/>
    <p:sldId id="1137" r:id="rId24"/>
    <p:sldId id="984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66"/>
    <a:srgbClr val="FF0000"/>
    <a:srgbClr val="4C6C46"/>
    <a:srgbClr val="003300"/>
    <a:srgbClr val="679220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31" d="100"/>
          <a:sy n="131" d="100"/>
        </p:scale>
        <p:origin x="84" y="64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 smtClean="0"/>
              <a:t>9. </a:t>
            </a:r>
            <a:r>
              <a:rPr lang="ko-KR" altLang="en-US" sz="2400" dirty="0" smtClean="0"/>
              <a:t>함수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 smtClean="0">
                <a:solidFill>
                  <a:schemeClr val="tx1"/>
                </a:solidFill>
              </a:rPr>
              <a:t>김유두</a:t>
            </a:r>
            <a:r>
              <a:rPr kumimoji="1" lang="ko-KR" altLang="en-US" dirty="0" smtClean="0">
                <a:solidFill>
                  <a:schemeClr val="tx1"/>
                </a:solidFill>
              </a:rPr>
              <a:t>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 smtClean="0">
                <a:solidFill>
                  <a:schemeClr val="tx1"/>
                </a:solidFill>
              </a:rPr>
              <a:t>-</a:t>
            </a:r>
            <a:r>
              <a:rPr kumimoji="1" lang="en-US" altLang="ko-KR" dirty="0" smtClean="0">
                <a:solidFill>
                  <a:schemeClr val="tx1"/>
                </a:solidFill>
              </a:rPr>
              <a:t>C</a:t>
            </a:r>
            <a:r>
              <a:rPr kumimoji="1" lang="ko-KR" altLang="en-US" dirty="0" smtClean="0">
                <a:solidFill>
                  <a:schemeClr val="tx1"/>
                </a:solidFill>
              </a:rPr>
              <a:t>언어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함수 만들기</a:t>
            </a:r>
            <a:endParaRPr lang="en-US" altLang="ko-KR" sz="1200" dirty="0" smtClean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smtClean="0"/>
              <a:t> </a:t>
            </a:r>
            <a:r>
              <a:rPr lang="ko-KR" altLang="en-US" sz="2500" dirty="0" err="1" smtClean="0"/>
              <a:t>반환값자료형</a:t>
            </a:r>
            <a:r>
              <a:rPr lang="ko-KR" altLang="en-US" sz="2500" dirty="0" smtClean="0"/>
              <a:t> 함수이름</a:t>
            </a:r>
            <a:r>
              <a:rPr lang="en-US" altLang="ko-KR" sz="2500" dirty="0" smtClean="0"/>
              <a:t>() {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25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064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함수 만들기</a:t>
            </a:r>
            <a:endParaRPr lang="en-US" altLang="ko-KR" sz="1200" dirty="0" smtClean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smtClean="0"/>
              <a:t> void </a:t>
            </a:r>
            <a:r>
              <a:rPr lang="en-US" altLang="ko-KR" sz="2500" dirty="0" err="1" smtClean="0"/>
              <a:t>myFunction</a:t>
            </a:r>
            <a:r>
              <a:rPr lang="en-US" altLang="ko-KR" sz="2500" dirty="0" smtClean="0"/>
              <a:t>() {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smtClean="0"/>
              <a:t>       </a:t>
            </a:r>
            <a:r>
              <a:rPr lang="ko-KR" altLang="en-US" sz="2500" dirty="0" smtClean="0"/>
              <a:t>수행 내용</a:t>
            </a:r>
            <a:endParaRPr lang="en-US" altLang="ko-KR" sz="25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254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반환값</a:t>
            </a:r>
            <a:r>
              <a:rPr lang="en-US" altLang="ko-KR" sz="1200" dirty="0" smtClean="0"/>
              <a:t>??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함수 수행이 종료된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호출된 곳에 반환하는 값 형태 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자료형이</a:t>
            </a:r>
            <a:r>
              <a:rPr lang="ko-KR" altLang="en-US" sz="1200" dirty="0" smtClean="0"/>
              <a:t> 사용됨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, char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..) 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없으면 </a:t>
            </a:r>
            <a:r>
              <a:rPr lang="en-US" altLang="ko-KR" sz="1200" dirty="0" smtClean="0"/>
              <a:t>void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smtClean="0"/>
              <a:t> </a:t>
            </a:r>
            <a:r>
              <a:rPr lang="en-US" altLang="ko-KR" sz="2500" dirty="0" smtClean="0">
                <a:solidFill>
                  <a:srgbClr val="FF0000"/>
                </a:solidFill>
              </a:rPr>
              <a:t>void</a:t>
            </a:r>
            <a:r>
              <a:rPr lang="en-US" altLang="ko-KR" sz="2500" dirty="0" smtClean="0"/>
              <a:t> </a:t>
            </a:r>
            <a:r>
              <a:rPr lang="en-US" altLang="ko-KR" sz="2500" dirty="0" err="1" smtClean="0"/>
              <a:t>myFunction</a:t>
            </a:r>
            <a:r>
              <a:rPr lang="en-US" altLang="ko-KR" sz="2500" dirty="0" smtClean="0"/>
              <a:t>() {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25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617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연습해 봅시다</a:t>
            </a:r>
            <a:r>
              <a:rPr lang="en-US" altLang="ko-KR" sz="1200" dirty="0" smtClean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사칙연산 프로그램에서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계산 결과를 출력하는 부분을 나누어 봅시다</a:t>
            </a:r>
            <a:r>
              <a:rPr lang="en-US" altLang="ko-KR" sz="1200" dirty="0" smtClean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함수를 다음과 같이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 선언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그리고 </a:t>
            </a:r>
            <a:r>
              <a:rPr lang="en-US" altLang="ko-KR" sz="1200" dirty="0" smtClean="0"/>
              <a:t>main</a:t>
            </a:r>
            <a:r>
              <a:rPr lang="ko-KR" altLang="en-US" sz="1200" dirty="0" smtClean="0"/>
              <a:t>에서 호출해서 사용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void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계산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printf</a:t>
            </a:r>
            <a:r>
              <a:rPr lang="en-US" altLang="ko-KR" sz="1400" dirty="0" smtClean="0">
                <a:solidFill>
                  <a:srgbClr val="FF0000"/>
                </a:solidFill>
              </a:rPr>
              <a:t>….)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void </a:t>
            </a:r>
            <a:r>
              <a:rPr lang="en-US" altLang="ko-KR" sz="1400" dirty="0" smtClean="0">
                <a:solidFill>
                  <a:srgbClr val="FF0000"/>
                </a:solidFill>
              </a:rPr>
              <a:t>minus() </a:t>
            </a:r>
            <a:r>
              <a:rPr lang="en-US" altLang="ko-KR" sz="1400" dirty="0">
                <a:solidFill>
                  <a:srgbClr val="FF0000"/>
                </a:solidFill>
              </a:rPr>
              <a:t>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void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mul</a:t>
            </a:r>
            <a:r>
              <a:rPr lang="en-US" altLang="ko-KR" sz="1400" dirty="0" smtClean="0">
                <a:solidFill>
                  <a:srgbClr val="FF0000"/>
                </a:solidFill>
              </a:rPr>
              <a:t>() </a:t>
            </a:r>
            <a:r>
              <a:rPr lang="en-US" altLang="ko-KR" sz="1400" dirty="0">
                <a:solidFill>
                  <a:srgbClr val="FF0000"/>
                </a:solidFill>
              </a:rPr>
              <a:t>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void </a:t>
            </a:r>
            <a:r>
              <a:rPr lang="en-US" altLang="ko-KR" sz="1400" dirty="0" smtClean="0">
                <a:solidFill>
                  <a:srgbClr val="FF0000"/>
                </a:solidFill>
              </a:rPr>
              <a:t>div() </a:t>
            </a:r>
            <a:r>
              <a:rPr lang="en-US" altLang="ko-KR" sz="1400" dirty="0">
                <a:solidFill>
                  <a:srgbClr val="FF0000"/>
                </a:solidFill>
              </a:rPr>
              <a:t>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연습해 봅시다</a:t>
            </a:r>
            <a:r>
              <a:rPr lang="en-US" altLang="ko-KR" sz="1200" dirty="0" smtClean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사칙연산 결과를 </a:t>
            </a:r>
            <a:r>
              <a:rPr lang="ko-KR" altLang="en-US" sz="1200" dirty="0" err="1" smtClean="0"/>
              <a:t>반환값</a:t>
            </a:r>
            <a:r>
              <a:rPr lang="ko-KR" altLang="en-US" sz="1200" dirty="0" smtClean="0"/>
              <a:t> 형태로 한다면</a:t>
            </a:r>
            <a:r>
              <a:rPr lang="en-US" altLang="ko-KR" sz="1200" dirty="0" smtClean="0"/>
              <a:t>?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return </a:t>
            </a:r>
            <a:r>
              <a:rPr lang="ko-KR" altLang="en-US" sz="1400" dirty="0" smtClean="0">
                <a:solidFill>
                  <a:srgbClr val="FF0000"/>
                </a:solidFill>
              </a:rPr>
              <a:t>결과값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mul</a:t>
            </a:r>
            <a:r>
              <a:rPr lang="en-US" altLang="ko-KR" sz="1400" dirty="0" smtClean="0">
                <a:solidFill>
                  <a:srgbClr val="FF0000"/>
                </a:solidFill>
              </a:rPr>
              <a:t>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div()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7616" y="2783344"/>
            <a:ext cx="22399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 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result = plus();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(“%d”, result);</a:t>
            </a:r>
          </a:p>
          <a:p>
            <a:r>
              <a:rPr lang="en-US" altLang="ko-KR" dirty="0" smtClean="0"/>
              <a:t>  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2114271" y="2087508"/>
            <a:ext cx="3006369" cy="14228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함수의 위치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함수가 </a:t>
            </a:r>
            <a:r>
              <a:rPr lang="en-US" altLang="ko-KR" sz="1200" dirty="0" smtClean="0"/>
              <a:t>main </a:t>
            </a:r>
            <a:r>
              <a:rPr lang="ko-KR" altLang="en-US" sz="1200" dirty="0" smtClean="0"/>
              <a:t>아래에 위치하면 동작하지 않는다</a:t>
            </a:r>
            <a:r>
              <a:rPr lang="en-US" altLang="ko-KR" sz="1200" dirty="0" smtClean="0"/>
              <a:t>…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 plus();   -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오류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    return </a:t>
            </a:r>
            <a:r>
              <a:rPr lang="ko-KR" altLang="en-US" sz="1400" dirty="0" smtClean="0">
                <a:solidFill>
                  <a:srgbClr val="FF0000"/>
                </a:solidFill>
              </a:rPr>
              <a:t>결과값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mul</a:t>
            </a:r>
            <a:r>
              <a:rPr lang="en-US" altLang="ko-KR" sz="1400" dirty="0" smtClean="0">
                <a:solidFill>
                  <a:srgbClr val="FF0000"/>
                </a:solidFill>
              </a:rPr>
              <a:t>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div()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함수의 위치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함수는 </a:t>
            </a:r>
            <a:r>
              <a:rPr lang="en-US" altLang="ko-KR" sz="1200" dirty="0" smtClean="0"/>
              <a:t>main </a:t>
            </a:r>
            <a:r>
              <a:rPr lang="ko-KR" altLang="en-US" sz="1200" dirty="0" smtClean="0"/>
              <a:t>위에 위치해야 한다</a:t>
            </a:r>
            <a:r>
              <a:rPr lang="en-US" altLang="ko-KR" sz="1200" dirty="0" smtClean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  return </a:t>
            </a:r>
            <a:r>
              <a:rPr lang="ko-KR" altLang="en-US" sz="1200" dirty="0">
                <a:solidFill>
                  <a:srgbClr val="FF0000"/>
                </a:solidFill>
              </a:rPr>
              <a:t>결과값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  return </a:t>
            </a:r>
            <a:r>
              <a:rPr lang="ko-KR" altLang="en-US" sz="1200" dirty="0">
                <a:solidFill>
                  <a:srgbClr val="FF0000"/>
                </a:solidFill>
              </a:rPr>
              <a:t>결과값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mul</a:t>
            </a:r>
            <a:r>
              <a:rPr lang="en-US" altLang="ko-KR" sz="1200" dirty="0">
                <a:solidFill>
                  <a:srgbClr val="FF0000"/>
                </a:solidFill>
              </a:rPr>
              <a:t>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  return </a:t>
            </a:r>
            <a:r>
              <a:rPr lang="ko-KR" altLang="en-US" sz="1200" dirty="0">
                <a:solidFill>
                  <a:srgbClr val="FF0000"/>
                </a:solidFill>
              </a:rPr>
              <a:t>결과값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div()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return </a:t>
            </a:r>
            <a:r>
              <a:rPr lang="ko-KR" altLang="en-US" sz="1200" dirty="0">
                <a:solidFill>
                  <a:srgbClr val="FF0000"/>
                </a:solidFill>
              </a:rPr>
              <a:t>결과값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 plus(); 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05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함수의 정의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smtClean="0"/>
              <a:t>Main </a:t>
            </a:r>
            <a:r>
              <a:rPr lang="ko-KR" altLang="en-US" sz="1200" dirty="0" smtClean="0"/>
              <a:t>을 맨 위에 쓰려면</a:t>
            </a:r>
            <a:r>
              <a:rPr lang="en-US" altLang="ko-KR" sz="1200" dirty="0" smtClean="0"/>
              <a:t>?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함수의 형태만 </a:t>
            </a:r>
            <a:r>
              <a:rPr lang="en-US" altLang="ko-KR" sz="1200" dirty="0" smtClean="0"/>
              <a:t>main </a:t>
            </a:r>
            <a:r>
              <a:rPr lang="ko-KR" altLang="en-US" sz="1200" dirty="0" smtClean="0"/>
              <a:t>위에 정의 해 두고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내용은 아래에 작성한다</a:t>
            </a:r>
            <a:r>
              <a:rPr lang="en-US" altLang="ko-KR" sz="1200" dirty="0" smtClean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plus();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nt</a:t>
            </a:r>
            <a:r>
              <a:rPr lang="en-US" altLang="ko-KR" sz="1200" dirty="0" smtClean="0">
                <a:solidFill>
                  <a:srgbClr val="FF0000"/>
                </a:solidFill>
              </a:rPr>
              <a:t> minus();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 plus(); 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  return </a:t>
            </a:r>
            <a:r>
              <a:rPr lang="ko-KR" altLang="en-US" sz="1200" dirty="0">
                <a:solidFill>
                  <a:srgbClr val="0000FF"/>
                </a:solidFill>
              </a:rPr>
              <a:t>결과값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  return </a:t>
            </a:r>
            <a:r>
              <a:rPr lang="ko-KR" altLang="en-US" sz="1200" dirty="0">
                <a:solidFill>
                  <a:srgbClr val="0000FF"/>
                </a:solidFill>
              </a:rPr>
              <a:t>결과값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…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2225783" y="2109811"/>
            <a:ext cx="1338147" cy="142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 flipV="1">
            <a:off x="2168540" y="4197319"/>
            <a:ext cx="1480139" cy="54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48679" y="408231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동작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2014" y="22732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함수 호출 시 매개변수</a:t>
            </a:r>
            <a:r>
              <a:rPr lang="en-US" altLang="ko-KR" sz="1800" dirty="0" smtClean="0"/>
              <a:t>(Parameter)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Parameter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?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함수 호출 할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사용할 데이터를 전달해준다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함수에서 해당 데이터를 활용해서 결과를 전달해 주는 것이 일반적임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int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plus();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nt</a:t>
            </a:r>
            <a:r>
              <a:rPr lang="en-US" altLang="ko-KR" sz="1200" dirty="0" smtClean="0">
                <a:solidFill>
                  <a:srgbClr val="FF0000"/>
                </a:solidFill>
              </a:rPr>
              <a:t> minus();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 plus(); 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plus()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  return </a:t>
            </a:r>
            <a:r>
              <a:rPr lang="ko-KR" altLang="en-US" sz="1200" dirty="0">
                <a:solidFill>
                  <a:srgbClr val="0000FF"/>
                </a:solidFill>
              </a:rPr>
              <a:t>결과값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</a:rPr>
              <a:t> minus()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  return </a:t>
            </a:r>
            <a:r>
              <a:rPr lang="ko-KR" altLang="en-US" sz="1200" dirty="0">
                <a:solidFill>
                  <a:srgbClr val="0000FF"/>
                </a:solidFill>
              </a:rPr>
              <a:t>결과값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0000FF"/>
                </a:solidFill>
              </a:rPr>
              <a:t> 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 …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2225783" y="2109811"/>
            <a:ext cx="1338147" cy="142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auto">
          <a:xfrm flipV="1">
            <a:off x="2168540" y="4197319"/>
            <a:ext cx="1480139" cy="54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48679" y="408231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동작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2014" y="22732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함수 호출 시 매개변수</a:t>
            </a:r>
            <a:r>
              <a:rPr lang="en-US" altLang="ko-KR" sz="1800" dirty="0"/>
              <a:t>(Parameter)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전달할 매개변수 선언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함수 </a:t>
            </a:r>
            <a:r>
              <a:rPr lang="ko-KR" altLang="en-US" sz="1200" dirty="0" err="1" smtClean="0"/>
              <a:t>선언시</a:t>
            </a:r>
            <a:r>
              <a:rPr lang="ko-KR" altLang="en-US" sz="1200" dirty="0" smtClean="0"/>
              <a:t> 괄호 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안에 매개변수 선언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 smtClean="0"/>
              <a:t>한개씩</a:t>
            </a:r>
            <a:r>
              <a:rPr lang="ko-KR" altLang="en-US" sz="1200" dirty="0" smtClean="0"/>
              <a:t> 선언해야 함</a:t>
            </a:r>
            <a:r>
              <a:rPr lang="en-US" altLang="ko-KR" sz="1200" dirty="0" smtClean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여러 개를 선언할 수 있음</a:t>
            </a:r>
            <a:r>
              <a:rPr lang="en-US" altLang="ko-KR" sz="1200" dirty="0" smtClean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매개변수 개수와 호출 시 개수가 맞아야 함</a:t>
            </a:r>
            <a:r>
              <a:rPr lang="en-US" altLang="ko-KR" sz="1200" dirty="0" smtClean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err="1" smtClean="0"/>
              <a:t>myFunction</a:t>
            </a:r>
            <a:r>
              <a:rPr lang="en-US" altLang="ko-KR" sz="2500" dirty="0" smtClean="0"/>
              <a:t>(</a:t>
            </a:r>
            <a:r>
              <a:rPr lang="en-US" altLang="ko-KR" sz="2500" dirty="0" smtClean="0">
                <a:solidFill>
                  <a:srgbClr val="FF0000"/>
                </a:solidFill>
              </a:rPr>
              <a:t>10, 20</a:t>
            </a:r>
            <a:r>
              <a:rPr lang="en-US" altLang="ko-KR" sz="2500" dirty="0" smtClean="0"/>
              <a:t>);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smtClean="0"/>
              <a:t>void </a:t>
            </a:r>
            <a:r>
              <a:rPr lang="en-US" altLang="ko-KR" sz="2500" dirty="0" err="1" smtClean="0"/>
              <a:t>myFunction</a:t>
            </a:r>
            <a:r>
              <a:rPr lang="en-US" altLang="ko-KR" sz="2500" dirty="0" smtClean="0"/>
              <a:t>(</a:t>
            </a:r>
            <a:r>
              <a:rPr lang="en-US" altLang="ko-KR" sz="2500" dirty="0" err="1" smtClean="0"/>
              <a:t>int</a:t>
            </a:r>
            <a:r>
              <a:rPr lang="en-US" altLang="ko-KR" sz="2500" dirty="0" smtClean="0"/>
              <a:t> a, </a:t>
            </a:r>
            <a:r>
              <a:rPr lang="en-US" altLang="ko-KR" sz="2500" dirty="0" err="1" smtClean="0"/>
              <a:t>int</a:t>
            </a:r>
            <a:r>
              <a:rPr lang="en-US" altLang="ko-KR" sz="2500" dirty="0" smtClean="0"/>
              <a:t> b) {</a:t>
            </a:r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2500" dirty="0"/>
          </a:p>
          <a:p>
            <a:pPr marL="1419225" lvl="3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5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5120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함수의 개념 이해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함수활용 예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함수 호출 시 매개변수</a:t>
            </a:r>
            <a:r>
              <a:rPr lang="en-US" altLang="ko-KR" sz="1800" dirty="0"/>
              <a:t>(Parameter)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연습해 봅시다</a:t>
            </a:r>
            <a:r>
              <a:rPr lang="en-US" altLang="ko-KR" sz="1200" dirty="0" smtClean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사칙연산 결과를 매개변수 전달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반환값</a:t>
            </a:r>
            <a:r>
              <a:rPr lang="ko-KR" altLang="en-US" sz="1200" dirty="0" smtClean="0"/>
              <a:t> 형태로 한다면</a:t>
            </a:r>
            <a:r>
              <a:rPr lang="en-US" altLang="ko-KR" sz="1200" dirty="0" smtClean="0"/>
              <a:t>?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 smtClean="0"/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plus(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b)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return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a+b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}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minus(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a,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b</a:t>
            </a:r>
            <a:r>
              <a:rPr lang="en-US" altLang="ko-KR" sz="1400" dirty="0" smtClean="0">
                <a:solidFill>
                  <a:srgbClr val="FF0000"/>
                </a:solidFill>
              </a:rPr>
              <a:t>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mul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a,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b</a:t>
            </a:r>
            <a:r>
              <a:rPr lang="en-US" altLang="ko-KR" sz="1400" dirty="0" smtClean="0">
                <a:solidFill>
                  <a:srgbClr val="FF0000"/>
                </a:solidFill>
              </a:rPr>
              <a:t>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</a:rPr>
              <a:t>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div(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a, 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</a:rPr>
              <a:t> b</a:t>
            </a:r>
            <a:r>
              <a:rPr lang="en-US" altLang="ko-KR" sz="1400" dirty="0" smtClean="0">
                <a:solidFill>
                  <a:srgbClr val="FF0000"/>
                </a:solidFill>
              </a:rPr>
              <a:t>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return </a:t>
            </a:r>
            <a:r>
              <a:rPr lang="ko-KR" altLang="en-US" sz="1400" dirty="0">
                <a:solidFill>
                  <a:srgbClr val="FF0000"/>
                </a:solidFill>
              </a:rPr>
              <a:t>결과값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7616" y="2783344"/>
            <a:ext cx="2985689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 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 = 0, a = 0, b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(“%d %d”, &amp;a, &amp;b);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result = plus(a, b);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(“%d”, result);</a:t>
            </a:r>
          </a:p>
          <a:p>
            <a:r>
              <a:rPr lang="en-US" altLang="ko-KR" dirty="0" smtClean="0"/>
              <a:t>  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2114271" y="2087508"/>
            <a:ext cx="3006369" cy="14228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연습문제 라</a:t>
            </a:r>
            <a:r>
              <a:rPr lang="en-US" altLang="ko-KR" sz="1800" dirty="0" smtClean="0"/>
              <a:t>.. </a:t>
            </a:r>
            <a:r>
              <a:rPr lang="ko-KR" altLang="en-US" sz="1800" dirty="0" smtClean="0"/>
              <a:t>쓰고 과제라 읽는다</a:t>
            </a:r>
            <a:r>
              <a:rPr lang="en-US" altLang="ko-KR" sz="1800" dirty="0" smtClean="0"/>
              <a:t>..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사칙연산을 수행하는 프로그램을 함수를 사용하여 최대한 효율적으로 분리해 보시오</a:t>
            </a:r>
            <a:r>
              <a:rPr lang="en-US" altLang="ko-KR" sz="1200" dirty="0" smtClean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매개변수 전달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반환값</a:t>
            </a:r>
            <a:r>
              <a:rPr lang="ko-KR" altLang="en-US" sz="1200" dirty="0" smtClean="0"/>
              <a:t> 전달 등을 활용하여 함수 구성 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계산하는 함수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출력하는 함수 따로 구현</a:t>
            </a:r>
            <a:r>
              <a:rPr lang="en-US" altLang="ko-KR" sz="1200" dirty="0" smtClean="0"/>
              <a:t>.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각자 상상하는 만큼 함수 만들기</a:t>
            </a: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100" dirty="0" smtClean="0"/>
              <a:t> </a:t>
            </a:r>
            <a:endParaRPr lang="en-US" altLang="ko-K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질문 있나요</a:t>
            </a:r>
            <a:r>
              <a:rPr lang="en-US" altLang="ko-KR" sz="1200" dirty="0" smtClean="0"/>
              <a:t>??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우리는 지금까지 함수를 사용하고 있었다</a:t>
            </a:r>
            <a:r>
              <a:rPr lang="en-US" altLang="ko-KR" sz="1200" dirty="0" smtClean="0"/>
              <a:t>!!!!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정말로</a:t>
            </a:r>
            <a:r>
              <a:rPr lang="en-US" altLang="ko-KR" sz="1200" dirty="0" smtClean="0"/>
              <a:t>??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</a:t>
            </a:r>
            <a:r>
              <a:rPr lang="en-US" altLang="ko-KR" sz="1500" dirty="0" smtClean="0"/>
              <a:t>#include &lt;</a:t>
            </a:r>
            <a:r>
              <a:rPr lang="en-US" altLang="ko-KR" sz="1500" dirty="0" err="1" smtClean="0"/>
              <a:t>stdio.h</a:t>
            </a:r>
            <a:r>
              <a:rPr lang="en-US" altLang="ko-KR" sz="1500" dirty="0" smtClean="0"/>
              <a:t>&gt;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a =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scanf</a:t>
            </a:r>
            <a:r>
              <a:rPr lang="en-US" altLang="ko-KR" sz="1500" dirty="0" smtClean="0"/>
              <a:t>(“%d”, &amp;a);</a:t>
            </a:r>
            <a:endParaRPr lang="en-US" altLang="ko-KR" sz="15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printf</a:t>
            </a:r>
            <a:r>
              <a:rPr lang="en-US" altLang="ko-KR" sz="1500" dirty="0" smtClean="0"/>
              <a:t>(“%d”, a);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return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우리는 지금까지 함수를 사용하고 있었다</a:t>
            </a:r>
            <a:r>
              <a:rPr lang="en-US" altLang="ko-KR" sz="1200" dirty="0" smtClean="0"/>
              <a:t>!!!!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정말로</a:t>
            </a:r>
            <a:r>
              <a:rPr lang="en-US" altLang="ko-KR" sz="1200" dirty="0" smtClean="0"/>
              <a:t>??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</a:t>
            </a:r>
            <a:r>
              <a:rPr lang="en-US" altLang="ko-KR" sz="1500" dirty="0" smtClean="0"/>
              <a:t>#include &lt;</a:t>
            </a:r>
            <a:r>
              <a:rPr lang="en-US" altLang="ko-KR" sz="1500" dirty="0" err="1" smtClean="0"/>
              <a:t>stdio.h</a:t>
            </a:r>
            <a:r>
              <a:rPr lang="en-US" altLang="ko-KR" sz="1500" dirty="0" smtClean="0"/>
              <a:t>&gt;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a =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scanf</a:t>
            </a:r>
            <a:r>
              <a:rPr lang="en-US" altLang="ko-KR" sz="1500" dirty="0" smtClean="0"/>
              <a:t>(“%d”, &amp;a);</a:t>
            </a:r>
            <a:endParaRPr lang="en-US" altLang="ko-KR" sz="15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 smtClean="0"/>
              <a:t>  </a:t>
            </a:r>
            <a:r>
              <a:rPr lang="en-US" altLang="ko-KR" sz="1500" dirty="0" err="1" smtClean="0"/>
              <a:t>printf</a:t>
            </a:r>
            <a:r>
              <a:rPr lang="en-US" altLang="ko-KR" sz="1500" dirty="0" smtClean="0"/>
              <a:t>(“%d”, a);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return 0;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500" dirty="0"/>
              <a:t>}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2609386" y="3488864"/>
            <a:ext cx="1373830" cy="83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 bwMode="auto">
          <a:xfrm flipH="1" flipV="1">
            <a:off x="2293434" y="2931284"/>
            <a:ext cx="1726209" cy="5887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 bwMode="auto">
          <a:xfrm flipH="1">
            <a:off x="2462189" y="3489607"/>
            <a:ext cx="1521028" cy="4490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2132" y="3358946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 함수다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함수는 왜 쓰는 것일까</a:t>
            </a:r>
            <a:r>
              <a:rPr lang="en-US" altLang="ko-KR" sz="1200" dirty="0" smtClean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같은 코드가 반복된다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반복되는 것을 하나의 기능으로 묶는다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일반적인 하드웨어에서도 기능 단위로 부품을 묶는다</a:t>
            </a:r>
            <a:r>
              <a:rPr lang="en-US" altLang="ko-KR" sz="1200" dirty="0" smtClean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PC</a:t>
            </a:r>
            <a:r>
              <a:rPr lang="ko-KR" altLang="en-US" sz="1200" dirty="0" smtClean="0"/>
              <a:t>조립할 때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출력하는 모니터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마우스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키보드 등</a:t>
            </a:r>
            <a:r>
              <a:rPr lang="en-US" altLang="ko-KR" sz="1200" dirty="0" smtClean="0"/>
              <a:t>.. </a:t>
            </a:r>
            <a:r>
              <a:rPr lang="ko-KR" altLang="en-US" sz="1200" dirty="0" smtClean="0"/>
              <a:t>역할에 따라 기능을 묶어놓음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654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함수는 왜 쓰는 것일까</a:t>
            </a:r>
            <a:r>
              <a:rPr lang="en-US" altLang="ko-KR" sz="1200" dirty="0" smtClean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언어로 프로그래밍을 할 때 값만 바뀌고 코드는 반복되는 경우가 많음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같은 코드를 반복해서 작성하면 코드가 길어지고 중간에 실수를 할 가능성이 높아짐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언어에서는 함수</a:t>
            </a:r>
            <a:r>
              <a:rPr lang="en-US" altLang="ko-KR" sz="1200" dirty="0"/>
              <a:t>(function)</a:t>
            </a:r>
            <a:r>
              <a:rPr lang="ko-KR" altLang="en-US" sz="1200" dirty="0"/>
              <a:t>라는 기능을 제공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함수는 특정 용도의 코드를 한 곳에 모아놓은 것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처음 한 번만 작성하면 나중에 계속 불러 쓸 수 있음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printf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 </a:t>
            </a:r>
            <a:r>
              <a:rPr lang="ko-KR" altLang="en-US" sz="1200" dirty="0"/>
              <a:t>등도 모두 </a:t>
            </a:r>
            <a:r>
              <a:rPr lang="en-US" altLang="ko-KR" sz="1200" dirty="0"/>
              <a:t>C </a:t>
            </a:r>
            <a:r>
              <a:rPr lang="ko-KR" altLang="en-US" sz="1200" dirty="0"/>
              <a:t>언어에서 미리 만들어둔 함수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540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기본적인 함수 실습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내 이름을 출력하는 코드를 작성하세요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7076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기본적인 함수 실습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내 이름과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나이를 출력하는 코드를 작성하세요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stdio.h</a:t>
            </a:r>
            <a:r>
              <a:rPr lang="en-US" altLang="ko-KR" sz="1200" dirty="0" smtClean="0"/>
              <a:t>&gt;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내 이름은 홍길동 입니다</a:t>
            </a:r>
            <a:r>
              <a:rPr lang="en-US" altLang="ko-KR" sz="1200" dirty="0" smtClean="0"/>
              <a:t>.\n”);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내 나이는 </a:t>
            </a:r>
            <a:r>
              <a:rPr lang="en-US" altLang="ko-KR" sz="1200" dirty="0" smtClean="0"/>
              <a:t>25</a:t>
            </a:r>
            <a:r>
              <a:rPr lang="ko-KR" altLang="en-US" sz="1200" dirty="0" smtClean="0"/>
              <a:t>세 입니다</a:t>
            </a:r>
            <a:r>
              <a:rPr lang="en-US" altLang="ko-KR" sz="1200" dirty="0" smtClean="0"/>
              <a:t>. \n”);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return 0;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7902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함수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기본적인 함수 실습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내 이름과 나이를 출력하는 부분을 새로운 함수로 묶어보자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stdio.h</a:t>
            </a:r>
            <a:r>
              <a:rPr lang="en-US" altLang="ko-KR" sz="1200" dirty="0" smtClean="0"/>
              <a:t>&gt;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FF0000"/>
                </a:solidFill>
              </a:rPr>
              <a:t>void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printMyProfile</a:t>
            </a:r>
            <a:r>
              <a:rPr lang="en-US" altLang="ko-KR" sz="1200" dirty="0" smtClean="0">
                <a:solidFill>
                  <a:srgbClr val="FF0000"/>
                </a:solidFill>
              </a:rPr>
              <a:t>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printf</a:t>
            </a:r>
            <a:r>
              <a:rPr lang="en-US" altLang="ko-KR" sz="1200" dirty="0">
                <a:solidFill>
                  <a:srgbClr val="FF0000"/>
                </a:solidFill>
              </a:rPr>
              <a:t>(“</a:t>
            </a:r>
            <a:r>
              <a:rPr lang="ko-KR" altLang="en-US" sz="1200" dirty="0">
                <a:solidFill>
                  <a:srgbClr val="FF0000"/>
                </a:solidFill>
              </a:rPr>
              <a:t>내 이름은 홍길동 입니다</a:t>
            </a:r>
            <a:r>
              <a:rPr lang="en-US" altLang="ko-KR" sz="1200" dirty="0">
                <a:solidFill>
                  <a:srgbClr val="FF0000"/>
                </a:solidFill>
              </a:rPr>
              <a:t>.\n”);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>
                <a:solidFill>
                  <a:srgbClr val="FF0000"/>
                </a:solidFill>
              </a:rPr>
              <a:t>  </a:t>
            </a:r>
            <a:r>
              <a:rPr lang="en-US" altLang="ko-KR" sz="1200" dirty="0" err="1">
                <a:solidFill>
                  <a:srgbClr val="FF0000"/>
                </a:solidFill>
              </a:rPr>
              <a:t>printf</a:t>
            </a:r>
            <a:r>
              <a:rPr lang="en-US" altLang="ko-KR" sz="1200" dirty="0">
                <a:solidFill>
                  <a:srgbClr val="FF0000"/>
                </a:solidFill>
              </a:rPr>
              <a:t>(“</a:t>
            </a:r>
            <a:r>
              <a:rPr lang="ko-KR" altLang="en-US" sz="1200" dirty="0">
                <a:solidFill>
                  <a:srgbClr val="FF0000"/>
                </a:solidFill>
              </a:rPr>
              <a:t>내 나이는 </a:t>
            </a:r>
            <a:r>
              <a:rPr lang="en-US" altLang="ko-KR" sz="1200" dirty="0">
                <a:solidFill>
                  <a:srgbClr val="FF0000"/>
                </a:solidFill>
              </a:rPr>
              <a:t>25</a:t>
            </a:r>
            <a:r>
              <a:rPr lang="ko-KR" altLang="en-US" sz="1200" dirty="0">
                <a:solidFill>
                  <a:srgbClr val="FF0000"/>
                </a:solidFill>
              </a:rPr>
              <a:t>세 입니다</a:t>
            </a:r>
            <a:r>
              <a:rPr lang="en-US" altLang="ko-KR" sz="1200" dirty="0">
                <a:solidFill>
                  <a:srgbClr val="FF0000"/>
                </a:solidFill>
              </a:rPr>
              <a:t>. \n”);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printMyProfile</a:t>
            </a:r>
            <a:r>
              <a:rPr lang="en-US" altLang="ko-KR" sz="1600" dirty="0" smtClean="0">
                <a:solidFill>
                  <a:srgbClr val="FF0000"/>
                </a:solidFill>
              </a:rPr>
              <a:t>();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   return 0;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1109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47753</TotalTime>
  <Words>1020</Words>
  <Application>Microsoft Office PowerPoint</Application>
  <PresentationFormat>A4 용지(210x297mm)</PresentationFormat>
  <Paragraphs>266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9.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YDKim</cp:lastModifiedBy>
  <cp:revision>3099</cp:revision>
  <cp:lastPrinted>2015-10-28T04:44:44Z</cp:lastPrinted>
  <dcterms:created xsi:type="dcterms:W3CDTF">2003-10-22T07:02:37Z</dcterms:created>
  <dcterms:modified xsi:type="dcterms:W3CDTF">2018-05-08T23:43:16Z</dcterms:modified>
</cp:coreProperties>
</file>