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0"/>
  </p:notesMasterIdLst>
  <p:sldIdLst>
    <p:sldId id="694" r:id="rId4"/>
    <p:sldId id="977" r:id="rId5"/>
    <p:sldId id="1076" r:id="rId6"/>
    <p:sldId id="1077" r:id="rId7"/>
    <p:sldId id="1078" r:id="rId8"/>
    <p:sldId id="1088" r:id="rId9"/>
    <p:sldId id="1079" r:id="rId10"/>
    <p:sldId id="1080" r:id="rId11"/>
    <p:sldId id="1089" r:id="rId12"/>
    <p:sldId id="1093" r:id="rId13"/>
    <p:sldId id="1090" r:id="rId14"/>
    <p:sldId id="1094" r:id="rId15"/>
    <p:sldId id="1091" r:id="rId16"/>
    <p:sldId id="1092" r:id="rId17"/>
    <p:sldId id="1095" r:id="rId18"/>
    <p:sldId id="1096" r:id="rId19"/>
    <p:sldId id="1097" r:id="rId20"/>
    <p:sldId id="1098" r:id="rId21"/>
    <p:sldId id="1099" r:id="rId22"/>
    <p:sldId id="1100" r:id="rId23"/>
    <p:sldId id="1101" r:id="rId24"/>
    <p:sldId id="1102" r:id="rId25"/>
    <p:sldId id="1103" r:id="rId26"/>
    <p:sldId id="1104" r:id="rId27"/>
    <p:sldId id="1106" r:id="rId28"/>
    <p:sldId id="984" r:id="rId2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31" d="100"/>
          <a:sy n="131" d="100"/>
        </p:scale>
        <p:origin x="84" y="64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5. </a:t>
            </a:r>
            <a:r>
              <a:rPr lang="ko-KR" altLang="en-US" sz="2400" dirty="0" smtClean="0"/>
              <a:t>비교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논리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삼항</a:t>
            </a:r>
            <a:r>
              <a:rPr lang="ko-KR" altLang="en-US" sz="2400" dirty="0" smtClean="0"/>
              <a:t> 연산자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ko-KR" altLang="en-US" dirty="0" smtClean="0">
                <a:solidFill>
                  <a:schemeClr val="tx1"/>
                </a:solidFill>
              </a:rPr>
              <a:t>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en-US" altLang="ko-KR" dirty="0" smtClean="0">
                <a:solidFill>
                  <a:schemeClr val="tx1"/>
                </a:solidFill>
              </a:rPr>
              <a:t>C</a:t>
            </a:r>
            <a:r>
              <a:rPr kumimoji="1" lang="ko-KR" altLang="en-US" dirty="0" smtClean="0">
                <a:solidFill>
                  <a:schemeClr val="tx1"/>
                </a:solidFill>
              </a:rPr>
              <a:t>언어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삼항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연산자 </a:t>
            </a:r>
            <a:r>
              <a:rPr lang="ko-KR" altLang="en-US" sz="1600" dirty="0" smtClean="0"/>
              <a:t>사용하기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7" y="1694904"/>
            <a:ext cx="6249504" cy="26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조건문에서</a:t>
            </a:r>
            <a:r>
              <a:rPr lang="ko-KR" altLang="en-US" sz="1600" dirty="0" smtClean="0"/>
              <a:t> 비교연산자</a:t>
            </a:r>
            <a:endParaRPr lang="en-US" altLang="ko-KR" sz="1200" dirty="0" smtClean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73" y="1446163"/>
            <a:ext cx="610414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조건문에서</a:t>
            </a:r>
            <a:r>
              <a:rPr lang="ko-KR" altLang="en-US" sz="1600" dirty="0" smtClean="0"/>
              <a:t> 비교연산자</a:t>
            </a:r>
            <a:endParaRPr lang="en-US" altLang="ko-KR" sz="1200" dirty="0" smtClean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79" y="1530766"/>
            <a:ext cx="6096528" cy="164606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99" y="3353595"/>
            <a:ext cx="6104149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비교연산자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에서 모두 </a:t>
            </a:r>
            <a:r>
              <a:rPr lang="en-US" altLang="ko-KR" sz="1200" dirty="0"/>
              <a:t>1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31" y="1743785"/>
            <a:ext cx="6096528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삼항</a:t>
            </a:r>
            <a:r>
              <a:rPr lang="ko-KR" altLang="en-US" sz="1600" dirty="0" smtClean="0"/>
              <a:t> 연산자 사용하기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4.000000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93" y="1702974"/>
            <a:ext cx="6111770" cy="242337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8" y="4316825"/>
            <a:ext cx="611177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BOOL </a:t>
            </a:r>
            <a:r>
              <a:rPr lang="ko-KR" altLang="en-US" sz="1800" dirty="0" err="1" smtClean="0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stdbool.h</a:t>
            </a:r>
            <a:r>
              <a:rPr lang="en-US" altLang="ko-KR" sz="1600" dirty="0"/>
              <a:t> </a:t>
            </a:r>
            <a:r>
              <a:rPr lang="ko-KR" altLang="en-US" sz="1600" dirty="0"/>
              <a:t>헤더 파일 </a:t>
            </a:r>
            <a:r>
              <a:rPr lang="ko-KR" altLang="en-US" sz="1600" dirty="0" smtClean="0"/>
              <a:t>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(</a:t>
            </a:r>
            <a:r>
              <a:rPr lang="ko-KR" altLang="en-US" sz="1200" dirty="0"/>
              <a:t>논리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 : </a:t>
            </a:r>
            <a:r>
              <a:rPr lang="ko-KR" altLang="en-US" sz="1200" dirty="0"/>
              <a:t>참과 거짓을 나타냄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</a:t>
            </a:r>
            <a:r>
              <a:rPr lang="en-US" altLang="ko-KR" sz="1200" dirty="0"/>
              <a:t>0</a:t>
            </a:r>
            <a:r>
              <a:rPr lang="ko-KR" altLang="en-US" sz="1200" dirty="0"/>
              <a:t>을 거짓으로</a:t>
            </a:r>
            <a:r>
              <a:rPr lang="en-US" altLang="ko-KR" sz="1200" dirty="0"/>
              <a:t>, 0</a:t>
            </a:r>
            <a:r>
              <a:rPr lang="ko-KR" altLang="en-US" sz="1200" dirty="0"/>
              <a:t>이 아닌 숫자를 참으로 사용 </a:t>
            </a:r>
            <a:br>
              <a:rPr lang="ko-KR" altLang="en-US" sz="1200" dirty="0"/>
            </a:br>
            <a:r>
              <a:rPr lang="en-US" altLang="ko-KR" sz="1200" dirty="0" err="1"/>
              <a:t>stdbool.h</a:t>
            </a:r>
            <a:r>
              <a:rPr lang="en-US" altLang="ko-KR" sz="1200" dirty="0"/>
              <a:t> </a:t>
            </a:r>
            <a:r>
              <a:rPr lang="ko-KR" altLang="en-US" sz="1200" dirty="0"/>
              <a:t>헤더 파일을 사용하면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참으로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거짓으로 나타낼 수 있음</a:t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32" y="2251902"/>
            <a:ext cx="6126662" cy="298729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52" y="5351957"/>
            <a:ext cx="6106342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BOOL </a:t>
            </a:r>
            <a:r>
              <a:rPr lang="ko-KR" altLang="en-US" sz="1800" dirty="0" err="1" smtClean="0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불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크기 알아보기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bool</a:t>
            </a:r>
            <a:r>
              <a:rPr lang="ko-KR" altLang="en-US" sz="1200" dirty="0" smtClean="0"/>
              <a:t>은 크기가 다름</a:t>
            </a: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704334"/>
            <a:ext cx="6182237" cy="224047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39" y="4123402"/>
            <a:ext cx="609948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BOOL </a:t>
            </a:r>
            <a:r>
              <a:rPr lang="ko-KR" altLang="en-US" sz="1800" dirty="0" err="1" smtClean="0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true, false</a:t>
            </a:r>
            <a:r>
              <a:rPr lang="ko-KR" altLang="en-US" sz="1600" dirty="0"/>
              <a:t>를 문자열로 </a:t>
            </a:r>
            <a:r>
              <a:rPr lang="ko-KR" altLang="en-US" sz="1600" dirty="0" smtClean="0"/>
              <a:t>출력하기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삼항</a:t>
            </a:r>
            <a:r>
              <a:rPr lang="ko-KR" altLang="en-US" sz="1200" dirty="0"/>
              <a:t> 연산자는 </a:t>
            </a:r>
            <a:r>
              <a:rPr lang="ko-KR" altLang="en-US" sz="1200" dirty="0" err="1"/>
              <a:t>조건식뿐만</a:t>
            </a:r>
            <a:r>
              <a:rPr lang="ko-KR" altLang="en-US" sz="1200" dirty="0"/>
              <a:t> 아니라 참</a:t>
            </a:r>
            <a:r>
              <a:rPr lang="en-US" altLang="ko-KR" sz="1200" dirty="0"/>
              <a:t>, </a:t>
            </a:r>
            <a:r>
              <a:rPr lang="ko-KR" altLang="en-US" sz="1200" dirty="0"/>
              <a:t>거짓 값으로도 판단할 수 있으므로 </a:t>
            </a:r>
            <a:r>
              <a:rPr lang="ko-KR" altLang="en-US" sz="1200" dirty="0" err="1"/>
              <a:t>불값이</a:t>
            </a:r>
            <a:r>
              <a:rPr lang="ko-KR" altLang="en-US" sz="1200" dirty="0"/>
              <a:t> 들어있는 변수를 그대로 사용가능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22" y="1861655"/>
            <a:ext cx="6106342" cy="371126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46" y="5540593"/>
            <a:ext cx="6163949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BOOL </a:t>
            </a:r>
            <a:r>
              <a:rPr lang="ko-KR" altLang="en-US" sz="1800" dirty="0" err="1" smtClean="0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IF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조건에서 불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사용하기</a:t>
            </a:r>
            <a:endParaRPr lang="en-US" altLang="ko-KR" sz="1200" dirty="0" smtClean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257660"/>
            <a:ext cx="6081287" cy="339590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29" y="4811838"/>
            <a:ext cx="605842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BOOL </a:t>
            </a:r>
            <a:r>
              <a:rPr lang="ko-KR" altLang="en-US" sz="1800" dirty="0" err="1" smtClean="0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불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"</a:t>
            </a:r>
            <a:r>
              <a:rPr lang="ko-KR" altLang="en-US" sz="1200" dirty="0"/>
              <a:t>참</a:t>
            </a:r>
            <a:r>
              <a:rPr lang="en-US" altLang="ko-KR" sz="1200" dirty="0"/>
              <a:t>"</a:t>
            </a:r>
            <a:r>
              <a:rPr lang="ko-KR" altLang="en-US" sz="1200" dirty="0"/>
              <a:t>과 </a:t>
            </a:r>
            <a:r>
              <a:rPr lang="en-US" altLang="ko-KR" sz="1200" dirty="0"/>
              <a:t>"</a:t>
            </a:r>
            <a:r>
              <a:rPr lang="ko-KR" altLang="en-US" sz="1200" dirty="0"/>
              <a:t>거짓</a:t>
            </a:r>
            <a:r>
              <a:rPr lang="en-US" altLang="ko-KR" sz="1200" dirty="0"/>
              <a:t>"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4" y="1604276"/>
            <a:ext cx="6106342" cy="342087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44" y="5153875"/>
            <a:ext cx="605842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비교 연산자 이해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논리 연산자 이해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삼항</a:t>
            </a:r>
            <a:r>
              <a:rPr lang="ko-KR" altLang="en-US" sz="1200" dirty="0" smtClean="0"/>
              <a:t> 연산자 이해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연산자 우선순위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연산자 우선순위 알아보기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언어도 곱셈이 덧셈보다 우선순위가 높음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모든 연산자는 우선순위가 정해져 </a:t>
            </a:r>
            <a:r>
              <a:rPr lang="ko-KR" altLang="en-US" sz="1200" dirty="0" smtClean="0"/>
              <a:t>있음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43490" y="2093599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 smtClean="0">
                <a:latin typeface="KoPub돋움체_Pro Medium" pitchFamily="18" charset="-127"/>
                <a:ea typeface="KoPub돋움체_Pro Medium" pitchFamily="18" charset="-127"/>
              </a:rPr>
              <a:t>C </a:t>
            </a:r>
            <a:r>
              <a:rPr lang="ko-KR" altLang="en-US" sz="1500" dirty="0" smtClean="0">
                <a:latin typeface="KoPub돋움체_Pro Medium" pitchFamily="18" charset="-127"/>
                <a:ea typeface="KoPub돋움체_Pro Medium" pitchFamily="18" charset="-127"/>
              </a:rPr>
              <a:t>언어 연산자 우선순위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79381"/>
              </p:ext>
            </p:extLst>
          </p:nvPr>
        </p:nvGraphicFramePr>
        <p:xfrm>
          <a:off x="1442107" y="2421425"/>
          <a:ext cx="6037335" cy="3359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726">
                  <a:extLst>
                    <a:ext uri="{9D8B030D-6E8A-4147-A177-3AD203B41FA5}">
                      <a16:colId xmlns="" xmlns:a16="http://schemas.microsoft.com/office/drawing/2014/main" val="2003835371"/>
                    </a:ext>
                  </a:extLst>
                </a:gridCol>
                <a:gridCol w="1152140">
                  <a:extLst>
                    <a:ext uri="{9D8B030D-6E8A-4147-A177-3AD203B41FA5}">
                      <a16:colId xmlns="" xmlns:a16="http://schemas.microsoft.com/office/drawing/2014/main" val="323742788"/>
                    </a:ext>
                  </a:extLst>
                </a:gridCol>
                <a:gridCol w="2685681">
                  <a:extLst>
                    <a:ext uri="{9D8B030D-6E8A-4147-A177-3AD203B41FA5}">
                      <a16:colId xmlns="" xmlns:a16="http://schemas.microsoft.com/office/drawing/2014/main" val="3150149446"/>
                    </a:ext>
                  </a:extLst>
                </a:gridCol>
                <a:gridCol w="1243788">
                  <a:extLst>
                    <a:ext uri="{9D8B030D-6E8A-4147-A177-3AD203B41FA5}">
                      <a16:colId xmlns="" xmlns:a16="http://schemas.microsoft.com/office/drawing/2014/main" val="1541179509"/>
                    </a:ext>
                  </a:extLst>
                </a:gridCol>
              </a:tblGrid>
              <a:tr h="4150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KoPub돋움체_Pro Bold" pitchFamily="18" charset="-127"/>
                          <a:ea typeface="KoPub돋움체_Pro Bold" pitchFamily="18" charset="-127"/>
                          <a:cs typeface="Times New Roman"/>
                        </a:rPr>
                        <a:t>우선순위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KoPub돋움체_Pro Bold" pitchFamily="18" charset="-127"/>
                          <a:ea typeface="KoPub돋움체_Pro Bold" pitchFamily="18" charset="-127"/>
                          <a:cs typeface="Times New Roman"/>
                        </a:rPr>
                        <a:t>연산자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KoPub돋움체_Pro Bold" pitchFamily="18" charset="-127"/>
                          <a:ea typeface="KoPub돋움체_Pro Bold" pitchFamily="18" charset="-127"/>
                          <a:cs typeface="Times New Roman"/>
                        </a:rPr>
                        <a:t>설명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결합 법칙</a:t>
                      </a:r>
                      <a:r>
                        <a:rPr lang="en-US" altLang="ko-KR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방향</a:t>
                      </a:r>
                      <a:r>
                        <a:rPr lang="en-US" altLang="ko-KR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)</a:t>
                      </a:r>
                      <a:endParaRPr lang="ko-KR" sz="18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038369"/>
                  </a:ext>
                </a:extLst>
              </a:tr>
              <a:tr h="76771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3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%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곱셈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나눗셈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나머지</a:t>
                      </a:r>
                      <a:endParaRPr lang="ko-KR" sz="1500" kern="100" dirty="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→</a:t>
                      </a:r>
                      <a:endParaRPr lang="ko-KR" sz="1500" kern="100" dirty="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0924992"/>
                  </a:ext>
                </a:extLst>
              </a:tr>
              <a:tr h="5072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덧셈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뺄셈</a:t>
                      </a:r>
                      <a:endParaRPr lang="ko-KR" sz="1500" kern="100" dirty="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→</a:t>
                      </a:r>
                      <a:endParaRPr lang="ko-KR" sz="1500" kern="10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0726406"/>
                  </a:ext>
                </a:extLst>
              </a:tr>
              <a:tr h="5072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5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&lt;&lt; 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 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 err="1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비트를</a:t>
                      </a: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 왼쪽으로 시프트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 err="1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비트를</a:t>
                      </a: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 오른쪽으로 시프트</a:t>
                      </a:r>
                      <a:endParaRPr lang="ko-KR" sz="1500" kern="100" dirty="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→</a:t>
                      </a:r>
                      <a:endParaRPr lang="ko-KR" sz="1500" kern="100" dirty="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0833260"/>
                  </a:ext>
                </a:extLst>
              </a:tr>
              <a:tr h="10281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6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 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&lt;=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 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&gt;=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작음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작거나 같음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큼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크거나 같음</a:t>
                      </a:r>
                      <a:endParaRPr lang="ko-KR" sz="1500" kern="100" dirty="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Light" pitchFamily="18" charset="-127"/>
                          <a:ea typeface="KoPub돋움체_Pro Light" pitchFamily="18" charset="-127"/>
                        </a:rPr>
                        <a:t>→</a:t>
                      </a:r>
                      <a:endParaRPr lang="ko-KR" sz="1500" kern="100" dirty="0">
                        <a:effectLst/>
                        <a:latin typeface="KoPub돋움체_Pro Light" pitchFamily="18" charset="-127"/>
                        <a:ea typeface="KoPub돋움체_Pro Light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141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0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연산자 우선순위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연산자 우선순위 알아보기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언어도 곱셈이 덧셈보다 우선순위가 높음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모든 연산자는 우선순위가 정해져 </a:t>
            </a:r>
            <a:r>
              <a:rPr lang="ko-KR" altLang="en-US" sz="1200" dirty="0" smtClean="0"/>
              <a:t>있음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43490" y="2093599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 smtClean="0">
                <a:latin typeface="KoPub돋움체_Pro Medium" pitchFamily="18" charset="-127"/>
                <a:ea typeface="KoPub돋움체_Pro Medium" pitchFamily="18" charset="-127"/>
              </a:rPr>
              <a:t>C </a:t>
            </a:r>
            <a:r>
              <a:rPr lang="ko-KR" altLang="en-US" sz="1500" dirty="0" smtClean="0">
                <a:latin typeface="KoPub돋움체_Pro Medium" pitchFamily="18" charset="-127"/>
                <a:ea typeface="KoPub돋움체_Pro Medium" pitchFamily="18" charset="-127"/>
              </a:rPr>
              <a:t>언어 연산자 우선순위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55314"/>
              </p:ext>
            </p:extLst>
          </p:nvPr>
        </p:nvGraphicFramePr>
        <p:xfrm>
          <a:off x="1191599" y="2664156"/>
          <a:ext cx="6087930" cy="3357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0907">
                  <a:extLst>
                    <a:ext uri="{9D8B030D-6E8A-4147-A177-3AD203B41FA5}">
                      <a16:colId xmlns="" xmlns:a16="http://schemas.microsoft.com/office/drawing/2014/main" val="2681192875"/>
                    </a:ext>
                  </a:extLst>
                </a:gridCol>
                <a:gridCol w="1152140">
                  <a:extLst>
                    <a:ext uri="{9D8B030D-6E8A-4147-A177-3AD203B41FA5}">
                      <a16:colId xmlns="" xmlns:a16="http://schemas.microsoft.com/office/drawing/2014/main" val="1335818730"/>
                    </a:ext>
                  </a:extLst>
                </a:gridCol>
                <a:gridCol w="2720672">
                  <a:extLst>
                    <a:ext uri="{9D8B030D-6E8A-4147-A177-3AD203B41FA5}">
                      <a16:colId xmlns="" xmlns:a16="http://schemas.microsoft.com/office/drawing/2014/main" val="384879391"/>
                    </a:ext>
                  </a:extLst>
                </a:gridCol>
                <a:gridCol w="1254211">
                  <a:extLst>
                    <a:ext uri="{9D8B030D-6E8A-4147-A177-3AD203B41FA5}">
                      <a16:colId xmlns="" xmlns:a16="http://schemas.microsoft.com/office/drawing/2014/main" val="163985247"/>
                    </a:ext>
                  </a:extLst>
                </a:gridCol>
              </a:tblGrid>
              <a:tr h="72331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우선순위</a:t>
                      </a:r>
                      <a:endParaRPr lang="ko-KR" sz="18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연산자</a:t>
                      </a:r>
                      <a:endParaRPr lang="ko-KR" sz="18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설명</a:t>
                      </a:r>
                      <a:endParaRPr lang="ko-KR" sz="18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결합 법칙</a:t>
                      </a:r>
                      <a:r>
                        <a:rPr lang="en-US" altLang="ko-KR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방향</a:t>
                      </a:r>
                      <a:r>
                        <a:rPr lang="en-US" altLang="ko-KR" sz="1800" kern="100" dirty="0" smtClean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Times New Roman"/>
                        </a:rPr>
                        <a:t>)</a:t>
                      </a:r>
                      <a:endParaRPr lang="ko-KR" sz="18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4906185"/>
                  </a:ext>
                </a:extLst>
              </a:tr>
              <a:tr h="6720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7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==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!=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같음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다름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→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2134358"/>
                  </a:ext>
                </a:extLst>
              </a:tr>
              <a:tr h="3269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8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&amp;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AND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→</a:t>
                      </a:r>
                      <a:endParaRPr lang="ko-KR" sz="15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981569"/>
                  </a:ext>
                </a:extLst>
              </a:tr>
              <a:tr h="3269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9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^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XOR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→</a:t>
                      </a:r>
                      <a:endParaRPr lang="ko-KR" sz="15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9813558"/>
                  </a:ext>
                </a:extLst>
              </a:tr>
              <a:tr h="3269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|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OR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→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4996605"/>
                  </a:ext>
                </a:extLst>
              </a:tr>
              <a:tr h="3269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11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&amp;&amp;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논리</a:t>
                      </a: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AND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→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0950145"/>
                  </a:ext>
                </a:extLst>
              </a:tr>
              <a:tr h="3269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12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||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논리</a:t>
                      </a: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OR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→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6622663"/>
                  </a:ext>
                </a:extLst>
              </a:tr>
              <a:tr h="3269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13</a:t>
                      </a:r>
                      <a:endParaRPr lang="ko-KR" sz="1500" b="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 :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 err="1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삼항</a:t>
                      </a: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연산자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←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422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0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연산자 우선순위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괄호 사용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괄호가 최 우선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7" y="1609304"/>
            <a:ext cx="6111770" cy="2606266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26" y="4443756"/>
            <a:ext cx="6119390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연산자 우선순위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괄호 사용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괄호가 최 우선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10" y="1677815"/>
            <a:ext cx="6111770" cy="2606266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74" y="4437452"/>
            <a:ext cx="6104149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연산자 우선순위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괄호 사용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괄호를 사용한 계산식의 계산 순서</a:t>
            </a:r>
            <a:br>
              <a:rPr lang="ko-KR" altLang="en-US" sz="1200" dirty="0"/>
            </a:br>
            <a:r>
              <a:rPr lang="en-US" altLang="ko-KR" sz="1200" dirty="0"/>
              <a:t>1. </a:t>
            </a:r>
            <a:r>
              <a:rPr lang="ko-KR" altLang="en-US" sz="1200" dirty="0"/>
              <a:t>괄호를 사용한 연산자</a:t>
            </a:r>
            <a:br>
              <a:rPr lang="ko-KR" altLang="en-US" sz="1200" dirty="0"/>
            </a:br>
            <a:r>
              <a:rPr lang="en-US" altLang="ko-KR" sz="1200" dirty="0"/>
              <a:t>2. </a:t>
            </a:r>
            <a:r>
              <a:rPr lang="ko-KR" altLang="en-US" sz="1200" dirty="0"/>
              <a:t>우선순위가 높은 연산자</a:t>
            </a:r>
            <a:br>
              <a:rPr lang="ko-KR" altLang="en-US" sz="1200" dirty="0"/>
            </a:br>
            <a:r>
              <a:rPr lang="en-US" altLang="ko-KR" sz="1200" dirty="0"/>
              <a:t>3. </a:t>
            </a:r>
            <a:r>
              <a:rPr lang="ko-KR" altLang="en-US" sz="1200" dirty="0"/>
              <a:t>결합방향에 따라 순서대로 계산</a:t>
            </a:r>
            <a:r>
              <a:rPr lang="en-US" altLang="ko-KR" sz="1200" dirty="0"/>
              <a:t>(+, *</a:t>
            </a:r>
            <a:r>
              <a:rPr lang="ko-KR" altLang="en-US" sz="1200" dirty="0"/>
              <a:t>는 왼쪽에서 오른쪽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보통 계산식의 의도를 명확하게 나타내기 위해 우선순위가 높은 연산자라도 괄호로 묶어줄 때가 많음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괄호는 여러 번 겹쳐서 사용해도 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계산 결과는 달라지지 않지만 복잡한 식의 </a:t>
            </a:r>
            <a:r>
              <a:rPr lang="ko-KR" altLang="en-US" sz="1200" dirty="0" err="1"/>
              <a:t>가독성을</a:t>
            </a:r>
            <a:r>
              <a:rPr lang="ko-KR" altLang="en-US" sz="1200" dirty="0"/>
              <a:t> 높이기 위해 주로 </a:t>
            </a:r>
            <a:r>
              <a:rPr lang="ko-KR" altLang="en-US" sz="1200" dirty="0" smtClean="0"/>
              <a:t>사용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97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연산자 우선순위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괄호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주어진 연산자의 실행 순서대로 밑줄 친 부분에 괄호를 넣으세요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실행 순서가 </a:t>
            </a:r>
            <a:r>
              <a:rPr lang="ko-KR" altLang="en-US" sz="1200" dirty="0" err="1" smtClean="0"/>
              <a:t>맞다면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6</a:t>
            </a:r>
            <a:r>
              <a:rPr lang="ko-KR" altLang="en-US" sz="1200" dirty="0"/>
              <a:t>이 출력됩니다</a:t>
            </a:r>
            <a:r>
              <a:rPr lang="en-US" altLang="ko-KR" sz="1200" dirty="0"/>
              <a:t>. (1. </a:t>
            </a:r>
            <a:r>
              <a:rPr lang="ko-KR" altLang="en-US" sz="1200" dirty="0"/>
              <a:t>시프트 </a:t>
            </a:r>
            <a:r>
              <a:rPr lang="ko-KR" altLang="en-US" sz="1200" dirty="0" smtClean="0"/>
              <a:t>연산자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2. </a:t>
            </a:r>
            <a:r>
              <a:rPr lang="ko-KR" altLang="en-US" sz="1200" dirty="0"/>
              <a:t>덧셈 </a:t>
            </a:r>
            <a:r>
              <a:rPr lang="ko-KR" altLang="en-US" sz="1200" dirty="0" smtClean="0"/>
              <a:t>연산자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3. </a:t>
            </a:r>
            <a:r>
              <a:rPr lang="ko-KR" altLang="en-US" sz="1200" dirty="0"/>
              <a:t>곱셈 </a:t>
            </a:r>
            <a:r>
              <a:rPr lang="ko-KR" altLang="en-US" sz="1200" dirty="0" smtClean="0"/>
              <a:t>연산자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10" y="2133274"/>
            <a:ext cx="6111770" cy="2972058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9" y="5299618"/>
            <a:ext cx="6088908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비교 연산자와 </a:t>
            </a:r>
            <a:r>
              <a:rPr lang="ko-KR" altLang="en-US" sz="1600" dirty="0" err="1"/>
              <a:t>삼항</a:t>
            </a:r>
            <a:r>
              <a:rPr lang="ko-KR" altLang="en-US" sz="1600" dirty="0"/>
              <a:t> 연산자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비교 연산자는 값을 비교할 때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 dirty="0" err="1"/>
              <a:t>조건문에서</a:t>
            </a:r>
            <a:r>
              <a:rPr lang="ko-KR" altLang="en-US" sz="1200" dirty="0"/>
              <a:t> 주로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for, while, do while </a:t>
            </a:r>
            <a:r>
              <a:rPr lang="ko-KR" altLang="en-US" sz="1200" dirty="0" err="1"/>
              <a:t>반복문에서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조건식을</a:t>
            </a:r>
            <a:r>
              <a:rPr lang="ko-KR" altLang="en-US" sz="1200" dirty="0"/>
              <a:t> 표현할 때도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098163" y="2680109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 smtClean="0">
                <a:latin typeface="KoPub돋움체_Pro Medium" pitchFamily="18" charset="-127"/>
                <a:ea typeface="KoPub돋움체_Pro Medium" pitchFamily="18" charset="-127"/>
              </a:rPr>
              <a:t>C 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언어 비교 연산자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9313"/>
              </p:ext>
            </p:extLst>
          </p:nvPr>
        </p:nvGraphicFramePr>
        <p:xfrm>
          <a:off x="1203667" y="3063755"/>
          <a:ext cx="5557399" cy="2073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81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62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같음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!=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같지 않음</a:t>
                      </a:r>
                      <a:r>
                        <a:rPr 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(</a:t>
                      </a: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다름</a:t>
                      </a:r>
                      <a:r>
                        <a:rPr lang="en-US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)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 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큼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6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 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작음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&gt;=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크거나 같음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&lt;=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작거나 같음</a:t>
                      </a:r>
                      <a:endParaRPr lang="ko-KR" sz="18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비교 연산자와 </a:t>
            </a:r>
            <a:r>
              <a:rPr lang="ko-KR" altLang="en-US" sz="1600" dirty="0" err="1"/>
              <a:t>삼항</a:t>
            </a:r>
            <a:r>
              <a:rPr lang="ko-KR" altLang="en-US" sz="1600" dirty="0"/>
              <a:t> 연산자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삼항</a:t>
            </a:r>
            <a:r>
              <a:rPr lang="ko-KR" altLang="en-US" sz="1200" dirty="0"/>
              <a:t> 연산자는 </a:t>
            </a:r>
            <a:r>
              <a:rPr lang="en-US" altLang="ko-KR" sz="1200" dirty="0"/>
              <a:t>if, else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축약형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단항</a:t>
            </a:r>
            <a:r>
              <a:rPr lang="en-US" altLang="ko-KR" sz="1200" dirty="0"/>
              <a:t>, </a:t>
            </a:r>
            <a:r>
              <a:rPr lang="ko-KR" altLang="en-US" sz="1200" dirty="0"/>
              <a:t>이항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삼항</a:t>
            </a:r>
            <a:r>
              <a:rPr lang="ko-KR" altLang="en-US" sz="1200" dirty="0"/>
              <a:t> 연산자</a:t>
            </a:r>
            <a:br>
              <a:rPr lang="ko-KR" altLang="en-US" sz="1200" dirty="0"/>
            </a:br>
            <a:r>
              <a:rPr lang="ko-KR" altLang="en-US" sz="1200" dirty="0"/>
              <a:t>연산에 필요한 값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피연산자</a:t>
            </a:r>
            <a:r>
              <a:rPr lang="en-US" altLang="ko-KR" sz="1200" dirty="0"/>
              <a:t>)</a:t>
            </a:r>
            <a:r>
              <a:rPr lang="ko-KR" altLang="en-US" sz="1200" dirty="0"/>
              <a:t>의 개수에 따라 구분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단항</a:t>
            </a:r>
            <a:r>
              <a:rPr lang="ko-KR" altLang="en-US" sz="1200" dirty="0"/>
              <a:t> 연산자</a:t>
            </a:r>
            <a:r>
              <a:rPr lang="en-US" altLang="ko-KR" sz="1200" dirty="0"/>
              <a:t>: </a:t>
            </a:r>
            <a:r>
              <a:rPr lang="ko-KR" altLang="en-US" sz="1200" dirty="0"/>
              <a:t>연산에 필요한 값이 한 개 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+x, -x (</a:t>
            </a:r>
            <a:r>
              <a:rPr lang="ko-KR" altLang="en-US" sz="1200" dirty="0"/>
              <a:t>부호 붙이기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++x, x++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이항 연산자</a:t>
            </a:r>
            <a:r>
              <a:rPr lang="en-US" altLang="ko-KR" sz="1200" dirty="0"/>
              <a:t>: </a:t>
            </a:r>
            <a:r>
              <a:rPr lang="ko-KR" altLang="en-US" sz="1200" dirty="0"/>
              <a:t>연산에 필요한 값이 두 개이며 사칙 연산이 대표적입니다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a + b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a += b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a = b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a ==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삼항</a:t>
            </a:r>
            <a:r>
              <a:rPr lang="ko-KR" altLang="en-US" sz="1200" dirty="0"/>
              <a:t> 연산자</a:t>
            </a:r>
            <a:r>
              <a:rPr lang="en-US" altLang="ko-KR" sz="1200" dirty="0"/>
              <a:t>: </a:t>
            </a:r>
            <a:r>
              <a:rPr lang="ko-KR" altLang="en-US" sz="1200" dirty="0"/>
              <a:t>연산에 필요한 값이 세 개입니다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x ? a : b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6727" y="1717494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 smtClean="0">
                <a:latin typeface="KoPub돋움체_Pro Medium" pitchFamily="18" charset="-127"/>
                <a:ea typeface="KoPub돋움체_Pro Medium" pitchFamily="18" charset="-127"/>
              </a:rPr>
              <a:t>C 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언어 </a:t>
            </a:r>
            <a:r>
              <a:rPr lang="ko-KR" altLang="en-US" sz="1500" dirty="0" err="1" smtClean="0">
                <a:latin typeface="KoPub돋움체_Pro Medium" pitchFamily="18" charset="-127"/>
                <a:ea typeface="KoPub돋움체_Pro Medium" pitchFamily="18" charset="-127"/>
              </a:rPr>
              <a:t>삼항</a:t>
            </a:r>
            <a:r>
              <a:rPr lang="ko-KR" altLang="en-US" sz="1500" dirty="0" smtClean="0">
                <a:latin typeface="KoPub돋움체_Pro Medium" pitchFamily="18" charset="-127"/>
                <a:ea typeface="KoPub돋움체_Pro Medium" pitchFamily="18" charset="-127"/>
              </a:rPr>
              <a:t> 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41990"/>
              </p:ext>
            </p:extLst>
          </p:nvPr>
        </p:nvGraphicFramePr>
        <p:xfrm>
          <a:off x="1418878" y="2047689"/>
          <a:ext cx="6034041" cy="98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2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57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4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600" kern="100" dirty="0" smtClean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22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altLang="ko-KR" sz="1600" kern="100" baseline="0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? :</a:t>
                      </a:r>
                      <a:endParaRPr lang="ko-KR" sz="16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조건부 연산자</a:t>
                      </a:r>
                      <a:r>
                        <a:rPr lang="en-US" altLang="ko-KR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조건식이 참이면 </a:t>
                      </a:r>
                      <a:r>
                        <a:rPr lang="en-US" altLang="ko-KR" sz="1600" kern="100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</a:t>
                      </a:r>
                      <a:r>
                        <a:rPr lang="en-US" altLang="ko-KR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앞의 값을 반환</a:t>
                      </a:r>
                      <a:r>
                        <a:rPr lang="en-US" altLang="ko-KR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거짓이면 </a:t>
                      </a:r>
                      <a:r>
                        <a:rPr lang="en-US" altLang="ko-KR" sz="1600" kern="100" dirty="0" smtClean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</a:t>
                      </a:r>
                      <a:r>
                        <a:rPr lang="en-US" altLang="ko-KR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  <a:cs typeface="+mn-cs"/>
                        </a:rPr>
                        <a:t>뒤의 값을 반환</a:t>
                      </a:r>
                      <a:endParaRPr lang="ko-KR" sz="16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비교 </a:t>
            </a:r>
            <a:r>
              <a:rPr lang="ko-KR" altLang="en-US" sz="1600" dirty="0" smtClean="0"/>
              <a:t>연산자 사용하기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pt-BR" altLang="ko-KR" sz="1200" dirty="0"/>
              <a:t>a ==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pt-BR" altLang="ko-KR" sz="1200" dirty="0"/>
              <a:t>a !=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pt-BR" altLang="ko-KR" sz="1200" dirty="0"/>
              <a:t>a &gt;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pt-BR" altLang="ko-KR" sz="1200" dirty="0"/>
              <a:t>a &lt;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pt-BR" altLang="ko-KR" sz="1200" dirty="0"/>
              <a:t>a &gt;= b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pt-BR" altLang="ko-KR" sz="1200" dirty="0"/>
              <a:t>a &lt;= b</a:t>
            </a:r>
          </a:p>
        </p:txBody>
      </p:sp>
    </p:spTree>
    <p:extLst>
      <p:ext uri="{BB962C8B-B14F-4D97-AF65-F5344CB8AC3E}">
        <p14:creationId xmlns:p14="http://schemas.microsoft.com/office/powerpoint/2010/main" val="17755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비교 </a:t>
            </a:r>
            <a:r>
              <a:rPr lang="ko-KR" altLang="en-US" sz="1600" dirty="0" smtClean="0"/>
              <a:t>연산자 사용하기</a:t>
            </a:r>
            <a:endParaRPr lang="en-US" altLang="ko-KR" sz="1200" dirty="0" smtClean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34" y="1437242"/>
            <a:ext cx="6127011" cy="353598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01" y="5068079"/>
            <a:ext cx="6104149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비교 </a:t>
            </a:r>
            <a:r>
              <a:rPr lang="ko-KR" altLang="en-US" sz="1600" dirty="0" smtClean="0"/>
              <a:t>연산자 사용하기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200" dirty="0" smtClean="0"/>
              <a:t>num1 </a:t>
            </a:r>
            <a:r>
              <a:rPr lang="en-US" altLang="ko-KR" sz="1200" dirty="0"/>
              <a:t>== 10: num1</a:t>
            </a:r>
            <a:r>
              <a:rPr lang="ko-KR" altLang="en-US" sz="1200" dirty="0"/>
              <a:t>이 </a:t>
            </a:r>
            <a:r>
              <a:rPr lang="en-US" altLang="ko-KR" sz="1200" dirty="0"/>
              <a:t>10</a:t>
            </a:r>
            <a:r>
              <a:rPr lang="ko-KR" altLang="en-US" sz="1200" dirty="0"/>
              <a:t>과 같으므로 </a:t>
            </a:r>
            <a:r>
              <a:rPr lang="en-US" altLang="ko-KR" sz="1200" dirty="0"/>
              <a:t>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num1 != 5: num1</a:t>
            </a:r>
            <a:r>
              <a:rPr lang="ko-KR" altLang="en-US" sz="1200" dirty="0"/>
              <a:t>이 </a:t>
            </a:r>
            <a:r>
              <a:rPr lang="en-US" altLang="ko-KR" sz="1200" dirty="0"/>
              <a:t>5</a:t>
            </a:r>
            <a:r>
              <a:rPr lang="ko-KR" altLang="en-US" sz="1200" dirty="0"/>
              <a:t>와 다르므로 </a:t>
            </a:r>
            <a:r>
              <a:rPr lang="en-US" altLang="ko-KR" sz="1200" dirty="0"/>
              <a:t>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num1 &gt; 10: num1</a:t>
            </a:r>
            <a:r>
              <a:rPr lang="ko-KR" altLang="en-US" sz="1200" dirty="0"/>
              <a:t>이 </a:t>
            </a:r>
            <a:r>
              <a:rPr lang="en-US" altLang="ko-KR" sz="1200" dirty="0"/>
              <a:t>10</a:t>
            </a:r>
            <a:r>
              <a:rPr lang="ko-KR" altLang="en-US" sz="1200" dirty="0"/>
              <a:t>보다 크지 않으므로 </a:t>
            </a:r>
            <a:r>
              <a:rPr lang="en-US" altLang="ko-KR" sz="1200" dirty="0"/>
              <a:t>0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num1 &lt; 10: num1</a:t>
            </a:r>
            <a:r>
              <a:rPr lang="ko-KR" altLang="en-US" sz="1200" dirty="0"/>
              <a:t>이 </a:t>
            </a:r>
            <a:r>
              <a:rPr lang="en-US" altLang="ko-KR" sz="1200" dirty="0"/>
              <a:t>10</a:t>
            </a:r>
            <a:r>
              <a:rPr lang="ko-KR" altLang="en-US" sz="1200" dirty="0"/>
              <a:t>보다 작지 않으므로 </a:t>
            </a:r>
            <a:r>
              <a:rPr lang="en-US" altLang="ko-KR" sz="1200" dirty="0"/>
              <a:t>0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num1 &gt;= 10: num1</a:t>
            </a:r>
            <a:r>
              <a:rPr lang="ko-KR" altLang="en-US" sz="1200" dirty="0"/>
              <a:t>이 </a:t>
            </a:r>
            <a:r>
              <a:rPr lang="en-US" altLang="ko-KR" sz="1200" dirty="0"/>
              <a:t>10</a:t>
            </a:r>
            <a:r>
              <a:rPr lang="ko-KR" altLang="en-US" sz="1200" dirty="0"/>
              <a:t>보다 크거나 같으므로 </a:t>
            </a:r>
            <a:r>
              <a:rPr lang="en-US" altLang="ko-KR" sz="1200" dirty="0"/>
              <a:t>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num1 &lt;= 10: num1</a:t>
            </a:r>
            <a:r>
              <a:rPr lang="ko-KR" altLang="en-US" sz="1200" dirty="0"/>
              <a:t>이 </a:t>
            </a:r>
            <a:r>
              <a:rPr lang="en-US" altLang="ko-KR" sz="1200" dirty="0"/>
              <a:t>10</a:t>
            </a:r>
            <a:r>
              <a:rPr lang="ko-KR" altLang="en-US" sz="1200" dirty="0"/>
              <a:t>보다 작거나 같으므로 </a:t>
            </a:r>
            <a:r>
              <a:rPr lang="en-US" altLang="ko-K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48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삼항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연산자 </a:t>
            </a:r>
            <a:r>
              <a:rPr lang="ko-KR" altLang="en-US" sz="1600" dirty="0" smtClean="0"/>
              <a:t>사용하기</a:t>
            </a:r>
            <a:endParaRPr lang="en-US" altLang="ko-KR" sz="1200" dirty="0" smtClean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1" y="1355350"/>
            <a:ext cx="6134632" cy="33607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93" y="4894655"/>
            <a:ext cx="609652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비교 연산자와 </a:t>
            </a:r>
            <a:r>
              <a:rPr lang="ko-KR" altLang="en-US" sz="1800" dirty="0" err="1" smtClean="0"/>
              <a:t>삼항</a:t>
            </a:r>
            <a:r>
              <a:rPr lang="ko-KR" altLang="en-US" sz="1800" dirty="0" smtClean="0"/>
              <a:t> 연산자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삼항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연산자 </a:t>
            </a:r>
            <a:r>
              <a:rPr lang="ko-KR" altLang="en-US" sz="1600" dirty="0" smtClean="0"/>
              <a:t>사용하기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28" y="1685512"/>
            <a:ext cx="5618460" cy="28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47286</TotalTime>
  <Words>651</Words>
  <Application>Microsoft Office PowerPoint</Application>
  <PresentationFormat>A4 용지(210x297mm)</PresentationFormat>
  <Paragraphs>220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41" baseType="lpstr">
      <vt:lpstr>D2Coding</vt:lpstr>
      <vt:lpstr>HY견명조</vt:lpstr>
      <vt:lpstr>KoPub돋움체_Pro Bold</vt:lpstr>
      <vt:lpstr>KoPub돋움체_Pro Light</vt:lpstr>
      <vt:lpstr>KoPub돋움체_Pro Medium</vt:lpstr>
      <vt:lpstr>가는각진제목체</vt:lpstr>
      <vt:lpstr>굴림</vt:lpstr>
      <vt:lpstr>돋움</vt:lpstr>
      <vt:lpstr>맑은 고딕</vt:lpstr>
      <vt:lpstr>Arial</vt:lpstr>
      <vt:lpstr>Times New Roman</vt:lpstr>
      <vt:lpstr>Wingdings</vt:lpstr>
      <vt:lpstr>1_Default Design</vt:lpstr>
      <vt:lpstr>기본 디자인</vt:lpstr>
      <vt:lpstr>3_Default Design</vt:lpstr>
      <vt:lpstr>5. 비교, 논리, 삼항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3031</cp:revision>
  <cp:lastPrinted>2015-10-28T04:44:44Z</cp:lastPrinted>
  <dcterms:created xsi:type="dcterms:W3CDTF">2003-10-22T07:02:37Z</dcterms:created>
  <dcterms:modified xsi:type="dcterms:W3CDTF">2018-05-02T23:55:54Z</dcterms:modified>
</cp:coreProperties>
</file>