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31"/>
  </p:notesMasterIdLst>
  <p:sldIdLst>
    <p:sldId id="694" r:id="rId4"/>
    <p:sldId id="977" r:id="rId5"/>
    <p:sldId id="1076" r:id="rId6"/>
    <p:sldId id="1107" r:id="rId7"/>
    <p:sldId id="1108" r:id="rId8"/>
    <p:sldId id="1109" r:id="rId9"/>
    <p:sldId id="1110" r:id="rId10"/>
    <p:sldId id="1111" r:id="rId11"/>
    <p:sldId id="1112" r:id="rId12"/>
    <p:sldId id="1113" r:id="rId13"/>
    <p:sldId id="1114" r:id="rId14"/>
    <p:sldId id="1115" r:id="rId15"/>
    <p:sldId id="1116" r:id="rId16"/>
    <p:sldId id="1120" r:id="rId17"/>
    <p:sldId id="1121" r:id="rId18"/>
    <p:sldId id="1117" r:id="rId19"/>
    <p:sldId id="1122" r:id="rId20"/>
    <p:sldId id="1123" r:id="rId21"/>
    <p:sldId id="1118" r:id="rId22"/>
    <p:sldId id="1119" r:id="rId23"/>
    <p:sldId id="1124" r:id="rId24"/>
    <p:sldId id="1128" r:id="rId25"/>
    <p:sldId id="1125" r:id="rId26"/>
    <p:sldId id="1126" r:id="rId27"/>
    <p:sldId id="1127" r:id="rId28"/>
    <p:sldId id="1129" r:id="rId29"/>
    <p:sldId id="984" r:id="rId30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40" autoAdjust="0"/>
    <p:restoredTop sz="98487" autoAdjust="0"/>
  </p:normalViewPr>
  <p:slideViewPr>
    <p:cSldViewPr snapToGrid="0" snapToObjects="1">
      <p:cViewPr varScale="1">
        <p:scale>
          <a:sx n="127" d="100"/>
          <a:sy n="127" d="100"/>
        </p:scale>
        <p:origin x="624" y="126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628487" y="6564879"/>
            <a:ext cx="1148926" cy="2480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17718" y="5863451"/>
            <a:ext cx="2219325" cy="7810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6. </a:t>
            </a:r>
            <a:r>
              <a:rPr lang="ko-KR" altLang="en-US" sz="2400" dirty="0" err="1"/>
              <a:t>반복문</a:t>
            </a:r>
            <a:r>
              <a:rPr lang="ko-KR" altLang="en-US" sz="2400" dirty="0"/>
              <a:t> </a:t>
            </a:r>
            <a:r>
              <a:rPr lang="en-US" altLang="ko-KR" sz="2400" dirty="0"/>
              <a:t>For</a:t>
            </a:r>
            <a:endParaRPr lang="ko-KR" altLang="en-US" sz="2400" dirty="0"/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 err="1">
                <a:solidFill>
                  <a:schemeClr val="tx1"/>
                </a:solidFill>
              </a:rPr>
              <a:t>김유두</a:t>
            </a:r>
            <a:r>
              <a:rPr kumimoji="1" lang="ko-KR" altLang="en-US" dirty="0">
                <a:solidFill>
                  <a:schemeClr val="tx1"/>
                </a:solidFill>
              </a:rPr>
              <a:t> 교수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소프트웨어코딩</a:t>
            </a:r>
            <a:r>
              <a:rPr kumimoji="1" lang="en-US" altLang="ko-KR" dirty="0">
                <a:solidFill>
                  <a:schemeClr val="tx1"/>
                </a:solidFill>
              </a:rPr>
              <a:t>-C</a:t>
            </a:r>
            <a:r>
              <a:rPr kumimoji="1" lang="ko-KR" altLang="en-US" dirty="0">
                <a:solidFill>
                  <a:schemeClr val="tx1"/>
                </a:solidFill>
              </a:rPr>
              <a:t>언어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 err="1"/>
              <a:t>반복문</a:t>
            </a:r>
            <a:r>
              <a:rPr lang="ko-KR" altLang="en-US" sz="1800" dirty="0"/>
              <a:t> 사용하기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초기값을 </a:t>
            </a:r>
            <a:r>
              <a:rPr lang="en-US" altLang="ko-KR" sz="1200" dirty="0"/>
              <a:t>1</a:t>
            </a:r>
            <a:r>
              <a:rPr lang="ko-KR" altLang="en-US" sz="1200" dirty="0"/>
              <a:t>부터 시작</a:t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198" y="1352114"/>
            <a:ext cx="6104149" cy="2423370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198" y="3968546"/>
            <a:ext cx="6119390" cy="15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00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 err="1"/>
              <a:t>반복문</a:t>
            </a:r>
            <a:r>
              <a:rPr lang="ko-KR" altLang="en-US" sz="1800" dirty="0"/>
              <a:t> 사용하기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초기값 감소</a:t>
            </a:r>
            <a:endParaRPr lang="en-US" altLang="ko-KR" sz="12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920" y="1383336"/>
            <a:ext cx="6119390" cy="2438611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920" y="4015276"/>
            <a:ext cx="6111770" cy="151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151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 err="1"/>
              <a:t>반복문</a:t>
            </a:r>
            <a:r>
              <a:rPr lang="ko-KR" altLang="en-US" sz="1800" dirty="0"/>
              <a:t> 사용하기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 err="1"/>
              <a:t>반복문에서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쎄미콜론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for </a:t>
            </a:r>
            <a:r>
              <a:rPr lang="ko-KR" altLang="en-US" sz="1200" dirty="0" err="1"/>
              <a:t>반복문은</a:t>
            </a:r>
            <a:r>
              <a:rPr lang="ko-KR" altLang="en-US" sz="1200" dirty="0"/>
              <a:t> </a:t>
            </a:r>
            <a:r>
              <a:rPr lang="en-US" altLang="ko-KR" sz="1200" dirty="0"/>
              <a:t>if </a:t>
            </a:r>
            <a:r>
              <a:rPr lang="ko-KR" altLang="en-US" sz="1200" dirty="0"/>
              <a:t>조건문과 마찬가지로 끝에 </a:t>
            </a:r>
            <a:r>
              <a:rPr lang="en-US" altLang="ko-KR" sz="1200" dirty="0"/>
              <a:t>; (</a:t>
            </a:r>
            <a:r>
              <a:rPr lang="ko-KR" altLang="en-US" sz="1200" dirty="0"/>
              <a:t>세미콜론</a:t>
            </a:r>
            <a:r>
              <a:rPr lang="en-US" altLang="ko-KR" sz="1200" dirty="0"/>
              <a:t>)</a:t>
            </a:r>
            <a:r>
              <a:rPr lang="ko-KR" altLang="en-US" sz="1200" dirty="0"/>
              <a:t>을 붙이면 안 됨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이렇게 되면 </a:t>
            </a:r>
            <a:r>
              <a:rPr lang="en-US" altLang="ko-KR" sz="1200" dirty="0"/>
              <a:t>for</a:t>
            </a:r>
            <a:r>
              <a:rPr lang="ko-KR" altLang="en-US" sz="1200" dirty="0"/>
              <a:t>와 </a:t>
            </a:r>
            <a:r>
              <a:rPr lang="en-US" altLang="ko-KR" sz="1200" dirty="0" err="1"/>
              <a:t>printf</a:t>
            </a:r>
            <a:r>
              <a:rPr lang="ko-KR" altLang="en-US" sz="1200" dirty="0"/>
              <a:t>는 관계가 없이 떨어진 상태가 되기 때문에 </a:t>
            </a:r>
            <a:br>
              <a:rPr lang="ko-KR" altLang="en-US" sz="1200" dirty="0"/>
            </a:br>
            <a:r>
              <a:rPr lang="ko-KR" altLang="en-US" sz="1200" dirty="0"/>
              <a:t>반복이 되지 않고 한 번만 실행됨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588" y="2210244"/>
            <a:ext cx="6104149" cy="2438611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960" y="4823687"/>
            <a:ext cx="6104149" cy="60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697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 err="1"/>
              <a:t>반복문</a:t>
            </a:r>
            <a:r>
              <a:rPr lang="ko-KR" altLang="en-US" sz="1800" dirty="0"/>
              <a:t> 사용하기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 err="1"/>
              <a:t>반복문에서</a:t>
            </a:r>
            <a:r>
              <a:rPr lang="ko-KR" altLang="en-US" sz="1200" dirty="0"/>
              <a:t> 중괄호 생략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for </a:t>
            </a:r>
            <a:r>
              <a:rPr lang="ko-KR" altLang="en-US" sz="1200" dirty="0" err="1"/>
              <a:t>반복문으로</a:t>
            </a:r>
            <a:r>
              <a:rPr lang="ko-KR" altLang="en-US" sz="1200" dirty="0"/>
              <a:t> 반복할 코드가 한 줄이라면 다음과 같이 중괄호는 생략 가능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중괄호를 생략해도 결과는 똑같음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067" y="1816671"/>
            <a:ext cx="6111770" cy="2072820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067" y="4074005"/>
            <a:ext cx="6088908" cy="132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954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 err="1"/>
              <a:t>반복문</a:t>
            </a:r>
            <a:r>
              <a:rPr lang="ko-KR" altLang="en-US" sz="1800" dirty="0"/>
              <a:t> 사용하기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 err="1"/>
              <a:t>반복문에서</a:t>
            </a:r>
            <a:r>
              <a:rPr lang="ko-KR" altLang="en-US" sz="1200" dirty="0"/>
              <a:t> 중괄호 생략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단</a:t>
            </a:r>
            <a:r>
              <a:rPr lang="en-US" altLang="ko-KR" sz="1200" dirty="0"/>
              <a:t>, for</a:t>
            </a:r>
            <a:r>
              <a:rPr lang="ko-KR" altLang="en-US" sz="1200" dirty="0"/>
              <a:t>에서 반복할 코드가 두 줄 이상일 때는 중괄호 생략에 주의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737" y="1564320"/>
            <a:ext cx="6119390" cy="2240474"/>
          </a:xfrm>
          <a:prstGeom prst="rect">
            <a:avLst/>
          </a:prstGeom>
        </p:spPr>
      </p:pic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57" y="3989574"/>
            <a:ext cx="6111770" cy="15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51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 err="1"/>
              <a:t>반복문</a:t>
            </a:r>
            <a:r>
              <a:rPr lang="ko-KR" altLang="en-US" sz="1800" dirty="0"/>
              <a:t> 사용하기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 err="1"/>
              <a:t>반복문에서</a:t>
            </a:r>
            <a:r>
              <a:rPr lang="ko-KR" altLang="en-US" sz="1200" dirty="0"/>
              <a:t> 중괄호 생략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for</a:t>
            </a:r>
            <a:r>
              <a:rPr lang="ko-KR" altLang="en-US" sz="1200" dirty="0"/>
              <a:t>로 반복할 코드가 두 줄 이상이라면 반드시 중괄호로 묶음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11" name="그림 10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882" y="1616433"/>
            <a:ext cx="6104149" cy="315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205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 err="1"/>
              <a:t>반복문</a:t>
            </a:r>
            <a:r>
              <a:rPr lang="ko-KR" altLang="en-US" sz="1800" dirty="0"/>
              <a:t> 사용하기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입력한 횟수대로 반복</a:t>
            </a:r>
            <a:endParaRPr lang="en-US" altLang="ko-KR" sz="1200" dirty="0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249" y="1174073"/>
            <a:ext cx="6127011" cy="3174497"/>
          </a:xfrm>
          <a:prstGeom prst="rect">
            <a:avLst/>
          </a:prstGeom>
        </p:spPr>
      </p:pic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249" y="4527164"/>
            <a:ext cx="6096528" cy="132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07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 err="1"/>
              <a:t>반복문</a:t>
            </a:r>
            <a:r>
              <a:rPr lang="ko-KR" altLang="en-US" sz="1800" dirty="0"/>
              <a:t> 사용하기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입력한 횟수대로 반복</a:t>
            </a:r>
            <a:endParaRPr lang="en-US" altLang="ko-KR" sz="1200" dirty="0"/>
          </a:p>
        </p:txBody>
      </p:sp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99" y="1298966"/>
            <a:ext cx="6111770" cy="3166876"/>
          </a:xfrm>
          <a:prstGeom prst="rect">
            <a:avLst/>
          </a:prstGeom>
        </p:spPr>
      </p:pic>
      <p:pic>
        <p:nvPicPr>
          <p:cNvPr id="11" name="그림 10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620" y="4644436"/>
            <a:ext cx="6104149" cy="133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21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 err="1"/>
              <a:t>반복문</a:t>
            </a:r>
            <a:r>
              <a:rPr lang="ko-KR" altLang="en-US" sz="1800" dirty="0"/>
              <a:t> 사용하기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입력한 횟수대로 반복</a:t>
            </a:r>
            <a:endParaRPr lang="en-US" altLang="ko-KR" sz="1200" dirty="0"/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724" y="1294506"/>
            <a:ext cx="6111770" cy="3192045"/>
          </a:xfrm>
          <a:prstGeom prst="rect">
            <a:avLst/>
          </a:prstGeom>
        </p:spPr>
      </p:pic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566" y="4624735"/>
            <a:ext cx="6104149" cy="132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389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 err="1"/>
              <a:t>반복문</a:t>
            </a:r>
            <a:r>
              <a:rPr lang="ko-KR" altLang="en-US" sz="1800" dirty="0"/>
              <a:t> 사용하기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 err="1"/>
              <a:t>반복문에서</a:t>
            </a:r>
            <a:r>
              <a:rPr lang="ko-KR" altLang="en-US" sz="1200" dirty="0"/>
              <a:t> 변수 </a:t>
            </a:r>
            <a:r>
              <a:rPr lang="en-US" altLang="ko-KR" sz="1200" dirty="0"/>
              <a:t>2</a:t>
            </a:r>
            <a:r>
              <a:rPr lang="ko-KR" altLang="en-US" sz="1200" dirty="0"/>
              <a:t>개 사용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반복문내에서</a:t>
            </a:r>
            <a:r>
              <a:rPr lang="ko-KR" altLang="en-US" sz="1200" dirty="0"/>
              <a:t> 변수를 여러 개 사용할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초기화</a:t>
            </a:r>
            <a:r>
              <a:rPr lang="en-US" altLang="ko-KR" sz="1200" dirty="0"/>
              <a:t>, </a:t>
            </a:r>
            <a:r>
              <a:rPr lang="ko-KR" altLang="en-US" sz="1200" dirty="0"/>
              <a:t>증감 식에서 여러 개 사용함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특별한 경우가 아니라면 하나만 </a:t>
            </a:r>
            <a:r>
              <a:rPr lang="ko-KR" altLang="en-US" sz="1200" dirty="0" err="1"/>
              <a:t>사용하는것이</a:t>
            </a:r>
            <a:r>
              <a:rPr lang="ko-KR" altLang="en-US" sz="1200" dirty="0"/>
              <a:t> 복잡하지 않음</a:t>
            </a: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720" y="2398810"/>
            <a:ext cx="6104149" cy="2430991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802" y="4920883"/>
            <a:ext cx="6111770" cy="22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063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강의 들어가기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2568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목표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반복문의 이해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For </a:t>
            </a:r>
            <a:r>
              <a:rPr lang="ko-KR" altLang="en-US" sz="1200" dirty="0"/>
              <a:t>구문 이해 및 실습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 err="1"/>
              <a:t>반복문</a:t>
            </a:r>
            <a:r>
              <a:rPr lang="ko-KR" altLang="en-US" sz="1800" dirty="0"/>
              <a:t> 사용하기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 err="1"/>
              <a:t>반복문으로</a:t>
            </a:r>
            <a:r>
              <a:rPr lang="ko-KR" altLang="en-US" sz="1200" dirty="0"/>
              <a:t> 무한루프 만들기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조건이 없으면 무한 반복으로 동작함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249" y="1566596"/>
            <a:ext cx="6111770" cy="2438611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249" y="4183801"/>
            <a:ext cx="6111770" cy="15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983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연습문제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계산기가 </a:t>
            </a:r>
            <a:r>
              <a:rPr lang="en-US" altLang="ko-KR" sz="1200" dirty="0"/>
              <a:t>5</a:t>
            </a:r>
            <a:r>
              <a:rPr lang="ko-KR" altLang="en-US" sz="1200" dirty="0"/>
              <a:t>번 수행되도록 변경</a:t>
            </a: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1</a:t>
            </a:r>
            <a:r>
              <a:rPr lang="ko-KR" altLang="en-US" sz="1200" dirty="0"/>
              <a:t>번째</a:t>
            </a:r>
            <a:r>
              <a:rPr lang="en-US" altLang="ko-KR" sz="1200" dirty="0"/>
              <a:t>, </a:t>
            </a:r>
            <a:r>
              <a:rPr lang="ko-KR" altLang="en-US" sz="1200" dirty="0"/>
              <a:t>수식을 입력하세요 </a:t>
            </a:r>
            <a:r>
              <a:rPr lang="en-US" altLang="ko-KR" sz="1200" dirty="0"/>
              <a:t>: 5+3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5 + 3 = 8  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2</a:t>
            </a:r>
            <a:r>
              <a:rPr lang="ko-KR" altLang="en-US" sz="1200" dirty="0"/>
              <a:t>번째</a:t>
            </a:r>
            <a:r>
              <a:rPr lang="en-US" altLang="ko-KR" sz="1200" dirty="0"/>
              <a:t>, </a:t>
            </a:r>
            <a:r>
              <a:rPr lang="ko-KR" altLang="en-US" sz="1200" dirty="0"/>
              <a:t>수식을 입력하세요 </a:t>
            </a:r>
            <a:r>
              <a:rPr lang="en-US" altLang="ko-KR" sz="1200" dirty="0"/>
              <a:t>: 5-3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5 – 3 = 2  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3</a:t>
            </a:r>
            <a:r>
              <a:rPr lang="ko-KR" altLang="en-US" sz="1200" dirty="0"/>
              <a:t>번째</a:t>
            </a:r>
            <a:r>
              <a:rPr lang="en-US" altLang="ko-KR" sz="1200" dirty="0"/>
              <a:t>, </a:t>
            </a:r>
            <a:r>
              <a:rPr lang="ko-KR" altLang="en-US" sz="1200" dirty="0"/>
              <a:t>수식을 입력하세요 </a:t>
            </a:r>
            <a:r>
              <a:rPr lang="en-US" altLang="ko-KR" sz="1200" dirty="0"/>
              <a:t>: 5*3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5 * 3 = 15  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4</a:t>
            </a:r>
            <a:r>
              <a:rPr lang="ko-KR" altLang="en-US" sz="1200" dirty="0"/>
              <a:t>번째</a:t>
            </a:r>
            <a:r>
              <a:rPr lang="en-US" altLang="ko-KR" sz="1200" dirty="0"/>
              <a:t>, </a:t>
            </a:r>
            <a:r>
              <a:rPr lang="ko-KR" altLang="en-US" sz="1200" dirty="0"/>
              <a:t>수식을 입력하세요 </a:t>
            </a:r>
            <a:r>
              <a:rPr lang="en-US" altLang="ko-KR" sz="1200" dirty="0"/>
              <a:t>: 5/3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5 / 3 = 1  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5</a:t>
            </a:r>
            <a:r>
              <a:rPr lang="ko-KR" altLang="en-US" sz="1200" dirty="0"/>
              <a:t>번째</a:t>
            </a:r>
            <a:r>
              <a:rPr lang="en-US" altLang="ko-KR" sz="1200" dirty="0"/>
              <a:t>, </a:t>
            </a:r>
            <a:r>
              <a:rPr lang="ko-KR" altLang="en-US" sz="1200" dirty="0"/>
              <a:t>수식을 입력하세요 </a:t>
            </a:r>
            <a:r>
              <a:rPr lang="en-US" altLang="ko-KR" sz="1200" dirty="0"/>
              <a:t>: 5^2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5 ^ 2 = 25  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br>
              <a:rPr lang="ko-KR" altLang="en-US" sz="1200" dirty="0"/>
            </a:b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167911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연습문제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200" dirty="0"/>
              <a:t>1</a:t>
            </a:r>
            <a:r>
              <a:rPr lang="ko-KR" altLang="en-US" sz="1200" dirty="0"/>
              <a:t>에서 </a:t>
            </a:r>
            <a:r>
              <a:rPr lang="en-US" altLang="ko-KR" sz="1200" dirty="0"/>
              <a:t>100</a:t>
            </a:r>
            <a:r>
              <a:rPr lang="ko-KR" altLang="en-US" sz="1200" dirty="0"/>
              <a:t>까지 합은</a:t>
            </a:r>
            <a:r>
              <a:rPr lang="en-US" altLang="ko-KR" sz="1200" dirty="0"/>
              <a:t>? 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1</a:t>
            </a:r>
            <a:r>
              <a:rPr lang="ko-KR" altLang="en-US" sz="1200" dirty="0"/>
              <a:t>에서 </a:t>
            </a:r>
            <a:r>
              <a:rPr lang="en-US" altLang="ko-KR" sz="1200" dirty="0"/>
              <a:t>100</a:t>
            </a:r>
            <a:r>
              <a:rPr lang="ko-KR" altLang="en-US" sz="1200" dirty="0"/>
              <a:t>까지 합은 </a:t>
            </a:r>
            <a:r>
              <a:rPr lang="en-US" altLang="ko-KR" sz="1200" dirty="0"/>
              <a:t>5050 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200" dirty="0"/>
              <a:t>1</a:t>
            </a:r>
            <a:r>
              <a:rPr lang="ko-KR" altLang="en-US" sz="1200" dirty="0"/>
              <a:t>에서 </a:t>
            </a:r>
            <a:r>
              <a:rPr lang="en-US" altLang="ko-KR" sz="1200" dirty="0"/>
              <a:t>n</a:t>
            </a:r>
            <a:r>
              <a:rPr lang="ko-KR" altLang="en-US" sz="1200" dirty="0"/>
              <a:t>까지 합은</a:t>
            </a:r>
            <a:r>
              <a:rPr lang="en-US" altLang="ko-KR" sz="1200" dirty="0"/>
              <a:t>?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N</a:t>
            </a:r>
            <a:r>
              <a:rPr lang="ko-KR" altLang="en-US" sz="1200" dirty="0"/>
              <a:t>을 입력하세요 </a:t>
            </a:r>
            <a:r>
              <a:rPr lang="en-US" altLang="ko-KR" sz="1200" dirty="0"/>
              <a:t>: 1000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1</a:t>
            </a:r>
            <a:r>
              <a:rPr lang="ko-KR" altLang="en-US" sz="1200" dirty="0"/>
              <a:t>에서 </a:t>
            </a:r>
            <a:r>
              <a:rPr lang="en-US" altLang="ko-KR" sz="1200" dirty="0"/>
              <a:t>1000</a:t>
            </a:r>
            <a:r>
              <a:rPr lang="ko-KR" altLang="en-US" sz="1200" dirty="0"/>
              <a:t>까지 합은 </a:t>
            </a:r>
            <a:r>
              <a:rPr lang="en-US" altLang="ko-KR" sz="1200" dirty="0"/>
              <a:t>500500 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145935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연습문제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구구단 출력해보기</a:t>
            </a: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/>
              <a:t>몇 단을 보시겠습니까</a:t>
            </a:r>
            <a:r>
              <a:rPr lang="en-US" altLang="ko-KR" sz="1200" dirty="0"/>
              <a:t>? : 2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2 * 1 = 2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2 * 2 = 4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2 * 3 = 6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2 * 4 = 8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2 * 5 = 10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2 * 6 = 12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2 * 7 = 14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2 * 8 = 16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2 * 9 = 18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br>
              <a:rPr lang="ko-KR" altLang="en-US" sz="1200" dirty="0"/>
            </a:b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458586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5. 2</a:t>
            </a:r>
            <a:r>
              <a:rPr lang="ko-KR" altLang="en-US" sz="1800" dirty="0"/>
              <a:t>중 </a:t>
            </a:r>
            <a:r>
              <a:rPr lang="en-US" altLang="ko-KR" sz="1800" dirty="0"/>
              <a:t>For</a:t>
            </a:r>
            <a:r>
              <a:rPr lang="ko-KR" altLang="en-US" sz="1800" dirty="0"/>
              <a:t>문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97893" y="812252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 err="1"/>
              <a:t>반복문으로</a:t>
            </a:r>
            <a:r>
              <a:rPr lang="ko-KR" altLang="en-US" sz="1200" dirty="0"/>
              <a:t> 무한루프 만들기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For</a:t>
            </a:r>
            <a:r>
              <a:rPr lang="ko-KR" altLang="en-US" sz="1200" dirty="0"/>
              <a:t>문 안에 </a:t>
            </a:r>
            <a:r>
              <a:rPr lang="en-US" altLang="ko-KR" sz="1200" dirty="0"/>
              <a:t>For</a:t>
            </a:r>
            <a:r>
              <a:rPr lang="ko-KR" altLang="en-US" sz="1200" dirty="0"/>
              <a:t>가 있으면 어떻게 동작을 할 것인가</a:t>
            </a:r>
            <a:r>
              <a:rPr lang="en-US" altLang="ko-KR" sz="1200" dirty="0"/>
              <a:t>?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br>
              <a:rPr lang="ko-KR" altLang="en-US" sz="1200" dirty="0"/>
            </a:br>
            <a:endParaRPr lang="en-US" altLang="ko-KR" sz="1200" dirty="0"/>
          </a:p>
        </p:txBody>
      </p:sp>
      <p:sp>
        <p:nvSpPr>
          <p:cNvPr id="9" name="직사각형 8"/>
          <p:cNvSpPr/>
          <p:nvPr/>
        </p:nvSpPr>
        <p:spPr>
          <a:xfrm>
            <a:off x="1399795" y="1608842"/>
            <a:ext cx="5628519" cy="3496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for (</a:t>
            </a:r>
            <a:r>
              <a:rPr lang="en-US" altLang="ko-KR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=1;i&lt;=10;i++)</a:t>
            </a:r>
            <a:b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br>
              <a:rPr lang="en-US" altLang="ko-KR" sz="10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b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printf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(“A\n”);</a:t>
            </a:r>
          </a:p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   for(j=1;j&lt;=5;j++)</a:t>
            </a:r>
          </a:p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   {</a:t>
            </a:r>
          </a:p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 	 </a:t>
            </a:r>
            <a:r>
              <a:rPr lang="en-US" altLang="ko-KR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printf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(“B\n”);</a:t>
            </a:r>
          </a:p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   }</a:t>
            </a:r>
            <a:b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22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948821" y="2533607"/>
            <a:ext cx="2948795" cy="2172207"/>
          </a:xfrm>
          <a:prstGeom prst="roundRect">
            <a:avLst/>
          </a:prstGeom>
          <a:noFill/>
          <a:ln w="25400">
            <a:solidFill>
              <a:srgbClr val="D0756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190431" y="3773573"/>
            <a:ext cx="2568909" cy="567225"/>
          </a:xfrm>
          <a:prstGeom prst="roundRect">
            <a:avLst/>
          </a:prstGeom>
          <a:noFill/>
          <a:ln w="25400">
            <a:solidFill>
              <a:srgbClr val="D0756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오른쪽 화살표 1"/>
          <p:cNvSpPr/>
          <p:nvPr/>
        </p:nvSpPr>
        <p:spPr bwMode="auto">
          <a:xfrm>
            <a:off x="4901783" y="2966225"/>
            <a:ext cx="655691" cy="209643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7" name="오른쪽 화살표 16"/>
          <p:cNvSpPr/>
          <p:nvPr/>
        </p:nvSpPr>
        <p:spPr bwMode="auto">
          <a:xfrm>
            <a:off x="4763507" y="3952363"/>
            <a:ext cx="655691" cy="209643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57474" y="2901769"/>
            <a:ext cx="1109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10</a:t>
            </a:r>
            <a:r>
              <a:rPr lang="ko-KR" altLang="en-US" dirty="0"/>
              <a:t>번 반복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46642" y="3887907"/>
            <a:ext cx="2887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번 반복 </a:t>
            </a:r>
            <a:r>
              <a:rPr lang="en-US" altLang="ko-KR" dirty="0"/>
              <a:t>* 10</a:t>
            </a:r>
            <a:r>
              <a:rPr lang="ko-KR" altLang="en-US" dirty="0"/>
              <a:t>번 </a:t>
            </a:r>
            <a:r>
              <a:rPr lang="en-US" altLang="ko-KR" dirty="0"/>
              <a:t>= 50</a:t>
            </a:r>
            <a:r>
              <a:rPr lang="ko-KR" altLang="en-US" dirty="0"/>
              <a:t>번 반복</a:t>
            </a:r>
          </a:p>
        </p:txBody>
      </p:sp>
    </p:spTree>
    <p:extLst>
      <p:ext uri="{BB962C8B-B14F-4D97-AF65-F5344CB8AC3E}">
        <p14:creationId xmlns:p14="http://schemas.microsoft.com/office/powerpoint/2010/main" val="2165011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연습문제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200" dirty="0"/>
              <a:t>2~9</a:t>
            </a:r>
            <a:r>
              <a:rPr lang="ko-KR" altLang="en-US" sz="1200" dirty="0"/>
              <a:t>단까지 모두 찍어보기</a:t>
            </a: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=== </a:t>
            </a:r>
            <a:r>
              <a:rPr lang="ko-KR" altLang="en-US" sz="1200" dirty="0"/>
              <a:t>구구단 </a:t>
            </a:r>
            <a:r>
              <a:rPr lang="en-US" altLang="ko-KR" sz="1200" dirty="0"/>
              <a:t>===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2 * 1 = 2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2 * 2 = 4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2 * 3 = 6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2 * 4 = 8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2 * 5 = 10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2 * 6 = 12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2 * 7 = 14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2 * 8 = 16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2 * 9 = 18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3 * 1 = 3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….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9 * 9 = 81</a:t>
            </a:r>
            <a:br>
              <a:rPr lang="ko-KR" altLang="en-US" sz="1200" dirty="0"/>
            </a:b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5247369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dirty="0"/>
              <a:t>실습 과제</a:t>
            </a:r>
            <a:endParaRPr lang="en-US" altLang="ko-KR" dirty="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68433" y="995898"/>
            <a:ext cx="7450138" cy="432559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eriod"/>
            </a:pPr>
            <a:r>
              <a:rPr lang="ko-KR" altLang="en-US" sz="1200" dirty="0"/>
              <a:t>구구단 </a:t>
            </a:r>
            <a:r>
              <a:rPr lang="en-US" altLang="ko-KR" sz="1200" dirty="0"/>
              <a:t>1~10</a:t>
            </a:r>
            <a:r>
              <a:rPr lang="ko-KR" altLang="en-US" sz="1200" dirty="0"/>
              <a:t>단까지 출력 </a:t>
            </a:r>
            <a:r>
              <a:rPr lang="en-US" altLang="ko-KR" sz="1200" dirty="0"/>
              <a:t>(</a:t>
            </a:r>
            <a:r>
              <a:rPr lang="ko-KR" altLang="en-US" sz="1200" dirty="0"/>
              <a:t>단</a:t>
            </a:r>
            <a:r>
              <a:rPr lang="en-US" altLang="ko-KR" sz="1200" dirty="0"/>
              <a:t>, 3</a:t>
            </a:r>
            <a:r>
              <a:rPr lang="ko-KR" altLang="en-US" sz="1200" dirty="0"/>
              <a:t>의 배수인 단은 출력하지 않기</a:t>
            </a:r>
            <a:r>
              <a:rPr lang="en-US" altLang="ko-KR" sz="1200" dirty="0"/>
              <a:t>)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/>
              <a:t>예</a:t>
            </a:r>
            <a:r>
              <a:rPr lang="en-US" altLang="ko-KR" sz="1200" dirty="0"/>
              <a:t>)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== 2</a:t>
            </a:r>
            <a:r>
              <a:rPr lang="ko-KR" altLang="en-US" sz="1200" dirty="0"/>
              <a:t>단 </a:t>
            </a:r>
            <a:r>
              <a:rPr lang="en-US" altLang="ko-KR" sz="1200" dirty="0"/>
              <a:t>==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2 * 1 = 2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…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2 * 9 = 18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== 3</a:t>
            </a:r>
            <a:r>
              <a:rPr lang="ko-KR" altLang="en-US" sz="1200" dirty="0"/>
              <a:t>단 </a:t>
            </a:r>
            <a:r>
              <a:rPr lang="en-US" altLang="ko-KR" sz="1200" dirty="0"/>
              <a:t>==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/>
              <a:t>미안</a:t>
            </a:r>
            <a:r>
              <a:rPr lang="en-US" altLang="ko-KR" sz="1200" dirty="0"/>
              <a:t>~ Skip~!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== 4</a:t>
            </a:r>
            <a:r>
              <a:rPr lang="ko-KR" altLang="en-US" sz="1200" dirty="0"/>
              <a:t>단 </a:t>
            </a:r>
            <a:r>
              <a:rPr lang="en-US" altLang="ko-KR" sz="1200" dirty="0"/>
              <a:t>==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4 * 1 = 4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… 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10 * 9 =90</a:t>
            </a:r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eriod"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273074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dirty="0"/>
              <a:t>Q &amp; A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53608" y="995898"/>
            <a:ext cx="7450138" cy="33680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/>
              <a:t>질문 있나요</a:t>
            </a:r>
            <a:r>
              <a:rPr lang="en-US" altLang="ko-KR" sz="1200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4091224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 err="1"/>
              <a:t>반복문</a:t>
            </a:r>
            <a:r>
              <a:rPr lang="en-US" altLang="ko-KR" sz="1800" dirty="0"/>
              <a:t> </a:t>
            </a:r>
            <a:r>
              <a:rPr lang="ko-KR" altLang="en-US" sz="1800" dirty="0"/>
              <a:t>이란</a:t>
            </a:r>
            <a:r>
              <a:rPr lang="en-US" altLang="ko-KR" sz="1800" dirty="0"/>
              <a:t>?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 err="1"/>
              <a:t>반복문은</a:t>
            </a:r>
            <a:r>
              <a:rPr lang="ko-KR" altLang="en-US" sz="1200" dirty="0"/>
              <a:t> 언제 쓰일까</a:t>
            </a:r>
            <a:r>
              <a:rPr lang="en-US" altLang="ko-KR" sz="1200" dirty="0"/>
              <a:t>?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똑같은 것을 여러 번 실행할 때</a:t>
            </a:r>
            <a:r>
              <a:rPr lang="en-US" altLang="ko-KR" sz="1200" dirty="0"/>
              <a:t>?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숫자가 일정 형태로 바뀌면서 계산할 때</a:t>
            </a:r>
            <a:br>
              <a:rPr lang="ko-KR" altLang="en-US" sz="1200" dirty="0"/>
            </a:br>
            <a:endParaRPr lang="en-US" altLang="ko-KR" sz="1200" dirty="0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1098163" y="2680109"/>
            <a:ext cx="2813685" cy="321665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1500" dirty="0" err="1">
                <a:latin typeface="KoPub돋움체_Pro Medium" pitchFamily="18" charset="-127"/>
                <a:ea typeface="KoPub돋움체_Pro Medium" pitchFamily="18" charset="-127"/>
              </a:rPr>
              <a:t>printf</a:t>
            </a:r>
            <a:r>
              <a:rPr lang="en-US" altLang="ko-KR" sz="1500" dirty="0">
                <a:latin typeface="KoPub돋움체_Pro Medium" pitchFamily="18" charset="-127"/>
                <a:ea typeface="KoPub돋움체_Pro Medium" pitchFamily="18" charset="-127"/>
              </a:rPr>
              <a:t>(“</a:t>
            </a:r>
            <a:r>
              <a:rPr lang="ko-KR" altLang="en-US" sz="1500" dirty="0">
                <a:latin typeface="KoPub돋움체_Pro Medium" pitchFamily="18" charset="-127"/>
                <a:ea typeface="KoPub돋움체_Pro Medium" pitchFamily="18" charset="-127"/>
              </a:rPr>
              <a:t>내 이름은 홍길동 입니다</a:t>
            </a:r>
            <a:r>
              <a:rPr lang="en-US" altLang="ko-KR" sz="1500" dirty="0">
                <a:latin typeface="KoPub돋움체_Pro Medium" pitchFamily="18" charset="-127"/>
                <a:ea typeface="KoPub돋움체_Pro Medium" pitchFamily="18" charset="-127"/>
              </a:rPr>
              <a:t>.);</a:t>
            </a:r>
          </a:p>
          <a:p>
            <a:r>
              <a:rPr lang="en-US" altLang="ko-KR" sz="1500" dirty="0" err="1">
                <a:latin typeface="KoPub돋움체_Pro Medium" pitchFamily="18" charset="-127"/>
                <a:ea typeface="KoPub돋움체_Pro Medium" pitchFamily="18" charset="-127"/>
              </a:rPr>
              <a:t>printf</a:t>
            </a:r>
            <a:r>
              <a:rPr lang="en-US" altLang="ko-KR" sz="1500" dirty="0">
                <a:latin typeface="KoPub돋움체_Pro Medium" pitchFamily="18" charset="-127"/>
                <a:ea typeface="KoPub돋움체_Pro Medium" pitchFamily="18" charset="-127"/>
              </a:rPr>
              <a:t>(“</a:t>
            </a:r>
            <a:r>
              <a:rPr lang="ko-KR" altLang="en-US" sz="1500" dirty="0">
                <a:latin typeface="KoPub돋움체_Pro Medium" pitchFamily="18" charset="-127"/>
                <a:ea typeface="KoPub돋움체_Pro Medium" pitchFamily="18" charset="-127"/>
              </a:rPr>
              <a:t>내 이름은 홍길동 입니다</a:t>
            </a:r>
            <a:r>
              <a:rPr lang="en-US" altLang="ko-KR" sz="1500" dirty="0">
                <a:latin typeface="KoPub돋움체_Pro Medium" pitchFamily="18" charset="-127"/>
                <a:ea typeface="KoPub돋움체_Pro Medium" pitchFamily="18" charset="-127"/>
              </a:rPr>
              <a:t>.);</a:t>
            </a:r>
            <a:endParaRPr lang="ko-KR" altLang="en-US" sz="1500" dirty="0">
              <a:latin typeface="KoPub돋움체_Pro Medium" pitchFamily="18" charset="-127"/>
              <a:ea typeface="KoPub돋움체_Pro Medium" pitchFamily="18" charset="-127"/>
            </a:endParaRPr>
          </a:p>
          <a:p>
            <a:r>
              <a:rPr lang="en-US" altLang="ko-KR" sz="1500" dirty="0" err="1">
                <a:latin typeface="KoPub돋움체_Pro Medium" pitchFamily="18" charset="-127"/>
                <a:ea typeface="KoPub돋움체_Pro Medium" pitchFamily="18" charset="-127"/>
              </a:rPr>
              <a:t>printf</a:t>
            </a:r>
            <a:r>
              <a:rPr lang="en-US" altLang="ko-KR" sz="1500" dirty="0">
                <a:latin typeface="KoPub돋움체_Pro Medium" pitchFamily="18" charset="-127"/>
                <a:ea typeface="KoPub돋움체_Pro Medium" pitchFamily="18" charset="-127"/>
              </a:rPr>
              <a:t>(“</a:t>
            </a:r>
            <a:r>
              <a:rPr lang="ko-KR" altLang="en-US" sz="1500" dirty="0">
                <a:latin typeface="KoPub돋움체_Pro Medium" pitchFamily="18" charset="-127"/>
                <a:ea typeface="KoPub돋움체_Pro Medium" pitchFamily="18" charset="-127"/>
              </a:rPr>
              <a:t>내 이름은 홍길동 입니다</a:t>
            </a:r>
            <a:r>
              <a:rPr lang="en-US" altLang="ko-KR" sz="1500" dirty="0">
                <a:latin typeface="KoPub돋움체_Pro Medium" pitchFamily="18" charset="-127"/>
                <a:ea typeface="KoPub돋움체_Pro Medium" pitchFamily="18" charset="-127"/>
              </a:rPr>
              <a:t>.);</a:t>
            </a:r>
            <a:endParaRPr lang="ko-KR" altLang="en-US" sz="1500" dirty="0">
              <a:latin typeface="KoPub돋움체_Pro Medium" pitchFamily="18" charset="-127"/>
              <a:ea typeface="KoPub돋움체_Pro Medium" pitchFamily="18" charset="-127"/>
            </a:endParaRPr>
          </a:p>
          <a:p>
            <a:r>
              <a:rPr lang="en-US" altLang="ko-KR" sz="1500" dirty="0" err="1">
                <a:latin typeface="KoPub돋움체_Pro Medium" pitchFamily="18" charset="-127"/>
                <a:ea typeface="KoPub돋움체_Pro Medium" pitchFamily="18" charset="-127"/>
              </a:rPr>
              <a:t>printf</a:t>
            </a:r>
            <a:r>
              <a:rPr lang="en-US" altLang="ko-KR" sz="1500" dirty="0">
                <a:latin typeface="KoPub돋움체_Pro Medium" pitchFamily="18" charset="-127"/>
                <a:ea typeface="KoPub돋움체_Pro Medium" pitchFamily="18" charset="-127"/>
              </a:rPr>
              <a:t>(“</a:t>
            </a:r>
            <a:r>
              <a:rPr lang="ko-KR" altLang="en-US" sz="1500" dirty="0">
                <a:latin typeface="KoPub돋움체_Pro Medium" pitchFamily="18" charset="-127"/>
                <a:ea typeface="KoPub돋움체_Pro Medium" pitchFamily="18" charset="-127"/>
              </a:rPr>
              <a:t>내 이름은 홍길동 입니다</a:t>
            </a:r>
            <a:r>
              <a:rPr lang="en-US" altLang="ko-KR" sz="1500" dirty="0">
                <a:latin typeface="KoPub돋움체_Pro Medium" pitchFamily="18" charset="-127"/>
                <a:ea typeface="KoPub돋움체_Pro Medium" pitchFamily="18" charset="-127"/>
              </a:rPr>
              <a:t>.);</a:t>
            </a:r>
            <a:endParaRPr lang="ko-KR" altLang="en-US" sz="1500" dirty="0">
              <a:latin typeface="KoPub돋움체_Pro Medium" pitchFamily="18" charset="-127"/>
              <a:ea typeface="KoPub돋움체_Pro Medium" pitchFamily="18" charset="-127"/>
            </a:endParaRPr>
          </a:p>
          <a:p>
            <a:r>
              <a:rPr lang="en-US" altLang="ko-KR" sz="1500" dirty="0" err="1">
                <a:latin typeface="KoPub돋움체_Pro Medium" pitchFamily="18" charset="-127"/>
                <a:ea typeface="KoPub돋움체_Pro Medium" pitchFamily="18" charset="-127"/>
              </a:rPr>
              <a:t>printf</a:t>
            </a:r>
            <a:r>
              <a:rPr lang="en-US" altLang="ko-KR" sz="1500" dirty="0">
                <a:latin typeface="KoPub돋움체_Pro Medium" pitchFamily="18" charset="-127"/>
                <a:ea typeface="KoPub돋움체_Pro Medium" pitchFamily="18" charset="-127"/>
              </a:rPr>
              <a:t>(“</a:t>
            </a:r>
            <a:r>
              <a:rPr lang="ko-KR" altLang="en-US" sz="1500" dirty="0">
                <a:latin typeface="KoPub돋움체_Pro Medium" pitchFamily="18" charset="-127"/>
                <a:ea typeface="KoPub돋움체_Pro Medium" pitchFamily="18" charset="-127"/>
              </a:rPr>
              <a:t>내 이름은 홍길동 입니다</a:t>
            </a:r>
            <a:r>
              <a:rPr lang="en-US" altLang="ko-KR" sz="1500" dirty="0">
                <a:latin typeface="KoPub돋움체_Pro Medium" pitchFamily="18" charset="-127"/>
                <a:ea typeface="KoPub돋움체_Pro Medium" pitchFamily="18" charset="-127"/>
              </a:rPr>
              <a:t>.);</a:t>
            </a:r>
            <a:endParaRPr lang="ko-KR" altLang="en-US" sz="1500" dirty="0">
              <a:latin typeface="KoPub돋움체_Pro Medium" pitchFamily="18" charset="-127"/>
              <a:ea typeface="KoPub돋움체_Pro Medium" pitchFamily="18" charset="-127"/>
            </a:endParaRPr>
          </a:p>
          <a:p>
            <a:r>
              <a:rPr lang="en-US" altLang="ko-KR" sz="1500" dirty="0" err="1">
                <a:latin typeface="KoPub돋움체_Pro Medium" pitchFamily="18" charset="-127"/>
                <a:ea typeface="KoPub돋움체_Pro Medium" pitchFamily="18" charset="-127"/>
              </a:rPr>
              <a:t>printf</a:t>
            </a:r>
            <a:r>
              <a:rPr lang="en-US" altLang="ko-KR" sz="1500" dirty="0">
                <a:latin typeface="KoPub돋움체_Pro Medium" pitchFamily="18" charset="-127"/>
                <a:ea typeface="KoPub돋움체_Pro Medium" pitchFamily="18" charset="-127"/>
              </a:rPr>
              <a:t>(“</a:t>
            </a:r>
            <a:r>
              <a:rPr lang="ko-KR" altLang="en-US" sz="1500" dirty="0">
                <a:latin typeface="KoPub돋움체_Pro Medium" pitchFamily="18" charset="-127"/>
                <a:ea typeface="KoPub돋움체_Pro Medium" pitchFamily="18" charset="-127"/>
              </a:rPr>
              <a:t>내 이름은 홍길동 입니다</a:t>
            </a:r>
            <a:r>
              <a:rPr lang="en-US" altLang="ko-KR" sz="1500" dirty="0">
                <a:latin typeface="KoPub돋움체_Pro Medium" pitchFamily="18" charset="-127"/>
                <a:ea typeface="KoPub돋움체_Pro Medium" pitchFamily="18" charset="-127"/>
              </a:rPr>
              <a:t>.);</a:t>
            </a:r>
            <a:endParaRPr lang="ko-KR" altLang="en-US" sz="1500" dirty="0">
              <a:latin typeface="KoPub돋움체_Pro Medium" pitchFamily="18" charset="-127"/>
              <a:ea typeface="KoPub돋움체_Pro Medium" pitchFamily="18" charset="-127"/>
            </a:endParaRPr>
          </a:p>
          <a:p>
            <a:r>
              <a:rPr lang="en-US" altLang="ko-KR" sz="1500" dirty="0" err="1">
                <a:latin typeface="KoPub돋움체_Pro Medium" pitchFamily="18" charset="-127"/>
                <a:ea typeface="KoPub돋움체_Pro Medium" pitchFamily="18" charset="-127"/>
              </a:rPr>
              <a:t>printf</a:t>
            </a:r>
            <a:r>
              <a:rPr lang="en-US" altLang="ko-KR" sz="1500" dirty="0">
                <a:latin typeface="KoPub돋움체_Pro Medium" pitchFamily="18" charset="-127"/>
                <a:ea typeface="KoPub돋움체_Pro Medium" pitchFamily="18" charset="-127"/>
              </a:rPr>
              <a:t>(“</a:t>
            </a:r>
            <a:r>
              <a:rPr lang="ko-KR" altLang="en-US" sz="1500" dirty="0">
                <a:latin typeface="KoPub돋움체_Pro Medium" pitchFamily="18" charset="-127"/>
                <a:ea typeface="KoPub돋움체_Pro Medium" pitchFamily="18" charset="-127"/>
              </a:rPr>
              <a:t>내 이름은 홍길동 입니다</a:t>
            </a:r>
            <a:r>
              <a:rPr lang="en-US" altLang="ko-KR" sz="1500" dirty="0">
                <a:latin typeface="KoPub돋움체_Pro Medium" pitchFamily="18" charset="-127"/>
                <a:ea typeface="KoPub돋움체_Pro Medium" pitchFamily="18" charset="-127"/>
              </a:rPr>
              <a:t>.);</a:t>
            </a:r>
            <a:endParaRPr lang="ko-KR" altLang="en-US" sz="1500" dirty="0">
              <a:latin typeface="KoPub돋움체_Pro Medium" pitchFamily="18" charset="-127"/>
              <a:ea typeface="KoPub돋움체_Pro Medium" pitchFamily="18" charset="-127"/>
            </a:endParaRPr>
          </a:p>
          <a:p>
            <a:r>
              <a:rPr lang="en-US" altLang="ko-KR" sz="1500" dirty="0" err="1">
                <a:latin typeface="KoPub돋움체_Pro Medium" pitchFamily="18" charset="-127"/>
                <a:ea typeface="KoPub돋움체_Pro Medium" pitchFamily="18" charset="-127"/>
              </a:rPr>
              <a:t>printf</a:t>
            </a:r>
            <a:r>
              <a:rPr lang="en-US" altLang="ko-KR" sz="1500" dirty="0">
                <a:latin typeface="KoPub돋움체_Pro Medium" pitchFamily="18" charset="-127"/>
                <a:ea typeface="KoPub돋움체_Pro Medium" pitchFamily="18" charset="-127"/>
              </a:rPr>
              <a:t>(“</a:t>
            </a:r>
            <a:r>
              <a:rPr lang="ko-KR" altLang="en-US" sz="1500" dirty="0">
                <a:latin typeface="KoPub돋움체_Pro Medium" pitchFamily="18" charset="-127"/>
                <a:ea typeface="KoPub돋움체_Pro Medium" pitchFamily="18" charset="-127"/>
              </a:rPr>
              <a:t>내 이름은 홍길동 입니다</a:t>
            </a:r>
            <a:r>
              <a:rPr lang="en-US" altLang="ko-KR" sz="1500" dirty="0">
                <a:latin typeface="KoPub돋움체_Pro Medium" pitchFamily="18" charset="-127"/>
                <a:ea typeface="KoPub돋움체_Pro Medium" pitchFamily="18" charset="-127"/>
              </a:rPr>
              <a:t>.);</a:t>
            </a:r>
            <a:endParaRPr lang="ko-KR" altLang="en-US" sz="1500" dirty="0">
              <a:latin typeface="KoPub돋움체_Pro Medium" pitchFamily="18" charset="-127"/>
              <a:ea typeface="KoPub돋움체_Pro Medium" pitchFamily="18" charset="-127"/>
            </a:endParaRPr>
          </a:p>
          <a:p>
            <a:r>
              <a:rPr lang="en-US" altLang="ko-KR" sz="1500" dirty="0" err="1">
                <a:latin typeface="KoPub돋움체_Pro Medium" pitchFamily="18" charset="-127"/>
                <a:ea typeface="KoPub돋움체_Pro Medium" pitchFamily="18" charset="-127"/>
              </a:rPr>
              <a:t>printf</a:t>
            </a:r>
            <a:r>
              <a:rPr lang="en-US" altLang="ko-KR" sz="1500" dirty="0">
                <a:latin typeface="KoPub돋움체_Pro Medium" pitchFamily="18" charset="-127"/>
                <a:ea typeface="KoPub돋움체_Pro Medium" pitchFamily="18" charset="-127"/>
              </a:rPr>
              <a:t>(“</a:t>
            </a:r>
            <a:r>
              <a:rPr lang="ko-KR" altLang="en-US" sz="1500" dirty="0">
                <a:latin typeface="KoPub돋움체_Pro Medium" pitchFamily="18" charset="-127"/>
                <a:ea typeface="KoPub돋움체_Pro Medium" pitchFamily="18" charset="-127"/>
              </a:rPr>
              <a:t>내 이름은 홍길동 입니다</a:t>
            </a:r>
            <a:r>
              <a:rPr lang="en-US" altLang="ko-KR" sz="1500" dirty="0">
                <a:latin typeface="KoPub돋움체_Pro Medium" pitchFamily="18" charset="-127"/>
                <a:ea typeface="KoPub돋움체_Pro Medium" pitchFamily="18" charset="-127"/>
              </a:rPr>
              <a:t>.);</a:t>
            </a:r>
            <a:endParaRPr lang="ko-KR" altLang="en-US" sz="1500" dirty="0">
              <a:latin typeface="KoPub돋움체_Pro Medium" pitchFamily="18" charset="-127"/>
              <a:ea typeface="KoPub돋움체_Pro Medium" pitchFamily="18" charset="-127"/>
            </a:endParaRPr>
          </a:p>
          <a:p>
            <a:r>
              <a:rPr lang="en-US" altLang="ko-KR" sz="1500" dirty="0" err="1">
                <a:latin typeface="KoPub돋움체_Pro Medium" pitchFamily="18" charset="-127"/>
                <a:ea typeface="KoPub돋움체_Pro Medium" pitchFamily="18" charset="-127"/>
              </a:rPr>
              <a:t>printf</a:t>
            </a:r>
            <a:r>
              <a:rPr lang="en-US" altLang="ko-KR" sz="1500" dirty="0">
                <a:latin typeface="KoPub돋움체_Pro Medium" pitchFamily="18" charset="-127"/>
                <a:ea typeface="KoPub돋움체_Pro Medium" pitchFamily="18" charset="-127"/>
              </a:rPr>
              <a:t>(“</a:t>
            </a:r>
            <a:r>
              <a:rPr lang="ko-KR" altLang="en-US" sz="1500" dirty="0">
                <a:latin typeface="KoPub돋움체_Pro Medium" pitchFamily="18" charset="-127"/>
                <a:ea typeface="KoPub돋움체_Pro Medium" pitchFamily="18" charset="-127"/>
              </a:rPr>
              <a:t>내 이름은 홍길동 입니다</a:t>
            </a:r>
            <a:r>
              <a:rPr lang="en-US" altLang="ko-KR" sz="1500" dirty="0">
                <a:latin typeface="KoPub돋움체_Pro Medium" pitchFamily="18" charset="-127"/>
                <a:ea typeface="KoPub돋움체_Pro Medium" pitchFamily="18" charset="-127"/>
              </a:rPr>
              <a:t>.);</a:t>
            </a:r>
            <a:endParaRPr lang="ko-KR" altLang="en-US" sz="1500" dirty="0">
              <a:latin typeface="KoPub돋움체_Pro Medium" pitchFamily="18" charset="-127"/>
              <a:ea typeface="KoPub돋움체_Pro Medium" pitchFamily="18" charset="-127"/>
            </a:endParaRPr>
          </a:p>
          <a:p>
            <a:r>
              <a:rPr lang="en-US" altLang="ko-KR" sz="1500" dirty="0" err="1">
                <a:latin typeface="KoPub돋움체_Pro Medium" pitchFamily="18" charset="-127"/>
                <a:ea typeface="KoPub돋움체_Pro Medium" pitchFamily="18" charset="-127"/>
              </a:rPr>
              <a:t>printf</a:t>
            </a:r>
            <a:r>
              <a:rPr lang="en-US" altLang="ko-KR" sz="1500" dirty="0">
                <a:latin typeface="KoPub돋움체_Pro Medium" pitchFamily="18" charset="-127"/>
                <a:ea typeface="KoPub돋움체_Pro Medium" pitchFamily="18" charset="-127"/>
              </a:rPr>
              <a:t>(“</a:t>
            </a:r>
            <a:r>
              <a:rPr lang="ko-KR" altLang="en-US" sz="1500" dirty="0">
                <a:latin typeface="KoPub돋움체_Pro Medium" pitchFamily="18" charset="-127"/>
                <a:ea typeface="KoPub돋움체_Pro Medium" pitchFamily="18" charset="-127"/>
              </a:rPr>
              <a:t>내 이름은 홍길동 입니다</a:t>
            </a:r>
            <a:r>
              <a:rPr lang="en-US" altLang="ko-KR" sz="1500" dirty="0">
                <a:latin typeface="KoPub돋움체_Pro Medium" pitchFamily="18" charset="-127"/>
                <a:ea typeface="KoPub돋움체_Pro Medium" pitchFamily="18" charset="-127"/>
              </a:rPr>
              <a:t>.);</a:t>
            </a:r>
            <a:endParaRPr lang="ko-KR" altLang="en-US" sz="1500" dirty="0">
              <a:latin typeface="KoPub돋움체_Pro Medium" pitchFamily="18" charset="-127"/>
              <a:ea typeface="KoPub돋움체_Pro Medium" pitchFamily="18" charset="-127"/>
            </a:endParaRPr>
          </a:p>
          <a:p>
            <a:r>
              <a:rPr lang="en-US" altLang="ko-KR" sz="1500" dirty="0" err="1">
                <a:latin typeface="KoPub돋움체_Pro Medium" pitchFamily="18" charset="-127"/>
                <a:ea typeface="KoPub돋움체_Pro Medium" pitchFamily="18" charset="-127"/>
              </a:rPr>
              <a:t>printf</a:t>
            </a:r>
            <a:r>
              <a:rPr lang="en-US" altLang="ko-KR" sz="1500" dirty="0">
                <a:latin typeface="KoPub돋움체_Pro Medium" pitchFamily="18" charset="-127"/>
                <a:ea typeface="KoPub돋움체_Pro Medium" pitchFamily="18" charset="-127"/>
              </a:rPr>
              <a:t>(“</a:t>
            </a:r>
            <a:r>
              <a:rPr lang="ko-KR" altLang="en-US" sz="1500" dirty="0">
                <a:latin typeface="KoPub돋움체_Pro Medium" pitchFamily="18" charset="-127"/>
                <a:ea typeface="KoPub돋움체_Pro Medium" pitchFamily="18" charset="-127"/>
              </a:rPr>
              <a:t>내 이름은 홍길동 입니다</a:t>
            </a:r>
            <a:r>
              <a:rPr lang="en-US" altLang="ko-KR" sz="1500" dirty="0">
                <a:latin typeface="KoPub돋움체_Pro Medium" pitchFamily="18" charset="-127"/>
                <a:ea typeface="KoPub돋움체_Pro Medium" pitchFamily="18" charset="-127"/>
              </a:rPr>
              <a:t>.);</a:t>
            </a:r>
            <a:endParaRPr lang="ko-KR" altLang="en-US" sz="1500" dirty="0">
              <a:latin typeface="KoPub돋움체_Pro Medium" pitchFamily="18" charset="-127"/>
              <a:ea typeface="KoPub돋움체_Pro Medium" pitchFamily="18" charset="-127"/>
            </a:endParaRPr>
          </a:p>
          <a:p>
            <a:r>
              <a:rPr lang="en-US" altLang="ko-KR" sz="1500" dirty="0" err="1">
                <a:latin typeface="KoPub돋움체_Pro Medium" pitchFamily="18" charset="-127"/>
                <a:ea typeface="KoPub돋움체_Pro Medium" pitchFamily="18" charset="-127"/>
              </a:rPr>
              <a:t>printf</a:t>
            </a:r>
            <a:r>
              <a:rPr lang="en-US" altLang="ko-KR" sz="1500" dirty="0">
                <a:latin typeface="KoPub돋움체_Pro Medium" pitchFamily="18" charset="-127"/>
                <a:ea typeface="KoPub돋움체_Pro Medium" pitchFamily="18" charset="-127"/>
              </a:rPr>
              <a:t>(“</a:t>
            </a:r>
            <a:r>
              <a:rPr lang="ko-KR" altLang="en-US" sz="1500" dirty="0">
                <a:latin typeface="KoPub돋움체_Pro Medium" pitchFamily="18" charset="-127"/>
                <a:ea typeface="KoPub돋움체_Pro Medium" pitchFamily="18" charset="-127"/>
              </a:rPr>
              <a:t>내 이름은 홍길동 입니다</a:t>
            </a:r>
            <a:r>
              <a:rPr lang="en-US" altLang="ko-KR" sz="1500" dirty="0">
                <a:latin typeface="KoPub돋움체_Pro Medium" pitchFamily="18" charset="-127"/>
                <a:ea typeface="KoPub돋움체_Pro Medium" pitchFamily="18" charset="-127"/>
              </a:rPr>
              <a:t>.);</a:t>
            </a:r>
            <a:endParaRPr lang="ko-KR" altLang="en-US" sz="1500" dirty="0">
              <a:latin typeface="KoPub돋움체_Pro Medium" pitchFamily="18" charset="-127"/>
              <a:ea typeface="KoPub돋움체_Pro Medium" pitchFamily="18" charset="-127"/>
            </a:endParaRPr>
          </a:p>
          <a:p>
            <a:endParaRPr lang="ko-KR" altLang="en-US" sz="15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sp>
        <p:nvSpPr>
          <p:cNvPr id="2" name="오른쪽 화살표 1"/>
          <p:cNvSpPr/>
          <p:nvPr/>
        </p:nvSpPr>
        <p:spPr bwMode="auto">
          <a:xfrm>
            <a:off x="4100254" y="3604074"/>
            <a:ext cx="792228" cy="860874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5025231" y="3322257"/>
            <a:ext cx="3791022" cy="321665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1500" dirty="0">
                <a:latin typeface="KoPub돋움체_Pro Medium" pitchFamily="18" charset="-127"/>
                <a:ea typeface="KoPub돋움체_Pro Medium" pitchFamily="18" charset="-127"/>
              </a:rPr>
              <a:t>for (</a:t>
            </a:r>
            <a:r>
              <a:rPr lang="ko-KR" altLang="en-US" sz="1500" dirty="0">
                <a:latin typeface="KoPub돋움체_Pro Medium" pitchFamily="18" charset="-127"/>
                <a:ea typeface="KoPub돋움체_Pro Medium" pitchFamily="18" charset="-127"/>
              </a:rPr>
              <a:t>반복 조건</a:t>
            </a:r>
            <a:r>
              <a:rPr lang="en-US" altLang="ko-KR" sz="1500" dirty="0">
                <a:latin typeface="KoPub돋움체_Pro Medium" pitchFamily="18" charset="-127"/>
                <a:ea typeface="KoPub돋움체_Pro Medium" pitchFamily="18" charset="-127"/>
              </a:rPr>
              <a:t>) </a:t>
            </a:r>
          </a:p>
          <a:p>
            <a:r>
              <a:rPr lang="en-US" altLang="ko-KR" sz="1500" dirty="0">
                <a:latin typeface="KoPub돋움체_Pro Medium" pitchFamily="18" charset="-127"/>
                <a:ea typeface="KoPub돋움체_Pro Medium" pitchFamily="18" charset="-127"/>
              </a:rPr>
              <a:t>{</a:t>
            </a:r>
          </a:p>
          <a:p>
            <a:r>
              <a:rPr lang="en-US" altLang="ko-KR" sz="1500" dirty="0">
                <a:latin typeface="KoPub돋움체_Pro Medium" pitchFamily="18" charset="-127"/>
                <a:ea typeface="KoPub돋움체_Pro Medium" pitchFamily="18" charset="-127"/>
              </a:rPr>
              <a:t>	</a:t>
            </a:r>
            <a:r>
              <a:rPr lang="en-US" altLang="ko-KR" sz="1500" dirty="0" err="1">
                <a:latin typeface="KoPub돋움체_Pro Medium" pitchFamily="18" charset="-127"/>
                <a:ea typeface="KoPub돋움체_Pro Medium" pitchFamily="18" charset="-127"/>
              </a:rPr>
              <a:t>printf</a:t>
            </a:r>
            <a:r>
              <a:rPr lang="en-US" altLang="ko-KR" sz="1500" dirty="0">
                <a:latin typeface="KoPub돋움체_Pro Medium" pitchFamily="18" charset="-127"/>
                <a:ea typeface="KoPub돋움체_Pro Medium" pitchFamily="18" charset="-127"/>
              </a:rPr>
              <a:t>(“</a:t>
            </a:r>
            <a:r>
              <a:rPr lang="ko-KR" altLang="en-US" sz="1500" dirty="0">
                <a:latin typeface="KoPub돋움체_Pro Medium" pitchFamily="18" charset="-127"/>
                <a:ea typeface="KoPub돋움체_Pro Medium" pitchFamily="18" charset="-127"/>
              </a:rPr>
              <a:t>내 이름은 홍길동 입니다</a:t>
            </a:r>
            <a:r>
              <a:rPr lang="en-US" altLang="ko-KR" sz="1500" dirty="0">
                <a:latin typeface="KoPub돋움체_Pro Medium" pitchFamily="18" charset="-127"/>
                <a:ea typeface="KoPub돋움체_Pro Medium" pitchFamily="18" charset="-127"/>
              </a:rPr>
              <a:t>.);</a:t>
            </a:r>
            <a:endParaRPr lang="ko-KR" altLang="en-US" sz="1500" dirty="0">
              <a:latin typeface="KoPub돋움체_Pro Medium" pitchFamily="18" charset="-127"/>
              <a:ea typeface="KoPub돋움체_Pro Medium" pitchFamily="18" charset="-127"/>
            </a:endParaRPr>
          </a:p>
          <a:p>
            <a:endParaRPr lang="en-US" altLang="ko-KR" sz="1500" dirty="0">
              <a:latin typeface="KoPub돋움체_Pro Medium" pitchFamily="18" charset="-127"/>
              <a:ea typeface="KoPub돋움체_Pro Medium" pitchFamily="18" charset="-127"/>
            </a:endParaRPr>
          </a:p>
          <a:p>
            <a:r>
              <a:rPr lang="en-US" altLang="ko-KR" sz="1500" dirty="0">
                <a:latin typeface="KoPub돋움체_Pro Medium" pitchFamily="18" charset="-127"/>
                <a:ea typeface="KoPub돋움체_Pro Medium" pitchFamily="18" charset="-127"/>
              </a:rPr>
              <a:t>}</a:t>
            </a:r>
            <a:endParaRPr lang="ko-KR" altLang="en-US" sz="15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3767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 err="1"/>
              <a:t>반복문</a:t>
            </a:r>
            <a:r>
              <a:rPr lang="en-US" altLang="ko-KR" sz="1800" dirty="0"/>
              <a:t> </a:t>
            </a:r>
            <a:r>
              <a:rPr lang="ko-KR" altLang="en-US" sz="1800" dirty="0"/>
              <a:t>이란</a:t>
            </a:r>
            <a:r>
              <a:rPr lang="en-US" altLang="ko-KR" sz="1800" dirty="0"/>
              <a:t>?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 err="1"/>
              <a:t>반복문</a:t>
            </a:r>
            <a:r>
              <a:rPr lang="ko-KR" altLang="en-US" sz="1200" dirty="0"/>
              <a:t> 구조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대부분의 프로그래밍 언어에서는 반복되는 작업을 간단하게 처리하기 위해 </a:t>
            </a:r>
            <a:r>
              <a:rPr lang="ko-KR" altLang="en-US" sz="1200" dirty="0" err="1"/>
              <a:t>반복문이라는</a:t>
            </a:r>
            <a:r>
              <a:rPr lang="ko-KR" altLang="en-US" sz="1200" dirty="0"/>
              <a:t> 기능을 제공해주는데 반복 횟수</a:t>
            </a:r>
            <a:r>
              <a:rPr lang="en-US" altLang="ko-KR" sz="1200" dirty="0"/>
              <a:t>, </a:t>
            </a:r>
            <a:r>
              <a:rPr lang="ko-KR" altLang="en-US" sz="1200" dirty="0"/>
              <a:t>반복 및 정지 조건을 자유자재로 제어 가능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br>
              <a:rPr lang="ko-KR" altLang="en-US" sz="1200" dirty="0"/>
            </a:br>
            <a:endParaRPr lang="en-US" altLang="ko-KR" sz="1200" dirty="0"/>
          </a:p>
        </p:txBody>
      </p:sp>
      <p:sp>
        <p:nvSpPr>
          <p:cNvPr id="10" name="직사각형 9"/>
          <p:cNvSpPr/>
          <p:nvPr/>
        </p:nvSpPr>
        <p:spPr>
          <a:xfrm>
            <a:off x="1529150" y="2786411"/>
            <a:ext cx="5628519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for (</a:t>
            </a:r>
            <a:r>
              <a:rPr lang="ko-KR" altLang="en-US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초기식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조건식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ko-KR" altLang="en-US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변화식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br>
              <a:rPr lang="en-US" altLang="ko-KR" sz="10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b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반복할 코드</a:t>
            </a:r>
            <a:b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22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540633" y="2804628"/>
            <a:ext cx="4349683" cy="427400"/>
          </a:xfrm>
          <a:prstGeom prst="roundRect">
            <a:avLst/>
          </a:prstGeom>
          <a:noFill/>
          <a:ln w="25400">
            <a:solidFill>
              <a:srgbClr val="D0756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540032" y="3289635"/>
            <a:ext cx="4350284" cy="1238542"/>
          </a:xfrm>
          <a:prstGeom prst="roundRect">
            <a:avLst/>
          </a:prstGeom>
          <a:noFill/>
          <a:ln w="25400">
            <a:solidFill>
              <a:srgbClr val="D0756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642227" y="4941722"/>
            <a:ext cx="19807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KoPub돋움체_Pro Medium" pitchFamily="18" charset="-127"/>
                <a:ea typeface="KoPub돋움체_Pro Medium" pitchFamily="18" charset="-127"/>
              </a:rPr>
              <a:t>루프 본체</a:t>
            </a:r>
            <a:r>
              <a:rPr lang="en-US" altLang="ko-KR" sz="1600" dirty="0">
                <a:latin typeface="KoPub돋움체_Pro Medium" pitchFamily="18" charset="-127"/>
                <a:ea typeface="KoPub돋움체_Pro Medium" pitchFamily="18" charset="-127"/>
              </a:rPr>
              <a:t>(loop body)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3586036" y="4528178"/>
            <a:ext cx="0" cy="374453"/>
          </a:xfrm>
          <a:prstGeom prst="straightConnector1">
            <a:avLst/>
          </a:prstGeom>
          <a:ln w="25400">
            <a:solidFill>
              <a:srgbClr val="D0756C"/>
            </a:solidFill>
            <a:headEnd type="none" w="med" len="med"/>
            <a:tailEnd type="triangle"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586036" y="2367923"/>
            <a:ext cx="5821" cy="418488"/>
          </a:xfrm>
          <a:prstGeom prst="straightConnector1">
            <a:avLst/>
          </a:prstGeom>
          <a:ln w="25400">
            <a:solidFill>
              <a:srgbClr val="D0756C"/>
            </a:solidFill>
            <a:headEnd type="none" w="med" len="med"/>
            <a:tailEnd type="triangle"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261075" y="2086976"/>
            <a:ext cx="2658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KoPub돋움체_Pro Medium" pitchFamily="18" charset="-127"/>
                <a:ea typeface="KoPub돋움체_Pro Medium" pitchFamily="18" charset="-127"/>
              </a:rPr>
              <a:t>루프 선언문</a:t>
            </a:r>
            <a:r>
              <a:rPr lang="en-US" altLang="ko-KR" sz="1600" dirty="0">
                <a:latin typeface="KoPub돋움체_Pro Medium" pitchFamily="18" charset="-127"/>
                <a:ea typeface="KoPub돋움체_Pro Medium" pitchFamily="18" charset="-127"/>
              </a:rPr>
              <a:t>(loop statement)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9560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 err="1"/>
              <a:t>반복문</a:t>
            </a:r>
            <a:r>
              <a:rPr lang="en-US" altLang="ko-KR" sz="1800" dirty="0"/>
              <a:t> </a:t>
            </a:r>
            <a:r>
              <a:rPr lang="ko-KR" altLang="en-US" sz="1800" dirty="0"/>
              <a:t>이란</a:t>
            </a:r>
            <a:r>
              <a:rPr lang="en-US" altLang="ko-KR" sz="1800" dirty="0"/>
              <a:t>?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 err="1"/>
              <a:t>반복문</a:t>
            </a:r>
            <a:r>
              <a:rPr lang="ko-KR" altLang="en-US" sz="1200" dirty="0"/>
              <a:t> 구조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루프</a:t>
            </a:r>
            <a:r>
              <a:rPr lang="en-US" altLang="ko-KR" sz="1200" dirty="0"/>
              <a:t>(loop) : </a:t>
            </a:r>
            <a:r>
              <a:rPr lang="ko-KR" altLang="en-US" sz="1200" dirty="0" err="1"/>
              <a:t>조건식</a:t>
            </a:r>
            <a:r>
              <a:rPr lang="ko-KR" altLang="en-US" sz="1200" dirty="0"/>
              <a:t> → 루프 본체 → </a:t>
            </a:r>
            <a:r>
              <a:rPr lang="ko-KR" altLang="en-US" sz="1200" dirty="0" err="1"/>
              <a:t>변화식</a:t>
            </a:r>
            <a:r>
              <a:rPr lang="ko-KR" altLang="en-US" sz="1200" dirty="0"/>
              <a:t> → </a:t>
            </a:r>
            <a:r>
              <a:rPr lang="ko-KR" altLang="en-US" sz="1200" dirty="0" err="1"/>
              <a:t>조건식으로</a:t>
            </a:r>
            <a:r>
              <a:rPr lang="ko-KR" altLang="en-US" sz="1200" dirty="0"/>
              <a:t> 순환하는 부분</a:t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52" y="1896201"/>
            <a:ext cx="5427460" cy="2510475"/>
          </a:xfrm>
          <a:prstGeom prst="rect">
            <a:avLst/>
          </a:prstGeom>
        </p:spPr>
      </p:pic>
      <p:sp>
        <p:nvSpPr>
          <p:cNvPr id="18" name="제목 1"/>
          <p:cNvSpPr txBox="1">
            <a:spLocks/>
          </p:cNvSpPr>
          <p:nvPr/>
        </p:nvSpPr>
        <p:spPr>
          <a:xfrm>
            <a:off x="1149950" y="1595164"/>
            <a:ext cx="7588638" cy="4032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1500" dirty="0">
                <a:latin typeface="KoPub돋움체_Pro Medium" pitchFamily="18" charset="-127"/>
                <a:ea typeface="KoPub돋움체_Pro Medium" pitchFamily="18" charset="-127"/>
              </a:rPr>
              <a:t>for </a:t>
            </a:r>
            <a:r>
              <a:rPr lang="ko-KR" altLang="en-US" sz="1500" dirty="0" err="1">
                <a:latin typeface="KoPub돋움체_Pro Medium" pitchFamily="18" charset="-127"/>
                <a:ea typeface="KoPub돋움체_Pro Medium" pitchFamily="18" charset="-127"/>
              </a:rPr>
              <a:t>반복문의</a:t>
            </a:r>
            <a:r>
              <a:rPr lang="ko-KR" altLang="en-US" sz="1500" dirty="0">
                <a:latin typeface="KoPub돋움체_Pro Medium" pitchFamily="18" charset="-127"/>
                <a:ea typeface="KoPub돋움체_Pro Medium" pitchFamily="18" charset="-127"/>
              </a:rPr>
              <a:t> 동작 과정</a:t>
            </a:r>
          </a:p>
        </p:txBody>
      </p:sp>
    </p:spTree>
    <p:extLst>
      <p:ext uri="{BB962C8B-B14F-4D97-AF65-F5344CB8AC3E}">
        <p14:creationId xmlns:p14="http://schemas.microsoft.com/office/powerpoint/2010/main" val="1856750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 err="1"/>
              <a:t>반복문</a:t>
            </a:r>
            <a:r>
              <a:rPr lang="en-US" altLang="ko-KR" sz="1800" dirty="0"/>
              <a:t> </a:t>
            </a:r>
            <a:r>
              <a:rPr lang="ko-KR" altLang="en-US" sz="1800" dirty="0"/>
              <a:t>사용하기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200" dirty="0"/>
              <a:t>100</a:t>
            </a:r>
            <a:r>
              <a:rPr lang="ko-KR" altLang="en-US" sz="1200" dirty="0"/>
              <a:t>회 반복</a:t>
            </a:r>
            <a:endParaRPr lang="en-US" altLang="ko-KR" sz="1200" dirty="0"/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435" y="1534994"/>
            <a:ext cx="6104149" cy="2423370"/>
          </a:xfrm>
          <a:prstGeom prst="rect">
            <a:avLst/>
          </a:prstGeom>
        </p:spPr>
      </p:pic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435" y="4136958"/>
            <a:ext cx="6096528" cy="132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703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 err="1"/>
              <a:t>반복문</a:t>
            </a:r>
            <a:r>
              <a:rPr lang="ko-KR" altLang="en-US" sz="1800" dirty="0"/>
              <a:t> 사용하기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반복문의 기본 형태</a:t>
            </a:r>
            <a:endParaRPr lang="en-US" altLang="ko-KR" sz="1200" dirty="0"/>
          </a:p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초기식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반복문을</a:t>
            </a:r>
            <a:r>
              <a:rPr lang="ko-KR" altLang="en-US" sz="1200" dirty="0"/>
              <a:t> 시작할 때 </a:t>
            </a:r>
            <a:r>
              <a:rPr lang="ko-KR" altLang="en-US" sz="1200" dirty="0" err="1"/>
              <a:t>초기식</a:t>
            </a:r>
            <a:r>
              <a:rPr lang="en-US" altLang="ko-KR" sz="1200" dirty="0"/>
              <a:t>. </a:t>
            </a:r>
            <a:r>
              <a:rPr lang="ko-KR" altLang="en-US" sz="1200" dirty="0"/>
              <a:t>보통 정수형 변수를 선언한 뒤 </a:t>
            </a:r>
            <a:r>
              <a:rPr lang="en-US" altLang="ko-KR" sz="1200" dirty="0"/>
              <a:t>0</a:t>
            </a:r>
            <a:r>
              <a:rPr lang="ko-KR" altLang="en-US" sz="1200" dirty="0"/>
              <a:t>을 할당</a:t>
            </a:r>
            <a:r>
              <a:rPr lang="en-US" altLang="ko-KR" sz="1200" dirty="0"/>
              <a:t>(</a:t>
            </a:r>
            <a:r>
              <a:rPr lang="ko-KR" altLang="en-US" sz="1200" dirty="0"/>
              <a:t>이 변수를 루프 인덱스라고도 부르며 </a:t>
            </a:r>
            <a:r>
              <a:rPr lang="en-US" altLang="ko-KR" sz="1200" dirty="0"/>
              <a:t>index</a:t>
            </a:r>
            <a:r>
              <a:rPr lang="ko-KR" altLang="en-US" sz="1200" dirty="0"/>
              <a:t>의 첫 머리글자를 따서 </a:t>
            </a:r>
            <a:r>
              <a:rPr lang="en-US" altLang="ko-KR" sz="1200" dirty="0" err="1"/>
              <a:t>i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주로 사용</a:t>
            </a:r>
            <a:r>
              <a:rPr lang="en-US" altLang="ko-KR" sz="1200" dirty="0"/>
              <a:t>). </a:t>
            </a:r>
            <a:r>
              <a:rPr lang="ko-KR" altLang="en-US" sz="1200" dirty="0"/>
              <a:t>반복에 사용할 변수는 </a:t>
            </a:r>
            <a:r>
              <a:rPr lang="ko-KR" altLang="en-US" sz="1200" dirty="0" err="1"/>
              <a:t>초기식</a:t>
            </a:r>
            <a:r>
              <a:rPr lang="ko-KR" altLang="en-US" sz="1200" dirty="0"/>
              <a:t> 부분에서 선언해도 되고</a:t>
            </a:r>
            <a:r>
              <a:rPr lang="en-US" altLang="ko-KR" sz="1200" dirty="0"/>
              <a:t>, for </a:t>
            </a:r>
            <a:r>
              <a:rPr lang="ko-KR" altLang="en-US" sz="1200" dirty="0" err="1"/>
              <a:t>반복문</a:t>
            </a:r>
            <a:r>
              <a:rPr lang="ko-KR" altLang="en-US" sz="1200" dirty="0"/>
              <a:t> 바깥에서 선언해도 됨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조건식</a:t>
            </a:r>
            <a:r>
              <a:rPr lang="en-US" altLang="ko-KR" sz="1200" dirty="0"/>
              <a:t>: </a:t>
            </a:r>
            <a:r>
              <a:rPr lang="ko-KR" altLang="en-US" sz="1200" dirty="0"/>
              <a:t>반복될 조건</a:t>
            </a:r>
            <a:r>
              <a:rPr lang="en-US" altLang="ko-KR" sz="1200" dirty="0"/>
              <a:t>. </a:t>
            </a:r>
            <a:r>
              <a:rPr lang="ko-KR" altLang="en-US" sz="1200" dirty="0"/>
              <a:t>조건식이 참이면 계속 반복하며</a:t>
            </a:r>
            <a:r>
              <a:rPr lang="en-US" altLang="ko-KR" sz="1200" dirty="0"/>
              <a:t>, </a:t>
            </a:r>
            <a:r>
              <a:rPr lang="ko-KR" altLang="en-US" sz="1200" dirty="0"/>
              <a:t>거짓이 되면 </a:t>
            </a:r>
            <a:r>
              <a:rPr lang="ko-KR" altLang="en-US" sz="1200" dirty="0" err="1"/>
              <a:t>반복문을</a:t>
            </a:r>
            <a:r>
              <a:rPr lang="ko-KR" altLang="en-US" sz="1200" dirty="0"/>
              <a:t> 끝냄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변화식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반복문이</a:t>
            </a:r>
            <a:r>
              <a:rPr lang="ko-KR" altLang="en-US" sz="1200" dirty="0"/>
              <a:t> 한 번 실행될 때마다 수행할 식</a:t>
            </a:r>
            <a:r>
              <a:rPr lang="en-US" altLang="ko-KR" sz="1200" dirty="0"/>
              <a:t>. </a:t>
            </a:r>
            <a:r>
              <a:rPr lang="ko-KR" altLang="en-US" sz="1200" dirty="0"/>
              <a:t>보통 증가 연산자 </a:t>
            </a:r>
            <a:r>
              <a:rPr lang="en-US" altLang="ko-KR" sz="1200" dirty="0"/>
              <a:t>++</a:t>
            </a:r>
            <a:r>
              <a:rPr lang="ko-KR" altLang="en-US" sz="1200" dirty="0"/>
              <a:t>를 사용하여 변수의 값을 </a:t>
            </a:r>
            <a:r>
              <a:rPr lang="en-US" altLang="ko-KR" sz="1200" dirty="0"/>
              <a:t>1</a:t>
            </a:r>
            <a:r>
              <a:rPr lang="ko-KR" altLang="en-US" sz="1200" dirty="0"/>
              <a:t>씩 증가시킴</a:t>
            </a:r>
            <a:r>
              <a:rPr lang="en-US" altLang="ko-KR" sz="1200" dirty="0"/>
              <a:t>.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799" y="1181253"/>
            <a:ext cx="5069416" cy="250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322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 err="1"/>
              <a:t>반복문</a:t>
            </a:r>
            <a:r>
              <a:rPr lang="ko-KR" altLang="en-US" sz="1800" dirty="0"/>
              <a:t> 사용하기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반복문의 기본 형태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반복문은</a:t>
            </a:r>
            <a:r>
              <a:rPr lang="ko-KR" altLang="en-US" sz="1200" dirty="0"/>
              <a:t> 반복횟수가 정해져 있을 때 </a:t>
            </a:r>
            <a:r>
              <a:rPr lang="ko-KR" altLang="en-US" sz="1200" dirty="0" err="1"/>
              <a:t>사용하는것이</a:t>
            </a:r>
            <a:r>
              <a:rPr lang="ko-KR" altLang="en-US" sz="1200" dirty="0"/>
              <a:t> 좋다</a:t>
            </a:r>
            <a:r>
              <a:rPr lang="en-US" altLang="ko-KR" sz="1200" dirty="0"/>
              <a:t>.</a:t>
            </a:r>
            <a:br>
              <a:rPr lang="ko-KR" altLang="en-US" sz="1200" dirty="0"/>
            </a:br>
            <a:endParaRPr lang="en-US" altLang="ko-KR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936942" y="2333013"/>
            <a:ext cx="759374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dirty="0">
                <a:latin typeface="D2Coding" panose="020B0609020101020101" pitchFamily="49" charset="-127"/>
                <a:ea typeface="D2Coding" panose="020B0609020101020101" pitchFamily="49" charset="-127"/>
              </a:rPr>
              <a:t>for ( </a:t>
            </a:r>
            <a:r>
              <a:rPr lang="en-US" altLang="ko-KR" sz="3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3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3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3400" dirty="0">
                <a:latin typeface="D2Coding" panose="020B0609020101020101" pitchFamily="49" charset="-127"/>
                <a:ea typeface="D2Coding" panose="020B0609020101020101" pitchFamily="49" charset="-127"/>
              </a:rPr>
              <a:t> = 0 ; </a:t>
            </a:r>
            <a:r>
              <a:rPr lang="en-US" altLang="ko-KR" sz="3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3400" dirty="0">
                <a:latin typeface="D2Coding" panose="020B0609020101020101" pitchFamily="49" charset="-127"/>
                <a:ea typeface="D2Coding" panose="020B0609020101020101" pitchFamily="49" charset="-127"/>
              </a:rPr>
              <a:t> &lt; 100 ; </a:t>
            </a:r>
            <a:r>
              <a:rPr lang="en-US" altLang="ko-KR" sz="3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3400" dirty="0">
                <a:latin typeface="D2Coding" panose="020B0609020101020101" pitchFamily="49" charset="-127"/>
                <a:ea typeface="D2Coding" panose="020B0609020101020101" pitchFamily="49" charset="-127"/>
              </a:rPr>
              <a:t>++ )</a:t>
            </a:r>
            <a:endParaRPr lang="ko-KR" altLang="ko-KR" sz="3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3400" dirty="0"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br>
              <a:rPr lang="en-US" altLang="ko-KR" sz="34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br>
              <a:rPr lang="en-US" altLang="ko-KR" sz="34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endParaRPr lang="ko-KR" altLang="ko-KR" sz="3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3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3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printf</a:t>
            </a:r>
            <a:r>
              <a:rPr lang="en-US" altLang="ko-KR" sz="3400" dirty="0">
                <a:latin typeface="D2Coding" panose="020B0609020101020101" pitchFamily="49" charset="-127"/>
                <a:ea typeface="D2Coding" panose="020B0609020101020101" pitchFamily="49" charset="-127"/>
              </a:rPr>
              <a:t>("Hello, world!\n");</a:t>
            </a:r>
            <a:endParaRPr lang="ko-KR" altLang="ko-KR" sz="3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34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ko-KR" sz="3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136888" y="2280635"/>
            <a:ext cx="2283802" cy="723861"/>
          </a:xfrm>
          <a:prstGeom prst="roundRect">
            <a:avLst/>
          </a:prstGeom>
          <a:noFill/>
          <a:ln>
            <a:solidFill>
              <a:srgbClr val="D075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693682" y="2280636"/>
            <a:ext cx="1850254" cy="723860"/>
          </a:xfrm>
          <a:prstGeom prst="roundRect">
            <a:avLst/>
          </a:prstGeom>
          <a:noFill/>
          <a:ln>
            <a:solidFill>
              <a:srgbClr val="D075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974546" y="2280633"/>
            <a:ext cx="936366" cy="723863"/>
          </a:xfrm>
          <a:prstGeom prst="roundRect">
            <a:avLst/>
          </a:prstGeom>
          <a:noFill/>
          <a:ln>
            <a:solidFill>
              <a:srgbClr val="D075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48132" y="1589419"/>
            <a:ext cx="4939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953D46"/>
                </a:solidFill>
                <a:latin typeface="KoPub돋움체_Pro Medium" pitchFamily="18" charset="-127"/>
                <a:ea typeface="KoPub돋움체_Pro Medium" pitchFamily="18" charset="-127"/>
              </a:rPr>
              <a:t>반복에 사용할 변수 </a:t>
            </a:r>
            <a:r>
              <a:rPr lang="en-US" altLang="ko-KR" sz="2000" dirty="0">
                <a:solidFill>
                  <a:srgbClr val="953D4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ko-KR" altLang="en-US" sz="2000" dirty="0">
                <a:solidFill>
                  <a:srgbClr val="953D46"/>
                </a:solidFill>
                <a:latin typeface="KoPub돋움체_Pro Medium" pitchFamily="18" charset="-127"/>
                <a:ea typeface="KoPub돋움체_Pro Medium" pitchFamily="18" charset="-127"/>
              </a:rPr>
              <a:t>를 선언하고 </a:t>
            </a:r>
            <a:r>
              <a:rPr lang="en-US" altLang="ko-KR" sz="2000" dirty="0">
                <a:solidFill>
                  <a:srgbClr val="953D46"/>
                </a:solidFill>
                <a:latin typeface="KoPub돋움체_Pro Medium" pitchFamily="18" charset="-127"/>
                <a:ea typeface="KoPub돋움체_Pro Medium" pitchFamily="18" charset="-127"/>
              </a:rPr>
              <a:t>0</a:t>
            </a:r>
            <a:r>
              <a:rPr lang="ko-KR" altLang="en-US" sz="2000" dirty="0">
                <a:solidFill>
                  <a:srgbClr val="953D46"/>
                </a:solidFill>
                <a:latin typeface="KoPub돋움체_Pro Medium" pitchFamily="18" charset="-127"/>
                <a:ea typeface="KoPub돋움체_Pro Medium" pitchFamily="18" charset="-127"/>
              </a:rPr>
              <a:t>으로 초기화</a:t>
            </a: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112863" y="1947927"/>
            <a:ext cx="1209" cy="327184"/>
          </a:xfrm>
          <a:prstGeom prst="straightConnector1">
            <a:avLst/>
          </a:prstGeom>
          <a:ln w="25400">
            <a:solidFill>
              <a:srgbClr val="D0756C"/>
            </a:solidFill>
            <a:headEnd type="none" w="med" len="med"/>
            <a:tailEnd type="triangle"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72218" y="3307353"/>
            <a:ext cx="3509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953D4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ko-KR" altLang="en-US" sz="2000" dirty="0">
                <a:solidFill>
                  <a:srgbClr val="953D46"/>
                </a:solidFill>
                <a:latin typeface="KoPub돋움체_Pro Medium" pitchFamily="18" charset="-127"/>
                <a:ea typeface="KoPub돋움체_Pro Medium" pitchFamily="18" charset="-127"/>
              </a:rPr>
              <a:t>가 </a:t>
            </a:r>
            <a:r>
              <a:rPr lang="en-US" altLang="ko-KR" sz="2000" dirty="0">
                <a:solidFill>
                  <a:srgbClr val="953D46"/>
                </a:solidFill>
                <a:latin typeface="KoPub돋움체_Pro Medium" pitchFamily="18" charset="-127"/>
                <a:ea typeface="KoPub돋움체_Pro Medium" pitchFamily="18" charset="-127"/>
              </a:rPr>
              <a:t>100</a:t>
            </a:r>
            <a:r>
              <a:rPr lang="ko-KR" altLang="en-US" sz="2000" dirty="0">
                <a:solidFill>
                  <a:srgbClr val="953D46"/>
                </a:solidFill>
                <a:latin typeface="KoPub돋움체_Pro Medium" pitchFamily="18" charset="-127"/>
                <a:ea typeface="KoPub돋움체_Pro Medium" pitchFamily="18" charset="-127"/>
              </a:rPr>
              <a:t>보다 작을 때까지만 반복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 rot="10800000">
            <a:off x="5618809" y="3010504"/>
            <a:ext cx="1209" cy="327184"/>
          </a:xfrm>
          <a:prstGeom prst="straightConnector1">
            <a:avLst/>
          </a:prstGeom>
          <a:ln w="25400">
            <a:solidFill>
              <a:srgbClr val="D0756C"/>
            </a:solidFill>
            <a:headEnd type="none" w="med" len="med"/>
            <a:tailEnd type="triangle"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rot="10800000">
            <a:off x="7477863" y="3016143"/>
            <a:ext cx="1209" cy="791786"/>
          </a:xfrm>
          <a:prstGeom prst="straightConnector1">
            <a:avLst/>
          </a:prstGeom>
          <a:ln w="25400">
            <a:solidFill>
              <a:srgbClr val="D0756C"/>
            </a:solidFill>
            <a:headEnd type="none" w="med" len="med"/>
            <a:tailEnd type="triangle"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92140" y="3759840"/>
            <a:ext cx="4041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953D46"/>
                </a:solidFill>
                <a:latin typeface="KoPub돋움체_Pro Medium" pitchFamily="18" charset="-127"/>
                <a:ea typeface="KoPub돋움체_Pro Medium" pitchFamily="18" charset="-127"/>
              </a:rPr>
              <a:t>한 번 반복할 때마다 </a:t>
            </a:r>
            <a:r>
              <a:rPr lang="en-US" altLang="ko-KR" sz="2000" dirty="0">
                <a:solidFill>
                  <a:srgbClr val="953D4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ko-KR" altLang="en-US" sz="2000" dirty="0">
                <a:solidFill>
                  <a:srgbClr val="953D46"/>
                </a:solidFill>
                <a:latin typeface="KoPub돋움체_Pro Medium" pitchFamily="18" charset="-127"/>
                <a:ea typeface="KoPub돋움체_Pro Medium" pitchFamily="18" charset="-127"/>
              </a:rPr>
              <a:t>를 </a:t>
            </a:r>
            <a:r>
              <a:rPr lang="en-US" altLang="ko-KR" sz="2000" dirty="0">
                <a:solidFill>
                  <a:srgbClr val="953D46"/>
                </a:solidFill>
                <a:latin typeface="KoPub돋움체_Pro Medium" pitchFamily="18" charset="-127"/>
                <a:ea typeface="KoPub돋움체_Pro Medium" pitchFamily="18" charset="-127"/>
              </a:rPr>
              <a:t>1</a:t>
            </a:r>
            <a:r>
              <a:rPr lang="ko-KR" altLang="en-US" sz="2000" dirty="0">
                <a:solidFill>
                  <a:srgbClr val="953D46"/>
                </a:solidFill>
                <a:latin typeface="KoPub돋움체_Pro Medium" pitchFamily="18" charset="-127"/>
                <a:ea typeface="KoPub돋움체_Pro Medium" pitchFamily="18" charset="-127"/>
              </a:rPr>
              <a:t>씩 증가시킴</a:t>
            </a:r>
          </a:p>
        </p:txBody>
      </p:sp>
    </p:spTree>
    <p:extLst>
      <p:ext uri="{BB962C8B-B14F-4D97-AF65-F5344CB8AC3E}">
        <p14:creationId xmlns:p14="http://schemas.microsoft.com/office/powerpoint/2010/main" val="2812291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 err="1"/>
              <a:t>반복문</a:t>
            </a:r>
            <a:r>
              <a:rPr lang="ko-KR" altLang="en-US" sz="1800" dirty="0"/>
              <a:t> 사용하기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초기값의 변화 </a:t>
            </a:r>
            <a:endParaRPr lang="en-US" altLang="ko-KR" sz="12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118" y="1387798"/>
            <a:ext cx="6111770" cy="296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050058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47426</TotalTime>
  <Words>1005</Words>
  <Application>Microsoft Office PowerPoint</Application>
  <PresentationFormat>A4 용지(210x297mm)</PresentationFormat>
  <Paragraphs>229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27</vt:i4>
      </vt:variant>
    </vt:vector>
  </HeadingPairs>
  <TitlesOfParts>
    <vt:vector size="38" baseType="lpstr">
      <vt:lpstr>D2Coding</vt:lpstr>
      <vt:lpstr>KoPub돋움체_Pro Medium</vt:lpstr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6. 반복문 For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김유두</cp:lastModifiedBy>
  <cp:revision>3059</cp:revision>
  <cp:lastPrinted>2015-10-28T04:44:44Z</cp:lastPrinted>
  <dcterms:created xsi:type="dcterms:W3CDTF">2003-10-22T07:02:37Z</dcterms:created>
  <dcterms:modified xsi:type="dcterms:W3CDTF">2022-03-13T23:50:16Z</dcterms:modified>
</cp:coreProperties>
</file>