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9" r:id="rId1"/>
    <p:sldMasterId id="2147484030" r:id="rId2"/>
    <p:sldMasterId id="2147484008" r:id="rId3"/>
    <p:sldMasterId id="2147484036" r:id="rId4"/>
  </p:sldMasterIdLst>
  <p:notesMasterIdLst>
    <p:notesMasterId r:id="rId38"/>
  </p:notesMasterIdLst>
  <p:sldIdLst>
    <p:sldId id="694" r:id="rId5"/>
    <p:sldId id="961" r:id="rId6"/>
    <p:sldId id="977" r:id="rId7"/>
    <p:sldId id="978" r:id="rId8"/>
    <p:sldId id="1008" r:id="rId9"/>
    <p:sldId id="1009" r:id="rId10"/>
    <p:sldId id="1032" r:id="rId11"/>
    <p:sldId id="1033" r:id="rId12"/>
    <p:sldId id="1034" r:id="rId13"/>
    <p:sldId id="1035" r:id="rId14"/>
    <p:sldId id="1036" r:id="rId15"/>
    <p:sldId id="1037" r:id="rId16"/>
    <p:sldId id="1038" r:id="rId17"/>
    <p:sldId id="1039" r:id="rId18"/>
    <p:sldId id="1040" r:id="rId19"/>
    <p:sldId id="1041" r:id="rId20"/>
    <p:sldId id="1048" r:id="rId21"/>
    <p:sldId id="1049" r:id="rId22"/>
    <p:sldId id="1042" r:id="rId23"/>
    <p:sldId id="1043" r:id="rId24"/>
    <p:sldId id="1051" r:id="rId25"/>
    <p:sldId id="1050" r:id="rId26"/>
    <p:sldId id="1044" r:id="rId27"/>
    <p:sldId id="1045" r:id="rId28"/>
    <p:sldId id="1046" r:id="rId29"/>
    <p:sldId id="1047" r:id="rId30"/>
    <p:sldId id="1052" r:id="rId31"/>
    <p:sldId id="1056" r:id="rId32"/>
    <p:sldId id="1054" r:id="rId33"/>
    <p:sldId id="1057" r:id="rId34"/>
    <p:sldId id="991" r:id="rId35"/>
    <p:sldId id="984" r:id="rId36"/>
    <p:sldId id="989" r:id="rId37"/>
  </p:sldIdLst>
  <p:sldSz cx="9906000" cy="6858000" type="A4"/>
  <p:notesSz cx="6802438" cy="9934575"/>
  <p:defaultTextStyle>
    <a:defPPr>
      <a:defRPr lang="ko-KR"/>
    </a:defPPr>
    <a:lvl1pPr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4">
          <p15:clr>
            <a:srgbClr val="A4A3A4"/>
          </p15:clr>
        </p15:guide>
        <p15:guide id="2" orient="horz" pos="2161">
          <p15:clr>
            <a:srgbClr val="A4A3A4"/>
          </p15:clr>
        </p15:guide>
        <p15:guide id="3" orient="horz" pos="3696">
          <p15:clr>
            <a:srgbClr val="A4A3A4"/>
          </p15:clr>
        </p15:guide>
        <p15:guide id="4" orient="horz" pos="568">
          <p15:clr>
            <a:srgbClr val="A4A3A4"/>
          </p15:clr>
        </p15:guide>
        <p15:guide id="5" orient="horz" pos="1140">
          <p15:clr>
            <a:srgbClr val="A4A3A4"/>
          </p15:clr>
        </p15:guide>
        <p15:guide id="6" orient="horz" pos="766">
          <p15:clr>
            <a:srgbClr val="A4A3A4"/>
          </p15:clr>
        </p15:guide>
        <p15:guide id="7" pos="132">
          <p15:clr>
            <a:srgbClr val="A4A3A4"/>
          </p15:clr>
        </p15:guide>
        <p15:guide id="8" pos="6117">
          <p15:clr>
            <a:srgbClr val="A4A3A4"/>
          </p15:clr>
        </p15:guide>
        <p15:guide id="9" pos="1787">
          <p15:clr>
            <a:srgbClr val="A4A3A4"/>
          </p15:clr>
        </p15:guide>
        <p15:guide id="10" pos="308">
          <p15:clr>
            <a:srgbClr val="A4A3A4"/>
          </p15:clr>
        </p15:guide>
        <p15:guide id="11" pos="4461">
          <p15:clr>
            <a:srgbClr val="A4A3A4"/>
          </p15:clr>
        </p15:guide>
        <p15:guide id="12" pos="867">
          <p15:clr>
            <a:srgbClr val="A4A3A4"/>
          </p15:clr>
        </p15:guide>
        <p15:guide id="13" pos="31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FF66"/>
    <a:srgbClr val="FF0000"/>
    <a:srgbClr val="4C6C46"/>
    <a:srgbClr val="003300"/>
    <a:srgbClr val="679220"/>
    <a:srgbClr val="0000FF"/>
    <a:srgbClr val="51743E"/>
    <a:srgbClr val="CFD87A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37" autoAdjust="0"/>
    <p:restoredTop sz="98487" autoAdjust="0"/>
  </p:normalViewPr>
  <p:slideViewPr>
    <p:cSldViewPr snapToGrid="0" snapToObjects="1">
      <p:cViewPr varScale="1">
        <p:scale>
          <a:sx n="100" d="100"/>
          <a:sy n="100" d="100"/>
        </p:scale>
        <p:origin x="5692" y="60"/>
      </p:cViewPr>
      <p:guideLst>
        <p:guide orient="horz" pos="904"/>
        <p:guide orient="horz" pos="2161"/>
        <p:guide orient="horz" pos="3696"/>
        <p:guide orient="horz" pos="568"/>
        <p:guide orient="horz" pos="1140"/>
        <p:guide orient="horz" pos="766"/>
        <p:guide pos="132"/>
        <p:guide pos="6117"/>
        <p:guide pos="1787"/>
        <p:guide pos="308"/>
        <p:guide pos="4461"/>
        <p:guide pos="867"/>
        <p:guide pos="31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3" d="100"/>
          <a:sy n="73" d="100"/>
        </p:scale>
        <p:origin x="-2196" y="-114"/>
      </p:cViewPr>
      <p:guideLst>
        <p:guide orient="horz" pos="3128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386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81625" cy="3725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927" y="4718645"/>
            <a:ext cx="5442586" cy="4470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386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fld id="{092A356E-06FB-49E6-B7CB-7B5A1897A3F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14594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7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24673453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20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2495401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21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25303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23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33763523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25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15503683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26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24844893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27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34553754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28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34733727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29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1796637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8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25146162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10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10125962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11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30237640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13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20645406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15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38762969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16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41090046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17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32733414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19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3537320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665663" y="6538913"/>
            <a:ext cx="557212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86DCEF-CD00-45CA-80CA-82C38D745CA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02513" y="260350"/>
            <a:ext cx="2374900" cy="59769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73050" y="260350"/>
            <a:ext cx="6977063" cy="59769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665663" y="6538913"/>
            <a:ext cx="557212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5B3B12-BED2-477A-B509-237AA89F2E8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>
          <a:xfrm>
            <a:off x="4665663" y="6538913"/>
            <a:ext cx="557212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C81A58D-1F3D-4A9A-8A2F-2E64A071E55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4885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245225"/>
            <a:ext cx="23114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245225"/>
            <a:ext cx="31369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665663" y="6538913"/>
            <a:ext cx="557212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919AC9A-A87D-4C3D-B543-30D7915A500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34626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-330143" y="6434704"/>
            <a:ext cx="10482030" cy="386083"/>
          </a:xfrm>
          <a:prstGeom prst="rect">
            <a:avLst/>
          </a:prstGeom>
        </p:spPr>
        <p:txBody>
          <a:bodyPr/>
          <a:lstStyle>
            <a:lvl1pPr algn="ctr" eaLnBrk="1" latinLnBrk="1" hangingPunct="1">
              <a:defRPr kumimoji="0" sz="1172">
                <a:solidFill>
                  <a:srgbClr val="0D0D0D"/>
                </a:solidFill>
              </a:defRPr>
            </a:lvl1pPr>
          </a:lstStyle>
          <a:p>
            <a:pPr>
              <a:defRPr/>
            </a:pPr>
            <a:fld id="{E5BAFC79-0F65-42E5-B4CA-03BB1228951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1425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665663" y="6538913"/>
            <a:ext cx="557212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D7D3E5-87F0-4179-8238-A184AD8827A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1341438"/>
            <a:ext cx="2228850" cy="47847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341438"/>
            <a:ext cx="6534150" cy="4784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86DCEF-CD00-45CA-80CA-82C38D745CA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3894615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D7D3E5-87F0-4179-8238-A184AD8827A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2041535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28625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872895-9F2E-4AD0-A004-83002AF3C79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5482796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E5587-D26A-41A2-8E79-FE291062F9D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4431942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7FCC1-127D-4443-A581-CA9306BF3C8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73211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28625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665663" y="6538913"/>
            <a:ext cx="557212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872895-9F2E-4AD0-A004-83002AF3C79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941A9C-AAE6-48B1-8522-60BAC0F339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2777214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92D690-2CE0-4611-941C-56F6D432EED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3520387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B4249-9846-41BB-B0B9-138A4920A66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5027568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F6C41-6312-48BD-8505-9CA88283B16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1391413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02513" y="260350"/>
            <a:ext cx="2374900" cy="59769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73050" y="260350"/>
            <a:ext cx="6977063" cy="59769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5B3B12-BED2-477A-B509-237AA89F2E8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9273072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81A58D-1F3D-4A9A-8A2F-2E64A071E55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6425448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245225"/>
            <a:ext cx="23114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245225"/>
            <a:ext cx="31369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19AC9A-A87D-4C3D-B543-30D7915A500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83887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665663" y="6538913"/>
            <a:ext cx="557212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E5587-D26A-41A2-8E79-FE291062F9D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665663" y="6538913"/>
            <a:ext cx="557212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7FCC1-127D-4443-A581-CA9306BF3C8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665663" y="6538913"/>
            <a:ext cx="557212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941A9C-AAE6-48B1-8522-60BAC0F339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665663" y="6538913"/>
            <a:ext cx="557212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92D690-2CE0-4611-941C-56F6D432EED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665663" y="6538913"/>
            <a:ext cx="557212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B4249-9846-41BB-B0B9-138A4920A66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665663" y="6538913"/>
            <a:ext cx="557212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F6C41-6312-48BD-8505-9CA88283B16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73050" y="0"/>
            <a:ext cx="9504363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제목을 입력하세요</a:t>
            </a:r>
          </a:p>
        </p:txBody>
      </p:sp>
      <p:grpSp>
        <p:nvGrpSpPr>
          <p:cNvPr id="7" name="Group 13"/>
          <p:cNvGrpSpPr>
            <a:grpSpLocks/>
          </p:cNvGrpSpPr>
          <p:nvPr userDrawn="1"/>
        </p:nvGrpSpPr>
        <p:grpSpPr bwMode="auto">
          <a:xfrm>
            <a:off x="252413" y="85725"/>
            <a:ext cx="8496300" cy="471488"/>
            <a:chOff x="1056" y="1039"/>
            <a:chExt cx="3024" cy="209"/>
          </a:xfrm>
        </p:grpSpPr>
        <p:sp>
          <p:nvSpPr>
            <p:cNvPr id="8" name="Text Box 14"/>
            <p:cNvSpPr txBox="1">
              <a:spLocks noChangeArrowheads="1"/>
            </p:cNvSpPr>
            <p:nvPr/>
          </p:nvSpPr>
          <p:spPr bwMode="auto">
            <a:xfrm>
              <a:off x="1056" y="1039"/>
              <a:ext cx="219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7" tIns="45714" rIns="91427" bIns="45714">
              <a:spAutoFit/>
            </a:bodyPr>
            <a:lstStyle>
              <a:lvl1pPr marL="342900" indent="-3429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buFont typeface="Wingdings" panose="05000000000000000000" pitchFamily="2" charset="2"/>
                <a:buChar char="l"/>
              </a:pPr>
              <a:r>
                <a:rPr lang="en-US" altLang="ko-KR" b="1" dirty="0">
                  <a:solidFill>
                    <a:srgbClr val="724FB7"/>
                  </a:solidFill>
                </a:rPr>
                <a:t> </a:t>
              </a:r>
              <a:endParaRPr lang="ko-KR" altLang="en-US" b="1" dirty="0">
                <a:solidFill>
                  <a:srgbClr val="724FB7"/>
                </a:solidFill>
              </a:endParaRPr>
            </a:p>
          </p:txBody>
        </p:sp>
        <p:sp>
          <p:nvSpPr>
            <p:cNvPr id="9" name="Line 15"/>
            <p:cNvSpPr>
              <a:spLocks noChangeShapeType="1"/>
            </p:cNvSpPr>
            <p:nvPr/>
          </p:nvSpPr>
          <p:spPr bwMode="auto">
            <a:xfrm>
              <a:off x="1104" y="1248"/>
              <a:ext cx="2976" cy="0"/>
            </a:xfrm>
            <a:prstGeom prst="line">
              <a:avLst/>
            </a:prstGeom>
            <a:noFill/>
            <a:ln w="28575">
              <a:solidFill>
                <a:srgbClr val="724FB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0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SzTx/>
              <a:buFontTx/>
              <a:buNone/>
              <a:defRPr sz="1100" b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>
              <a:defRPr/>
            </a:pPr>
            <a:fld id="{7C81A58D-1F3D-4A9A-8A2F-2E64A071E55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1" name="Line 11"/>
          <p:cNvSpPr>
            <a:spLocks noChangeShapeType="1"/>
          </p:cNvSpPr>
          <p:nvPr userDrawn="1"/>
        </p:nvSpPr>
        <p:spPr bwMode="ltGray">
          <a:xfrm flipV="1">
            <a:off x="1588" y="6529388"/>
            <a:ext cx="9906000" cy="0"/>
          </a:xfrm>
          <a:prstGeom prst="line">
            <a:avLst/>
          </a:prstGeom>
          <a:noFill/>
          <a:ln w="12700">
            <a:solidFill>
              <a:srgbClr val="221F1F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buClr>
                <a:schemeClr val="bg2"/>
              </a:buClr>
              <a:buSzPct val="100000"/>
              <a:buFontTx/>
              <a:buChar char="•"/>
              <a:defRPr/>
            </a:pPr>
            <a:endParaRPr lang="ko-KR" altLang="en-US" sz="1000" b="0">
              <a:solidFill>
                <a:schemeClr val="tx1"/>
              </a:solidFill>
              <a:latin typeface="Arial" charset="0"/>
              <a:ea typeface="가는각진제목체" pitchFamily="18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605F0A3-DE87-467B-8A8C-37C432902C9B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998137" y="6544059"/>
            <a:ext cx="779276" cy="31857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00EF228-1B49-4A3E-AE7A-BD1B45B1C680}"/>
              </a:ext>
            </a:extLst>
          </p:cNvPr>
          <p:cNvSpPr txBox="1"/>
          <p:nvPr userDrawn="1"/>
        </p:nvSpPr>
        <p:spPr>
          <a:xfrm>
            <a:off x="273050" y="6544059"/>
            <a:ext cx="2199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iamhpd@kopo.ac.kr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7" r:id="rId2"/>
    <p:sldLayoutId id="2147484016" r:id="rId3"/>
    <p:sldLayoutId id="2147484015" r:id="rId4"/>
    <p:sldLayoutId id="2147484014" r:id="rId5"/>
    <p:sldLayoutId id="2147484013" r:id="rId6"/>
    <p:sldLayoutId id="2147484012" r:id="rId7"/>
    <p:sldLayoutId id="2147484011" r:id="rId8"/>
    <p:sldLayoutId id="2147484010" r:id="rId9"/>
    <p:sldLayoutId id="2147484009" r:id="rId10"/>
    <p:sldLayoutId id="2147484034" r:id="rId11"/>
    <p:sldLayoutId id="2147484035" r:id="rId12"/>
  </p:sldLayoutIdLst>
  <p:hf hdr="0" ftr="0" dt="0"/>
  <p:txStyles>
    <p:titleStyle>
      <a:lvl1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 smtClean="0">
              <a:solidFill>
                <a:srgbClr val="0D0D0D"/>
              </a:solidFill>
            </a:endParaRPr>
          </a:p>
        </p:txBody>
      </p:sp>
      <p:sp>
        <p:nvSpPr>
          <p:cNvPr id="1028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 smtClean="0">
              <a:solidFill>
                <a:srgbClr val="0D0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67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</p:sldLayoutIdLst>
  <p:txStyles>
    <p:titleStyle>
      <a:lvl1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+mj-lt"/>
          <a:ea typeface="+mj-ea"/>
          <a:cs typeface="+mj-cs"/>
        </a:defRPr>
      </a:lvl1pPr>
      <a:lvl2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2pPr>
      <a:lvl3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3pPr>
      <a:lvl4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4pPr>
      <a:lvl5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5pPr>
      <a:lvl6pPr marL="631597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6pPr>
      <a:lvl7pPr marL="1263192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7pPr>
      <a:lvl8pPr marL="1894789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8pPr>
      <a:lvl9pPr marL="2526386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9pPr>
    </p:titleStyle>
    <p:bodyStyle>
      <a:lvl1pPr marL="265138" indent="-265138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953">
          <a:solidFill>
            <a:schemeClr val="tx1"/>
          </a:solidFill>
          <a:latin typeface="+mn-lt"/>
          <a:ea typeface="+mn-ea"/>
          <a:cs typeface="+mn-cs"/>
        </a:defRPr>
      </a:lvl1pPr>
      <a:lvl2pPr marL="784559" indent="-25583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60">
          <a:solidFill>
            <a:schemeClr val="tx1"/>
          </a:solidFill>
          <a:latin typeface="+mn-lt"/>
          <a:ea typeface="+mn-ea"/>
        </a:defRPr>
      </a:lvl2pPr>
      <a:lvl3pPr marL="1424920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344">
          <a:solidFill>
            <a:schemeClr val="tx1"/>
          </a:solidFill>
          <a:latin typeface="+mn-lt"/>
          <a:ea typeface="+mn-ea"/>
        </a:defRPr>
      </a:lvl3pPr>
      <a:lvl4pPr marL="1913331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953">
          <a:solidFill>
            <a:schemeClr val="tx1"/>
          </a:solidFill>
          <a:latin typeface="+mn-lt"/>
          <a:ea typeface="+mn-ea"/>
        </a:defRPr>
      </a:lvl4pPr>
      <a:lvl5pPr marL="2403292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5pPr>
      <a:lvl6pPr marL="303517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6pPr>
      <a:lvl7pPr marL="3666768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7pPr>
      <a:lvl8pPr marL="4298365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8pPr>
      <a:lvl9pPr marL="492996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1pPr>
      <a:lvl2pPr marL="631597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2pPr>
      <a:lvl3pPr marL="126319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3pPr>
      <a:lvl4pPr marL="1894789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4pPr>
      <a:lvl5pPr marL="2526386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5pPr>
      <a:lvl6pPr marL="315798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6pPr>
      <a:lvl7pPr marL="3789578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7pPr>
      <a:lvl8pPr marL="4421175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8pPr>
      <a:lvl9pPr marL="5052771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 descr="title_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66725" y="44450"/>
            <a:ext cx="8972550" cy="642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136650" y="1341438"/>
            <a:ext cx="804703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제목을 입력하세요</a:t>
            </a:r>
            <a:endParaRPr lang="en-US" altLang="ko-KR" smtClean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820A2BD-7C5D-48BC-A35F-9317F8AB809C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346731" y="5881357"/>
            <a:ext cx="1624308" cy="6640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28" r:id="rId2"/>
    <p:sldLayoutId id="2147484027" r:id="rId3"/>
    <p:sldLayoutId id="2147484026" r:id="rId4"/>
    <p:sldLayoutId id="2147484025" r:id="rId5"/>
    <p:sldLayoutId id="2147484024" r:id="rId6"/>
    <p:sldLayoutId id="2147484023" r:id="rId7"/>
    <p:sldLayoutId id="2147484022" r:id="rId8"/>
    <p:sldLayoutId id="2147484021" r:id="rId9"/>
    <p:sldLayoutId id="2147484020" r:id="rId10"/>
    <p:sldLayoutId id="2147484019" r:id="rId11"/>
  </p:sldLayoutIdLst>
  <p:hf hdr="0" ftr="0" dt="0"/>
  <p:txStyles>
    <p:titleStyle>
      <a:lvl1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8191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12763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7335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21907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SzTx/>
              <a:buFontTx/>
              <a:buNone/>
              <a:defRPr sz="1100" b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>
              <a:defRPr/>
            </a:pPr>
            <a:fld id="{7C81A58D-1F3D-4A9A-8A2F-2E64A071E55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73050" y="0"/>
            <a:ext cx="9504363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</a:p>
        </p:txBody>
      </p:sp>
      <p:sp>
        <p:nvSpPr>
          <p:cNvPr id="349195" name="Line 11"/>
          <p:cNvSpPr>
            <a:spLocks noChangeShapeType="1"/>
          </p:cNvSpPr>
          <p:nvPr/>
        </p:nvSpPr>
        <p:spPr bwMode="ltGray">
          <a:xfrm flipV="1">
            <a:off x="1588" y="6529388"/>
            <a:ext cx="9906000" cy="0"/>
          </a:xfrm>
          <a:prstGeom prst="line">
            <a:avLst/>
          </a:prstGeom>
          <a:noFill/>
          <a:ln w="12700">
            <a:solidFill>
              <a:srgbClr val="221F1F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buClr>
                <a:schemeClr val="bg2"/>
              </a:buClr>
              <a:buSzPct val="100000"/>
              <a:buFontTx/>
              <a:buChar char="•"/>
              <a:defRPr/>
            </a:pPr>
            <a:endParaRPr lang="ko-KR" altLang="en-US" sz="1000" b="0">
              <a:solidFill>
                <a:schemeClr val="tx1"/>
              </a:solidFill>
              <a:latin typeface="Arial" charset="0"/>
              <a:ea typeface="가는각진제목체" pitchFamily="18" charset="-127"/>
            </a:endParaRPr>
          </a:p>
        </p:txBody>
      </p:sp>
      <p:grpSp>
        <p:nvGrpSpPr>
          <p:cNvPr id="7" name="Group 13"/>
          <p:cNvGrpSpPr>
            <a:grpSpLocks/>
          </p:cNvGrpSpPr>
          <p:nvPr userDrawn="1"/>
        </p:nvGrpSpPr>
        <p:grpSpPr bwMode="auto">
          <a:xfrm>
            <a:off x="252413" y="85725"/>
            <a:ext cx="8496300" cy="471488"/>
            <a:chOff x="1056" y="1039"/>
            <a:chExt cx="3024" cy="209"/>
          </a:xfrm>
        </p:grpSpPr>
        <p:sp>
          <p:nvSpPr>
            <p:cNvPr id="8" name="Text Box 14"/>
            <p:cNvSpPr txBox="1">
              <a:spLocks noChangeArrowheads="1"/>
            </p:cNvSpPr>
            <p:nvPr/>
          </p:nvSpPr>
          <p:spPr bwMode="auto">
            <a:xfrm>
              <a:off x="1056" y="1039"/>
              <a:ext cx="219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7" tIns="45714" rIns="91427" bIns="45714">
              <a:spAutoFit/>
            </a:bodyPr>
            <a:lstStyle>
              <a:lvl1pPr marL="342900" indent="-3429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buFont typeface="Wingdings" panose="05000000000000000000" pitchFamily="2" charset="2"/>
                <a:buChar char="l"/>
              </a:pPr>
              <a:r>
                <a:rPr lang="en-US" altLang="ko-KR" b="1" dirty="0">
                  <a:solidFill>
                    <a:srgbClr val="724FB7"/>
                  </a:solidFill>
                </a:rPr>
                <a:t> </a:t>
              </a:r>
              <a:endParaRPr lang="ko-KR" altLang="en-US" b="1" dirty="0">
                <a:solidFill>
                  <a:srgbClr val="724FB7"/>
                </a:solidFill>
              </a:endParaRPr>
            </a:p>
          </p:txBody>
        </p:sp>
        <p:sp>
          <p:nvSpPr>
            <p:cNvPr id="9" name="Line 15"/>
            <p:cNvSpPr>
              <a:spLocks noChangeShapeType="1"/>
            </p:cNvSpPr>
            <p:nvPr/>
          </p:nvSpPr>
          <p:spPr bwMode="auto">
            <a:xfrm>
              <a:off x="1104" y="1248"/>
              <a:ext cx="2976" cy="0"/>
            </a:xfrm>
            <a:prstGeom prst="line">
              <a:avLst/>
            </a:prstGeom>
            <a:noFill/>
            <a:ln w="28575">
              <a:solidFill>
                <a:srgbClr val="724FB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7605F0A3-DE87-467B-8A8C-37C432902C9B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998137" y="6544059"/>
            <a:ext cx="779276" cy="31857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00EF228-1B49-4A3E-AE7A-BD1B45B1C680}"/>
              </a:ext>
            </a:extLst>
          </p:cNvPr>
          <p:cNvSpPr txBox="1"/>
          <p:nvPr userDrawn="1"/>
        </p:nvSpPr>
        <p:spPr>
          <a:xfrm>
            <a:off x="273050" y="6544059"/>
            <a:ext cx="2199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iamhpd@kopo.ac.kr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3758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7" r:id="rId1"/>
    <p:sldLayoutId id="2147484038" r:id="rId2"/>
    <p:sldLayoutId id="2147484039" r:id="rId3"/>
    <p:sldLayoutId id="2147484040" r:id="rId4"/>
    <p:sldLayoutId id="2147484041" r:id="rId5"/>
    <p:sldLayoutId id="2147484042" r:id="rId6"/>
    <p:sldLayoutId id="2147484043" r:id="rId7"/>
    <p:sldLayoutId id="2147484044" r:id="rId8"/>
    <p:sldLayoutId id="2147484045" r:id="rId9"/>
    <p:sldLayoutId id="2147484046" r:id="rId10"/>
    <p:sldLayoutId id="2147484047" r:id="rId11"/>
    <p:sldLayoutId id="2147484048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marL="0" indent="0" eaLnBrk="1" hangingPunct="1"/>
            <a:r>
              <a:rPr lang="en-US" altLang="ko-KR" sz="2400" dirty="0" smtClean="0"/>
              <a:t>1. </a:t>
            </a:r>
            <a:r>
              <a:rPr lang="en-US" altLang="ko-KR" sz="2400" dirty="0"/>
              <a:t>HTML </a:t>
            </a:r>
            <a:r>
              <a:rPr lang="ko-KR" altLang="en-US" sz="2400" dirty="0"/>
              <a:t>기초</a:t>
            </a:r>
            <a:endParaRPr lang="ko-KR" altLang="en-US" sz="2400" dirty="0" smtClean="0"/>
          </a:p>
        </p:txBody>
      </p:sp>
      <p:sp>
        <p:nvSpPr>
          <p:cNvPr id="3075" name="Text Box 89"/>
          <p:cNvSpPr txBox="1">
            <a:spLocks noChangeArrowheads="1"/>
          </p:cNvSpPr>
          <p:nvPr/>
        </p:nvSpPr>
        <p:spPr bwMode="auto">
          <a:xfrm>
            <a:off x="5791200" y="5084763"/>
            <a:ext cx="346233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ko-KR" altLang="en-US" dirty="0" smtClean="0">
                <a:solidFill>
                  <a:schemeClr val="tx1"/>
                </a:solidFill>
              </a:rPr>
              <a:t>홍필두 교수</a:t>
            </a:r>
          </a:p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en-US" altLang="ko-KR" dirty="0" smtClean="0">
                <a:solidFill>
                  <a:schemeClr val="tx1"/>
                </a:solidFill>
              </a:rPr>
              <a:t>(</a:t>
            </a:r>
            <a:r>
              <a:rPr kumimoji="1" lang="ko-KR" altLang="en-US" dirty="0" err="1" smtClean="0">
                <a:solidFill>
                  <a:schemeClr val="tx1"/>
                </a:solidFill>
              </a:rPr>
              <a:t>기업업무</a:t>
            </a:r>
            <a:r>
              <a:rPr kumimoji="1" lang="en-US" altLang="ko-KR" dirty="0" smtClean="0">
                <a:solidFill>
                  <a:schemeClr val="tx1"/>
                </a:solidFill>
              </a:rPr>
              <a:t>PGM1)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0359" y="5135150"/>
            <a:ext cx="548990" cy="53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241571" y="2953800"/>
            <a:ext cx="5806398" cy="17912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rgbClr val="FF0000"/>
                </a:solidFill>
              </a:rPr>
              <a:t>본 </a:t>
            </a:r>
            <a:r>
              <a:rPr lang="ko-KR" altLang="en-US" sz="2400" smtClean="0">
                <a:solidFill>
                  <a:srgbClr val="FF0000"/>
                </a:solidFill>
              </a:rPr>
              <a:t>과목 </a:t>
            </a:r>
            <a:r>
              <a:rPr lang="ko-KR" altLang="en-US" sz="2400" smtClean="0">
                <a:solidFill>
                  <a:srgbClr val="FF0000"/>
                </a:solidFill>
              </a:rPr>
              <a:t>하는데 </a:t>
            </a:r>
            <a:endParaRPr lang="en-US" altLang="ko-KR" sz="2400" dirty="0" smtClean="0">
              <a:solidFill>
                <a:srgbClr val="FF0000"/>
              </a:solidFill>
            </a:endParaRPr>
          </a:p>
          <a:p>
            <a:r>
              <a:rPr lang="ko-KR" altLang="en-US" sz="2400" dirty="0" smtClean="0">
                <a:solidFill>
                  <a:srgbClr val="FF0000"/>
                </a:solidFill>
              </a:rPr>
              <a:t>까지 하다가 </a:t>
            </a:r>
            <a:r>
              <a:rPr lang="en-US" altLang="ko-KR" sz="2400" dirty="0" smtClean="0">
                <a:solidFill>
                  <a:srgbClr val="FF0000"/>
                </a:solidFill>
              </a:rPr>
              <a:t>Spring</a:t>
            </a:r>
            <a:r>
              <a:rPr lang="ko-KR" altLang="en-US" sz="2400" dirty="0" smtClean="0">
                <a:solidFill>
                  <a:srgbClr val="FF0000"/>
                </a:solidFill>
              </a:rPr>
              <a:t>으로 점프</a:t>
            </a:r>
            <a:endParaRPr lang="en-US" altLang="ko-KR" sz="2400" dirty="0" smtClean="0">
              <a:solidFill>
                <a:srgbClr val="FF0000"/>
              </a:solidFill>
            </a:endParaRPr>
          </a:p>
          <a:p>
            <a:endParaRPr lang="en-US" altLang="ko-KR" sz="2400" dirty="0">
              <a:solidFill>
                <a:srgbClr val="FF0000"/>
              </a:solidFill>
            </a:endParaRPr>
          </a:p>
          <a:p>
            <a:r>
              <a:rPr lang="ko-KR" altLang="en-US" sz="2400" dirty="0" smtClean="0">
                <a:solidFill>
                  <a:srgbClr val="FF0000"/>
                </a:solidFill>
              </a:rPr>
              <a:t>본인 실습 위주 수업이라 강의 안 찍음</a:t>
            </a:r>
            <a:r>
              <a:rPr lang="en-US" altLang="ko-KR" sz="2400" dirty="0" smtClean="0">
                <a:solidFill>
                  <a:srgbClr val="FF0000"/>
                </a:solidFill>
              </a:rPr>
              <a:t>….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9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이해하기</a:t>
            </a:r>
            <a:endParaRPr lang="en-US" altLang="ko-KR" dirty="0"/>
          </a:p>
        </p:txBody>
      </p:sp>
      <p:sp>
        <p:nvSpPr>
          <p:cNvPr id="12" name="TextBox 20"/>
          <p:cNvSpPr txBox="1">
            <a:spLocks noChangeArrowheads="1"/>
          </p:cNvSpPr>
          <p:nvPr/>
        </p:nvSpPr>
        <p:spPr bwMode="auto">
          <a:xfrm>
            <a:off x="1462220" y="1455805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396875" y="1206500"/>
          <a:ext cx="8353424" cy="4840289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886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85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86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9872">
                <a:tc gridSpan="3">
                  <a:txBody>
                    <a:bodyPr/>
                    <a:lstStyle/>
                    <a:p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글자의 크기를 마음대로 조절하는 태그</a:t>
                      </a:r>
                    </a:p>
                  </a:txBody>
                  <a:tcPr marL="2482" marR="2482" marT="2482" marB="248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47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형 식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구 성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내 용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5069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ea"/>
                          <a:ea typeface="+mn-ea"/>
                        </a:rPr>
                        <a:t>&lt;FONT&gt;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ea"/>
                          <a:ea typeface="+mn-ea"/>
                        </a:rPr>
                        <a:t>&lt;FONT SIZE=n&gt; ...&lt;/FONT&gt;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글자의 크기를 마음대로 조절해 줍니다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뒤의 숫자는 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1~7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이며 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이 가장 큰 크기입니다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기본값은 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입니다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9744">
                <a:tc gridSpan="3">
                  <a:txBody>
                    <a:bodyPr/>
                    <a:lstStyle/>
                    <a:p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선 그리기 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태그</a:t>
                      </a:r>
                    </a:p>
                  </a:txBody>
                  <a:tcPr marL="2482" marR="2482" marT="2482" marB="2482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2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형 식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구 성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내 용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84456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ea"/>
                          <a:ea typeface="+mn-ea"/>
                        </a:rPr>
                        <a:t>&lt;HR&gt;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ea"/>
                          <a:ea typeface="+mn-ea"/>
                        </a:rPr>
                        <a:t>&lt;HR ALIGN= WIDTH= SIZE=&gt;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입체적인 선을 그려줍니다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. ALIGN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은 선의 정렬을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, WIDTH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는 선의 폭을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, SIZE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는 선의 높이를 정해줍니다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6040">
                <a:tc gridSpan="3">
                  <a:txBody>
                    <a:bodyPr/>
                    <a:lstStyle/>
                    <a:p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이미지 </a:t>
                      </a:r>
                      <a:r>
                        <a:rPr lang="ko-KR" altLang="en-US" sz="1400" dirty="0" err="1">
                          <a:latin typeface="+mn-ea"/>
                          <a:ea typeface="+mn-ea"/>
                        </a:rPr>
                        <a:t>맵을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처리하는 태그</a:t>
                      </a:r>
                    </a:p>
                  </a:txBody>
                  <a:tcPr marL="2482" marR="2482" marT="2482" marB="2482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987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형 식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구 성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내 용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9872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ea"/>
                          <a:ea typeface="+mn-ea"/>
                        </a:rPr>
                        <a:t>&lt;ISMAP&gt;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+mn-ea"/>
                          <a:ea typeface="+mn-ea"/>
                        </a:rPr>
                        <a:t>&lt;IMG SRC= "..." ISMAP&gt;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 err="1">
                          <a:latin typeface="+mn-ea"/>
                          <a:ea typeface="+mn-ea"/>
                        </a:rPr>
                        <a:t>이미지맵을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정의합니다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9872">
                <a:tc>
                  <a:txBody>
                    <a:bodyPr/>
                    <a:lstStyle/>
                    <a:p>
                      <a:r>
                        <a:rPr lang="en-US" sz="1400">
                          <a:latin typeface="+mn-ea"/>
                          <a:ea typeface="+mn-ea"/>
                        </a:rPr>
                        <a:t>&lt;MAP&gt;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ea"/>
                          <a:ea typeface="+mn-ea"/>
                        </a:rPr>
                        <a:t>&lt;MAP NAME=...&gt; ...&lt;/MAP&gt;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 err="1">
                          <a:latin typeface="+mn-ea"/>
                          <a:ea typeface="+mn-ea"/>
                        </a:rPr>
                        <a:t>넷스케이프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2.0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에서 이미지맵을 정의합니다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846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292152" y="696097"/>
            <a:ext cx="2441544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글자의 크기를 마음대로 조절하는 태그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다음 </a:t>
            </a:r>
            <a:r>
              <a:rPr lang="en-US" altLang="ko-KR" sz="1050" dirty="0" smtClean="0"/>
              <a:t>html</a:t>
            </a:r>
            <a:r>
              <a:rPr lang="ko-KR" altLang="en-US" sz="1050" dirty="0" smtClean="0"/>
              <a:t>소스를 작성하고 게시하시오</a:t>
            </a:r>
            <a:r>
              <a:rPr lang="en-US" altLang="ko-KR" sz="1050" dirty="0" smtClean="0"/>
              <a:t>(</a:t>
            </a:r>
            <a:r>
              <a:rPr lang="ko-KR" altLang="en-US" sz="1050" dirty="0"/>
              <a:t>★ ★ </a:t>
            </a:r>
            <a:r>
              <a:rPr lang="en-US" altLang="ko-KR" sz="1050" dirty="0" smtClean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별 </a:t>
            </a:r>
            <a:r>
              <a:rPr lang="ko-KR" altLang="en-US" sz="1050" dirty="0" err="1" smtClean="0"/>
              <a:t>두개</a:t>
            </a:r>
            <a:r>
              <a:rPr lang="ko-KR" altLang="en-US" sz="1050" dirty="0" smtClean="0"/>
              <a:t> 이니 소스 및 결과 </a:t>
            </a:r>
            <a:r>
              <a:rPr lang="ko-KR" altLang="en-US" sz="1050" dirty="0" err="1" smtClean="0"/>
              <a:t>캡쳐</a:t>
            </a:r>
            <a:r>
              <a:rPr lang="en-US" altLang="ko-KR" sz="1050" dirty="0" smtClean="0"/>
              <a:t>.. </a:t>
            </a:r>
            <a:r>
              <a:rPr lang="ko-KR" altLang="en-US" sz="1050" dirty="0" smtClean="0"/>
              <a:t>소스는 설명을 기입할 것</a:t>
            </a:r>
            <a:r>
              <a:rPr lang="en-US" altLang="ko-KR" sz="1050" dirty="0" smtClean="0"/>
              <a:t>.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4. </a:t>
            </a:r>
            <a:r>
              <a:rPr lang="ko-KR" altLang="en-US" sz="1800" dirty="0" smtClean="0"/>
              <a:t>실습하기 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379" y="952341"/>
            <a:ext cx="5226821" cy="4464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84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292152" y="696097"/>
            <a:ext cx="2441544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선 그리기 태그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다음 </a:t>
            </a:r>
            <a:r>
              <a:rPr lang="en-US" altLang="ko-KR" sz="1050" dirty="0" smtClean="0"/>
              <a:t>html</a:t>
            </a:r>
            <a:r>
              <a:rPr lang="ko-KR" altLang="en-US" sz="1050" dirty="0" smtClean="0"/>
              <a:t>소스를 작성하고 게시하시오</a:t>
            </a:r>
            <a:r>
              <a:rPr lang="en-US" altLang="ko-KR" sz="1050" dirty="0" smtClean="0"/>
              <a:t>(</a:t>
            </a:r>
            <a:r>
              <a:rPr lang="ko-KR" altLang="en-US" sz="1050" dirty="0"/>
              <a:t>★ ★ </a:t>
            </a:r>
            <a:r>
              <a:rPr lang="en-US" altLang="ko-KR" sz="1050" dirty="0" smtClean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별 </a:t>
            </a:r>
            <a:r>
              <a:rPr lang="ko-KR" altLang="en-US" sz="1050" dirty="0" err="1" smtClean="0"/>
              <a:t>두개</a:t>
            </a:r>
            <a:r>
              <a:rPr lang="ko-KR" altLang="en-US" sz="1050" dirty="0" smtClean="0"/>
              <a:t> 이니 소스 및 결과 </a:t>
            </a:r>
            <a:r>
              <a:rPr lang="ko-KR" altLang="en-US" sz="1050" dirty="0" err="1" smtClean="0"/>
              <a:t>캡쳐</a:t>
            </a:r>
            <a:r>
              <a:rPr lang="en-US" altLang="ko-KR" sz="1050" dirty="0" smtClean="0"/>
              <a:t>.. </a:t>
            </a:r>
            <a:r>
              <a:rPr lang="ko-KR" altLang="en-US" sz="1050" dirty="0" smtClean="0"/>
              <a:t>소스는 설명을 기입할 것</a:t>
            </a:r>
            <a:r>
              <a:rPr lang="en-US" altLang="ko-KR" sz="1050" dirty="0" smtClean="0"/>
              <a:t>.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4. </a:t>
            </a:r>
            <a:r>
              <a:rPr lang="ko-KR" altLang="en-US" sz="1800" dirty="0" smtClean="0"/>
              <a:t>실습하기 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0784" y="1801866"/>
            <a:ext cx="4802090" cy="2459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12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이해하기</a:t>
            </a:r>
            <a:endParaRPr lang="en-US" altLang="ko-KR" dirty="0"/>
          </a:p>
        </p:txBody>
      </p:sp>
      <p:sp>
        <p:nvSpPr>
          <p:cNvPr id="12" name="TextBox 20"/>
          <p:cNvSpPr txBox="1">
            <a:spLocks noChangeArrowheads="1"/>
          </p:cNvSpPr>
          <p:nvPr/>
        </p:nvSpPr>
        <p:spPr bwMode="auto">
          <a:xfrm>
            <a:off x="1462220" y="1455805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396875" y="1135063"/>
          <a:ext cx="8353425" cy="534356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886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24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11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35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3638">
                <a:tc gridSpan="4">
                  <a:txBody>
                    <a:bodyPr/>
                    <a:lstStyle/>
                    <a:p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목록을 정리해 주는 태그</a:t>
                      </a:r>
                    </a:p>
                  </a:txBody>
                  <a:tcPr marL="2482" marR="2482" marT="2482" marB="248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63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형 식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구 성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내 용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L="2482" marR="2482" marT="2482" marB="2482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638">
                <a:tc rowSpan="5">
                  <a:txBody>
                    <a:bodyPr/>
                    <a:lstStyle/>
                    <a:p>
                      <a:r>
                        <a:rPr lang="en-US" sz="1400" dirty="0">
                          <a:latin typeface="+mn-ea"/>
                          <a:ea typeface="+mn-ea"/>
                        </a:rPr>
                        <a:t>&lt;LI&gt;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+mn-ea"/>
                          <a:ea typeface="+mn-ea"/>
                        </a:rPr>
                        <a:t>&lt;UL&gt;...&lt;/UL&gt;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순서가 없는 목록으로 일반적인 나열을 말합니다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altLang="ko-KR" sz="1400">
                        <a:latin typeface="+mn-ea"/>
                        <a:ea typeface="+mn-ea"/>
                      </a:endParaRPr>
                    </a:p>
                  </a:txBody>
                  <a:tcPr marL="2482" marR="2482" marT="2482" marB="2482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6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ea"/>
                          <a:ea typeface="+mn-ea"/>
                        </a:rPr>
                        <a:t>&lt;OL&gt;...&lt;/OL&gt;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ko-KR" altLang="en-US" sz="1400">
                          <a:latin typeface="+mn-ea"/>
                          <a:ea typeface="+mn-ea"/>
                        </a:rPr>
                        <a:t>순서가 있는 목록으로 위에서부터 번호를 매깁니다</a:t>
                      </a:r>
                      <a:r>
                        <a:rPr lang="en-US" altLang="ko-KR" sz="140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altLang="ko-KR" sz="1400">
                        <a:latin typeface="+mn-ea"/>
                        <a:ea typeface="+mn-ea"/>
                      </a:endParaRPr>
                    </a:p>
                  </a:txBody>
                  <a:tcPr marL="2482" marR="2482" marT="2482" marB="2482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10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ea"/>
                          <a:ea typeface="+mn-ea"/>
                        </a:rPr>
                        <a:t>&lt;MENU&gt;...&lt;/MENU&gt;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메뉴 목록으로 그리길지 않은 문장의 열거에 사용합니다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altLang="ko-KR" sz="1400">
                        <a:latin typeface="+mn-ea"/>
                        <a:ea typeface="+mn-ea"/>
                      </a:endParaRPr>
                    </a:p>
                  </a:txBody>
                  <a:tcPr marL="2482" marR="2482" marT="2482" marB="2482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10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+mn-ea"/>
                          <a:ea typeface="+mn-ea"/>
                        </a:rPr>
                        <a:t>&lt;DIR&gt;...&lt;/DIR&gt;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ko-KR" altLang="en-US" sz="1400" dirty="0" err="1">
                          <a:latin typeface="+mn-ea"/>
                          <a:ea typeface="+mn-ea"/>
                        </a:rPr>
                        <a:t>디렉토리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목록으로 메뉴 목록보다 짧은 문장을 나열합니다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,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altLang="ko-KR" sz="1400">
                        <a:latin typeface="+mn-ea"/>
                        <a:ea typeface="+mn-ea"/>
                      </a:endParaRPr>
                    </a:p>
                  </a:txBody>
                  <a:tcPr marL="2482" marR="2482" marT="2482" marB="2482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16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+mn-ea"/>
                          <a:ea typeface="+mn-ea"/>
                        </a:rPr>
                        <a:t>&lt;DL&gt;...&lt;/DL&gt;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정의 목록 태그입니다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. &lt;LI&gt;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가 아닌 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&lt;DT&gt;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와 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&lt;DD&gt;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를 사용합니다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altLang="ko-KR" sz="1400">
                        <a:latin typeface="+mn-ea"/>
                        <a:ea typeface="+mn-ea"/>
                      </a:endParaRPr>
                    </a:p>
                  </a:txBody>
                  <a:tcPr marL="2482" marR="2482" marT="2482" marB="2482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39846">
                <a:tc gridSpan="4">
                  <a:txBody>
                    <a:bodyPr/>
                    <a:lstStyle/>
                    <a:p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문서를 가운데로 정렬시켜 주는 태그</a:t>
                      </a:r>
                    </a:p>
                  </a:txBody>
                  <a:tcPr marL="2482" marR="2482" marT="2482" marB="248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363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형 식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구 성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내 용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L="2482" marR="2482" marT="2482" marB="2482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3638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ea"/>
                          <a:ea typeface="+mn-ea"/>
                        </a:rPr>
                        <a:t>&lt;CENTER&gt;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ea"/>
                          <a:ea typeface="+mn-ea"/>
                        </a:rPr>
                        <a:t>&lt;CENTER&gt;... &lt;/CENTER&gt;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전체 문장을 가운데로 정렬시켜 줍니다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altLang="ko-KR" sz="1400">
                        <a:latin typeface="+mn-ea"/>
                        <a:ea typeface="+mn-ea"/>
                      </a:endParaRPr>
                    </a:p>
                  </a:txBody>
                  <a:tcPr marL="2482" marR="2482" marT="2482" marB="2482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56650">
                <a:tc gridSpan="4">
                  <a:txBody>
                    <a:bodyPr/>
                    <a:lstStyle/>
                    <a:p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인용하기 태그</a:t>
                      </a:r>
                    </a:p>
                  </a:txBody>
                  <a:tcPr marL="2482" marR="2482" marT="2482" marB="248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038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형 식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구 성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내 용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54105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ea"/>
                          <a:ea typeface="+mn-ea"/>
                        </a:rPr>
                        <a:t>&lt;BLOCKQUOTE&gt;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400" dirty="0">
                          <a:latin typeface="+mn-ea"/>
                          <a:ea typeface="+mn-ea"/>
                        </a:rPr>
                        <a:t>&lt;BLOCKQUOTE&gt;... &lt;/BLOCKQUOTE&gt;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문장 내에서 인용을 할 경우 들여쓰기를 한 후 인용구로 처리합니다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0546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292152" y="696097"/>
            <a:ext cx="2441544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목록을 정리해 주는 </a:t>
            </a:r>
            <a:r>
              <a:rPr lang="ko-KR" altLang="en-US" sz="1600" dirty="0" smtClean="0"/>
              <a:t>태그</a:t>
            </a:r>
            <a:endParaRPr lang="en-US" altLang="ko-KR" sz="1600" dirty="0" smtClean="0"/>
          </a:p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문서를 </a:t>
            </a:r>
            <a:r>
              <a:rPr lang="ko-KR" altLang="en-US" sz="1600" dirty="0"/>
              <a:t>가운데로 정렬시켜 주는 </a:t>
            </a:r>
            <a:r>
              <a:rPr lang="ko-KR" altLang="en-US" sz="1600" dirty="0" smtClean="0"/>
              <a:t>태그</a:t>
            </a:r>
            <a:endParaRPr lang="en-US" altLang="ko-KR" sz="1600" dirty="0"/>
          </a:p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인용하기 태그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다음 </a:t>
            </a:r>
            <a:r>
              <a:rPr lang="en-US" altLang="ko-KR" sz="1050" dirty="0" smtClean="0"/>
              <a:t>html</a:t>
            </a:r>
            <a:r>
              <a:rPr lang="ko-KR" altLang="en-US" sz="1050" dirty="0" smtClean="0"/>
              <a:t>소스를 작성하고 게시하시오</a:t>
            </a:r>
            <a:r>
              <a:rPr lang="en-US" altLang="ko-KR" sz="1050" dirty="0" smtClean="0"/>
              <a:t>(</a:t>
            </a:r>
            <a:r>
              <a:rPr lang="ko-KR" altLang="en-US" sz="1050" dirty="0"/>
              <a:t>★ ★ </a:t>
            </a:r>
            <a:r>
              <a:rPr lang="en-US" altLang="ko-KR" sz="1050" dirty="0" smtClean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별 </a:t>
            </a:r>
            <a:r>
              <a:rPr lang="ko-KR" altLang="en-US" sz="1050" dirty="0" err="1" smtClean="0"/>
              <a:t>두개</a:t>
            </a:r>
            <a:r>
              <a:rPr lang="ko-KR" altLang="en-US" sz="1050" dirty="0" smtClean="0"/>
              <a:t> 이니 소스 및 결과 </a:t>
            </a:r>
            <a:r>
              <a:rPr lang="ko-KR" altLang="en-US" sz="1050" dirty="0" err="1" smtClean="0"/>
              <a:t>캡쳐</a:t>
            </a:r>
            <a:r>
              <a:rPr lang="en-US" altLang="ko-KR" sz="1050" dirty="0" smtClean="0"/>
              <a:t>.. </a:t>
            </a:r>
            <a:r>
              <a:rPr lang="ko-KR" altLang="en-US" sz="1050" dirty="0" smtClean="0"/>
              <a:t>소스는 설명을 기입할 것</a:t>
            </a:r>
            <a:r>
              <a:rPr lang="en-US" altLang="ko-KR" sz="1050" dirty="0" smtClean="0"/>
              <a:t>.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4. </a:t>
            </a:r>
            <a:r>
              <a:rPr lang="ko-KR" altLang="en-US" sz="1800" dirty="0" smtClean="0"/>
              <a:t>실습하기 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1465" y="800436"/>
            <a:ext cx="6433295" cy="4568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06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14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이해하기</a:t>
            </a:r>
            <a:endParaRPr lang="en-US" altLang="ko-KR" dirty="0"/>
          </a:p>
        </p:txBody>
      </p:sp>
      <p:sp>
        <p:nvSpPr>
          <p:cNvPr id="12" name="TextBox 20"/>
          <p:cNvSpPr txBox="1">
            <a:spLocks noChangeArrowheads="1"/>
          </p:cNvSpPr>
          <p:nvPr/>
        </p:nvSpPr>
        <p:spPr bwMode="auto">
          <a:xfrm>
            <a:off x="1462220" y="1455805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468313" y="1135063"/>
          <a:ext cx="8016875" cy="514032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672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72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72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8610">
                <a:tc gridSpan="3">
                  <a:txBody>
                    <a:bodyPr/>
                    <a:lstStyle/>
                    <a:p>
                      <a:r>
                        <a:rPr lang="ko-KR" altLang="en-US" sz="1400" dirty="0"/>
                        <a:t>글자의 모양을 정의해 주는 태그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861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 smtClean="0">
                          <a:latin typeface="+mn-ea"/>
                          <a:ea typeface="+mn-ea"/>
                        </a:rPr>
                        <a:t>형식</a:t>
                      </a:r>
                      <a:endParaRPr lang="en-US" sz="1400" b="1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 smtClean="0">
                          <a:latin typeface="+mn-ea"/>
                          <a:ea typeface="+mn-ea"/>
                        </a:rPr>
                        <a:t>구성</a:t>
                      </a:r>
                      <a:endParaRPr lang="en-US" sz="1400" b="1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 smtClean="0">
                          <a:latin typeface="+mn-ea"/>
                          <a:ea typeface="+mn-ea"/>
                        </a:rPr>
                        <a:t>내용</a:t>
                      </a:r>
                      <a:endParaRPr lang="en-US" altLang="ko-KR" sz="1400" b="1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861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&lt;STRONG&gt;          </a:t>
                      </a:r>
                      <a:endParaRPr lang="en-US" sz="1400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&lt;STRONG&gt;...&lt;/STRONG&gt;</a:t>
                      </a:r>
                      <a:endParaRPr lang="en-US" sz="1400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ko-KR" altLang="en-US" sz="1400"/>
                        <a:t>굵은 글씨를 나타내 주는 태그입니다</a:t>
                      </a:r>
                      <a:r>
                        <a:rPr lang="en-US" altLang="ko-KR" sz="1400"/>
                        <a:t>.</a:t>
                      </a:r>
                      <a:endParaRPr lang="en-US" altLang="ko-KR" sz="140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8610">
                <a:tc>
                  <a:txBody>
                    <a:bodyPr/>
                    <a:lstStyle/>
                    <a:p>
                      <a:r>
                        <a:rPr lang="en-US" sz="1400" dirty="0"/>
                        <a:t>&lt;B&gt;</a:t>
                      </a:r>
                      <a:endParaRPr lang="en-US" sz="1400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&lt;B&gt;...&lt;/B&gt;</a:t>
                      </a:r>
                      <a:endParaRPr lang="en-US" sz="1400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8610">
                <a:tc>
                  <a:txBody>
                    <a:bodyPr/>
                    <a:lstStyle/>
                    <a:p>
                      <a:r>
                        <a:rPr lang="en-US" sz="1400"/>
                        <a:t>&lt;EM&gt;</a:t>
                      </a:r>
                      <a:endParaRPr lang="en-US" sz="140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&lt;EM&gt;...&lt;/EM&gt;</a:t>
                      </a:r>
                      <a:endParaRPr lang="en-US" sz="1400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ko-KR" altLang="en-US" sz="1400"/>
                        <a:t>이탤릭체의 글씨를 나타내 주는 태그입니다</a:t>
                      </a:r>
                      <a:r>
                        <a:rPr lang="en-US" altLang="ko-KR" sz="1400"/>
                        <a:t>.</a:t>
                      </a:r>
                      <a:endParaRPr lang="en-US" altLang="ko-KR" sz="140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8610">
                <a:tc>
                  <a:txBody>
                    <a:bodyPr/>
                    <a:lstStyle/>
                    <a:p>
                      <a:r>
                        <a:rPr lang="en-US" sz="1400"/>
                        <a:t>&lt;I&gt;</a:t>
                      </a:r>
                      <a:endParaRPr lang="en-US" sz="140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&lt;I&gt;...&lt;/I&gt;</a:t>
                      </a:r>
                      <a:endParaRPr lang="en-US" sz="1400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8610">
                <a:tc>
                  <a:txBody>
                    <a:bodyPr/>
                    <a:lstStyle/>
                    <a:p>
                      <a:r>
                        <a:rPr lang="en-US" sz="1400"/>
                        <a:t>&lt;KBD&gt;</a:t>
                      </a:r>
                      <a:endParaRPr lang="en-US" sz="140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&lt;KBD&gt;...&lt;/KBD&gt;</a:t>
                      </a:r>
                      <a:endParaRPr lang="en-US" sz="1400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r>
                        <a:rPr lang="ko-KR" altLang="en-US" sz="1400" dirty="0"/>
                        <a:t>타자기체의 글씨를 나타내 주는 태그입니다</a:t>
                      </a:r>
                      <a:r>
                        <a:rPr lang="en-US" altLang="ko-KR" sz="1400" dirty="0"/>
                        <a:t>.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8610">
                <a:tc>
                  <a:txBody>
                    <a:bodyPr/>
                    <a:lstStyle/>
                    <a:p>
                      <a:r>
                        <a:rPr lang="en-US" sz="1400"/>
                        <a:t>&lt;CODE&gt;</a:t>
                      </a:r>
                      <a:endParaRPr lang="en-US" sz="140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&lt;CODE&gt;...&lt;/CODE&gt;</a:t>
                      </a:r>
                      <a:endParaRPr lang="en-US" sz="1400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8610">
                <a:tc>
                  <a:txBody>
                    <a:bodyPr/>
                    <a:lstStyle/>
                    <a:p>
                      <a:r>
                        <a:rPr lang="en-US" sz="1400"/>
                        <a:t>&lt;TT&gt;</a:t>
                      </a:r>
                      <a:endParaRPr lang="en-US" sz="140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&lt;TT&gt;...&lt;/TT&gt;</a:t>
                      </a:r>
                      <a:endParaRPr lang="en-US" sz="1400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6672">
                <a:tc gridSpan="3">
                  <a:txBody>
                    <a:bodyPr/>
                    <a:lstStyle/>
                    <a:p>
                      <a:r>
                        <a:rPr lang="ko-KR" altLang="en-US" sz="1400" dirty="0"/>
                        <a:t>배경 이미지 작업하기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861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 smtClean="0">
                          <a:latin typeface="+mn-ea"/>
                          <a:ea typeface="+mn-ea"/>
                        </a:rPr>
                        <a:t>형식</a:t>
                      </a:r>
                      <a:endParaRPr lang="en-US" sz="1400" b="1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 smtClean="0">
                          <a:latin typeface="+mn-ea"/>
                          <a:ea typeface="+mn-ea"/>
                        </a:rPr>
                        <a:t>구성</a:t>
                      </a:r>
                      <a:endParaRPr lang="en-US" sz="1400" b="1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 smtClean="0">
                          <a:latin typeface="+mn-ea"/>
                          <a:ea typeface="+mn-ea"/>
                        </a:rPr>
                        <a:t>내용</a:t>
                      </a:r>
                      <a:endParaRPr lang="en-US" altLang="ko-KR" sz="1400" b="1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8610">
                <a:tc rowSpan="2">
                  <a:txBody>
                    <a:bodyPr/>
                    <a:lstStyle/>
                    <a:p>
                      <a:r>
                        <a:rPr lang="en-US" sz="1400" dirty="0"/>
                        <a:t>&lt;BODY&gt;</a:t>
                      </a:r>
                      <a:endParaRPr lang="en-US" sz="1400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&lt;BODY BACKGROUND="..."&gt;</a:t>
                      </a:r>
                      <a:endParaRPr lang="en-US" sz="1400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/>
                        <a:t>배경 이미지를 띄워줍니다</a:t>
                      </a:r>
                      <a:r>
                        <a:rPr lang="en-US" altLang="ko-KR" sz="1400" dirty="0"/>
                        <a:t>.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86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&lt;BODY BGCOLOR="#</a:t>
                      </a:r>
                      <a:r>
                        <a:rPr lang="en-US" sz="1400" dirty="0" err="1"/>
                        <a:t>nnnnnn</a:t>
                      </a:r>
                      <a:r>
                        <a:rPr lang="en-US" sz="1400" dirty="0"/>
                        <a:t>"&gt;</a:t>
                      </a:r>
                      <a:endParaRPr lang="en-US" sz="1400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/>
                        <a:t>배경 색깔을 지정해 줍니다</a:t>
                      </a:r>
                      <a:r>
                        <a:rPr lang="en-US" altLang="ko-KR" sz="1400" dirty="0"/>
                        <a:t>.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06067">
                <a:tc gridSpan="3">
                  <a:txBody>
                    <a:bodyPr/>
                    <a:lstStyle/>
                    <a:p>
                      <a:r>
                        <a:rPr lang="ko-KR" altLang="en-US" sz="1400" dirty="0"/>
                        <a:t>부분을 강조해 주는 태그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861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 smtClean="0">
                          <a:latin typeface="+mn-ea"/>
                          <a:ea typeface="+mn-ea"/>
                        </a:rPr>
                        <a:t>형식</a:t>
                      </a:r>
                      <a:endParaRPr lang="en-US" sz="1400" b="1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 smtClean="0">
                          <a:latin typeface="+mn-ea"/>
                          <a:ea typeface="+mn-ea"/>
                        </a:rPr>
                        <a:t>구성</a:t>
                      </a:r>
                      <a:endParaRPr lang="en-US" sz="1400" b="1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 smtClean="0">
                          <a:latin typeface="+mn-ea"/>
                          <a:ea typeface="+mn-ea"/>
                        </a:rPr>
                        <a:t>내용</a:t>
                      </a:r>
                      <a:endParaRPr lang="en-US" altLang="ko-KR" sz="1400" b="1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8367">
                <a:tc>
                  <a:txBody>
                    <a:bodyPr/>
                    <a:lstStyle/>
                    <a:p>
                      <a:r>
                        <a:rPr lang="en-US" sz="1400" dirty="0"/>
                        <a:t>&lt;BLINK&gt;</a:t>
                      </a:r>
                      <a:endParaRPr lang="en-US" sz="1400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&lt;BLINK&gt;...&lt;/BLINK&gt;</a:t>
                      </a:r>
                      <a:endParaRPr lang="en-US" sz="1400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/>
                        <a:t>글자를 깜박이게 해줍니다</a:t>
                      </a:r>
                      <a:r>
                        <a:rPr lang="en-US" altLang="ko-KR" sz="1400" dirty="0"/>
                        <a:t>.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8610">
                <a:tc>
                  <a:txBody>
                    <a:bodyPr/>
                    <a:lstStyle/>
                    <a:p>
                      <a:r>
                        <a:rPr lang="en-US" sz="1400"/>
                        <a:t>&lt;U&gt;</a:t>
                      </a:r>
                      <a:endParaRPr lang="en-US" sz="140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&lt;U&gt;...&lt;/U&gt;</a:t>
                      </a:r>
                      <a:endParaRPr lang="en-US" sz="140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/>
                        <a:t>글자에 밑줄을 그어줍니다</a:t>
                      </a:r>
                      <a:r>
                        <a:rPr lang="en-US" altLang="ko-KR" sz="1400" dirty="0"/>
                        <a:t>.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02848">
                <a:tc gridSpan="3">
                  <a:txBody>
                    <a:bodyPr/>
                    <a:lstStyle/>
                    <a:p>
                      <a:r>
                        <a:rPr lang="ko-KR" altLang="en-US" sz="1400" dirty="0"/>
                        <a:t>연결하기 태그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861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 smtClean="0">
                          <a:latin typeface="+mn-ea"/>
                          <a:ea typeface="+mn-ea"/>
                        </a:rPr>
                        <a:t>형식</a:t>
                      </a:r>
                      <a:endParaRPr lang="en-US" sz="1400" b="1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 smtClean="0">
                          <a:latin typeface="+mn-ea"/>
                          <a:ea typeface="+mn-ea"/>
                        </a:rPr>
                        <a:t>구성</a:t>
                      </a:r>
                      <a:endParaRPr lang="en-US" sz="1400" b="1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 smtClean="0">
                          <a:latin typeface="+mn-ea"/>
                          <a:ea typeface="+mn-ea"/>
                        </a:rPr>
                        <a:t>내용</a:t>
                      </a:r>
                      <a:endParaRPr lang="en-US" altLang="ko-KR" sz="1400" b="1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8610">
                <a:tc rowSpan="2">
                  <a:txBody>
                    <a:bodyPr/>
                    <a:lstStyle/>
                    <a:p>
                      <a:r>
                        <a:rPr lang="en-US" sz="1400" dirty="0"/>
                        <a:t>&lt;A&gt;</a:t>
                      </a:r>
                      <a:endParaRPr lang="en-US" sz="1400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&lt;A HREF="..."&gt;...&lt;/A&gt;</a:t>
                      </a:r>
                      <a:endParaRPr lang="en-US" sz="1400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/>
                        <a:t>다른 홈페이지와 연결시켜 줍니다</a:t>
                      </a:r>
                      <a:r>
                        <a:rPr lang="en-US" altLang="ko-KR" sz="1400" dirty="0"/>
                        <a:t>.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186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&lt;A NAME="..."&gt;...&lt;/A&gt;</a:t>
                      </a:r>
                      <a:endParaRPr lang="en-US" sz="140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/>
                        <a:t>자신의 홈페이지 내에서 연결해 줍니다</a:t>
                      </a:r>
                      <a:r>
                        <a:rPr lang="en-US" altLang="ko-KR" sz="1400" dirty="0"/>
                        <a:t>.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758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292152" y="696097"/>
            <a:ext cx="2441544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글자의 모양을 정의해 주는 태그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다음 </a:t>
            </a:r>
            <a:r>
              <a:rPr lang="en-US" altLang="ko-KR" sz="1050" dirty="0" smtClean="0"/>
              <a:t>html</a:t>
            </a:r>
            <a:r>
              <a:rPr lang="ko-KR" altLang="en-US" sz="1050" dirty="0" smtClean="0"/>
              <a:t>소스를 작성하고 게시하시오</a:t>
            </a:r>
            <a:r>
              <a:rPr lang="en-US" altLang="ko-KR" sz="1050" dirty="0" smtClean="0"/>
              <a:t>(</a:t>
            </a:r>
            <a:r>
              <a:rPr lang="ko-KR" altLang="en-US" sz="1050" dirty="0"/>
              <a:t>★ ★ </a:t>
            </a:r>
            <a:r>
              <a:rPr lang="en-US" altLang="ko-KR" sz="1050" dirty="0" smtClean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별 </a:t>
            </a:r>
            <a:r>
              <a:rPr lang="ko-KR" altLang="en-US" sz="1050" dirty="0" err="1" smtClean="0"/>
              <a:t>두개</a:t>
            </a:r>
            <a:r>
              <a:rPr lang="ko-KR" altLang="en-US" sz="1050" dirty="0" smtClean="0"/>
              <a:t> 이니 소스 및 결과 </a:t>
            </a:r>
            <a:r>
              <a:rPr lang="ko-KR" altLang="en-US" sz="1050" dirty="0" err="1" smtClean="0"/>
              <a:t>캡쳐</a:t>
            </a:r>
            <a:r>
              <a:rPr lang="en-US" altLang="ko-KR" sz="1050" dirty="0" smtClean="0"/>
              <a:t>.. </a:t>
            </a:r>
            <a:r>
              <a:rPr lang="ko-KR" altLang="en-US" sz="1050" dirty="0" smtClean="0"/>
              <a:t>소스는 설명을 기입할 것</a:t>
            </a:r>
            <a:r>
              <a:rPr lang="en-US" altLang="ko-KR" sz="1050" dirty="0" smtClean="0"/>
              <a:t>.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4. </a:t>
            </a:r>
            <a:r>
              <a:rPr lang="ko-KR" altLang="en-US" sz="1800" dirty="0" smtClean="0"/>
              <a:t>실습하기 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6233" y="851934"/>
            <a:ext cx="5572938" cy="449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12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292152" y="696097"/>
            <a:ext cx="2441544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배경 이미지 작업하기 </a:t>
            </a:r>
            <a:r>
              <a:rPr lang="en-US" altLang="ko-KR" sz="1600" dirty="0"/>
              <a:t>1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다음 </a:t>
            </a:r>
            <a:r>
              <a:rPr lang="en-US" altLang="ko-KR" sz="1050" dirty="0" smtClean="0"/>
              <a:t>html</a:t>
            </a:r>
            <a:r>
              <a:rPr lang="ko-KR" altLang="en-US" sz="1050" dirty="0" smtClean="0"/>
              <a:t>소스를 작성하고 게시하시오</a:t>
            </a:r>
            <a:r>
              <a:rPr lang="en-US" altLang="ko-KR" sz="1050" dirty="0" smtClean="0"/>
              <a:t>(</a:t>
            </a:r>
            <a:r>
              <a:rPr lang="ko-KR" altLang="en-US" sz="1050" dirty="0"/>
              <a:t>★ ★ </a:t>
            </a:r>
            <a:r>
              <a:rPr lang="en-US" altLang="ko-KR" sz="1050" dirty="0" smtClean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예제는 이미지 파일이 </a:t>
            </a:r>
            <a:r>
              <a:rPr lang="ko-KR" altLang="en-US" sz="1050" dirty="0" err="1" smtClean="0"/>
              <a:t>풀경로로</a:t>
            </a:r>
            <a:r>
              <a:rPr lang="ko-KR" altLang="en-US" sz="1050" dirty="0" smtClean="0"/>
              <a:t> </a:t>
            </a:r>
            <a:r>
              <a:rPr lang="en-US" altLang="ko-KR" sz="1050" dirty="0" err="1" smtClean="0"/>
              <a:t>kopo</a:t>
            </a:r>
            <a:r>
              <a:rPr lang="ko-KR" altLang="en-US" sz="1050" dirty="0" smtClean="0"/>
              <a:t>사이트에서 이미지파일을 가지고 온다</a:t>
            </a:r>
            <a:r>
              <a:rPr lang="en-US" altLang="ko-KR" sz="1050" dirty="0" smtClean="0"/>
              <a:t>. </a:t>
            </a:r>
            <a:r>
              <a:rPr lang="ko-KR" altLang="en-US" sz="1050" dirty="0" smtClean="0"/>
              <a:t>이것을 실습하고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직접 이미지파일을 하나 선택하여 본인에 </a:t>
            </a:r>
            <a:r>
              <a:rPr lang="ko-KR" altLang="en-US" sz="1050" dirty="0" err="1" smtClean="0"/>
              <a:t>웹서버에</a:t>
            </a:r>
            <a:r>
              <a:rPr lang="ko-KR" altLang="en-US" sz="1050" dirty="0" smtClean="0"/>
              <a:t> 이미지파일을 </a:t>
            </a:r>
            <a:r>
              <a:rPr lang="ko-KR" altLang="en-US" sz="1050" dirty="0" err="1" smtClean="0"/>
              <a:t>게시한후</a:t>
            </a:r>
            <a:r>
              <a:rPr lang="ko-KR" altLang="en-US" sz="1050" dirty="0" smtClean="0"/>
              <a:t> 링크를 지정하여 배경으로 사용하는 실습도 할 것</a:t>
            </a:r>
            <a:endParaRPr lang="en-US" altLang="ko-KR" sz="1050" dirty="0" smtClean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별 </a:t>
            </a:r>
            <a:r>
              <a:rPr lang="ko-KR" altLang="en-US" sz="1050" dirty="0" err="1" smtClean="0"/>
              <a:t>두개</a:t>
            </a:r>
            <a:r>
              <a:rPr lang="ko-KR" altLang="en-US" sz="1050" dirty="0" smtClean="0"/>
              <a:t> 이니 소스 및 결과 </a:t>
            </a:r>
            <a:r>
              <a:rPr lang="ko-KR" altLang="en-US" sz="1050" dirty="0" err="1" smtClean="0"/>
              <a:t>캡쳐</a:t>
            </a:r>
            <a:r>
              <a:rPr lang="en-US" altLang="ko-KR" sz="1050" dirty="0" smtClean="0"/>
              <a:t>.. </a:t>
            </a:r>
            <a:r>
              <a:rPr lang="ko-KR" altLang="en-US" sz="1050" dirty="0" smtClean="0"/>
              <a:t>소스는 설명을 기입할 것</a:t>
            </a:r>
            <a:r>
              <a:rPr lang="en-US" altLang="ko-KR" sz="1050" dirty="0" smtClean="0"/>
              <a:t>.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4. </a:t>
            </a:r>
            <a:r>
              <a:rPr lang="ko-KR" altLang="en-US" sz="1800" dirty="0" smtClean="0"/>
              <a:t>실습하기 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3976" y="840868"/>
            <a:ext cx="6388078" cy="4576644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4358667" y="1822809"/>
            <a:ext cx="4677371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dirty="0" smtClean="0"/>
              <a:t>“http</a:t>
            </a:r>
            <a:r>
              <a:rPr lang="en-US" altLang="ko-KR" dirty="0"/>
              <a:t>://</a:t>
            </a:r>
            <a:r>
              <a:rPr lang="en-US" altLang="ko-KR" dirty="0" smtClean="0"/>
              <a:t>www.kopo.ac.kr/images/logo/ctc.png”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991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292152" y="696097"/>
            <a:ext cx="2441544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배경 이미지 작업하기 </a:t>
            </a:r>
            <a:r>
              <a:rPr lang="en-US" altLang="ko-KR" sz="1600" dirty="0" smtClean="0"/>
              <a:t>2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다음 </a:t>
            </a:r>
            <a:r>
              <a:rPr lang="en-US" altLang="ko-KR" sz="1050" dirty="0" smtClean="0"/>
              <a:t>html</a:t>
            </a:r>
            <a:r>
              <a:rPr lang="ko-KR" altLang="en-US" sz="1050" dirty="0" smtClean="0"/>
              <a:t>소스를 작성하고 게시하시오</a:t>
            </a:r>
            <a:r>
              <a:rPr lang="en-US" altLang="ko-KR" sz="1050" dirty="0" smtClean="0"/>
              <a:t>(</a:t>
            </a:r>
            <a:r>
              <a:rPr lang="ko-KR" altLang="en-US" sz="1050" dirty="0"/>
              <a:t>★ ★ </a:t>
            </a:r>
            <a:r>
              <a:rPr lang="en-US" altLang="ko-KR" sz="1050" dirty="0" smtClean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별 </a:t>
            </a:r>
            <a:r>
              <a:rPr lang="ko-KR" altLang="en-US" sz="1050" dirty="0" err="1" smtClean="0"/>
              <a:t>두개</a:t>
            </a:r>
            <a:r>
              <a:rPr lang="ko-KR" altLang="en-US" sz="1050" dirty="0" smtClean="0"/>
              <a:t> 이니 소스 및 결과 </a:t>
            </a:r>
            <a:r>
              <a:rPr lang="ko-KR" altLang="en-US" sz="1050" dirty="0" err="1" smtClean="0"/>
              <a:t>캡쳐</a:t>
            </a:r>
            <a:r>
              <a:rPr lang="en-US" altLang="ko-KR" sz="1050" dirty="0" smtClean="0"/>
              <a:t>.. </a:t>
            </a:r>
            <a:r>
              <a:rPr lang="ko-KR" altLang="en-US" sz="1050" dirty="0" smtClean="0"/>
              <a:t>소스는 설명을 기입할 것</a:t>
            </a:r>
            <a:r>
              <a:rPr lang="en-US" altLang="ko-KR" sz="1050" dirty="0" smtClean="0"/>
              <a:t>.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4. </a:t>
            </a:r>
            <a:r>
              <a:rPr lang="ko-KR" altLang="en-US" sz="1800" dirty="0" smtClean="0"/>
              <a:t>실습하기 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6159" y="1014531"/>
            <a:ext cx="5400675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168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18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이해하기</a:t>
            </a:r>
            <a:endParaRPr lang="en-US" altLang="ko-KR" dirty="0"/>
          </a:p>
        </p:txBody>
      </p:sp>
      <p:sp>
        <p:nvSpPr>
          <p:cNvPr id="12" name="TextBox 20"/>
          <p:cNvSpPr txBox="1">
            <a:spLocks noChangeArrowheads="1"/>
          </p:cNvSpPr>
          <p:nvPr/>
        </p:nvSpPr>
        <p:spPr bwMode="auto">
          <a:xfrm>
            <a:off x="1462220" y="1455805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539750" y="1135063"/>
          <a:ext cx="7943850" cy="5267559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600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716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79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037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8565">
                <a:tc gridSpan="4">
                  <a:txBody>
                    <a:bodyPr/>
                    <a:lstStyle/>
                    <a:p>
                      <a:r>
                        <a:rPr lang="ko-KR" altLang="en-US" sz="1400" dirty="0"/>
                        <a:t>주소 및 편지 서비스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856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 smtClean="0">
                          <a:latin typeface="+mn-ea"/>
                          <a:ea typeface="+mn-ea"/>
                        </a:rPr>
                        <a:t>형식</a:t>
                      </a:r>
                      <a:endParaRPr lang="en-US" sz="1400" b="1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 smtClean="0">
                          <a:latin typeface="+mn-ea"/>
                          <a:ea typeface="+mn-ea"/>
                        </a:rPr>
                        <a:t>구성</a:t>
                      </a:r>
                      <a:endParaRPr lang="en-US" sz="1400" b="1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400" b="1" dirty="0" smtClean="0">
                          <a:latin typeface="+mn-ea"/>
                          <a:ea typeface="+mn-ea"/>
                        </a:rPr>
                        <a:t>내용</a:t>
                      </a:r>
                      <a:endParaRPr lang="en-US" altLang="ko-KR" sz="1400" b="1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8565">
                <a:tc>
                  <a:txBody>
                    <a:bodyPr/>
                    <a:lstStyle/>
                    <a:p>
                      <a:r>
                        <a:rPr lang="en-US" sz="1400" dirty="0"/>
                        <a:t>&lt;ADDRESS&gt;</a:t>
                      </a:r>
                      <a:endParaRPr lang="en-US" sz="1400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&lt;ADDRESS&gt;... &lt;/ADDRESS&gt;</a:t>
                      </a:r>
                      <a:endParaRPr lang="en-US" sz="1400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ko-KR" altLang="en-US" sz="1400" dirty="0"/>
                        <a:t>주소에 대한 정의를 내려줍니다</a:t>
                      </a:r>
                      <a:r>
                        <a:rPr lang="en-US" altLang="ko-KR" sz="1400" dirty="0"/>
                        <a:t>.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8565">
                <a:tc>
                  <a:txBody>
                    <a:bodyPr/>
                    <a:lstStyle/>
                    <a:p>
                      <a:r>
                        <a:rPr lang="en-US" sz="1400"/>
                        <a:t>&lt;MAILTO&gt;</a:t>
                      </a:r>
                      <a:endParaRPr lang="en-US" sz="140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&lt;A HREF="MAILTO..."&gt;</a:t>
                      </a:r>
                      <a:endParaRPr lang="en-US" sz="1400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ko-KR" altLang="en-US" sz="1400" dirty="0"/>
                        <a:t>편지쓰기 창을 띄워 줍니다</a:t>
                      </a:r>
                      <a:r>
                        <a:rPr lang="en-US" altLang="ko-KR" sz="1400" dirty="0"/>
                        <a:t>.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9710">
                <a:tc gridSpan="4">
                  <a:txBody>
                    <a:bodyPr/>
                    <a:lstStyle/>
                    <a:p>
                      <a:r>
                        <a:rPr lang="ko-KR" altLang="en-US" sz="1400" dirty="0"/>
                        <a:t>색상 지정하기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856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 smtClean="0">
                          <a:latin typeface="+mn-ea"/>
                          <a:ea typeface="+mn-ea"/>
                        </a:rPr>
                        <a:t>형식</a:t>
                      </a:r>
                      <a:endParaRPr lang="en-US" sz="1400" b="1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400" b="1" dirty="0" smtClean="0">
                          <a:latin typeface="+mn-ea"/>
                          <a:ea typeface="+mn-ea"/>
                        </a:rPr>
                        <a:t>구성</a:t>
                      </a:r>
                      <a:endParaRPr lang="en-US" sz="1400" b="1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altLang="ko-KR" sz="1400" b="1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 smtClean="0">
                          <a:latin typeface="+mn-ea"/>
                          <a:ea typeface="+mn-ea"/>
                        </a:rPr>
                        <a:t>내용</a:t>
                      </a:r>
                      <a:endParaRPr lang="en-US" altLang="ko-KR" sz="1400" b="1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8565">
                <a:tc rowSpan="4">
                  <a:txBody>
                    <a:bodyPr/>
                    <a:lstStyle/>
                    <a:p>
                      <a:r>
                        <a:rPr lang="en-US" sz="1400" dirty="0"/>
                        <a:t>&lt;BODY&gt;</a:t>
                      </a:r>
                      <a:endParaRPr lang="en-US" sz="1400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&lt;BODY TEXT= "#</a:t>
                      </a:r>
                      <a:r>
                        <a:rPr lang="en-US" sz="1400" dirty="0" err="1"/>
                        <a:t>nnnnnn</a:t>
                      </a:r>
                      <a:r>
                        <a:rPr lang="en-US" sz="1400" dirty="0"/>
                        <a:t>"&gt;...&lt;/BODY&gt;</a:t>
                      </a:r>
                      <a:endParaRPr lang="en-US" sz="1400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altLang="ko-KR" sz="140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 err="1"/>
                        <a:t>글자색을</a:t>
                      </a:r>
                      <a:r>
                        <a:rPr lang="ko-KR" altLang="en-US" sz="1400" dirty="0"/>
                        <a:t> 지정합니다</a:t>
                      </a:r>
                      <a:r>
                        <a:rPr lang="en-US" altLang="ko-KR" sz="1400" dirty="0"/>
                        <a:t>.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85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&lt;BODY LINK= "#</a:t>
                      </a:r>
                      <a:r>
                        <a:rPr lang="en-US" sz="1400" dirty="0" err="1"/>
                        <a:t>nnnnnn</a:t>
                      </a:r>
                      <a:r>
                        <a:rPr lang="en-US" sz="1400" dirty="0"/>
                        <a:t>"&gt;...&lt;/BODY&gt;</a:t>
                      </a:r>
                      <a:endParaRPr lang="en-US" sz="1400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altLang="ko-KR" sz="140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/>
                        <a:t>하이퍼링크의 색을 지정합니다</a:t>
                      </a:r>
                      <a:r>
                        <a:rPr lang="en-US" altLang="ko-KR" sz="1400"/>
                        <a:t>.</a:t>
                      </a:r>
                      <a:endParaRPr lang="en-US" altLang="ko-KR" sz="140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19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&lt;BODY VLINK= "#</a:t>
                      </a:r>
                      <a:r>
                        <a:rPr lang="en-US" sz="1400" dirty="0" err="1"/>
                        <a:t>nnnnnn</a:t>
                      </a:r>
                      <a:r>
                        <a:rPr lang="en-US" sz="1400" dirty="0"/>
                        <a:t>"&gt;...&lt;/BODY&gt;</a:t>
                      </a:r>
                      <a:endParaRPr lang="en-US" sz="1400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altLang="ko-KR" sz="140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/>
                        <a:t>한 번 </a:t>
                      </a:r>
                      <a:r>
                        <a:rPr lang="ko-KR" altLang="en-US" sz="1400" dirty="0" err="1"/>
                        <a:t>누른적이</a:t>
                      </a:r>
                      <a:r>
                        <a:rPr lang="ko-KR" altLang="en-US" sz="1400" dirty="0"/>
                        <a:t> 있는 하이퍼링크의 색을 지정합니다</a:t>
                      </a:r>
                      <a:r>
                        <a:rPr lang="en-US" altLang="ko-KR" sz="1400" dirty="0"/>
                        <a:t>.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19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&lt;BODY ALINK= "#</a:t>
                      </a:r>
                      <a:r>
                        <a:rPr lang="en-US" sz="1400" dirty="0" err="1"/>
                        <a:t>nnnnnn</a:t>
                      </a:r>
                      <a:r>
                        <a:rPr lang="en-US" sz="1400" dirty="0"/>
                        <a:t>"&gt;...&lt;/BODY&gt;</a:t>
                      </a:r>
                      <a:endParaRPr lang="en-US" sz="1400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altLang="ko-KR" sz="140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/>
                        <a:t>누르고 있는 동안의 색을 지정합니다</a:t>
                      </a:r>
                      <a:r>
                        <a:rPr lang="en-US" altLang="ko-KR" sz="1400" dirty="0"/>
                        <a:t>.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13881">
                <a:tc gridSpan="4">
                  <a:txBody>
                    <a:bodyPr/>
                    <a:lstStyle/>
                    <a:p>
                      <a:r>
                        <a:rPr lang="ko-KR" altLang="en-US" sz="1400" dirty="0"/>
                        <a:t>표 만들기 태그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856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 smtClean="0">
                          <a:latin typeface="+mn-ea"/>
                          <a:ea typeface="+mn-ea"/>
                        </a:rPr>
                        <a:t>형식</a:t>
                      </a:r>
                      <a:endParaRPr lang="en-US" sz="1400" b="1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 smtClean="0">
                          <a:latin typeface="+mn-ea"/>
                          <a:ea typeface="+mn-ea"/>
                        </a:rPr>
                        <a:t>구성</a:t>
                      </a:r>
                      <a:endParaRPr lang="en-US" sz="1400" b="1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400" b="1" dirty="0" smtClean="0">
                          <a:latin typeface="+mn-ea"/>
                          <a:ea typeface="+mn-ea"/>
                        </a:rPr>
                        <a:t>내용</a:t>
                      </a:r>
                      <a:endParaRPr lang="en-US" altLang="ko-KR" sz="1400" b="1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8565">
                <a:tc rowSpan="6">
                  <a:txBody>
                    <a:bodyPr/>
                    <a:lstStyle/>
                    <a:p>
                      <a:r>
                        <a:rPr lang="en-US" sz="1400" dirty="0"/>
                        <a:t>&lt;TABLE&gt;</a:t>
                      </a:r>
                      <a:endParaRPr lang="en-US" sz="1400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&lt;TABLE BORDER&gt;... &lt;/TABLE&gt;</a:t>
                      </a:r>
                      <a:endParaRPr lang="en-US" sz="1400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ko-KR" altLang="en-US" sz="1400" dirty="0"/>
                        <a:t>표의 전체 형식을 나타냅니다</a:t>
                      </a:r>
                      <a:r>
                        <a:rPr lang="en-US" altLang="ko-KR" sz="1400" dirty="0"/>
                        <a:t>.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85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&lt;TR&gt;&lt;TD&gt;&lt;/TD&gt;&lt;/TR&gt;</a:t>
                      </a:r>
                      <a:endParaRPr lang="en-US" sz="1400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ko-KR" altLang="en-US" sz="1400"/>
                        <a:t>표 내부에 들어갈 형식을 정의합니다</a:t>
                      </a:r>
                      <a:r>
                        <a:rPr lang="en-US" altLang="ko-KR" sz="1400"/>
                        <a:t>.</a:t>
                      </a:r>
                      <a:endParaRPr lang="en-US" altLang="ko-KR" sz="140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85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&lt;TD COLSPAN=n&gt;</a:t>
                      </a:r>
                      <a:endParaRPr lang="en-US" sz="1400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ko-KR" altLang="en-US" sz="1400"/>
                        <a:t>가로칸을 </a:t>
                      </a:r>
                      <a:r>
                        <a:rPr lang="en-US" altLang="ko-KR" sz="1400"/>
                        <a:t>n</a:t>
                      </a:r>
                      <a:r>
                        <a:rPr lang="ko-KR" altLang="en-US" sz="1400"/>
                        <a:t>만큼 합쳐줍니다</a:t>
                      </a:r>
                      <a:r>
                        <a:rPr lang="en-US" altLang="ko-KR" sz="1400"/>
                        <a:t>.</a:t>
                      </a:r>
                      <a:endParaRPr lang="en-US" altLang="ko-KR" sz="140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85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&lt;TD ROWSPAN=n&gt;</a:t>
                      </a:r>
                      <a:endParaRPr lang="en-US" sz="1400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ko-KR" altLang="en-US" sz="1400"/>
                        <a:t>세로칸을 </a:t>
                      </a:r>
                      <a:r>
                        <a:rPr lang="en-US" altLang="ko-KR" sz="1400"/>
                        <a:t>n</a:t>
                      </a:r>
                      <a:r>
                        <a:rPr lang="ko-KR" altLang="en-US" sz="1400"/>
                        <a:t>만큼 합쳐줍니다</a:t>
                      </a:r>
                      <a:r>
                        <a:rPr lang="en-US" altLang="ko-KR" sz="1400"/>
                        <a:t>.</a:t>
                      </a:r>
                      <a:endParaRPr lang="en-US" altLang="ko-KR" sz="140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85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&lt;TD ALIGN=...&gt;</a:t>
                      </a:r>
                      <a:endParaRPr lang="en-US" sz="1400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ko-KR" altLang="en-US" sz="1400" dirty="0" err="1"/>
                        <a:t>표안의</a:t>
                      </a:r>
                      <a:r>
                        <a:rPr lang="ko-KR" altLang="en-US" sz="1400" dirty="0"/>
                        <a:t> 좌우 정렬 방식을 정의합니다</a:t>
                      </a:r>
                      <a:r>
                        <a:rPr lang="en-US" altLang="ko-KR" sz="1400" dirty="0"/>
                        <a:t>.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85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&lt;TD VALIGN=...&gt;</a:t>
                      </a:r>
                      <a:endParaRPr lang="en-US" sz="140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ko-KR" altLang="en-US" sz="1400" dirty="0" err="1"/>
                        <a:t>표안의</a:t>
                      </a:r>
                      <a:r>
                        <a:rPr lang="ko-KR" altLang="en-US" sz="1400" dirty="0"/>
                        <a:t> 상하 정렬 방식을 정의합니다</a:t>
                      </a:r>
                      <a:r>
                        <a:rPr lang="en-US" altLang="ko-KR" sz="1400" dirty="0"/>
                        <a:t>.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213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r>
              <a:rPr lang="en-US" altLang="ko-KR" sz="1800" dirty="0" smtClean="0">
                <a:solidFill>
                  <a:schemeClr val="bg1"/>
                </a:solidFill>
              </a:rPr>
              <a:t>  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331782" name="Rectangle 3"/>
          <p:cNvSpPr txBox="1">
            <a:spLocks noChangeArrowheads="1"/>
          </p:cNvSpPr>
          <p:nvPr/>
        </p:nvSpPr>
        <p:spPr bwMode="auto">
          <a:xfrm>
            <a:off x="1140502" y="818917"/>
            <a:ext cx="6558501" cy="5607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ct val="0"/>
              </a:spcBef>
              <a:buAutoNum type="arabicPeriod"/>
            </a:pPr>
            <a:r>
              <a:rPr lang="en-US" altLang="ko-KR" sz="2000" dirty="0" smtClean="0"/>
              <a:t>HTML </a:t>
            </a:r>
            <a:r>
              <a:rPr lang="ko-KR" altLang="en-US" sz="2000" dirty="0" err="1" smtClean="0"/>
              <a:t>테그</a:t>
            </a:r>
            <a:r>
              <a:rPr lang="ko-KR" altLang="en-US" sz="2000" dirty="0" smtClean="0"/>
              <a:t> 이해 및 실습 </a:t>
            </a:r>
            <a:endParaRPr lang="en-US" altLang="ko-KR" sz="2000" dirty="0" smtClean="0"/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</a:t>
            </a:fld>
            <a:endParaRPr lang="en-US" altLang="ko-KR" sz="1100" b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3018903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ko-KR" altLang="en-US" sz="1800" dirty="0" smtClean="0"/>
              <a:t>주요내용</a:t>
            </a:r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160" y="1565040"/>
            <a:ext cx="7858425" cy="262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59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292152" y="696097"/>
            <a:ext cx="2441544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연결하기 태그 </a:t>
            </a:r>
            <a:r>
              <a:rPr lang="en-US" altLang="ko-KR" sz="1600" dirty="0"/>
              <a:t>(LINK)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다음 </a:t>
            </a:r>
            <a:r>
              <a:rPr lang="en-US" altLang="ko-KR" sz="1050" dirty="0" smtClean="0"/>
              <a:t>html</a:t>
            </a:r>
            <a:r>
              <a:rPr lang="ko-KR" altLang="en-US" sz="1050" dirty="0" smtClean="0"/>
              <a:t>소스를 작성하고 게시하시오</a:t>
            </a:r>
            <a:r>
              <a:rPr lang="en-US" altLang="ko-KR" sz="1050" dirty="0" smtClean="0"/>
              <a:t>(</a:t>
            </a:r>
            <a:r>
              <a:rPr lang="ko-KR" altLang="en-US" sz="1050" dirty="0"/>
              <a:t>★ ★ </a:t>
            </a:r>
            <a:r>
              <a:rPr lang="en-US" altLang="ko-KR" sz="1050" dirty="0" smtClean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별 </a:t>
            </a:r>
            <a:r>
              <a:rPr lang="ko-KR" altLang="en-US" sz="1050" dirty="0" err="1" smtClean="0"/>
              <a:t>두개</a:t>
            </a:r>
            <a:r>
              <a:rPr lang="ko-KR" altLang="en-US" sz="1050" dirty="0" smtClean="0"/>
              <a:t> 이니 소스 및 결과 </a:t>
            </a:r>
            <a:r>
              <a:rPr lang="ko-KR" altLang="en-US" sz="1050" dirty="0" err="1" smtClean="0"/>
              <a:t>캡쳐</a:t>
            </a:r>
            <a:r>
              <a:rPr lang="en-US" altLang="ko-KR" sz="1050" dirty="0" smtClean="0"/>
              <a:t>.. </a:t>
            </a:r>
            <a:r>
              <a:rPr lang="ko-KR" altLang="en-US" sz="1050" dirty="0" smtClean="0"/>
              <a:t>소스는 설명을 기입할 것</a:t>
            </a:r>
            <a:r>
              <a:rPr lang="en-US" altLang="ko-KR" sz="1050" dirty="0" smtClean="0"/>
              <a:t>.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4. </a:t>
            </a:r>
            <a:r>
              <a:rPr lang="ko-KR" altLang="en-US" sz="1800" dirty="0" smtClean="0"/>
              <a:t>실습하기 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4465" y="1764417"/>
            <a:ext cx="5728305" cy="2729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63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292152" y="696097"/>
            <a:ext cx="2441544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색상 지정하기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다음 </a:t>
            </a:r>
            <a:r>
              <a:rPr lang="en-US" altLang="ko-KR" sz="1050" dirty="0" smtClean="0"/>
              <a:t>html</a:t>
            </a:r>
            <a:r>
              <a:rPr lang="ko-KR" altLang="en-US" sz="1050" dirty="0" smtClean="0"/>
              <a:t>소스를 작성하고 게시하시오</a:t>
            </a:r>
            <a:r>
              <a:rPr lang="en-US" altLang="ko-KR" sz="1050" dirty="0" smtClean="0"/>
              <a:t>(</a:t>
            </a:r>
            <a:r>
              <a:rPr lang="ko-KR" altLang="en-US" sz="1050" dirty="0"/>
              <a:t>★ ★ </a:t>
            </a:r>
            <a:r>
              <a:rPr lang="en-US" altLang="ko-KR" sz="1050" dirty="0" smtClean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별 </a:t>
            </a:r>
            <a:r>
              <a:rPr lang="ko-KR" altLang="en-US" sz="1050" dirty="0" err="1" smtClean="0"/>
              <a:t>두개</a:t>
            </a:r>
            <a:r>
              <a:rPr lang="ko-KR" altLang="en-US" sz="1050" dirty="0" smtClean="0"/>
              <a:t> 이니 소스 및 결과 </a:t>
            </a:r>
            <a:r>
              <a:rPr lang="ko-KR" altLang="en-US" sz="1050" dirty="0" err="1" smtClean="0"/>
              <a:t>캡쳐</a:t>
            </a:r>
            <a:r>
              <a:rPr lang="en-US" altLang="ko-KR" sz="1050" dirty="0" smtClean="0"/>
              <a:t>.. </a:t>
            </a:r>
            <a:r>
              <a:rPr lang="ko-KR" altLang="en-US" sz="1050" dirty="0" smtClean="0"/>
              <a:t>소스는 설명을 기입할 것</a:t>
            </a:r>
            <a:r>
              <a:rPr lang="en-US" altLang="ko-KR" sz="1050" dirty="0" smtClean="0"/>
              <a:t>.</a:t>
            </a:r>
          </a:p>
          <a:p>
            <a:r>
              <a:rPr lang="ko-KR" altLang="en-US" sz="1050" dirty="0"/>
              <a:t>  </a:t>
            </a:r>
            <a:r>
              <a:rPr lang="en-US" altLang="ko-KR" sz="1050" dirty="0"/>
              <a:t>. link : </a:t>
            </a:r>
            <a:r>
              <a:rPr lang="ko-KR" altLang="en-US" sz="1050" dirty="0"/>
              <a:t>한번도 </a:t>
            </a:r>
            <a:r>
              <a:rPr lang="ko-KR" altLang="en-US" sz="1050" dirty="0" smtClean="0"/>
              <a:t>방문하지 않은</a:t>
            </a:r>
            <a:endParaRPr lang="ko-KR" altLang="en-US" sz="1050" dirty="0"/>
          </a:p>
          <a:p>
            <a:r>
              <a:rPr lang="ko-KR" altLang="en-US" sz="1050" dirty="0"/>
              <a:t>  </a:t>
            </a:r>
            <a:r>
              <a:rPr lang="en-US" altLang="ko-KR" sz="1050" dirty="0"/>
              <a:t>. </a:t>
            </a:r>
            <a:r>
              <a:rPr lang="en-US" altLang="ko-KR" sz="1050" dirty="0" err="1"/>
              <a:t>vlink</a:t>
            </a:r>
            <a:r>
              <a:rPr lang="en-US" altLang="ko-KR" sz="1050" dirty="0"/>
              <a:t> : </a:t>
            </a:r>
            <a:r>
              <a:rPr lang="ko-KR" altLang="en-US" sz="1050" dirty="0"/>
              <a:t>방문</a:t>
            </a:r>
          </a:p>
          <a:p>
            <a:r>
              <a:rPr lang="ko-KR" altLang="en-US" sz="1050" dirty="0"/>
              <a:t>  </a:t>
            </a:r>
            <a:r>
              <a:rPr lang="en-US" altLang="ko-KR" sz="1050" dirty="0"/>
              <a:t>. </a:t>
            </a:r>
            <a:r>
              <a:rPr lang="en-US" altLang="ko-KR" sz="1050" dirty="0" err="1"/>
              <a:t>alink</a:t>
            </a:r>
            <a:r>
              <a:rPr lang="en-US" altLang="ko-KR" sz="1050" dirty="0"/>
              <a:t> : </a:t>
            </a:r>
            <a:r>
              <a:rPr lang="ko-KR" altLang="en-US" sz="1050" dirty="0" smtClean="0"/>
              <a:t>마우스를 </a:t>
            </a:r>
            <a:r>
              <a:rPr lang="ko-KR" altLang="en-US" sz="1050" dirty="0"/>
              <a:t>올려 놓았을 </a:t>
            </a:r>
            <a:r>
              <a:rPr lang="ko-KR" altLang="en-US" sz="1050" dirty="0" smtClean="0"/>
              <a:t>때</a:t>
            </a:r>
            <a:endParaRPr lang="ko-KR" altLang="en-US" sz="105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4. </a:t>
            </a:r>
            <a:r>
              <a:rPr lang="ko-KR" altLang="en-US" sz="1800" dirty="0" smtClean="0"/>
              <a:t>실습하기 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8186" y="1143000"/>
            <a:ext cx="6008663" cy="3322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88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292152" y="696097"/>
            <a:ext cx="2441544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표 만들기 태그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다음 </a:t>
            </a:r>
            <a:r>
              <a:rPr lang="en-US" altLang="ko-KR" sz="1050" dirty="0" smtClean="0"/>
              <a:t>html</a:t>
            </a:r>
            <a:r>
              <a:rPr lang="ko-KR" altLang="en-US" sz="1050" dirty="0" smtClean="0"/>
              <a:t>소스를 작성하고 게시하시오</a:t>
            </a:r>
            <a:r>
              <a:rPr lang="en-US" altLang="ko-KR" sz="1050" dirty="0" smtClean="0"/>
              <a:t>(</a:t>
            </a:r>
            <a:r>
              <a:rPr lang="ko-KR" altLang="en-US" sz="1050" dirty="0"/>
              <a:t>★ ★ </a:t>
            </a:r>
            <a:r>
              <a:rPr lang="en-US" altLang="ko-KR" sz="1050" dirty="0" smtClean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별 </a:t>
            </a:r>
            <a:r>
              <a:rPr lang="ko-KR" altLang="en-US" sz="1050" dirty="0" err="1" smtClean="0"/>
              <a:t>두개</a:t>
            </a:r>
            <a:r>
              <a:rPr lang="ko-KR" altLang="en-US" sz="1050" dirty="0" smtClean="0"/>
              <a:t> 이니 소스 및 결과 </a:t>
            </a:r>
            <a:r>
              <a:rPr lang="ko-KR" altLang="en-US" sz="1050" dirty="0" err="1" smtClean="0"/>
              <a:t>캡쳐</a:t>
            </a:r>
            <a:r>
              <a:rPr lang="en-US" altLang="ko-KR" sz="1050" dirty="0" smtClean="0"/>
              <a:t>.. </a:t>
            </a:r>
            <a:r>
              <a:rPr lang="ko-KR" altLang="en-US" sz="1050" dirty="0" smtClean="0"/>
              <a:t>소스는 설명을 기입할 것</a:t>
            </a:r>
            <a:r>
              <a:rPr lang="en-US" altLang="ko-KR" sz="1050" dirty="0" smtClean="0"/>
              <a:t>.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4. </a:t>
            </a:r>
            <a:r>
              <a:rPr lang="ko-KR" altLang="en-US" sz="1800" dirty="0" smtClean="0"/>
              <a:t>실습하기 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2479" y="1302159"/>
            <a:ext cx="5653036" cy="353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59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22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이해하기</a:t>
            </a:r>
            <a:endParaRPr lang="en-US" altLang="ko-KR" dirty="0"/>
          </a:p>
        </p:txBody>
      </p:sp>
      <p:sp>
        <p:nvSpPr>
          <p:cNvPr id="12" name="TextBox 20"/>
          <p:cNvSpPr txBox="1">
            <a:spLocks noChangeArrowheads="1"/>
          </p:cNvSpPr>
          <p:nvPr/>
        </p:nvSpPr>
        <p:spPr bwMode="auto">
          <a:xfrm>
            <a:off x="1462220" y="1455805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539750" y="1206500"/>
          <a:ext cx="7993063" cy="504348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8159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88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885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9746">
                <a:tc gridSpan="3">
                  <a:txBody>
                    <a:bodyPr/>
                    <a:lstStyle/>
                    <a:p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문서를 임의로 고정시키는 태그</a:t>
                      </a:r>
                    </a:p>
                  </a:txBody>
                  <a:tcPr marL="3181" marR="3181" marT="3181" marB="31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74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 smtClean="0">
                          <a:latin typeface="+mn-ea"/>
                          <a:ea typeface="+mn-ea"/>
                        </a:rPr>
                        <a:t>형식</a:t>
                      </a:r>
                      <a:endParaRPr lang="en-US" sz="1400" b="1" dirty="0">
                        <a:latin typeface="+mn-ea"/>
                        <a:ea typeface="+mn-ea"/>
                      </a:endParaRP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 smtClean="0">
                          <a:latin typeface="+mn-ea"/>
                          <a:ea typeface="+mn-ea"/>
                        </a:rPr>
                        <a:t>구성</a:t>
                      </a:r>
                      <a:endParaRPr lang="en-US" sz="1400" b="1" dirty="0">
                        <a:latin typeface="+mn-ea"/>
                        <a:ea typeface="+mn-ea"/>
                      </a:endParaRP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 smtClean="0">
                          <a:latin typeface="+mn-ea"/>
                          <a:ea typeface="+mn-ea"/>
                        </a:rPr>
                        <a:t>내용</a:t>
                      </a:r>
                      <a:endParaRPr lang="en-US" altLang="ko-KR" sz="1400" b="1" dirty="0">
                        <a:latin typeface="+mn-ea"/>
                        <a:ea typeface="+mn-ea"/>
                      </a:endParaRP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3129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ea"/>
                          <a:ea typeface="+mn-ea"/>
                        </a:rPr>
                        <a:t>&lt;NOBR&gt;</a:t>
                      </a: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ea"/>
                          <a:ea typeface="+mn-ea"/>
                        </a:rPr>
                        <a:t>&lt;NOBR&gt;...&lt;/NOBR&gt;</a:t>
                      </a: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화면 크기에 따라 문단이 바뀌는 것을 방지합니다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3129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ea"/>
                          <a:ea typeface="+mn-ea"/>
                        </a:rPr>
                        <a:t>&lt;WBR&gt;</a:t>
                      </a: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ea"/>
                          <a:ea typeface="+mn-ea"/>
                        </a:rPr>
                        <a:t>&lt;WBR&gt;...&lt;/WBR&gt;</a:t>
                      </a: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위의 태그 안에서 문단을 바꿀 때 사용합니다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00128">
                <a:tc gridSpan="3">
                  <a:txBody>
                    <a:bodyPr/>
                    <a:lstStyle/>
                    <a:p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입력 폼 만들기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L="3181" marR="3181" marT="3181" marB="31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974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 smtClean="0">
                          <a:latin typeface="+mn-ea"/>
                          <a:ea typeface="+mn-ea"/>
                        </a:rPr>
                        <a:t>형식</a:t>
                      </a:r>
                      <a:endParaRPr lang="en-US" sz="1400" b="1" dirty="0">
                        <a:latin typeface="+mn-ea"/>
                        <a:ea typeface="+mn-ea"/>
                      </a:endParaRP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 smtClean="0">
                          <a:latin typeface="+mn-ea"/>
                          <a:ea typeface="+mn-ea"/>
                        </a:rPr>
                        <a:t>구성</a:t>
                      </a:r>
                      <a:endParaRPr lang="en-US" sz="1400" b="1" dirty="0">
                        <a:latin typeface="+mn-ea"/>
                        <a:ea typeface="+mn-ea"/>
                      </a:endParaRP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 smtClean="0">
                          <a:latin typeface="+mn-ea"/>
                          <a:ea typeface="+mn-ea"/>
                        </a:rPr>
                        <a:t>내용</a:t>
                      </a:r>
                      <a:endParaRPr lang="en-US" altLang="ko-KR" sz="1400" b="1" dirty="0">
                        <a:latin typeface="+mn-ea"/>
                        <a:ea typeface="+mn-ea"/>
                      </a:endParaRP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9746">
                <a:tc rowSpan="2">
                  <a:txBody>
                    <a:bodyPr/>
                    <a:lstStyle/>
                    <a:p>
                      <a:r>
                        <a:rPr lang="en-US" sz="1400" dirty="0">
                          <a:latin typeface="+mn-ea"/>
                          <a:ea typeface="+mn-ea"/>
                        </a:rPr>
                        <a:t>&lt;FORM&gt;</a:t>
                      </a: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+mn-ea"/>
                          <a:ea typeface="+mn-ea"/>
                        </a:rPr>
                        <a:t>&lt;FORM&gt;...&lt;/FORM&gt;</a:t>
                      </a: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latin typeface="+mn-ea"/>
                          <a:ea typeface="+mn-ea"/>
                        </a:rPr>
                        <a:t>양식을 정의합니다</a:t>
                      </a:r>
                      <a:r>
                        <a:rPr lang="en-US" altLang="ko-KR" sz="140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31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ea"/>
                          <a:ea typeface="+mn-ea"/>
                        </a:rPr>
                        <a:t>&lt;FORM METHOD="..." ACTION="..."&gt;</a:t>
                      </a: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latin typeface="+mn-ea"/>
                          <a:ea typeface="+mn-ea"/>
                        </a:rPr>
                        <a:t>양식의 방법을 정의합니다</a:t>
                      </a:r>
                      <a:r>
                        <a:rPr lang="en-US" altLang="ko-KR" sz="140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3129">
                <a:tc>
                  <a:txBody>
                    <a:bodyPr/>
                    <a:lstStyle/>
                    <a:p>
                      <a:r>
                        <a:rPr lang="en-US" sz="1400">
                          <a:latin typeface="+mn-ea"/>
                          <a:ea typeface="+mn-ea"/>
                        </a:rPr>
                        <a:t>&lt;TEXTAREA&gt;</a:t>
                      </a: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ea"/>
                          <a:ea typeface="+mn-ea"/>
                        </a:rPr>
                        <a:t>&lt;TEXTAREA NAME="..." ROWS="..."&gt;</a:t>
                      </a: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latin typeface="+mn-ea"/>
                          <a:ea typeface="+mn-ea"/>
                        </a:rPr>
                        <a:t>글틀 상자를 정의합니다</a:t>
                      </a:r>
                      <a:r>
                        <a:rPr lang="en-US" altLang="ko-KR" sz="140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3129">
                <a:tc rowSpan="5">
                  <a:txBody>
                    <a:bodyPr/>
                    <a:lstStyle/>
                    <a:p>
                      <a:r>
                        <a:rPr lang="en-US" sz="1400">
                          <a:latin typeface="+mn-ea"/>
                          <a:ea typeface="+mn-ea"/>
                        </a:rPr>
                        <a:t>&lt;INPUT&gt;</a:t>
                      </a: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ea"/>
                          <a:ea typeface="+mn-ea"/>
                        </a:rPr>
                        <a:t>&lt;INPUT TYPE="..."&gt;</a:t>
                      </a: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latin typeface="+mn-ea"/>
                          <a:ea typeface="+mn-ea"/>
                        </a:rPr>
                        <a:t>어떤 형태로 입력할 것인지를 정의합니다</a:t>
                      </a:r>
                      <a:r>
                        <a:rPr lang="en-US" altLang="ko-KR" sz="140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97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ea"/>
                          <a:ea typeface="+mn-ea"/>
                        </a:rPr>
                        <a:t>&lt;INPUT TYPE="RADIO"&gt;</a:t>
                      </a: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latin typeface="+mn-ea"/>
                          <a:ea typeface="+mn-ea"/>
                        </a:rPr>
                        <a:t>라디오 단추를 만들어줍니다</a:t>
                      </a:r>
                      <a:r>
                        <a:rPr lang="en-US" altLang="ko-KR" sz="140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97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ea"/>
                          <a:ea typeface="+mn-ea"/>
                        </a:rPr>
                        <a:t>&lt;INPUT TYPE= "CHECKBOX"&gt;</a:t>
                      </a: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latin typeface="+mn-ea"/>
                          <a:ea typeface="+mn-ea"/>
                        </a:rPr>
                        <a:t>체크 상자를 만들어 줍니다</a:t>
                      </a:r>
                      <a:r>
                        <a:rPr lang="en-US" altLang="ko-KR" sz="140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97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+mn-ea"/>
                          <a:ea typeface="+mn-ea"/>
                        </a:rPr>
                        <a:t>&lt;INPUT TYPE= "SUBMIT"&gt;</a:t>
                      </a: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제출 버튼을 만들어 줍니다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97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+mn-ea"/>
                          <a:ea typeface="+mn-ea"/>
                        </a:rPr>
                        <a:t>&lt;INPUT TYPE="RESET"&gt;</a:t>
                      </a: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취소 버튼을 만들어 줍니다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9746">
                <a:tc>
                  <a:txBody>
                    <a:bodyPr/>
                    <a:lstStyle/>
                    <a:p>
                      <a:r>
                        <a:rPr lang="en-US" sz="1400">
                          <a:latin typeface="+mn-ea"/>
                          <a:ea typeface="+mn-ea"/>
                        </a:rPr>
                        <a:t>&lt;SELECT&gt;</a:t>
                      </a: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+mn-ea"/>
                          <a:ea typeface="+mn-ea"/>
                        </a:rPr>
                        <a:t>&lt;SELECT NAME="..."&gt;</a:t>
                      </a: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선택 사항 상자를 만들어 줍니다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1104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292152" y="696097"/>
            <a:ext cx="2441544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>
                <a:latin typeface="+mn-ea"/>
              </a:rPr>
              <a:t>입력 폼 만들기</a:t>
            </a:r>
            <a:endParaRPr lang="ko-KR" altLang="en-US" sz="1600" dirty="0" smtClean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다음 </a:t>
            </a:r>
            <a:r>
              <a:rPr lang="en-US" altLang="ko-KR" sz="1050" dirty="0" smtClean="0"/>
              <a:t>html</a:t>
            </a:r>
            <a:r>
              <a:rPr lang="ko-KR" altLang="en-US" sz="1050" dirty="0" smtClean="0"/>
              <a:t>소스를 작성하고 게시하시오</a:t>
            </a:r>
            <a:r>
              <a:rPr lang="en-US" altLang="ko-KR" sz="1050" dirty="0" smtClean="0"/>
              <a:t>(</a:t>
            </a:r>
            <a:r>
              <a:rPr lang="ko-KR" altLang="en-US" sz="1050" dirty="0" smtClean="0"/>
              <a:t>★ ★ </a:t>
            </a:r>
            <a:r>
              <a:rPr lang="en-US" altLang="ko-KR" sz="1050" dirty="0" smtClean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별 </a:t>
            </a:r>
            <a:r>
              <a:rPr lang="ko-KR" altLang="en-US" sz="1050" dirty="0" err="1" smtClean="0"/>
              <a:t>두개</a:t>
            </a:r>
            <a:r>
              <a:rPr lang="ko-KR" altLang="en-US" sz="1050" dirty="0" smtClean="0"/>
              <a:t> 이니 소스 및 결과 </a:t>
            </a:r>
            <a:r>
              <a:rPr lang="ko-KR" altLang="en-US" sz="1050" dirty="0" err="1" smtClean="0"/>
              <a:t>캡쳐</a:t>
            </a:r>
            <a:r>
              <a:rPr lang="en-US" altLang="ko-KR" sz="1050" dirty="0" smtClean="0"/>
              <a:t>.. </a:t>
            </a:r>
            <a:r>
              <a:rPr lang="ko-KR" altLang="en-US" sz="1050" dirty="0" smtClean="0"/>
              <a:t>소스는 설명을 기입할 것</a:t>
            </a:r>
            <a:r>
              <a:rPr lang="en-US" altLang="ko-KR" sz="1050" dirty="0" smtClean="0"/>
              <a:t>.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4. </a:t>
            </a:r>
            <a:r>
              <a:rPr lang="ko-KR" altLang="en-US" sz="1800" dirty="0" smtClean="0"/>
              <a:t>실습하기 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3432" y="725914"/>
            <a:ext cx="5197904" cy="296570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6657" y="3664103"/>
            <a:ext cx="5291315" cy="268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09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24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이해하기</a:t>
            </a:r>
            <a:endParaRPr lang="en-US" altLang="ko-KR" dirty="0"/>
          </a:p>
        </p:txBody>
      </p:sp>
      <p:sp>
        <p:nvSpPr>
          <p:cNvPr id="12" name="TextBox 20"/>
          <p:cNvSpPr txBox="1">
            <a:spLocks noChangeArrowheads="1"/>
          </p:cNvSpPr>
          <p:nvPr/>
        </p:nvSpPr>
        <p:spPr bwMode="auto">
          <a:xfrm>
            <a:off x="1462220" y="1455805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656703"/>
              </p:ext>
            </p:extLst>
          </p:nvPr>
        </p:nvGraphicFramePr>
        <p:xfrm>
          <a:off x="771565" y="1074359"/>
          <a:ext cx="7993063" cy="502175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8159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88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885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9699">
                <a:tc gridSpan="3">
                  <a:txBody>
                    <a:bodyPr/>
                    <a:lstStyle/>
                    <a:p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창 만들기 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태그</a:t>
                      </a:r>
                    </a:p>
                  </a:txBody>
                  <a:tcPr marL="3181" marR="3181" marT="3181" marB="31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69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 smtClean="0">
                          <a:latin typeface="+mn-ea"/>
                          <a:ea typeface="+mn-ea"/>
                        </a:rPr>
                        <a:t>형식</a:t>
                      </a:r>
                      <a:endParaRPr lang="en-US" sz="1400" b="1" dirty="0">
                        <a:latin typeface="+mn-ea"/>
                        <a:ea typeface="+mn-ea"/>
                      </a:endParaRP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 smtClean="0">
                          <a:latin typeface="+mn-ea"/>
                          <a:ea typeface="+mn-ea"/>
                        </a:rPr>
                        <a:t>구성</a:t>
                      </a:r>
                      <a:endParaRPr lang="en-US" sz="1400" b="1" dirty="0">
                        <a:latin typeface="+mn-ea"/>
                        <a:ea typeface="+mn-ea"/>
                      </a:endParaRP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 smtClean="0">
                          <a:latin typeface="+mn-ea"/>
                          <a:ea typeface="+mn-ea"/>
                        </a:rPr>
                        <a:t>내용</a:t>
                      </a:r>
                      <a:endParaRPr lang="en-US" altLang="ko-KR" sz="1400" b="1" dirty="0">
                        <a:latin typeface="+mn-ea"/>
                        <a:ea typeface="+mn-ea"/>
                      </a:endParaRP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9699">
                <a:tc rowSpan="7">
                  <a:txBody>
                    <a:bodyPr/>
                    <a:lstStyle/>
                    <a:p>
                      <a:r>
                        <a:rPr lang="en-US" sz="1400" dirty="0">
                          <a:latin typeface="+mn-ea"/>
                          <a:ea typeface="+mn-ea"/>
                        </a:rPr>
                        <a:t>&lt;FRAME&gt;</a:t>
                      </a: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ea"/>
                          <a:ea typeface="+mn-ea"/>
                        </a:rPr>
                        <a:t>&lt;FRAMESET&gt;... &lt;/FRAMESET&gt;</a:t>
                      </a: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latin typeface="+mn-ea"/>
                          <a:ea typeface="+mn-ea"/>
                        </a:rPr>
                        <a:t>창의 기본 틀을 지정합니다</a:t>
                      </a:r>
                      <a:r>
                        <a:rPr lang="en-US" altLang="ko-KR" sz="140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96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+mn-ea"/>
                          <a:ea typeface="+mn-ea"/>
                        </a:rPr>
                        <a:t>&lt;FRAMESET ROW= "</a:t>
                      </a:r>
                      <a:r>
                        <a:rPr lang="ko-KR" altLang="en-US" sz="1400">
                          <a:latin typeface="+mn-ea"/>
                          <a:ea typeface="+mn-ea"/>
                        </a:rPr>
                        <a:t>숫자 혹은 </a:t>
                      </a:r>
                      <a:r>
                        <a:rPr lang="en-US" altLang="ko-KR" sz="1400">
                          <a:latin typeface="+mn-ea"/>
                          <a:ea typeface="+mn-ea"/>
                        </a:rPr>
                        <a:t>%"&gt;</a:t>
                      </a: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latin typeface="+mn-ea"/>
                          <a:ea typeface="+mn-ea"/>
                        </a:rPr>
                        <a:t>위 아래로 나눠줍니다</a:t>
                      </a:r>
                      <a:r>
                        <a:rPr lang="en-US" altLang="ko-KR" sz="140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96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ea"/>
                          <a:ea typeface="+mn-ea"/>
                        </a:rPr>
                        <a:t>&lt;FRAMESET COLS= "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숫자 혹은 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%"&gt;</a:t>
                      </a: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latin typeface="+mn-ea"/>
                          <a:ea typeface="+mn-ea"/>
                        </a:rPr>
                        <a:t>좌우로 나눠줍니다</a:t>
                      </a:r>
                      <a:r>
                        <a:rPr lang="en-US" altLang="ko-KR" sz="140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30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ea"/>
                          <a:ea typeface="+mn-ea"/>
                        </a:rPr>
                        <a:t>&lt;FRAME SRC="..." MARGINWIDTH="..."&gt;</a:t>
                      </a: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latin typeface="+mn-ea"/>
                          <a:ea typeface="+mn-ea"/>
                        </a:rPr>
                        <a:t>창에 들어갈 좌우 여백을 정의합니다</a:t>
                      </a:r>
                      <a:r>
                        <a:rPr lang="en-US" altLang="ko-KR" sz="140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30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ea"/>
                          <a:ea typeface="+mn-ea"/>
                        </a:rPr>
                        <a:t>&lt;FRAME SRC="..." MARGINHEIGHT="..."&gt;</a:t>
                      </a: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창에 들어갈 상하 여백을 정의합니다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96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+mn-ea"/>
                          <a:ea typeface="+mn-ea"/>
                        </a:rPr>
                        <a:t>&lt;FRAME SCROLLING= "...&gt;</a:t>
                      </a: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 err="1">
                          <a:latin typeface="+mn-ea"/>
                          <a:ea typeface="+mn-ea"/>
                        </a:rPr>
                        <a:t>스크롤바를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설정해 줍니다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96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+mn-ea"/>
                          <a:ea typeface="+mn-ea"/>
                        </a:rPr>
                        <a:t>&lt;NOFRAMES&gt;... &lt;/NOFRAMES&gt;</a:t>
                      </a: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프레임이 안보이게 해줍니다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9699">
                <a:tc gridSpan="3">
                  <a:txBody>
                    <a:bodyPr/>
                    <a:lstStyle/>
                    <a:p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이미지 다루기에 필요한 태그</a:t>
                      </a:r>
                    </a:p>
                  </a:txBody>
                  <a:tcPr marL="3181" marR="3181" marT="3181" marB="31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969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 smtClean="0">
                          <a:latin typeface="+mn-ea"/>
                          <a:ea typeface="+mn-ea"/>
                        </a:rPr>
                        <a:t>형식</a:t>
                      </a:r>
                      <a:endParaRPr lang="en-US" sz="1400" b="1" dirty="0">
                        <a:latin typeface="+mn-ea"/>
                        <a:ea typeface="+mn-ea"/>
                      </a:endParaRP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 smtClean="0">
                          <a:latin typeface="+mn-ea"/>
                          <a:ea typeface="+mn-ea"/>
                        </a:rPr>
                        <a:t>구성</a:t>
                      </a:r>
                      <a:endParaRPr lang="en-US" sz="1400" b="1" dirty="0">
                        <a:latin typeface="+mn-ea"/>
                        <a:ea typeface="+mn-ea"/>
                      </a:endParaRP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 smtClean="0">
                          <a:latin typeface="+mn-ea"/>
                          <a:ea typeface="+mn-ea"/>
                        </a:rPr>
                        <a:t>내용</a:t>
                      </a:r>
                      <a:endParaRPr lang="en-US" altLang="ko-KR" sz="1400" b="1" dirty="0">
                        <a:latin typeface="+mn-ea"/>
                        <a:ea typeface="+mn-ea"/>
                      </a:endParaRP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9699">
                <a:tc rowSpan="7">
                  <a:txBody>
                    <a:bodyPr/>
                    <a:lstStyle/>
                    <a:p>
                      <a:r>
                        <a:rPr lang="en-US" sz="1400" dirty="0">
                          <a:latin typeface="+mn-ea"/>
                          <a:ea typeface="+mn-ea"/>
                        </a:rPr>
                        <a:t>&lt;IMG&gt;</a:t>
                      </a: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+mn-ea"/>
                          <a:ea typeface="+mn-ea"/>
                        </a:rPr>
                        <a:t>&lt;IMG SRC="..."&gt;</a:t>
                      </a: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latin typeface="+mn-ea"/>
                          <a:ea typeface="+mn-ea"/>
                        </a:rPr>
                        <a:t>이미지를 정의해 줍니다</a:t>
                      </a:r>
                      <a:r>
                        <a:rPr lang="en-US" altLang="ko-KR" sz="140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96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ea"/>
                          <a:ea typeface="+mn-ea"/>
                        </a:rPr>
                        <a:t>&lt;IMG SRC="..." ALIGN=...&gt;</a:t>
                      </a: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latin typeface="+mn-ea"/>
                          <a:ea typeface="+mn-ea"/>
                        </a:rPr>
                        <a:t>이미지의 정렬 상태를 나타내 줍니다</a:t>
                      </a:r>
                      <a:r>
                        <a:rPr lang="en-US" altLang="ko-KR" sz="140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330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ea"/>
                          <a:ea typeface="+mn-ea"/>
                        </a:rPr>
                        <a:t>&lt;IMG SRC="..." WIDTH="..." HEIGHT="..."&gt;</a:t>
                      </a: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latin typeface="+mn-ea"/>
                          <a:ea typeface="+mn-ea"/>
                        </a:rPr>
                        <a:t>이미지의 크기를 조절해 줍니다</a:t>
                      </a:r>
                      <a:r>
                        <a:rPr lang="en-US" altLang="ko-KR" sz="140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96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ea"/>
                          <a:ea typeface="+mn-ea"/>
                        </a:rPr>
                        <a:t>&lt;IMG SRC="..." LOWSRC="..."&gt;</a:t>
                      </a: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latin typeface="+mn-ea"/>
                          <a:ea typeface="+mn-ea"/>
                        </a:rPr>
                        <a:t>이미지를 </a:t>
                      </a:r>
                      <a:r>
                        <a:rPr lang="en-US" altLang="ko-KR" sz="1400">
                          <a:latin typeface="+mn-ea"/>
                          <a:ea typeface="+mn-ea"/>
                        </a:rPr>
                        <a:t>JPEG</a:t>
                      </a:r>
                      <a:r>
                        <a:rPr lang="ko-KR" altLang="en-US" sz="1400">
                          <a:latin typeface="+mn-ea"/>
                          <a:ea typeface="+mn-ea"/>
                        </a:rPr>
                        <a:t>파일로 나타내 줍니다</a:t>
                      </a:r>
                      <a:r>
                        <a:rPr lang="en-US" altLang="ko-KR" sz="140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4330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ea"/>
                          <a:ea typeface="+mn-ea"/>
                        </a:rPr>
                        <a:t>&lt;IMG SRC="..." VSPACE= HSPACE=&gt;</a:t>
                      </a: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latin typeface="+mn-ea"/>
                          <a:ea typeface="+mn-ea"/>
                        </a:rPr>
                        <a:t>이미지의 여백을 조절해 줍니다</a:t>
                      </a:r>
                      <a:r>
                        <a:rPr lang="en-US" altLang="ko-KR" sz="140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96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ea"/>
                          <a:ea typeface="+mn-ea"/>
                        </a:rPr>
                        <a:t>&lt;IMG SRC="..." BORDER="..."&gt;</a:t>
                      </a: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이미지의 </a:t>
                      </a:r>
                      <a:r>
                        <a:rPr lang="ko-KR" altLang="en-US" sz="1400" dirty="0" err="1">
                          <a:latin typeface="+mn-ea"/>
                          <a:ea typeface="+mn-ea"/>
                        </a:rPr>
                        <a:t>태두리선을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조절합니다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4330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ea"/>
                          <a:ea typeface="+mn-ea"/>
                        </a:rPr>
                        <a:t>&lt;IMG SRC="..." ALT="..."&gt;</a:t>
                      </a: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이미지가 전송되지 않았을 경우에 글자로 대처해 줍니다</a:t>
                      </a: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862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292152" y="696097"/>
            <a:ext cx="2441544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창 만들기 태그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다음 </a:t>
            </a:r>
            <a:r>
              <a:rPr lang="en-US" altLang="ko-KR" sz="1050" dirty="0" smtClean="0"/>
              <a:t>html</a:t>
            </a:r>
            <a:r>
              <a:rPr lang="ko-KR" altLang="en-US" sz="1050" dirty="0" smtClean="0"/>
              <a:t>소스를 작성하고 게시하시오</a:t>
            </a:r>
            <a:r>
              <a:rPr lang="en-US" altLang="ko-KR" sz="1050" dirty="0" smtClean="0"/>
              <a:t>(</a:t>
            </a:r>
            <a:r>
              <a:rPr lang="ko-KR" altLang="en-US" sz="1050" dirty="0"/>
              <a:t>★ ★ </a:t>
            </a:r>
            <a:r>
              <a:rPr lang="en-US" altLang="ko-KR" sz="1050" dirty="0" smtClean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별 </a:t>
            </a:r>
            <a:r>
              <a:rPr lang="ko-KR" altLang="en-US" sz="1050" dirty="0" err="1" smtClean="0"/>
              <a:t>두개</a:t>
            </a:r>
            <a:r>
              <a:rPr lang="ko-KR" altLang="en-US" sz="1050" dirty="0" smtClean="0"/>
              <a:t> 이니 소스 및 결과 </a:t>
            </a:r>
            <a:r>
              <a:rPr lang="ko-KR" altLang="en-US" sz="1050" dirty="0" err="1" smtClean="0"/>
              <a:t>캡쳐</a:t>
            </a:r>
            <a:r>
              <a:rPr lang="en-US" altLang="ko-KR" sz="1050" dirty="0" smtClean="0"/>
              <a:t>.. </a:t>
            </a:r>
            <a:r>
              <a:rPr lang="ko-KR" altLang="en-US" sz="1050" dirty="0" smtClean="0"/>
              <a:t>소스는 설명을 기입할 것</a:t>
            </a:r>
            <a:r>
              <a:rPr lang="en-US" altLang="ko-KR" sz="1050" dirty="0" smtClean="0"/>
              <a:t>.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4. </a:t>
            </a:r>
            <a:r>
              <a:rPr lang="ko-KR" altLang="en-US" sz="1800" dirty="0" smtClean="0"/>
              <a:t>실습하기 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5256" y="1757383"/>
            <a:ext cx="4660745" cy="2284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8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292152" y="696097"/>
            <a:ext cx="2441544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이미지 다루기에 필요한 태그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다음 </a:t>
            </a:r>
            <a:r>
              <a:rPr lang="en-US" altLang="ko-KR" sz="1050" dirty="0" smtClean="0"/>
              <a:t>html</a:t>
            </a:r>
            <a:r>
              <a:rPr lang="ko-KR" altLang="en-US" sz="1050" dirty="0" smtClean="0"/>
              <a:t>소스를 작성하고 게시하시오</a:t>
            </a:r>
            <a:r>
              <a:rPr lang="en-US" altLang="ko-KR" sz="1050" dirty="0" smtClean="0"/>
              <a:t>(</a:t>
            </a:r>
            <a:r>
              <a:rPr lang="ko-KR" altLang="en-US" sz="1050" dirty="0"/>
              <a:t>★ ★ </a:t>
            </a:r>
            <a:r>
              <a:rPr lang="en-US" altLang="ko-KR" sz="1050" dirty="0" smtClean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별 </a:t>
            </a:r>
            <a:r>
              <a:rPr lang="ko-KR" altLang="en-US" sz="1050" dirty="0" err="1" smtClean="0"/>
              <a:t>두개</a:t>
            </a:r>
            <a:r>
              <a:rPr lang="ko-KR" altLang="en-US" sz="1050" dirty="0" smtClean="0"/>
              <a:t> 이니 소스 및 결과 </a:t>
            </a:r>
            <a:r>
              <a:rPr lang="ko-KR" altLang="en-US" sz="1050" dirty="0" err="1" smtClean="0"/>
              <a:t>캡쳐</a:t>
            </a:r>
            <a:r>
              <a:rPr lang="en-US" altLang="ko-KR" sz="1050" dirty="0" smtClean="0"/>
              <a:t>.. </a:t>
            </a:r>
            <a:r>
              <a:rPr lang="ko-KR" altLang="en-US" sz="1050" dirty="0" smtClean="0"/>
              <a:t>소스는 설명을 기입할 것</a:t>
            </a:r>
            <a:r>
              <a:rPr lang="en-US" altLang="ko-KR" sz="1050" dirty="0" smtClean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이미지는 임의에 파일을 사용하시오</a:t>
            </a:r>
            <a:r>
              <a:rPr lang="en-US" altLang="ko-KR" sz="1050" dirty="0" smtClean="0"/>
              <a:t>(</a:t>
            </a:r>
            <a:r>
              <a:rPr lang="ko-KR" altLang="en-US" sz="1050" dirty="0" smtClean="0"/>
              <a:t>링크가 안되면</a:t>
            </a:r>
            <a:r>
              <a:rPr lang="en-US" altLang="ko-KR" sz="1050" dirty="0" smtClean="0"/>
              <a:t>)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4. </a:t>
            </a:r>
            <a:r>
              <a:rPr lang="ko-KR" altLang="en-US" sz="1800" dirty="0" smtClean="0"/>
              <a:t>실습하기 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1852" y="1513816"/>
            <a:ext cx="5754207" cy="323074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583638" y="4406009"/>
            <a:ext cx="4677371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dirty="0" smtClean="0"/>
              <a:t>“http</a:t>
            </a:r>
            <a:r>
              <a:rPr lang="en-US" altLang="ko-KR" dirty="0"/>
              <a:t>://</a:t>
            </a:r>
            <a:r>
              <a:rPr lang="en-US" altLang="ko-KR" dirty="0" smtClean="0"/>
              <a:t>www.kopo.ac.kr/images/logo/ctc.png”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734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292152" y="696097"/>
            <a:ext cx="2441544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이미지 다루기에 필요한 태그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다음 </a:t>
            </a:r>
            <a:r>
              <a:rPr lang="en-US" altLang="ko-KR" sz="1050" dirty="0" smtClean="0"/>
              <a:t>html</a:t>
            </a:r>
            <a:r>
              <a:rPr lang="ko-KR" altLang="en-US" sz="1050" dirty="0" smtClean="0"/>
              <a:t>소스를 작성하고 게시하시오</a:t>
            </a:r>
            <a:r>
              <a:rPr lang="en-US" altLang="ko-KR" sz="1050" dirty="0" smtClean="0"/>
              <a:t>(</a:t>
            </a:r>
            <a:r>
              <a:rPr lang="ko-KR" altLang="en-US" sz="1050" dirty="0"/>
              <a:t>★ ★ </a:t>
            </a:r>
            <a:r>
              <a:rPr lang="en-US" altLang="ko-KR" sz="1050" dirty="0" smtClean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별 </a:t>
            </a:r>
            <a:r>
              <a:rPr lang="ko-KR" altLang="en-US" sz="1050" dirty="0" err="1" smtClean="0"/>
              <a:t>두개</a:t>
            </a:r>
            <a:r>
              <a:rPr lang="ko-KR" altLang="en-US" sz="1050" dirty="0" smtClean="0"/>
              <a:t> 이니 소스 및 결과 </a:t>
            </a:r>
            <a:r>
              <a:rPr lang="ko-KR" altLang="en-US" sz="1050" dirty="0" err="1" smtClean="0"/>
              <a:t>캡쳐</a:t>
            </a:r>
            <a:r>
              <a:rPr lang="en-US" altLang="ko-KR" sz="1050" dirty="0" smtClean="0"/>
              <a:t>.. </a:t>
            </a:r>
            <a:r>
              <a:rPr lang="ko-KR" altLang="en-US" sz="1050" dirty="0" smtClean="0"/>
              <a:t>소스는 설명을 기입할 것</a:t>
            </a:r>
            <a:r>
              <a:rPr lang="en-US" altLang="ko-KR" sz="1050" dirty="0" smtClean="0"/>
              <a:t>.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4. </a:t>
            </a:r>
            <a:r>
              <a:rPr lang="ko-KR" altLang="en-US" sz="1800" dirty="0" smtClean="0"/>
              <a:t>실습하기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9596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292152" y="696097"/>
            <a:ext cx="2441544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err="1" smtClean="0"/>
              <a:t>태그표</a:t>
            </a:r>
            <a:r>
              <a:rPr lang="ko-KR" altLang="en-US" sz="1600" dirty="0" smtClean="0"/>
              <a:t> 홈페이지 만들기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다음 화면설명을 보고 간단한 홈페이지를 만드시오</a:t>
            </a:r>
            <a:r>
              <a:rPr lang="en-US" altLang="ko-KR" sz="1050" dirty="0" smtClean="0"/>
              <a:t>(</a:t>
            </a:r>
            <a:r>
              <a:rPr lang="ko-KR" altLang="en-US" sz="1050" dirty="0" smtClean="0"/>
              <a:t>★ ★ </a:t>
            </a:r>
            <a:r>
              <a:rPr lang="en-US" altLang="ko-KR" sz="1050" dirty="0" smtClean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왼쪽의</a:t>
            </a:r>
            <a:r>
              <a:rPr lang="en-US" altLang="ko-KR" sz="1050" dirty="0" smtClean="0"/>
              <a:t> </a:t>
            </a:r>
            <a:r>
              <a:rPr lang="ko-KR" altLang="en-US" sz="1050" dirty="0" smtClean="0"/>
              <a:t>메뉴를 선택하면 오른쪽화면에 </a:t>
            </a:r>
            <a:r>
              <a:rPr lang="ko-KR" altLang="en-US" sz="1050" dirty="0" err="1" smtClean="0"/>
              <a:t>테그에</a:t>
            </a:r>
            <a:r>
              <a:rPr lang="ko-KR" altLang="en-US" sz="1050" dirty="0" smtClean="0"/>
              <a:t> 대한 설명이 나오는 홈페이지</a:t>
            </a:r>
            <a:endParaRPr lang="en-US" altLang="ko-KR" sz="1050" dirty="0" smtClean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4. </a:t>
            </a:r>
            <a:r>
              <a:rPr lang="ko-KR" altLang="en-US" sz="1800" dirty="0" smtClean="0"/>
              <a:t>실습하기 </a:t>
            </a:r>
            <a:endParaRPr lang="en-US" altLang="ko-KR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168781" y="768819"/>
            <a:ext cx="6062486" cy="368935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ko-KR" altLang="en-US" sz="700" dirty="0"/>
              <a:t>*</a:t>
            </a:r>
            <a:r>
              <a:rPr lang="ko-KR" altLang="en-US" sz="700" u="sng" dirty="0">
                <a:solidFill>
                  <a:srgbClr val="FF0000"/>
                </a:solidFill>
              </a:rPr>
              <a:t>문서의 기본 구조를 나타내 주는 태그</a:t>
            </a:r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ko-KR" altLang="en-US" sz="700" dirty="0"/>
              <a:t>*문단 혹은 줄을 바꾸는 태그</a:t>
            </a:r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ko-KR" altLang="en-US" sz="700" dirty="0"/>
              <a:t>*글자의 크기를 마음대로 조절하는 태그</a:t>
            </a:r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ko-KR" altLang="en-US" sz="700" dirty="0"/>
              <a:t>*선 그리기 태그</a:t>
            </a:r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ko-KR" altLang="en-US" sz="700" dirty="0"/>
              <a:t>*이미지 </a:t>
            </a:r>
            <a:r>
              <a:rPr lang="ko-KR" altLang="en-US" sz="700" dirty="0" err="1"/>
              <a:t>맵을</a:t>
            </a:r>
            <a:r>
              <a:rPr lang="ko-KR" altLang="en-US" sz="700" dirty="0"/>
              <a:t> 처리하는 태그</a:t>
            </a:r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ko-KR" altLang="en-US" sz="700" dirty="0"/>
              <a:t>*목록을 정리해 주는 태그</a:t>
            </a:r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ko-KR" altLang="en-US" sz="700" dirty="0"/>
              <a:t>*문서를 가운데로 정렬시켜 주는 태그</a:t>
            </a:r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ko-KR" altLang="en-US" sz="700" dirty="0"/>
              <a:t>*인용하기 태그</a:t>
            </a:r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ko-KR" altLang="en-US" sz="700" dirty="0"/>
              <a:t>*글자의 모양을 정의해 주는 태그</a:t>
            </a:r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ko-KR" altLang="en-US" sz="700" dirty="0"/>
              <a:t>*배경 이미지 작업하기</a:t>
            </a:r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ko-KR" altLang="en-US" sz="700" dirty="0"/>
              <a:t>*부분을 강조해 주는 태그</a:t>
            </a:r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ko-KR" altLang="en-US" sz="700" dirty="0"/>
              <a:t>*연결하기 태그</a:t>
            </a:r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ko-KR" altLang="en-US" sz="700" dirty="0"/>
              <a:t>*주소 및 편지 서비스</a:t>
            </a:r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ko-KR" altLang="en-US" sz="700" dirty="0"/>
              <a:t>*색상 지정하기</a:t>
            </a:r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ko-KR" altLang="en-US" sz="700" dirty="0"/>
              <a:t>*표 만들기 태그</a:t>
            </a:r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ko-KR" altLang="en-US" sz="700" dirty="0"/>
              <a:t>*문서를 임의로 고정시키는 태그</a:t>
            </a:r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ko-KR" altLang="en-US" sz="700" dirty="0"/>
              <a:t>*입력 폼 만들기</a:t>
            </a:r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ko-KR" altLang="en-US" sz="700" dirty="0"/>
              <a:t>*창 만들기 태그</a:t>
            </a:r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ko-KR" altLang="en-US" sz="700" dirty="0"/>
              <a:t>*이미지 다루기에 필요한 태그</a:t>
            </a:r>
            <a:endParaRPr lang="en-US" altLang="ko-KR" sz="7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1070" y="889036"/>
            <a:ext cx="3667015" cy="1397466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 bwMode="auto">
          <a:xfrm>
            <a:off x="5015920" y="768819"/>
            <a:ext cx="0" cy="3689355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44857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1. </a:t>
            </a:r>
            <a:r>
              <a:rPr lang="ko-KR" altLang="en-US" sz="1800" dirty="0"/>
              <a:t>강의 </a:t>
            </a:r>
            <a:r>
              <a:rPr lang="ko-KR" altLang="en-US" sz="1800" dirty="0" smtClean="0"/>
              <a:t>들어가기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25682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학습목표 제시</a:t>
            </a:r>
            <a:endParaRPr lang="en-US" altLang="ko-KR" sz="1600" dirty="0" smtClean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err="1" smtClean="0"/>
              <a:t>정적홈페이지를</a:t>
            </a:r>
            <a:r>
              <a:rPr lang="ko-KR" altLang="en-US" sz="1200" dirty="0" smtClean="0"/>
              <a:t> 구성하는 </a:t>
            </a:r>
            <a:r>
              <a:rPr lang="en-US" altLang="ko-KR" sz="1200" dirty="0" smtClean="0"/>
              <a:t>HTML</a:t>
            </a:r>
            <a:r>
              <a:rPr lang="ko-KR" altLang="en-US" sz="1200" dirty="0" smtClean="0"/>
              <a:t>을 사용할 수 있다</a:t>
            </a:r>
            <a:r>
              <a:rPr lang="en-US" altLang="ko-KR" sz="1200" dirty="0" smtClean="0"/>
              <a:t>. 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무척 많은 </a:t>
            </a:r>
            <a:r>
              <a:rPr lang="en-US" altLang="ko-KR" sz="1200" dirty="0" smtClean="0"/>
              <a:t>tag</a:t>
            </a:r>
            <a:r>
              <a:rPr lang="ko-KR" altLang="en-US" sz="1200" dirty="0" smtClean="0"/>
              <a:t>연습으로 </a:t>
            </a:r>
            <a:r>
              <a:rPr lang="en-US" altLang="ko-KR" sz="1200" dirty="0" smtClean="0"/>
              <a:t>tag</a:t>
            </a:r>
            <a:r>
              <a:rPr lang="ko-KR" altLang="en-US" sz="1200" dirty="0" smtClean="0"/>
              <a:t>가 몸에 익숙해 질 수 있다</a:t>
            </a:r>
            <a:r>
              <a:rPr lang="en-US" altLang="ko-KR" sz="1200" dirty="0" smtClean="0"/>
              <a:t>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849828" y="4254990"/>
            <a:ext cx="5631670" cy="634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본 장은 기본 </a:t>
            </a:r>
            <a:r>
              <a:rPr lang="en-US" altLang="ko-KR" dirty="0" smtClean="0">
                <a:solidFill>
                  <a:srgbClr val="FF0000"/>
                </a:solidFill>
              </a:rPr>
              <a:t>HTML</a:t>
            </a:r>
            <a:r>
              <a:rPr lang="ko-KR" altLang="en-US" dirty="0" smtClean="0">
                <a:solidFill>
                  <a:srgbClr val="FF0000"/>
                </a:solidFill>
              </a:rPr>
              <a:t>을 맛보기 수준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en-US" altLang="ko-KR" dirty="0" smtClean="0">
                <a:solidFill>
                  <a:srgbClr val="FF0000"/>
                </a:solidFill>
              </a:rPr>
              <a:t>html5,css</a:t>
            </a:r>
            <a:r>
              <a:rPr lang="ko-KR" altLang="en-US" dirty="0" smtClean="0">
                <a:solidFill>
                  <a:srgbClr val="FF0000"/>
                </a:solidFill>
              </a:rPr>
              <a:t>등은 다루지 않지만 나올 때마다 찾아보며 익히자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86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292152" y="696097"/>
            <a:ext cx="2441544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err="1" smtClean="0"/>
              <a:t>태그표</a:t>
            </a:r>
            <a:r>
              <a:rPr lang="ko-KR" altLang="en-US" sz="1600" dirty="0" smtClean="0"/>
              <a:t> 홈페이지 만들기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부연설명</a:t>
            </a:r>
            <a:endParaRPr lang="en-US" altLang="ko-KR" sz="1050" dirty="0" smtClean="0"/>
          </a:p>
          <a:p>
            <a:pPr marL="228600" indent="-22860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AutoNum type="arabicParenR"/>
            </a:pPr>
            <a:r>
              <a:rPr lang="ko-KR" altLang="en-US" sz="1050" dirty="0" smtClean="0"/>
              <a:t>처음 부르는 곳은 </a:t>
            </a:r>
            <a:r>
              <a:rPr lang="en-US" altLang="ko-KR" sz="1050" dirty="0" smtClean="0"/>
              <a:t>tagtable.html</a:t>
            </a:r>
            <a:r>
              <a:rPr lang="ko-KR" altLang="en-US" sz="1050" dirty="0" smtClean="0"/>
              <a:t>로 프레임정의만 있다</a:t>
            </a:r>
            <a:r>
              <a:rPr lang="en-US" altLang="ko-KR" sz="1050" dirty="0" smtClean="0"/>
              <a:t>.</a:t>
            </a:r>
          </a:p>
          <a:p>
            <a:pPr marL="228600" indent="-22860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AutoNum type="arabicParenR"/>
            </a:pPr>
            <a:r>
              <a:rPr lang="ko-KR" altLang="en-US" sz="1050" dirty="0" smtClean="0"/>
              <a:t>왼쪽은 </a:t>
            </a:r>
            <a:r>
              <a:rPr lang="en-US" altLang="ko-KR" sz="1050" dirty="0" smtClean="0"/>
              <a:t>menu.html</a:t>
            </a:r>
            <a:r>
              <a:rPr lang="ko-KR" altLang="en-US" sz="1050" dirty="0" smtClean="0"/>
              <a:t>로 해당 메뉴를 누르면 </a:t>
            </a:r>
            <a:r>
              <a:rPr lang="ko-KR" altLang="en-US" sz="1050" dirty="0" err="1" smtClean="0"/>
              <a:t>타겟된</a:t>
            </a:r>
            <a:r>
              <a:rPr lang="ko-KR" altLang="en-US" sz="1050" dirty="0" smtClean="0"/>
              <a:t> 오른쪽 프레임에  </a:t>
            </a:r>
            <a:r>
              <a:rPr lang="en-US" altLang="ko-KR" sz="1050" dirty="0" smtClean="0"/>
              <a:t>tag1.html / tag2.html … tag00.html</a:t>
            </a:r>
            <a:r>
              <a:rPr lang="ko-KR" altLang="en-US" sz="1050" dirty="0" smtClean="0"/>
              <a:t>을 호출한다</a:t>
            </a:r>
            <a:r>
              <a:rPr lang="en-US" altLang="ko-KR" sz="1050" dirty="0"/>
              <a:t> </a:t>
            </a:r>
            <a:r>
              <a:rPr lang="en-US" altLang="ko-KR" sz="1050" dirty="0" smtClean="0"/>
              <a:t>( </a:t>
            </a:r>
            <a:r>
              <a:rPr lang="ko-KR" altLang="en-US" sz="1050" dirty="0" smtClean="0"/>
              <a:t>메뉴는</a:t>
            </a:r>
            <a:r>
              <a:rPr lang="en-US" altLang="ko-KR" sz="1050" dirty="0" smtClean="0"/>
              <a:t> </a:t>
            </a:r>
            <a:r>
              <a:rPr lang="ko-KR" altLang="en-US" sz="1050" dirty="0" smtClean="0"/>
              <a:t>그림과 같이 </a:t>
            </a:r>
            <a:r>
              <a:rPr lang="en-US" altLang="ko-KR" sz="1050" dirty="0" smtClean="0"/>
              <a:t>19</a:t>
            </a:r>
            <a:r>
              <a:rPr lang="ko-KR" altLang="en-US" sz="1050" dirty="0" smtClean="0"/>
              <a:t>개 작성</a:t>
            </a:r>
            <a:r>
              <a:rPr lang="en-US" altLang="ko-KR" sz="1050" dirty="0" smtClean="0"/>
              <a:t>)</a:t>
            </a:r>
          </a:p>
          <a:p>
            <a:pPr marL="228600" indent="-22860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AutoNum type="arabicParenR"/>
            </a:pPr>
            <a:r>
              <a:rPr lang="ko-KR" altLang="en-US" sz="1050" dirty="0" smtClean="0"/>
              <a:t>각각의 </a:t>
            </a:r>
            <a:r>
              <a:rPr lang="en-US" altLang="ko-KR" sz="1050" dirty="0" smtClean="0"/>
              <a:t>tag00.html</a:t>
            </a:r>
            <a:r>
              <a:rPr lang="ko-KR" altLang="en-US" sz="1050" dirty="0" smtClean="0"/>
              <a:t>에 해당 태그 설명을 </a:t>
            </a:r>
            <a:r>
              <a:rPr lang="en-US" altLang="ko-KR" sz="1050" dirty="0" smtClean="0"/>
              <a:t>html</a:t>
            </a:r>
            <a:r>
              <a:rPr lang="ko-KR" altLang="en-US" sz="1050" dirty="0" smtClean="0"/>
              <a:t>로 작성한다</a:t>
            </a:r>
            <a:r>
              <a:rPr lang="en-US" altLang="ko-KR" sz="1050" dirty="0" smtClean="0"/>
              <a:t> (</a:t>
            </a:r>
            <a:r>
              <a:rPr lang="ko-KR" altLang="en-US" sz="1050" dirty="0" smtClean="0"/>
              <a:t>각 </a:t>
            </a:r>
            <a:r>
              <a:rPr lang="en-US" altLang="ko-KR" sz="1050" dirty="0" smtClean="0"/>
              <a:t>tag00.html</a:t>
            </a:r>
            <a:r>
              <a:rPr lang="ko-KR" altLang="en-US" sz="1050" dirty="0" smtClean="0"/>
              <a:t>화면은 </a:t>
            </a:r>
            <a:r>
              <a:rPr lang="en-US" altLang="ko-KR" sz="1050" dirty="0" smtClean="0"/>
              <a:t>table</a:t>
            </a:r>
            <a:r>
              <a:rPr lang="ko-KR" altLang="en-US" sz="1050" dirty="0" err="1" smtClean="0"/>
              <a:t>테그등을</a:t>
            </a:r>
            <a:r>
              <a:rPr lang="ko-KR" altLang="en-US" sz="1050" dirty="0" smtClean="0"/>
              <a:t> 이용하여 작성할 것</a:t>
            </a:r>
            <a:r>
              <a:rPr lang="en-US" altLang="ko-KR" sz="1050" dirty="0" smtClean="0"/>
              <a:t>)</a:t>
            </a:r>
          </a:p>
          <a:p>
            <a:pPr marL="228600" indent="-22860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AutoNum type="arabicParenR"/>
            </a:pPr>
            <a:r>
              <a:rPr lang="ko-KR" altLang="en-US" sz="1050" dirty="0" smtClean="0"/>
              <a:t>최대한 아는 </a:t>
            </a:r>
            <a:r>
              <a:rPr lang="en-US" altLang="ko-KR" sz="1050" dirty="0" smtClean="0"/>
              <a:t>html</a:t>
            </a:r>
            <a:r>
              <a:rPr lang="ko-KR" altLang="en-US" sz="1050" dirty="0" err="1" smtClean="0"/>
              <a:t>테그를</a:t>
            </a:r>
            <a:r>
              <a:rPr lang="ko-KR" altLang="en-US" sz="1050" dirty="0" smtClean="0"/>
              <a:t> 참조하여 성심 </a:t>
            </a:r>
            <a:r>
              <a:rPr lang="ko-KR" altLang="en-US" sz="1050" dirty="0" err="1" smtClean="0"/>
              <a:t>성의것</a:t>
            </a:r>
            <a:r>
              <a:rPr lang="ko-KR" altLang="en-US" sz="1050" dirty="0" smtClean="0"/>
              <a:t> 작성할 것</a:t>
            </a:r>
            <a:r>
              <a:rPr lang="en-US" altLang="ko-KR" sz="1050" dirty="0" smtClean="0"/>
              <a:t>. 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4. </a:t>
            </a:r>
            <a:r>
              <a:rPr lang="ko-KR" altLang="en-US" sz="1800" dirty="0" smtClean="0"/>
              <a:t>실습하기 </a:t>
            </a:r>
            <a:endParaRPr lang="en-US" altLang="ko-KR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083534" y="875061"/>
            <a:ext cx="6062486" cy="368935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ko-KR" altLang="en-US" sz="700" smtClean="0"/>
              <a:t>*</a:t>
            </a:r>
            <a:r>
              <a:rPr lang="ko-KR" altLang="en-US" sz="700" u="sng" smtClean="0">
                <a:solidFill>
                  <a:srgbClr val="FF0000"/>
                </a:solidFill>
              </a:rPr>
              <a:t>문서의 기본 구조를 나타내 주는 태그</a:t>
            </a:r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ko-KR" altLang="en-US" sz="700" smtClean="0"/>
              <a:t>*문단 혹은 줄을 바꾸는 태그</a:t>
            </a:r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ko-KR" altLang="en-US" sz="700" smtClean="0"/>
              <a:t>*글자의 크기를 마음대로 조절하는 태그</a:t>
            </a:r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ko-KR" altLang="en-US" sz="700" smtClean="0"/>
              <a:t>*선 그리기 태그</a:t>
            </a:r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ko-KR" altLang="en-US" sz="700" smtClean="0"/>
              <a:t>*이미지 맵을 처리하는 태그</a:t>
            </a:r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ko-KR" altLang="en-US" sz="700" smtClean="0"/>
              <a:t>*목록을 정리해 주는 태그</a:t>
            </a:r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ko-KR" altLang="en-US" sz="700" smtClean="0"/>
              <a:t>*문서를 가운데로 정렬시켜 주는 태그</a:t>
            </a:r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ko-KR" altLang="en-US" sz="700" smtClean="0"/>
              <a:t>*인용하기 태그</a:t>
            </a:r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ko-KR" altLang="en-US" sz="700" smtClean="0"/>
              <a:t>*글자의 모양을 정의해 주는 태그</a:t>
            </a:r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ko-KR" altLang="en-US" sz="700" smtClean="0"/>
              <a:t>*배경 이미지 작업하기</a:t>
            </a:r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ko-KR" altLang="en-US" sz="700" smtClean="0"/>
              <a:t>*부분을 강조해 주는 태그</a:t>
            </a:r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ko-KR" altLang="en-US" sz="700" smtClean="0"/>
              <a:t>*연결하기 태그</a:t>
            </a:r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ko-KR" altLang="en-US" sz="700" smtClean="0"/>
              <a:t>*주소 및 편지 서비스</a:t>
            </a:r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ko-KR" altLang="en-US" sz="700" smtClean="0"/>
              <a:t>*색상 지정하기</a:t>
            </a:r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ko-KR" altLang="en-US" sz="700" smtClean="0"/>
              <a:t>*표 만들기 태그</a:t>
            </a:r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ko-KR" altLang="en-US" sz="700" smtClean="0"/>
              <a:t>*문서를 임의로 고정시키는 태그</a:t>
            </a:r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ko-KR" altLang="en-US" sz="700" smtClean="0"/>
              <a:t>*입력 폼 만들기</a:t>
            </a:r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ko-KR" altLang="en-US" sz="700" smtClean="0"/>
              <a:t>*창 만들기 태그</a:t>
            </a:r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ko-KR" altLang="en-US" sz="700" smtClean="0"/>
              <a:t>*이미지 다루기에 필요한 태그</a:t>
            </a:r>
            <a:endParaRPr lang="en-US" altLang="ko-KR" sz="7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1070" y="889036"/>
            <a:ext cx="3667015" cy="1397466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 bwMode="auto">
          <a:xfrm>
            <a:off x="5015920" y="768819"/>
            <a:ext cx="0" cy="3689355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3491" y="5420967"/>
            <a:ext cx="3829960" cy="1157340"/>
          </a:xfrm>
          <a:prstGeom prst="rect">
            <a:avLst/>
          </a:prstGeom>
        </p:spPr>
      </p:pic>
      <p:sp>
        <p:nvSpPr>
          <p:cNvPr id="4" name="오른쪽 화살표 3"/>
          <p:cNvSpPr/>
          <p:nvPr/>
        </p:nvSpPr>
        <p:spPr bwMode="auto">
          <a:xfrm rot="14927401">
            <a:off x="6256621" y="4842216"/>
            <a:ext cx="929576" cy="421156"/>
          </a:xfrm>
          <a:prstGeom prst="rightArrow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18471" y="5300485"/>
            <a:ext cx="1516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tagtable.html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0432" y="5469762"/>
            <a:ext cx="2963046" cy="826198"/>
          </a:xfrm>
          <a:prstGeom prst="rect">
            <a:avLst/>
          </a:prstGeom>
        </p:spPr>
      </p:pic>
      <p:cxnSp>
        <p:nvCxnSpPr>
          <p:cNvPr id="11" name="직선 화살표 연결선 10"/>
          <p:cNvCxnSpPr/>
          <p:nvPr/>
        </p:nvCxnSpPr>
        <p:spPr bwMode="auto">
          <a:xfrm flipV="1">
            <a:off x="2948086" y="4332966"/>
            <a:ext cx="546364" cy="1088001"/>
          </a:xfrm>
          <a:prstGeom prst="straightConnector1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6537391" y="2222721"/>
            <a:ext cx="12442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tag00.html</a:t>
            </a:r>
            <a:endParaRPr lang="ko-KR" altLang="en-US" dirty="0"/>
          </a:p>
        </p:txBody>
      </p:sp>
      <p:cxnSp>
        <p:nvCxnSpPr>
          <p:cNvPr id="14" name="직선 화살표 연결선 13"/>
          <p:cNvCxnSpPr/>
          <p:nvPr/>
        </p:nvCxnSpPr>
        <p:spPr bwMode="auto">
          <a:xfrm flipH="1" flipV="1">
            <a:off x="6200024" y="2345443"/>
            <a:ext cx="394280" cy="181488"/>
          </a:xfrm>
          <a:prstGeom prst="straightConnector1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3373668" y="5234813"/>
            <a:ext cx="1516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tagtable.html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5088011" y="2526603"/>
            <a:ext cx="4116697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0" dirty="0" smtClean="0"/>
              <a:t>아마 </a:t>
            </a:r>
            <a:r>
              <a:rPr lang="ko-KR" altLang="en-US" sz="1000" b="0" dirty="0" err="1" smtClean="0"/>
              <a:t>테그를</a:t>
            </a:r>
            <a:r>
              <a:rPr lang="ko-KR" altLang="en-US" sz="1000" b="0" dirty="0" smtClean="0"/>
              <a:t> 설명하기 위하여 </a:t>
            </a:r>
            <a:r>
              <a:rPr lang="en-US" altLang="ko-KR" sz="1000" b="0" dirty="0" smtClean="0"/>
              <a:t>&lt; &gt;</a:t>
            </a:r>
            <a:r>
              <a:rPr lang="ko-KR" altLang="en-US" sz="1000" b="0" dirty="0" smtClean="0"/>
              <a:t>등 문자는 </a:t>
            </a:r>
            <a:r>
              <a:rPr lang="ko-KR" altLang="en-US" sz="1000" b="0" dirty="0" err="1" smtClean="0"/>
              <a:t>테그로</a:t>
            </a:r>
            <a:r>
              <a:rPr lang="ko-KR" altLang="en-US" sz="1000" b="0" dirty="0" smtClean="0"/>
              <a:t> 인식해서 애 좀 먹을 것이다 다음 특수문자는 아래와 같이 기입해야 홈페이지에 나타난다</a:t>
            </a:r>
            <a:endParaRPr lang="ko-KR" altLang="en-US" sz="1000" b="0" dirty="0"/>
          </a:p>
          <a:p>
            <a:r>
              <a:rPr lang="en-US" altLang="ko-KR" sz="1000" b="0" dirty="0" smtClean="0"/>
              <a:t>&lt; </a:t>
            </a:r>
            <a:r>
              <a:rPr lang="en-US" altLang="ko-KR" sz="1000" b="0" dirty="0"/>
              <a:t>: &amp;</a:t>
            </a:r>
            <a:r>
              <a:rPr lang="en-US" altLang="ko-KR" sz="1000" b="0" dirty="0" err="1"/>
              <a:t>lt</a:t>
            </a:r>
            <a:r>
              <a:rPr lang="en-US" altLang="ko-KR" sz="1000" b="0" dirty="0"/>
              <a:t>;</a:t>
            </a:r>
          </a:p>
          <a:p>
            <a:r>
              <a:rPr lang="en-US" altLang="ko-KR" sz="1000" b="0" dirty="0" smtClean="0"/>
              <a:t>&gt; </a:t>
            </a:r>
            <a:r>
              <a:rPr lang="en-US" altLang="ko-KR" sz="1000" b="0" dirty="0"/>
              <a:t>: &amp;</a:t>
            </a:r>
            <a:r>
              <a:rPr lang="en-US" altLang="ko-KR" sz="1000" b="0" dirty="0" err="1"/>
              <a:t>gt</a:t>
            </a:r>
            <a:r>
              <a:rPr lang="en-US" altLang="ko-KR" sz="1000" b="0" dirty="0"/>
              <a:t>;</a:t>
            </a:r>
          </a:p>
          <a:p>
            <a:r>
              <a:rPr lang="en-US" altLang="ko-KR" sz="1000" b="0" dirty="0" smtClean="0"/>
              <a:t>&amp; </a:t>
            </a:r>
            <a:r>
              <a:rPr lang="en-US" altLang="ko-KR" sz="1000" b="0" dirty="0"/>
              <a:t>: &amp;amp</a:t>
            </a:r>
          </a:p>
          <a:p>
            <a:r>
              <a:rPr lang="en-US" altLang="ko-KR" sz="1000" b="0" dirty="0" smtClean="0"/>
              <a:t>" </a:t>
            </a:r>
            <a:r>
              <a:rPr lang="en-US" altLang="ko-KR" sz="1000" b="0" dirty="0"/>
              <a:t>: &amp;</a:t>
            </a:r>
            <a:r>
              <a:rPr lang="en-US" altLang="ko-KR" sz="1000" b="0" dirty="0" err="1"/>
              <a:t>quot</a:t>
            </a:r>
            <a:endParaRPr lang="en-US" altLang="ko-KR" sz="1000" b="0" dirty="0"/>
          </a:p>
          <a:p>
            <a:r>
              <a:rPr lang="en-US" altLang="ko-KR" sz="1000" b="0" dirty="0" smtClean="0"/>
              <a:t>space </a:t>
            </a:r>
            <a:r>
              <a:rPr lang="en-US" altLang="ko-KR" sz="1000" b="0" dirty="0"/>
              <a:t>: &amp;</a:t>
            </a:r>
            <a:r>
              <a:rPr lang="en-US" altLang="ko-KR" sz="1000" b="0" dirty="0" err="1"/>
              <a:t>nbsp</a:t>
            </a:r>
            <a:endParaRPr lang="en-US" altLang="ko-KR" sz="1000" b="0" dirty="0"/>
          </a:p>
          <a:p>
            <a:r>
              <a:rPr lang="en-US" altLang="ko-KR" sz="1000" b="0" dirty="0" smtClean="0"/>
              <a:t>® </a:t>
            </a:r>
            <a:r>
              <a:rPr lang="en-US" altLang="ko-KR" sz="1000" b="0" dirty="0"/>
              <a:t>: &amp;</a:t>
            </a:r>
            <a:r>
              <a:rPr lang="en-US" altLang="ko-KR" sz="1000" b="0" dirty="0" err="1"/>
              <a:t>reg</a:t>
            </a:r>
            <a:endParaRPr lang="en-US" altLang="ko-KR" sz="1000" b="0" dirty="0"/>
          </a:p>
          <a:p>
            <a:r>
              <a:rPr lang="ko-KR" altLang="en-US" sz="1000" b="0" dirty="0" smtClean="0"/>
              <a:t>원</a:t>
            </a:r>
            <a:r>
              <a:rPr lang="en-US" altLang="ko-KR" sz="1000" b="0" dirty="0"/>
              <a:t>c : &amp;copy;</a:t>
            </a:r>
          </a:p>
        </p:txBody>
      </p:sp>
    </p:spTree>
    <p:extLst>
      <p:ext uri="{BB962C8B-B14F-4D97-AF65-F5344CB8AC3E}">
        <p14:creationId xmlns:p14="http://schemas.microsoft.com/office/powerpoint/2010/main" val="324211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323174" y="1078930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331782" name="Rectangle 3"/>
          <p:cNvSpPr txBox="1">
            <a:spLocks noChangeArrowheads="1"/>
          </p:cNvSpPr>
          <p:nvPr/>
        </p:nvSpPr>
        <p:spPr bwMode="auto">
          <a:xfrm>
            <a:off x="384560" y="779074"/>
            <a:ext cx="9498013" cy="286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dirty="0" smtClean="0"/>
              <a:t>다음 제시된 내용을 자필로 작성하여 제출 하시오 </a:t>
            </a:r>
            <a:r>
              <a:rPr lang="en-US" altLang="ko-KR" dirty="0" smtClean="0"/>
              <a:t>(</a:t>
            </a:r>
            <a:r>
              <a:rPr lang="ko-KR" altLang="en-US" dirty="0" smtClean="0"/>
              <a:t>상단 학번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이름 기입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30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6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정리하기</a:t>
            </a:r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603094" y="1283413"/>
            <a:ext cx="837016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0"/>
              </a:spcBef>
              <a:buAutoNum type="arabicPeriod"/>
            </a:pPr>
            <a:r>
              <a:rPr lang="ko-KR" altLang="en-US" sz="1800" dirty="0" smtClean="0"/>
              <a:t>다음 </a:t>
            </a:r>
            <a:r>
              <a:rPr lang="en-US" altLang="ko-KR" sz="1800" dirty="0" smtClean="0"/>
              <a:t>HTML</a:t>
            </a:r>
            <a:r>
              <a:rPr lang="ko-KR" altLang="en-US" sz="1800" dirty="0" err="1" smtClean="0"/>
              <a:t>테그들을</a:t>
            </a:r>
            <a:r>
              <a:rPr lang="ko-KR" altLang="en-US" sz="1800" dirty="0" smtClean="0"/>
              <a:t> 정리하여 필기하시오 </a:t>
            </a:r>
            <a:r>
              <a:rPr lang="en-US" altLang="ko-KR" sz="1800" dirty="0" smtClean="0"/>
              <a:t>(</a:t>
            </a:r>
            <a:r>
              <a:rPr lang="ko-KR" altLang="en-US" sz="1800" dirty="0" err="1" smtClean="0"/>
              <a:t>테그판</a:t>
            </a:r>
            <a:r>
              <a:rPr lang="ko-KR" altLang="en-US" sz="1800" dirty="0" smtClean="0"/>
              <a:t> 만들기</a:t>
            </a:r>
            <a:r>
              <a:rPr lang="en-US" altLang="ko-KR" sz="1800" dirty="0"/>
              <a:t>)</a:t>
            </a:r>
            <a:r>
              <a:rPr lang="en-US" altLang="ko-KR" sz="1400" dirty="0" smtClean="0"/>
              <a:t> </a:t>
            </a:r>
          </a:p>
          <a:p>
            <a:pPr>
              <a:spcBef>
                <a:spcPct val="0"/>
              </a:spcBef>
            </a:pPr>
            <a:r>
              <a:rPr lang="en-US" altLang="ko-KR" sz="1400" dirty="0" smtClean="0"/>
              <a:t>- </a:t>
            </a:r>
            <a:r>
              <a:rPr lang="ko-KR" altLang="en-US" sz="1400" dirty="0" smtClean="0"/>
              <a:t>당분간 익숙할 때까지 쪽지에 써서 들고 다니면서 외워라</a:t>
            </a:r>
            <a:r>
              <a:rPr lang="en-US" altLang="ko-KR" sz="1400" dirty="0" smtClean="0"/>
              <a:t>.</a:t>
            </a:r>
            <a:endParaRPr lang="en-US" altLang="ko-KR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683" y="2487029"/>
            <a:ext cx="7858425" cy="262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21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31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7</a:t>
            </a:r>
            <a:r>
              <a:rPr lang="en-US" altLang="ko-KR" sz="1800" dirty="0" smtClean="0"/>
              <a:t>. </a:t>
            </a:r>
            <a:r>
              <a:rPr lang="ko-KR" altLang="en-US" sz="1800" dirty="0" err="1" smtClean="0"/>
              <a:t>차시</a:t>
            </a:r>
            <a:r>
              <a:rPr lang="ko-KR" altLang="en-US" sz="1800" dirty="0" smtClean="0"/>
              <a:t> 예고</a:t>
            </a:r>
            <a:endParaRPr lang="en-US" altLang="ko-KR" dirty="0"/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768122" y="1211890"/>
            <a:ext cx="7450138" cy="78308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sp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err="1" smtClean="0"/>
              <a:t>차시</a:t>
            </a:r>
            <a:r>
              <a:rPr lang="ko-KR" altLang="en-US" sz="1600" dirty="0" smtClean="0"/>
              <a:t> 준비</a:t>
            </a:r>
            <a:endParaRPr lang="en-US" altLang="ko-KR" sz="1600" dirty="0" smtClean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자바스크립트를 배워보자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409122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323174" y="765717"/>
            <a:ext cx="9061444" cy="5390157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r>
              <a:rPr kumimoji="0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나를</a:t>
            </a:r>
            <a:r>
              <a:rPr kumimoji="0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kumimoji="0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선택해야 만 하는 이유</a:t>
            </a:r>
            <a:r>
              <a:rPr kumimoji="0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r>
              <a:rPr lang="ko-KR" altLang="en-US" sz="1000" b="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나의 경쟁력</a:t>
            </a:r>
            <a:endParaRPr lang="en-US" altLang="ko-KR" sz="1000" b="0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r>
              <a:rPr lang="ko-KR" altLang="en-US" sz="1000" b="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지금은 없더라도 약 </a:t>
            </a:r>
            <a:r>
              <a:rPr lang="en-US" altLang="ko-KR" sz="1000" b="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  <a:r>
              <a:rPr lang="ko-KR" altLang="en-US" sz="1000" b="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개월 후에는 하나이상 있어야 한다</a:t>
            </a:r>
            <a:r>
              <a:rPr lang="en-US" altLang="ko-KR" sz="1000" b="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1000" b="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그것이 무엇인지 명확히 정의하고</a:t>
            </a:r>
            <a:r>
              <a:rPr lang="en-US" altLang="ko-KR" sz="1000" b="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000" b="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그것을 위하여 계획을 세워서 매진하시오</a:t>
            </a:r>
            <a:r>
              <a:rPr lang="en-US" altLang="ko-KR" sz="1000" b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en-US" altLang="ko-KR" sz="1000" b="0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32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dirty="0" smtClean="0"/>
              <a:t>Further work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1826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2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생각해볼 문제 및 용어</a:t>
            </a:r>
            <a:endParaRPr lang="en-US" altLang="ko-KR" dirty="0"/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533166" y="768187"/>
            <a:ext cx="8073938" cy="257063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학습 전 생각해볼 문제</a:t>
            </a:r>
            <a:endParaRPr lang="en-US" altLang="ko-KR" sz="1600" dirty="0" smtClean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err="1" smtClean="0"/>
              <a:t>익스플로러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크롬브라우저 사용하기</a:t>
            </a:r>
            <a:endParaRPr lang="en-US" altLang="ko-KR" sz="1200" dirty="0" smtClean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웹 소스보기</a:t>
            </a:r>
            <a:endParaRPr lang="en-US" altLang="ko-KR" sz="1200" dirty="0" smtClean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 smtClean="0"/>
              <a:t>PC</a:t>
            </a:r>
            <a:r>
              <a:rPr lang="ko-KR" altLang="en-US" sz="1200" dirty="0" smtClean="0"/>
              <a:t>웹과 </a:t>
            </a:r>
            <a:r>
              <a:rPr lang="ko-KR" altLang="en-US" sz="1200" dirty="0" err="1" smtClean="0"/>
              <a:t>모바일</a:t>
            </a:r>
            <a:r>
              <a:rPr lang="ko-KR" altLang="en-US" sz="1200" dirty="0" smtClean="0"/>
              <a:t> 웹의 특징을  알아보기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47614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4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이해하기</a:t>
            </a:r>
            <a:endParaRPr lang="en-US" altLang="ko-KR" dirty="0"/>
          </a:p>
        </p:txBody>
      </p:sp>
      <p:grpSp>
        <p:nvGrpSpPr>
          <p:cNvPr id="16" name="Group 17"/>
          <p:cNvGrpSpPr>
            <a:grpSpLocks/>
          </p:cNvGrpSpPr>
          <p:nvPr/>
        </p:nvGrpSpPr>
        <p:grpSpPr bwMode="auto">
          <a:xfrm>
            <a:off x="430213" y="1700775"/>
            <a:ext cx="6886575" cy="579438"/>
            <a:chOff x="1056" y="1039"/>
            <a:chExt cx="3072" cy="257"/>
          </a:xfrm>
        </p:grpSpPr>
        <p:sp>
          <p:nvSpPr>
            <p:cNvPr id="17" name="Text Box 18"/>
            <p:cNvSpPr txBox="1">
              <a:spLocks noChangeArrowheads="1"/>
            </p:cNvSpPr>
            <p:nvPr/>
          </p:nvSpPr>
          <p:spPr bwMode="auto">
            <a:xfrm>
              <a:off x="1056" y="1039"/>
              <a:ext cx="794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7" tIns="45714" rIns="91427" bIns="45714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ko-KR" altLang="en-US" b="1">
                  <a:solidFill>
                    <a:srgbClr val="724FB7"/>
                  </a:solidFill>
                </a:rPr>
                <a:t>고민해 봅시다</a:t>
              </a:r>
              <a:endParaRPr lang="ko-KR" altLang="ko-KR" b="1">
                <a:solidFill>
                  <a:srgbClr val="724FB7"/>
                </a:solidFill>
              </a:endParaRPr>
            </a:p>
          </p:txBody>
        </p:sp>
        <p:sp>
          <p:nvSpPr>
            <p:cNvPr id="18" name="Line 19"/>
            <p:cNvSpPr>
              <a:spLocks noChangeShapeType="1"/>
            </p:cNvSpPr>
            <p:nvPr/>
          </p:nvSpPr>
          <p:spPr bwMode="auto">
            <a:xfrm>
              <a:off x="1104" y="1248"/>
              <a:ext cx="2976" cy="0"/>
            </a:xfrm>
            <a:prstGeom prst="line">
              <a:avLst/>
            </a:prstGeom>
            <a:noFill/>
            <a:ln w="28575">
              <a:solidFill>
                <a:srgbClr val="724FB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Oval 20"/>
            <p:cNvSpPr>
              <a:spLocks noChangeArrowheads="1"/>
            </p:cNvSpPr>
            <p:nvPr/>
          </p:nvSpPr>
          <p:spPr bwMode="auto">
            <a:xfrm>
              <a:off x="3984" y="1152"/>
              <a:ext cx="144" cy="144"/>
            </a:xfrm>
            <a:prstGeom prst="ellipse">
              <a:avLst/>
            </a:prstGeom>
            <a:solidFill>
              <a:srgbClr val="B6A1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" name="Oval 21"/>
            <p:cNvSpPr>
              <a:spLocks noChangeArrowheads="1"/>
            </p:cNvSpPr>
            <p:nvPr/>
          </p:nvSpPr>
          <p:spPr bwMode="auto">
            <a:xfrm>
              <a:off x="3888" y="1056"/>
              <a:ext cx="96" cy="96"/>
            </a:xfrm>
            <a:prstGeom prst="ellipse">
              <a:avLst/>
            </a:prstGeom>
            <a:solidFill>
              <a:srgbClr val="B6A1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</p:grpSp>
      <p:sp>
        <p:nvSpPr>
          <p:cNvPr id="21" name="AutoShape 60"/>
          <p:cNvSpPr>
            <a:spLocks noChangeArrowheads="1"/>
          </p:cNvSpPr>
          <p:nvPr/>
        </p:nvSpPr>
        <p:spPr bwMode="auto">
          <a:xfrm>
            <a:off x="608013" y="3037450"/>
            <a:ext cx="3251200" cy="511175"/>
          </a:xfrm>
          <a:prstGeom prst="flowChartAlternateProcess">
            <a:avLst/>
          </a:prstGeom>
          <a:solidFill>
            <a:srgbClr val="DFCC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9333" tIns="64666" rIns="129333" bIns="64666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700"/>
              <a:t>&lt;Tag&gt;&lt;/Tag&gt; ?</a:t>
            </a:r>
          </a:p>
        </p:txBody>
      </p:sp>
      <p:sp>
        <p:nvSpPr>
          <p:cNvPr id="22" name="AutoShape 62"/>
          <p:cNvSpPr>
            <a:spLocks noChangeArrowheads="1"/>
          </p:cNvSpPr>
          <p:nvPr/>
        </p:nvSpPr>
        <p:spPr bwMode="auto">
          <a:xfrm>
            <a:off x="608013" y="2426263"/>
            <a:ext cx="7116762" cy="511175"/>
          </a:xfrm>
          <a:prstGeom prst="flowChartAlternateProcess">
            <a:avLst/>
          </a:prstGeom>
          <a:solidFill>
            <a:srgbClr val="DFCC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9333" tIns="64666" rIns="129333" bIns="64666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700"/>
              <a:t>HTML(Hyper Text Markup Language)?</a:t>
            </a:r>
          </a:p>
        </p:txBody>
      </p:sp>
      <p:sp>
        <p:nvSpPr>
          <p:cNvPr id="23" name="AutoShape 64"/>
          <p:cNvSpPr>
            <a:spLocks noChangeArrowheads="1"/>
          </p:cNvSpPr>
          <p:nvPr/>
        </p:nvSpPr>
        <p:spPr bwMode="auto">
          <a:xfrm>
            <a:off x="608013" y="3650225"/>
            <a:ext cx="8234362" cy="511175"/>
          </a:xfrm>
          <a:prstGeom prst="flowChartAlternateProcess">
            <a:avLst/>
          </a:prstGeom>
          <a:solidFill>
            <a:srgbClr val="DFCC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9333" tIns="64666" rIns="129333" bIns="64666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700"/>
              <a:t>LINK?</a:t>
            </a:r>
            <a:endParaRPr lang="ko-KR" altLang="ko-KR" sz="1700"/>
          </a:p>
        </p:txBody>
      </p:sp>
      <p:sp>
        <p:nvSpPr>
          <p:cNvPr id="13" name="AutoShape 64"/>
          <p:cNvSpPr>
            <a:spLocks noChangeArrowheads="1"/>
          </p:cNvSpPr>
          <p:nvPr/>
        </p:nvSpPr>
        <p:spPr bwMode="auto">
          <a:xfrm>
            <a:off x="638999" y="4293917"/>
            <a:ext cx="8234362" cy="511175"/>
          </a:xfrm>
          <a:prstGeom prst="flowChartAlternateProcess">
            <a:avLst/>
          </a:prstGeom>
          <a:solidFill>
            <a:srgbClr val="DFCC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9333" tIns="64666" rIns="129333" bIns="64666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700" dirty="0" smtClean="0"/>
              <a:t>PC / Mobile Web</a:t>
            </a:r>
            <a:endParaRPr lang="ko-KR" altLang="ko-KR" sz="1700" dirty="0"/>
          </a:p>
        </p:txBody>
      </p:sp>
    </p:spTree>
    <p:extLst>
      <p:ext uri="{BB962C8B-B14F-4D97-AF65-F5344CB8AC3E}">
        <p14:creationId xmlns:p14="http://schemas.microsoft.com/office/powerpoint/2010/main" val="259653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5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이해하기</a:t>
            </a:r>
            <a:endParaRPr lang="en-US" altLang="ko-KR" dirty="0"/>
          </a:p>
        </p:txBody>
      </p:sp>
      <p:sp>
        <p:nvSpPr>
          <p:cNvPr id="6" name="직사각형 6"/>
          <p:cNvSpPr>
            <a:spLocks noChangeArrowheads="1"/>
          </p:cNvSpPr>
          <p:nvPr/>
        </p:nvSpPr>
        <p:spPr bwMode="auto">
          <a:xfrm>
            <a:off x="619125" y="1209056"/>
            <a:ext cx="7626350" cy="4808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9333" tIns="64666" rIns="129333" bIns="64666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342900" indent="-342900" eaLnBrk="1" hangingPunct="1">
              <a:buFont typeface="Wingdings" panose="05000000000000000000" pitchFamily="2" charset="2"/>
              <a:buChar char="ü"/>
            </a:pPr>
            <a:r>
              <a:rPr lang="ko-KR" altLang="en-US" dirty="0"/>
              <a:t>홈페이지 게시</a:t>
            </a:r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ko-KR" dirty="0"/>
              <a:t> HTML</a:t>
            </a:r>
            <a:r>
              <a:rPr lang="ko-KR" altLang="en-US" dirty="0"/>
              <a:t>형식의 문서파일을 만들어 웹 서버내의 특정 디렉터리에 복사해 둠 </a:t>
            </a:r>
            <a:endParaRPr lang="en-US" altLang="ko-KR" dirty="0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ko-KR" dirty="0"/>
              <a:t> HTML</a:t>
            </a:r>
            <a:r>
              <a:rPr lang="ko-KR" altLang="en-US" dirty="0"/>
              <a:t>은 일반 문서</a:t>
            </a:r>
            <a:r>
              <a:rPr lang="en-US" altLang="ko-KR" dirty="0"/>
              <a:t>(</a:t>
            </a:r>
            <a:r>
              <a:rPr lang="ko-KR" altLang="en-US" dirty="0"/>
              <a:t>문자</a:t>
            </a:r>
            <a:r>
              <a:rPr lang="en-US" altLang="ko-KR" dirty="0"/>
              <a:t>)</a:t>
            </a:r>
            <a:r>
              <a:rPr lang="ko-KR" altLang="en-US" dirty="0"/>
              <a:t>와 </a:t>
            </a:r>
            <a:r>
              <a:rPr lang="ko-KR" altLang="en-US" dirty="0" err="1"/>
              <a:t>테그가</a:t>
            </a:r>
            <a:r>
              <a:rPr lang="ko-KR" altLang="en-US" dirty="0"/>
              <a:t> 기본 </a:t>
            </a:r>
            <a:r>
              <a:rPr lang="en-US" altLang="ko-KR" dirty="0"/>
              <a:t>(&lt;tag&gt;&lt;/tag&gt;)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ko-KR" dirty="0"/>
              <a:t> LINK</a:t>
            </a:r>
            <a:r>
              <a:rPr lang="ko-KR" altLang="en-US" dirty="0"/>
              <a:t>를 따라 웹 페이지를 이동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813" y="1977406"/>
            <a:ext cx="1119187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025" y="2077419"/>
            <a:ext cx="1157288" cy="91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450" y="2309194"/>
            <a:ext cx="484188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오른쪽 화살표 11"/>
          <p:cNvSpPr/>
          <p:nvPr/>
        </p:nvSpPr>
        <p:spPr>
          <a:xfrm>
            <a:off x="1927225" y="2179019"/>
            <a:ext cx="814388" cy="2047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9333" tIns="64666" rIns="129333" bIns="64666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 rot="10800000">
            <a:off x="1927225" y="2588594"/>
            <a:ext cx="814388" cy="203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9333" tIns="64666" rIns="129333" bIns="64666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한쪽 모서리가 잘린 사각형 13"/>
          <p:cNvSpPr/>
          <p:nvPr/>
        </p:nvSpPr>
        <p:spPr>
          <a:xfrm>
            <a:off x="4165600" y="2179019"/>
            <a:ext cx="1117600" cy="715962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9333" tIns="64666" rIns="129333" bIns="64666" anchor="ctr"/>
          <a:lstStyle/>
          <a:p>
            <a:pPr algn="ctr">
              <a:defRPr/>
            </a:pPr>
            <a:r>
              <a:rPr lang="ko-KR" altLang="en-US" sz="1400" dirty="0"/>
              <a:t>정적 </a:t>
            </a:r>
            <a:endParaRPr lang="en-US" altLang="ko-KR" sz="1400" dirty="0"/>
          </a:p>
          <a:p>
            <a:pPr algn="ctr">
              <a:defRPr/>
            </a:pPr>
            <a:r>
              <a:rPr lang="ko-KR" altLang="en-US" sz="1400" dirty="0" err="1"/>
              <a:t>웹페이지</a:t>
            </a:r>
            <a:endParaRPr lang="ko-KR" altLang="en-US" sz="1400" dirty="0"/>
          </a:p>
        </p:txBody>
      </p:sp>
      <p:sp>
        <p:nvSpPr>
          <p:cNvPr id="15" name="TextBox 23"/>
          <p:cNvSpPr txBox="1">
            <a:spLocks noChangeArrowheads="1"/>
          </p:cNvSpPr>
          <p:nvPr/>
        </p:nvSpPr>
        <p:spPr bwMode="auto">
          <a:xfrm>
            <a:off x="3046413" y="2996581"/>
            <a:ext cx="760412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9333" tIns="64666" rIns="129333" bIns="64666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ko-KR" altLang="en-US" sz="1300"/>
              <a:t>웹서버</a:t>
            </a:r>
          </a:p>
        </p:txBody>
      </p:sp>
      <p:sp>
        <p:nvSpPr>
          <p:cNvPr id="16" name="TextBox 29"/>
          <p:cNvSpPr txBox="1">
            <a:spLocks noChangeArrowheads="1"/>
          </p:cNvSpPr>
          <p:nvPr/>
        </p:nvSpPr>
        <p:spPr bwMode="auto">
          <a:xfrm>
            <a:off x="912813" y="2894981"/>
            <a:ext cx="9271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9333" tIns="64666" rIns="129333" bIns="64666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ko-KR" altLang="en-US" sz="1300"/>
              <a:t>브라우저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5581650" y="1418606"/>
            <a:ext cx="2590800" cy="26638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400" dirty="0">
                <a:solidFill>
                  <a:schemeClr val="tx1"/>
                </a:solidFill>
              </a:rPr>
              <a:t>&lt;HTML&gt;</a:t>
            </a:r>
          </a:p>
          <a:p>
            <a:pPr>
              <a:defRPr/>
            </a:pPr>
            <a:r>
              <a:rPr lang="en-US" altLang="ko-KR" sz="1400" dirty="0">
                <a:solidFill>
                  <a:schemeClr val="tx1"/>
                </a:solidFill>
              </a:rPr>
              <a:t>    &lt;HEAD&gt;</a:t>
            </a:r>
          </a:p>
          <a:p>
            <a:pPr>
              <a:defRPr/>
            </a:pPr>
            <a:r>
              <a:rPr lang="en-US" altLang="ko-KR" sz="1400" dirty="0">
                <a:solidFill>
                  <a:schemeClr val="tx1"/>
                </a:solidFill>
              </a:rPr>
              <a:t>        &lt;!- </a:t>
            </a:r>
            <a:r>
              <a:rPr lang="ko-KR" altLang="en-US" sz="1400" dirty="0">
                <a:solidFill>
                  <a:schemeClr val="tx1"/>
                </a:solidFill>
              </a:rPr>
              <a:t>문서의 정의 등 </a:t>
            </a:r>
            <a:r>
              <a:rPr lang="en-US" altLang="ko-KR" sz="1400" dirty="0">
                <a:solidFill>
                  <a:schemeClr val="tx1"/>
                </a:solidFill>
              </a:rPr>
              <a:t>-&gt;</a:t>
            </a:r>
          </a:p>
          <a:p>
            <a:pPr>
              <a:defRPr/>
            </a:pPr>
            <a:r>
              <a:rPr lang="en-US" altLang="ko-KR" sz="1400" dirty="0">
                <a:solidFill>
                  <a:schemeClr val="tx1"/>
                </a:solidFill>
              </a:rPr>
              <a:t>    &lt;/HEAD&gt;</a:t>
            </a:r>
          </a:p>
          <a:p>
            <a:pPr>
              <a:defRPr/>
            </a:pPr>
            <a:r>
              <a:rPr lang="en-US" altLang="ko-KR" sz="1400" dirty="0">
                <a:solidFill>
                  <a:schemeClr val="tx1"/>
                </a:solidFill>
              </a:rPr>
              <a:t>    &lt;BODY&gt;</a:t>
            </a:r>
          </a:p>
          <a:p>
            <a:pPr>
              <a:defRPr/>
            </a:pPr>
            <a:r>
              <a:rPr lang="en-US" altLang="ko-KR" sz="1400" dirty="0">
                <a:solidFill>
                  <a:schemeClr val="tx1"/>
                </a:solidFill>
              </a:rPr>
              <a:t>        &lt;!- </a:t>
            </a:r>
            <a:r>
              <a:rPr lang="ko-KR" altLang="en-US" sz="1400" dirty="0">
                <a:solidFill>
                  <a:schemeClr val="tx1"/>
                </a:solidFill>
              </a:rPr>
              <a:t>문서의 내용 </a:t>
            </a:r>
            <a:r>
              <a:rPr lang="en-US" altLang="ko-KR" sz="1400" dirty="0">
                <a:solidFill>
                  <a:schemeClr val="tx1"/>
                </a:solidFill>
              </a:rPr>
              <a:t>-&gt;</a:t>
            </a:r>
          </a:p>
          <a:p>
            <a:pPr>
              <a:defRPr/>
            </a:pPr>
            <a:r>
              <a:rPr lang="en-US" altLang="ko-KR" sz="1400" dirty="0">
                <a:solidFill>
                  <a:schemeClr val="tx1"/>
                </a:solidFill>
              </a:rPr>
              <a:t>    &lt;/BODY&gt;</a:t>
            </a:r>
          </a:p>
          <a:p>
            <a:pPr>
              <a:defRPr/>
            </a:pPr>
            <a:r>
              <a:rPr lang="en-US" altLang="ko-KR" sz="1400" dirty="0">
                <a:solidFill>
                  <a:schemeClr val="tx1"/>
                </a:solidFill>
              </a:rPr>
              <a:t>&lt;/HTML&gt;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555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6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이해하기</a:t>
            </a:r>
            <a:endParaRPr lang="en-US" altLang="ko-KR" dirty="0"/>
          </a:p>
        </p:txBody>
      </p:sp>
      <p:sp>
        <p:nvSpPr>
          <p:cNvPr id="12" name="TextBox 20"/>
          <p:cNvSpPr txBox="1">
            <a:spLocks noChangeArrowheads="1"/>
          </p:cNvSpPr>
          <p:nvPr/>
        </p:nvSpPr>
        <p:spPr bwMode="auto">
          <a:xfrm>
            <a:off x="1462220" y="1455805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9256818"/>
              </p:ext>
            </p:extLst>
          </p:nvPr>
        </p:nvGraphicFramePr>
        <p:xfrm>
          <a:off x="670057" y="736668"/>
          <a:ext cx="8353425" cy="534828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886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24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47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1300">
                <a:tc gridSpan="3">
                  <a:txBody>
                    <a:bodyPr/>
                    <a:lstStyle/>
                    <a:p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문서의 기본 구조를 나타내 주는 태그</a:t>
                      </a:r>
                    </a:p>
                  </a:txBody>
                  <a:tcPr marL="2482" marR="2482" marT="2482" marB="248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30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형 식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구 성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내 용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343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ea"/>
                          <a:ea typeface="+mn-ea"/>
                        </a:rPr>
                        <a:t>&lt;HTML&gt;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ea"/>
                          <a:ea typeface="+mn-ea"/>
                        </a:rPr>
                        <a:t>&lt;HTML&gt;...&lt;/HTML&gt;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HTML 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언어로 작성되어 있다는 것을 알려줍니다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343">
                <a:tc>
                  <a:txBody>
                    <a:bodyPr/>
                    <a:lstStyle/>
                    <a:p>
                      <a:r>
                        <a:rPr lang="en-US" sz="1400">
                          <a:latin typeface="+mn-ea"/>
                          <a:ea typeface="+mn-ea"/>
                        </a:rPr>
                        <a:t>&lt;HEAD&gt;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ea"/>
                          <a:ea typeface="+mn-ea"/>
                        </a:rPr>
                        <a:t>&lt;HEAD&gt;...&lt;/HEAD&gt;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Heading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의 준말로 글의 머리말에 해당합니다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300">
                <a:tc>
                  <a:txBody>
                    <a:bodyPr/>
                    <a:lstStyle/>
                    <a:p>
                      <a:r>
                        <a:rPr lang="en-US" sz="1400">
                          <a:latin typeface="+mn-ea"/>
                          <a:ea typeface="+mn-ea"/>
                        </a:rPr>
                        <a:t>&lt;BODY&gt;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ea"/>
                          <a:ea typeface="+mn-ea"/>
                        </a:rPr>
                        <a:t>&lt;BODY&gt;...&lt;/BODY&gt;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본문에 해당하는 부분을 알려줍니다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1300">
                <a:tc>
                  <a:txBody>
                    <a:bodyPr/>
                    <a:lstStyle/>
                    <a:p>
                      <a:r>
                        <a:rPr lang="en-US" sz="1400">
                          <a:latin typeface="+mn-ea"/>
                          <a:ea typeface="+mn-ea"/>
                        </a:rPr>
                        <a:t>&lt;TITLE&gt;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+mn-ea"/>
                          <a:ea typeface="+mn-ea"/>
                        </a:rPr>
                        <a:t>&lt;TITLE&gt;...&lt;/TITLE&gt;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 err="1">
                          <a:latin typeface="+mn-ea"/>
                          <a:ea typeface="+mn-ea"/>
                        </a:rPr>
                        <a:t>타이틀바에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새겨질 글자를 정의합니다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09426">
                <a:tc>
                  <a:txBody>
                    <a:bodyPr/>
                    <a:lstStyle/>
                    <a:p>
                      <a:r>
                        <a:rPr lang="en-US" sz="1400">
                          <a:latin typeface="+mn-ea"/>
                          <a:ea typeface="+mn-ea"/>
                        </a:rPr>
                        <a:t>&lt;Hn&gt;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+mn-ea"/>
                          <a:ea typeface="+mn-ea"/>
                        </a:rPr>
                        <a:t>&lt;Hn&gt;...&lt;/Hn&gt;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표제 부분에 들어갈 말을 정의합니다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. 1~6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까지의 숫자를 사용하고 숫자가 커질수록 표제는 작아집니다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기본값은 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H4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입니다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343">
                <a:tc>
                  <a:txBody>
                    <a:bodyPr/>
                    <a:lstStyle/>
                    <a:p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&lt;!-...-&gt;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>
                          <a:latin typeface="+mn-ea"/>
                          <a:ea typeface="+mn-ea"/>
                        </a:rPr>
                        <a:t>&lt;!-</a:t>
                      </a:r>
                      <a:r>
                        <a:rPr lang="ko-KR" altLang="en-US" sz="1400">
                          <a:latin typeface="+mn-ea"/>
                          <a:ea typeface="+mn-ea"/>
                        </a:rPr>
                        <a:t>주석내용</a:t>
                      </a:r>
                      <a:r>
                        <a:rPr lang="en-US" altLang="ko-KR" sz="1400">
                          <a:latin typeface="+mn-ea"/>
                          <a:ea typeface="+mn-ea"/>
                        </a:rPr>
                        <a:t>-&gt;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주석을 달거나 </a:t>
                      </a:r>
                      <a:r>
                        <a:rPr lang="ko-KR" altLang="en-US" sz="1400" dirty="0" err="1">
                          <a:latin typeface="+mn-ea"/>
                          <a:ea typeface="+mn-ea"/>
                        </a:rPr>
                        <a:t>잠시동안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이미지를 보이지 않게 할 때 사용합니다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. (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가급적 요즘은 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– - 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두 개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..)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38300">
                <a:tc gridSpan="3">
                  <a:txBody>
                    <a:bodyPr/>
                    <a:lstStyle/>
                    <a:p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문단 혹은 줄을 바꾸는 태그</a:t>
                      </a:r>
                    </a:p>
                  </a:txBody>
                  <a:tcPr marL="2482" marR="2482" marT="2482" marB="2482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130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형 식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구 성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내 용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57343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ea"/>
                          <a:ea typeface="+mn-ea"/>
                        </a:rPr>
                        <a:t>&lt;P&gt;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ea"/>
                          <a:ea typeface="+mn-ea"/>
                        </a:rPr>
                        <a:t>&lt;P&gt;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문단을 바꾸는 태그입니다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줄 바꿈과 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동시에 줄을 띤 </a:t>
                      </a:r>
                      <a:r>
                        <a:rPr lang="ko-KR" altLang="en-US" sz="1400" dirty="0" err="1">
                          <a:latin typeface="+mn-ea"/>
                          <a:ea typeface="+mn-ea"/>
                        </a:rPr>
                        <a:t>것같은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효과가 나타납니다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57343">
                <a:tc>
                  <a:txBody>
                    <a:bodyPr/>
                    <a:lstStyle/>
                    <a:p>
                      <a:r>
                        <a:rPr lang="en-US" sz="1400">
                          <a:latin typeface="+mn-ea"/>
                          <a:ea typeface="+mn-ea"/>
                        </a:rPr>
                        <a:t>&lt;BR&gt;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ea"/>
                          <a:ea typeface="+mn-ea"/>
                        </a:rPr>
                        <a:t>&lt;BR&gt;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문단을 바꾸는 태그입니다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줄 바꿈의 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역할만을 수행합니다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57343">
                <a:tc>
                  <a:txBody>
                    <a:bodyPr/>
                    <a:lstStyle/>
                    <a:p>
                      <a:r>
                        <a:rPr lang="en-US" sz="1400">
                          <a:latin typeface="+mn-ea"/>
                          <a:ea typeface="+mn-ea"/>
                        </a:rPr>
                        <a:t>&lt;PRE&gt;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+mn-ea"/>
                          <a:ea typeface="+mn-ea"/>
                        </a:rPr>
                        <a:t>&lt;PRE&gt;...&lt;/PRE&gt;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여백이나 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줄 간격 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등을 고정시켜 주는 역할을 합니다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741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292152" y="696097"/>
            <a:ext cx="2441544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문서의 기본 구조를 나타내 주는 </a:t>
            </a:r>
            <a:r>
              <a:rPr lang="ko-KR" altLang="en-US" sz="1600" dirty="0" smtClean="0"/>
              <a:t>태그</a:t>
            </a:r>
            <a:endParaRPr lang="en-US" altLang="ko-KR" sz="1600" dirty="0" smtClean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다음 </a:t>
            </a:r>
            <a:r>
              <a:rPr lang="en-US" altLang="ko-KR" sz="1050" dirty="0" smtClean="0"/>
              <a:t>html</a:t>
            </a:r>
            <a:r>
              <a:rPr lang="ko-KR" altLang="en-US" sz="1050" dirty="0" smtClean="0"/>
              <a:t>소스를 작성하고 게시하시오</a:t>
            </a:r>
            <a:r>
              <a:rPr lang="en-US" altLang="ko-KR" sz="1050" dirty="0" smtClean="0"/>
              <a:t>(</a:t>
            </a:r>
            <a:r>
              <a:rPr lang="ko-KR" altLang="en-US" sz="1050" dirty="0"/>
              <a:t>★ ★ </a:t>
            </a:r>
            <a:r>
              <a:rPr lang="en-US" altLang="ko-KR" sz="1050" dirty="0" smtClean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별 </a:t>
            </a:r>
            <a:r>
              <a:rPr lang="ko-KR" altLang="en-US" sz="1050" dirty="0" err="1" smtClean="0"/>
              <a:t>두개</a:t>
            </a:r>
            <a:r>
              <a:rPr lang="ko-KR" altLang="en-US" sz="1050" dirty="0" smtClean="0"/>
              <a:t> 이니 소스 및 결과 </a:t>
            </a:r>
            <a:r>
              <a:rPr lang="ko-KR" altLang="en-US" sz="1050" dirty="0" err="1" smtClean="0"/>
              <a:t>캡쳐</a:t>
            </a:r>
            <a:r>
              <a:rPr lang="en-US" altLang="ko-KR" sz="1050" dirty="0" smtClean="0"/>
              <a:t>.. </a:t>
            </a:r>
            <a:r>
              <a:rPr lang="ko-KR" altLang="en-US" sz="1050" dirty="0" smtClean="0"/>
              <a:t>소스는 설명을 기입할 것</a:t>
            </a:r>
            <a:r>
              <a:rPr lang="en-US" altLang="ko-KR" sz="1050" dirty="0" smtClean="0"/>
              <a:t>.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4. </a:t>
            </a:r>
            <a:r>
              <a:rPr lang="ko-KR" altLang="en-US" sz="1800" dirty="0" smtClean="0"/>
              <a:t>실습하기 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9540" y="1050023"/>
            <a:ext cx="5343350" cy="3275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326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292152" y="696097"/>
            <a:ext cx="2441544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문단 혹은 줄을 바꾸는 태그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다음 </a:t>
            </a:r>
            <a:r>
              <a:rPr lang="en-US" altLang="ko-KR" sz="1050" dirty="0" smtClean="0"/>
              <a:t>html</a:t>
            </a:r>
            <a:r>
              <a:rPr lang="ko-KR" altLang="en-US" sz="1050" dirty="0" smtClean="0"/>
              <a:t>소스를 작성하고 게시하시오</a:t>
            </a:r>
            <a:r>
              <a:rPr lang="en-US" altLang="ko-KR" sz="1050" dirty="0" smtClean="0"/>
              <a:t>(</a:t>
            </a:r>
            <a:r>
              <a:rPr lang="ko-KR" altLang="en-US" sz="1050" dirty="0"/>
              <a:t>★ ★ </a:t>
            </a:r>
            <a:r>
              <a:rPr lang="en-US" altLang="ko-KR" sz="1050" dirty="0" smtClean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별 </a:t>
            </a:r>
            <a:r>
              <a:rPr lang="ko-KR" altLang="en-US" sz="1050" dirty="0" err="1" smtClean="0"/>
              <a:t>두개</a:t>
            </a:r>
            <a:r>
              <a:rPr lang="ko-KR" altLang="en-US" sz="1050" dirty="0" smtClean="0"/>
              <a:t> 이니 소스 및 결과 </a:t>
            </a:r>
            <a:r>
              <a:rPr lang="ko-KR" altLang="en-US" sz="1050" dirty="0" err="1" smtClean="0"/>
              <a:t>캡쳐</a:t>
            </a:r>
            <a:r>
              <a:rPr lang="en-US" altLang="ko-KR" sz="1050" dirty="0" smtClean="0"/>
              <a:t>.. </a:t>
            </a:r>
            <a:r>
              <a:rPr lang="ko-KR" altLang="en-US" sz="1050" dirty="0" smtClean="0"/>
              <a:t>소스는 설명을 기입할 것</a:t>
            </a:r>
            <a:r>
              <a:rPr lang="en-US" altLang="ko-KR" sz="1050" dirty="0" smtClean="0"/>
              <a:t>.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4. </a:t>
            </a:r>
            <a:r>
              <a:rPr lang="ko-KR" altLang="en-US" sz="1800" dirty="0" smtClean="0"/>
              <a:t>실습하기 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7514" y="864383"/>
            <a:ext cx="5217227" cy="3643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17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efault Design">
  <a:themeElements>
    <a:clrScheme name="1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1_Default Design">
      <a:majorFont>
        <a:latin typeface="가는각진제목체"/>
        <a:ea typeface="가는각진제목체"/>
        <a:cs typeface=""/>
      </a:majorFont>
      <a:minorFont>
        <a:latin typeface="가는각진제목체"/>
        <a:ea typeface="가는각진제목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돋움"/>
        <a:ea typeface="돋움"/>
        <a:cs typeface=""/>
      </a:majorFont>
      <a:minorFont>
        <a:latin typeface="돋움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Default Design">
  <a:themeElements>
    <a:clrScheme name="3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3_Default Design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Default Design">
  <a:themeElements>
    <a:clrScheme name="1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1_Default Design">
      <a:majorFont>
        <a:latin typeface="가는각진제목체"/>
        <a:ea typeface="가는각진제목체"/>
        <a:cs typeface=""/>
      </a:majorFont>
      <a:minorFont>
        <a:latin typeface="가는각진제목체"/>
        <a:ea typeface="가는각진제목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47801</TotalTime>
  <Words>5958</Words>
  <Application>Microsoft Office PowerPoint</Application>
  <PresentationFormat>A4 용지(210x297mm)</PresentationFormat>
  <Paragraphs>908</Paragraphs>
  <Slides>33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33</vt:i4>
      </vt:variant>
    </vt:vector>
  </HeadingPairs>
  <TitlesOfParts>
    <vt:vector size="43" baseType="lpstr">
      <vt:lpstr>가는각진제목체</vt:lpstr>
      <vt:lpstr>굴림</vt:lpstr>
      <vt:lpstr>돋움</vt:lpstr>
      <vt:lpstr>맑은 고딕</vt:lpstr>
      <vt:lpstr>Arial</vt:lpstr>
      <vt:lpstr>Wingdings</vt:lpstr>
      <vt:lpstr>1_Default Design</vt:lpstr>
      <vt:lpstr>기본 디자인</vt:lpstr>
      <vt:lpstr>3_Default Design</vt:lpstr>
      <vt:lpstr>2_Default Design</vt:lpstr>
      <vt:lpstr>1. HTML 기초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메리츠화재 IT본부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Logo &amp; Slogan</dc:title>
  <dc:creator>홍필두</dc:creator>
  <cp:lastModifiedBy>iamhpd</cp:lastModifiedBy>
  <cp:revision>2874</cp:revision>
  <cp:lastPrinted>2015-10-28T04:44:44Z</cp:lastPrinted>
  <dcterms:created xsi:type="dcterms:W3CDTF">2003-10-22T07:02:37Z</dcterms:created>
  <dcterms:modified xsi:type="dcterms:W3CDTF">2023-05-03T09:26:32Z</dcterms:modified>
</cp:coreProperties>
</file>