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3"/>
  </p:notesMasterIdLst>
  <p:sldIdLst>
    <p:sldId id="694" r:id="rId4"/>
    <p:sldId id="961" r:id="rId5"/>
    <p:sldId id="977" r:id="rId6"/>
    <p:sldId id="978" r:id="rId7"/>
    <p:sldId id="1008" r:id="rId8"/>
    <p:sldId id="1009" r:id="rId9"/>
    <p:sldId id="1059" r:id="rId10"/>
    <p:sldId id="1060" r:id="rId11"/>
    <p:sldId id="1032" r:id="rId12"/>
    <p:sldId id="1033" r:id="rId13"/>
    <p:sldId id="1034" r:id="rId14"/>
    <p:sldId id="1035" r:id="rId15"/>
    <p:sldId id="1037" r:id="rId16"/>
    <p:sldId id="1038" r:id="rId17"/>
    <p:sldId id="1039" r:id="rId18"/>
    <p:sldId id="1063" r:id="rId19"/>
    <p:sldId id="1064" r:id="rId20"/>
    <p:sldId id="1065" r:id="rId21"/>
    <p:sldId id="1040" r:id="rId22"/>
    <p:sldId id="1041" r:id="rId23"/>
    <p:sldId id="1048" r:id="rId24"/>
    <p:sldId id="1049" r:id="rId25"/>
    <p:sldId id="1042" r:id="rId26"/>
    <p:sldId id="1043" r:id="rId27"/>
    <p:sldId id="1051" r:id="rId28"/>
    <p:sldId id="1050" r:id="rId29"/>
    <p:sldId id="1044" r:id="rId30"/>
    <p:sldId id="1045" r:id="rId31"/>
    <p:sldId id="1046" r:id="rId32"/>
    <p:sldId id="1058" r:id="rId33"/>
    <p:sldId id="1047" r:id="rId34"/>
    <p:sldId id="1052" r:id="rId35"/>
    <p:sldId id="1054" r:id="rId36"/>
    <p:sldId id="1057" r:id="rId37"/>
    <p:sldId id="1061" r:id="rId38"/>
    <p:sldId id="1062" r:id="rId39"/>
    <p:sldId id="991" r:id="rId40"/>
    <p:sldId id="984" r:id="rId41"/>
    <p:sldId id="989" r:id="rId4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6" y="91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673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3732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54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30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76352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5036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8448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337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96637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830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461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2376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6454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0023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814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629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0900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733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</a:t>
            </a:r>
            <a:r>
              <a:rPr lang="en-US" altLang="ko-KR" sz="2400" smtClean="0"/>
              <a:t>. </a:t>
            </a:r>
            <a:r>
              <a:rPr lang="en-US" altLang="ko-KR" sz="2400" dirty="0"/>
              <a:t>HTML </a:t>
            </a:r>
            <a:r>
              <a:rPr lang="ko-KR" altLang="en-US" sz="2400" dirty="0"/>
              <a:t>기초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박종원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문서의 기본 구조를 나타내 주는 태그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40" y="1050023"/>
            <a:ext cx="5343350" cy="32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문단 혹은 줄을 바꾸는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64383"/>
            <a:ext cx="5217227" cy="36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6875" y="1206500"/>
          <a:ext cx="8353424" cy="484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785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8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87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조절하는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4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50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 SIZE=n&gt; ...&lt;/FONT&gt;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뒤의 숫자는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1~7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이며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가장 큰 크기입니다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9744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 그리기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44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 ALIGN= WIDTH= SIZE=&gt;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입체적인 선을 그려줍니다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ALIGN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은 선의 정렬을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WIDTH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폭을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높이를 정해줍니다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4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처리하는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 "..." 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이미지맵을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&lt;MAP NAME=...&gt; ...&lt;/MAP&gt;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넷스케이프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이미지맵을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선 그리기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84" y="1801866"/>
            <a:ext cx="4802090" cy="24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66572"/>
              </p:ext>
            </p:extLst>
          </p:nvPr>
        </p:nvGraphicFramePr>
        <p:xfrm>
          <a:off x="396875" y="1135063"/>
          <a:ext cx="8353425" cy="55016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1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3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638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목록을 정리해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638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&lt;LI&gt;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&lt;UL&gt;...&lt;/UL&gt;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순서가 없는 목록으로 일반적인 나열을 말합니다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&lt;OL&gt;...&lt;/OL&gt;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순서가 있는 목록으로 위에서부터 번호를 매깁니다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&lt;MENU&gt;...&lt;/MENU&gt;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메뉴 목록으로 그리길지 않은 문장의 열거에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&lt;DIR&gt;...&lt;/DIR&gt;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목록으로 메뉴 목록보다 짧은 문장을 나열합니다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&lt;DL&gt;...&lt;/DL&gt;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정의 목록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&lt;LI&gt;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 아닌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&lt;DT&gt;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&lt;DD&gt;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9846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가운데로 정렬시켜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</a:t>
                      </a:r>
                      <a:r>
                        <a:rPr lang="en-US" sz="1400" dirty="0" smtClean="0">
                          <a:latin typeface="+mn-ea"/>
                          <a:ea typeface="+mn-ea"/>
                        </a:rPr>
                        <a:t>&gt; not</a:t>
                      </a:r>
                      <a:r>
                        <a:rPr lang="en-US" sz="1400" baseline="0" dirty="0" smtClean="0">
                          <a:latin typeface="+mn-ea"/>
                          <a:ea typeface="+mn-ea"/>
                        </a:rPr>
                        <a:t> supported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&lt;CENTER&gt;... &lt;/CENTER&gt;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전체 문장을 가운데로 정렬시켜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56650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인용하기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410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&lt;BLOCKQUOTE&gt;... &lt;/BLOCKQUOTE&gt;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문장 내에서 인용을 할 경우 들여쓰기를 한 후 인용구로 처리합니다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목록을 정리해 주는 태그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문서를 가운데로 정렬시켜 주는 태그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인용하기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65" y="800436"/>
            <a:ext cx="6433295" cy="45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C87ED22-D474-4629-8FCC-52025A9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5730"/>
            <a:ext cx="8153400" cy="68012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리스트 만들기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06F9AA88-9653-4B9E-89CE-4152CF693D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종류의 리스트</a:t>
            </a:r>
            <a:endParaRPr lang="en-US" altLang="ko-KR" dirty="0"/>
          </a:p>
          <a:p>
            <a:pPr lvl="1"/>
            <a:r>
              <a:rPr lang="ko-KR" altLang="en-US" dirty="0"/>
              <a:t>순서 있는 리스트</a:t>
            </a:r>
            <a:r>
              <a:rPr lang="en-US" altLang="ko-KR" dirty="0"/>
              <a:t>(ordered list) - &lt;</a:t>
            </a:r>
            <a:r>
              <a:rPr lang="en-US" altLang="ko-KR" dirty="0" err="1"/>
              <a:t>ol</a:t>
            </a:r>
            <a:r>
              <a:rPr lang="en-US" altLang="ko-KR" dirty="0"/>
              <a:t>&gt;&lt;/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순서 없는 리스트</a:t>
            </a:r>
            <a:r>
              <a:rPr lang="en-US" altLang="ko-KR" dirty="0"/>
              <a:t>(unordered list) - &lt;</a:t>
            </a:r>
            <a:r>
              <a:rPr lang="en-US" altLang="ko-KR" dirty="0" err="1"/>
              <a:t>ul</a:t>
            </a:r>
            <a:r>
              <a:rPr lang="en-US" altLang="ko-KR" dirty="0"/>
              <a:t>&gt;&lt;/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정의 리스트</a:t>
            </a:r>
            <a:r>
              <a:rPr lang="en-US" altLang="ko-KR" dirty="0"/>
              <a:t>(definition list) - &lt;dl&gt;&lt;/dl&gt;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리스트 아이템</a:t>
            </a:r>
            <a:endParaRPr lang="en-US" altLang="ko-KR" dirty="0"/>
          </a:p>
          <a:p>
            <a:pPr lvl="1"/>
            <a:r>
              <a:rPr lang="en-US" altLang="ko-KR" dirty="0"/>
              <a:t>&lt;li&gt;…&lt;/li&gt;</a:t>
            </a:r>
          </a:p>
          <a:p>
            <a:pPr lvl="1"/>
            <a:r>
              <a:rPr lang="en-US" altLang="ko-KR" dirty="0"/>
              <a:t>&lt;/li&gt; </a:t>
            </a:r>
            <a:r>
              <a:rPr lang="ko-KR" altLang="en-US" dirty="0"/>
              <a:t>생략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5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2441544" cy="54084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  <a:r>
              <a:rPr lang="ko-KR" altLang="en-US" sz="1600" dirty="0"/>
              <a:t>로 라면 끓이는 순서 나열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10" name="그림 6">
            <a:extLst>
              <a:ext uri="{FF2B5EF4-FFF2-40B4-BE49-F238E27FC236}">
                <a16:creationId xmlns="" xmlns:a16="http://schemas.microsoft.com/office/drawing/2014/main" id="{B7EC504F-9985-420C-8AFB-BB5253B8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63" y="2522128"/>
            <a:ext cx="2324466" cy="2514807"/>
          </a:xfrm>
          <a:prstGeom prst="rect">
            <a:avLst/>
          </a:prstGeom>
        </p:spPr>
      </p:pic>
      <p:sp>
        <p:nvSpPr>
          <p:cNvPr id="11" name="직사각형 4">
            <a:extLst>
              <a:ext uri="{FF2B5EF4-FFF2-40B4-BE49-F238E27FC236}">
                <a16:creationId xmlns="" xmlns:a16="http://schemas.microsoft.com/office/drawing/2014/main" id="{6FA3D4E0-3260-4B13-B925-A8289509A41F}"/>
              </a:ext>
            </a:extLst>
          </p:cNvPr>
          <p:cNvSpPr/>
          <p:nvPr/>
        </p:nvSpPr>
        <p:spPr>
          <a:xfrm>
            <a:off x="2879811" y="1844824"/>
            <a:ext cx="4285419" cy="425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type="A" 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물을 끓인다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라면과 </a:t>
            </a:r>
            <a:r>
              <a:rPr lang="ko-KR" altLang="en-US" sz="1400" dirty="0" err="1"/>
              <a:t>스프를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파를 썰어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&lt;li&gt;5</a:t>
            </a:r>
            <a:r>
              <a:rPr lang="ko-KR" altLang="en-US" sz="1400" dirty="0"/>
              <a:t>분 후 먹는다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="" xmlns:a16="http://schemas.microsoft.com/office/drawing/2014/main" id="{B0624F22-EDA1-4A74-97F3-ADB6F096BD9E}"/>
              </a:ext>
            </a:extLst>
          </p:cNvPr>
          <p:cNvSpPr/>
          <p:nvPr/>
        </p:nvSpPr>
        <p:spPr>
          <a:xfrm>
            <a:off x="7550610" y="3971527"/>
            <a:ext cx="288032" cy="72159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1">
            <a:extLst>
              <a:ext uri="{FF2B5EF4-FFF2-40B4-BE49-F238E27FC236}">
                <a16:creationId xmlns="" xmlns:a16="http://schemas.microsoft.com/office/drawing/2014/main" id="{341EA1D0-FCA7-4813-9D3A-7958594CC26A}"/>
              </a:ext>
            </a:extLst>
          </p:cNvPr>
          <p:cNvSpPr/>
          <p:nvPr/>
        </p:nvSpPr>
        <p:spPr>
          <a:xfrm>
            <a:off x="4159915" y="3654896"/>
            <a:ext cx="3422295" cy="529508"/>
          </a:xfrm>
          <a:custGeom>
            <a:avLst/>
            <a:gdLst>
              <a:gd name="connsiteX0" fmla="*/ 0 w 3522846"/>
              <a:gd name="connsiteY0" fmla="*/ 9677 h 577567"/>
              <a:gd name="connsiteX1" fmla="*/ 1925053 w 3522846"/>
              <a:gd name="connsiteY1" fmla="*/ 77054 h 577567"/>
              <a:gd name="connsiteX2" fmla="*/ 3522846 w 3522846"/>
              <a:gd name="connsiteY2" fmla="*/ 577567 h 5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846" h="577567">
                <a:moveTo>
                  <a:pt x="0" y="9677"/>
                </a:moveTo>
                <a:cubicBezTo>
                  <a:pt x="668956" y="-3959"/>
                  <a:pt x="1337912" y="-17594"/>
                  <a:pt x="1925053" y="77054"/>
                </a:cubicBezTo>
                <a:cubicBezTo>
                  <a:pt x="2512194" y="171702"/>
                  <a:pt x="3017520" y="374634"/>
                  <a:pt x="3522846" y="57756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4ECC481-299D-448E-8095-4A5FE36A8673}"/>
              </a:ext>
            </a:extLst>
          </p:cNvPr>
          <p:cNvSpPr txBox="1"/>
          <p:nvPr/>
        </p:nvSpPr>
        <p:spPr>
          <a:xfrm>
            <a:off x="7265437" y="4771424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79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2441544" cy="54084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&lt;ul&gt;</a:t>
            </a:r>
            <a:r>
              <a:rPr lang="ko-KR" altLang="en-US" sz="1600" dirty="0"/>
              <a:t>로 좋아하는 음식 나열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9" name="그림 5">
            <a:extLst>
              <a:ext uri="{FF2B5EF4-FFF2-40B4-BE49-F238E27FC236}">
                <a16:creationId xmlns="" xmlns:a16="http://schemas.microsoft.com/office/drawing/2014/main" id="{F882C5D5-E8A6-4810-A675-B8AD89F7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32" y="1785127"/>
            <a:ext cx="2072094" cy="1913880"/>
          </a:xfrm>
          <a:prstGeom prst="rect">
            <a:avLst/>
          </a:prstGeom>
        </p:spPr>
      </p:pic>
      <p:sp>
        <p:nvSpPr>
          <p:cNvPr id="15" name="직사각형 4">
            <a:extLst>
              <a:ext uri="{FF2B5EF4-FFF2-40B4-BE49-F238E27FC236}">
                <a16:creationId xmlns="" xmlns:a16="http://schemas.microsoft.com/office/drawing/2014/main" id="{1261526C-C956-4084-B713-C4D95B47EC8F}"/>
              </a:ext>
            </a:extLst>
          </p:cNvPr>
          <p:cNvSpPr/>
          <p:nvPr/>
        </p:nvSpPr>
        <p:spPr>
          <a:xfrm>
            <a:off x="3152800" y="1425087"/>
            <a:ext cx="3376789" cy="4061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감자탕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스파게티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올레국수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505E4C2-B0DB-4CC5-910B-2C1E0199D580}"/>
              </a:ext>
            </a:extLst>
          </p:cNvPr>
          <p:cNvSpPr txBox="1"/>
          <p:nvPr/>
        </p:nvSpPr>
        <p:spPr>
          <a:xfrm>
            <a:off x="4953000" y="3416871"/>
            <a:ext cx="1152128" cy="272415"/>
          </a:xfrm>
          <a:prstGeom prst="wedgeRoundRectCallout">
            <a:avLst>
              <a:gd name="adj1" fmla="val -98013"/>
              <a:gd name="adj2" fmla="val -99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&lt;/li&gt;</a:t>
            </a:r>
            <a:r>
              <a:rPr lang="ko-KR" altLang="en-US" sz="1000" dirty="0"/>
              <a:t> 생략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9F8050-AA3B-4A12-B03B-54F8ACBA0755}"/>
              </a:ext>
            </a:extLst>
          </p:cNvPr>
          <p:cNvSpPr txBox="1"/>
          <p:nvPr/>
        </p:nvSpPr>
        <p:spPr>
          <a:xfrm>
            <a:off x="6867740" y="3629193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59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61377"/>
              </p:ext>
            </p:extLst>
          </p:nvPr>
        </p:nvGraphicFramePr>
        <p:xfrm>
          <a:off x="468313" y="1135063"/>
          <a:ext cx="8016875" cy="52638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2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2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8610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글자의 모양을 정의해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&lt;STRONG&gt;          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&lt;STRONG&gt;...&lt;/STRONG&gt;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굵은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 dirty="0"/>
                        <a:t>&lt;B&gt;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&lt;B&gt;...&lt;/B&gt;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&lt;EM&gt;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&lt;EM&gt;...&lt;/EM&gt;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이탤릭체의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&lt;I&gt;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&lt;I&gt;...&lt;/I&gt;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&lt;KBD&gt;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&lt;KBD&gt;...&lt;/KBD&gt;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1400" dirty="0"/>
                        <a:t>타자기체의 글씨를 나타내 주는 태그입니다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&lt;CODE&gt;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&lt;CODE&gt;...&lt;/CODE&gt;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&lt;TT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not supported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&lt;TT&gt;...&lt;/TT&gt;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6672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배경 이미지 </a:t>
                      </a:r>
                      <a:r>
                        <a:rPr lang="ko-KR" altLang="en-US" sz="1400" dirty="0" smtClean="0"/>
                        <a:t>작업하기 </a:t>
                      </a:r>
                      <a:r>
                        <a:rPr lang="en-US" altLang="ko-KR" sz="1400" dirty="0" smtClean="0"/>
                        <a:t>– not supported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BACKGROUND="..."&gt;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이미지를 띄워줍니다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BGCOLOR="#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색깔을 지정해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06067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부분을 강조해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&lt;BLINK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&gt; not supported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&lt;BLINK&gt;...&lt;/BLINK&gt;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글자를 깜박이게 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&lt;U&gt;...&lt;/U&gt;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글자에 밑줄을 그어줍니다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02848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연결하기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HREF="..."&gt;...&lt;/A&gt;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다른 홈페이지와 연결시켜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&lt;A NAME="..."&gt;...&lt;/A&gt;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자신의 홈페이지 내에서 연결해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/>
              <a:t>HTML </a:t>
            </a:r>
            <a:r>
              <a:rPr lang="ko-KR" altLang="en-US" sz="2000" dirty="0"/>
              <a:t>태그 이해 및 실습</a:t>
            </a:r>
            <a:endParaRPr lang="en-US" altLang="ko-KR" sz="20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60" y="1565040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글자의 모양을 정의해 주는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33" y="851934"/>
            <a:ext cx="5572938" cy="4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예제는 이미지 파일이 </a:t>
            </a:r>
            <a:r>
              <a:rPr lang="ko-KR" altLang="en-US" sz="1050" dirty="0" err="1"/>
              <a:t>풀경로로</a:t>
            </a:r>
            <a:r>
              <a:rPr lang="ko-KR" altLang="en-US" sz="1050" dirty="0"/>
              <a:t> </a:t>
            </a:r>
            <a:r>
              <a:rPr lang="en-US" altLang="ko-KR" sz="1050" dirty="0" err="1"/>
              <a:t>kopo</a:t>
            </a:r>
            <a:r>
              <a:rPr lang="ko-KR" altLang="en-US" sz="1050" dirty="0"/>
              <a:t>사이트에서 이미지파일을 가지고 온다</a:t>
            </a:r>
            <a:r>
              <a:rPr lang="en-US" altLang="ko-KR" sz="1050" dirty="0"/>
              <a:t>. </a:t>
            </a:r>
            <a:r>
              <a:rPr lang="ko-KR" altLang="en-US" sz="1050" dirty="0"/>
              <a:t>이것을 실습하고</a:t>
            </a:r>
            <a:r>
              <a:rPr lang="en-US" altLang="ko-KR" sz="1050" dirty="0"/>
              <a:t>, </a:t>
            </a:r>
            <a:r>
              <a:rPr lang="ko-KR" altLang="en-US" sz="1050" dirty="0"/>
              <a:t>직접 이미지파일을 하나 선택하여 본인에 </a:t>
            </a:r>
            <a:r>
              <a:rPr lang="ko-KR" altLang="en-US" sz="1050" dirty="0" err="1"/>
              <a:t>웹서버에</a:t>
            </a:r>
            <a:r>
              <a:rPr lang="ko-KR" altLang="en-US" sz="1050" dirty="0"/>
              <a:t> 이미지파일을 </a:t>
            </a:r>
            <a:r>
              <a:rPr lang="ko-KR" altLang="en-US" sz="1050" dirty="0" err="1"/>
              <a:t>게시한후</a:t>
            </a:r>
            <a:r>
              <a:rPr lang="ko-KR" altLang="en-US" sz="1050" dirty="0"/>
              <a:t> 링크를 지정하여 배경으로 사용하는 실습도 할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76" y="840868"/>
            <a:ext cx="6388078" cy="45766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58667" y="1862085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“http://www.kopo.ac.kr/images/logo/ctc.png”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/>
              <a:t>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59" y="1014531"/>
            <a:ext cx="5400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59313"/>
              </p:ext>
            </p:extLst>
          </p:nvPr>
        </p:nvGraphicFramePr>
        <p:xfrm>
          <a:off x="539750" y="800085"/>
          <a:ext cx="7943850" cy="54809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0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37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8565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주소 및 편지 서비스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&lt;ADDRESS&gt;... &lt;/ADDRESS&gt;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주소에 대한 정의를 내려줍니다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/>
                        <a:t>&lt;MAILTO&gt;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HREF="MAILTO..."&gt;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편지쓰기 창을 띄워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9710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색상 지정하기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565"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&lt;BODY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&gt; not supported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&lt;BODY TEXT= "#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nnnnnn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"&gt;...&lt;/BODY&gt;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글자색을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지정합니다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&lt;BODY LINK= "#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nnnnnn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"&gt;...&lt;/BODY&gt;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하이퍼링크의 색을 지정합니다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&lt;BODY VLINK= "#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nnnnnn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"&gt;...&lt;/BODY&gt;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한 번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누른적이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있는 하이퍼링크의 색을 지정합니다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&lt;BODY ALINK= "#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nnnnnn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"&gt;...&lt;/BODY&gt;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누르고 있는 동안의 색을 지정합니다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13881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표 만들기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565">
                <a:tc rowSpan="6">
                  <a:txBody>
                    <a:bodyPr/>
                    <a:lstStyle/>
                    <a:p>
                      <a:r>
                        <a:rPr lang="en-US" sz="1400" dirty="0"/>
                        <a:t>&lt;TABLE&gt;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&lt;TABLE BORDER&gt;... &lt;/TABLE</a:t>
                      </a:r>
                      <a:r>
                        <a:rPr lang="en-US" sz="1400" dirty="0" smtClean="0"/>
                        <a:t>&gt;</a:t>
                      </a:r>
                    </a:p>
                    <a:p>
                      <a:r>
                        <a:rPr lang="en-US" altLang="ko-KR" sz="1400" dirty="0" smtClean="0"/>
                        <a:t> not supported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표의 전체 형식을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&lt;TR&gt;&lt;TD&gt;&lt;/TD&gt;&lt;/TR&gt;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표 내부에 들어갈 형식을 정의합니다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COLSPAN=n&gt;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가로칸을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만큼 합쳐줍니다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ROWSPAN=n&gt;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세로칸을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만큼 합쳐줍니다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&lt;TD ALIGN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=...&gt; not supported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좌우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&lt;TD VALIGN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=...&gt;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not supported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상하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연결하기 태그 </a:t>
            </a:r>
            <a:r>
              <a:rPr lang="en-US" altLang="ko-KR" sz="1600" dirty="0"/>
              <a:t>(LINK)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65" y="1764417"/>
            <a:ext cx="5728305" cy="2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색상 지정하기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link : </a:t>
            </a:r>
            <a:r>
              <a:rPr lang="ko-KR" altLang="en-US" sz="1050" dirty="0"/>
              <a:t>한번도 방문하지 않은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vlink</a:t>
            </a:r>
            <a:r>
              <a:rPr lang="en-US" altLang="ko-KR" sz="1050" dirty="0"/>
              <a:t> : </a:t>
            </a:r>
            <a:r>
              <a:rPr lang="ko-KR" altLang="en-US" sz="1050" dirty="0"/>
              <a:t>방문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alink</a:t>
            </a:r>
            <a:r>
              <a:rPr lang="en-US" altLang="ko-KR" sz="1050" dirty="0"/>
              <a:t> : </a:t>
            </a:r>
            <a:r>
              <a:rPr lang="ko-KR" altLang="en-US" sz="1050" dirty="0"/>
              <a:t>마우스를 올려 놓았을 때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86" y="1143000"/>
            <a:ext cx="6008663" cy="33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표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79" y="1302159"/>
            <a:ext cx="5653036" cy="35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9750" y="1206500"/>
          <a:ext cx="7993063" cy="50434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9746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임의로 고정시키는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&lt;NOBR&gt;...&lt;/NOBR&gt;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화면 크기에 따라 문단이 바뀌는 것을 방지합니다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&lt;WBR&gt;...&lt;/WBR&gt;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위의 태그 안에서 문단을 바꿀 때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0128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 폼 만들기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746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&lt;FORM&gt;...&lt;/FORM&gt;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3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 METHOD="..." ACTION="..."&gt;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양식의 방법을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&lt;TEXTAREA&gt;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&lt;TEXTAREA NAME="..." ROWS="..."&gt;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글틀 상자를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3129">
                <a:tc rowSpan="5"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어떤 형태로 입력할 것인지를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TYPE="RADIO"&gt;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라디오 단추를 만들어줍니다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"CHECKBOX"&gt;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체크 상자를 만들어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 "SUBMIT"&gt;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제출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TYPE="RESET"&gt;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취소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 NAME="..."&gt;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선택 사항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입력 폼 만들기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2" y="725914"/>
            <a:ext cx="5197904" cy="2965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57" y="3664103"/>
            <a:ext cx="5291315" cy="26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6703"/>
              </p:ext>
            </p:extLst>
          </p:nvPr>
        </p:nvGraphicFramePr>
        <p:xfrm>
          <a:off x="771565" y="1074359"/>
          <a:ext cx="7993063" cy="502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 만들기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&lt;FRAMESET&gt;... &lt;/FRAMESET&gt;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창의 기본 틀을 지정합니다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&lt;FRAMESET ROW= "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위 아래로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COLS=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좌우로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MARGINWIDTH="..."&gt;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창에 들어갈 좌우 여백을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상하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&lt;FRAME SCROLLING= "...&gt;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설정해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&lt;NOFRAMES&gt;... &lt;/NOFRAMES&gt;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프레임이 안보이게 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다루기에 필요한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정의해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ALIGN=...&gt;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정렬 상태를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WIDTH="..." 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크기를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LOWSRC="..."&gt;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JPEG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파일로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VSPACE= HSPACE=&gt;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여백을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BORDER="..."&gt;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태두리선을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조절합니다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이미지가 전송되지 않았을 경우에 글자로 대처해 줍니다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정적홈페이지를</a:t>
            </a:r>
            <a:r>
              <a:rPr lang="ko-KR" altLang="en-US" sz="1200" dirty="0"/>
              <a:t> 구성하는 </a:t>
            </a:r>
            <a:r>
              <a:rPr lang="en-US" altLang="ko-KR" sz="1200" dirty="0"/>
              <a:t>HTML</a:t>
            </a:r>
            <a:r>
              <a:rPr lang="ko-KR" altLang="en-US" sz="1200" dirty="0"/>
              <a:t>을 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무척 많은 </a:t>
            </a:r>
            <a:r>
              <a:rPr lang="en-US" altLang="ko-KR" sz="1200" dirty="0"/>
              <a:t>tag</a:t>
            </a:r>
            <a:r>
              <a:rPr lang="ko-KR" altLang="en-US" sz="1200" dirty="0"/>
              <a:t>연습으로 </a:t>
            </a:r>
            <a:r>
              <a:rPr lang="en-US" altLang="ko-KR" sz="1200" dirty="0"/>
              <a:t>tag</a:t>
            </a:r>
            <a:r>
              <a:rPr lang="ko-KR" altLang="en-US" sz="1200" dirty="0"/>
              <a:t>가 몸에 익숙해 질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22761"/>
              </p:ext>
            </p:extLst>
          </p:nvPr>
        </p:nvGraphicFramePr>
        <p:xfrm>
          <a:off x="771565" y="1074359"/>
          <a:ext cx="7993063" cy="5015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6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7886">
                  <a:extLst>
                    <a:ext uri="{9D8B030D-6E8A-4147-A177-3AD203B41FA5}">
                      <a16:colId xmlns="" xmlns:a16="http://schemas.microsoft.com/office/drawing/2014/main" val="145893626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 만들기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142"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&lt;iframe&gt;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&lt;iframe 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="..."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창의 소스를 정의해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7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&lt;iframe 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="..." align= "...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"&gt;</a:t>
                      </a:r>
                      <a:endParaRPr lang="en-US" dirty="0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창의 정렬 상태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(left, right, top, middle, bottom)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&lt;iframe 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="..." height="..px" width="..px"</a:t>
                      </a:r>
                      <a:endParaRPr lang="en-US" dirty="0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창의 크기를 지정합니다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&lt;iframe 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="..." name="..."&gt;</a:t>
                      </a:r>
                      <a:endParaRPr lang="en-US" dirty="0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창의 이름을 지정합니다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다루기에 필요한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정의해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 ALIGN=...&gt;</a:t>
                      </a:r>
                      <a:endParaRPr lang="en-US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정렬 상태를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 WIDTH="..." HEIGHT="..."&gt;</a:t>
                      </a:r>
                      <a:endParaRPr lang="en-US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크기를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 LOWSRC="..."&gt;</a:t>
                      </a:r>
                      <a:endParaRPr lang="en-US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JPEG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파일로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 VSPACE= HSPACE=&gt;</a:t>
                      </a:r>
                      <a:endParaRPr lang="en-US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여백을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 BORDER="..."&gt;</a:t>
                      </a:r>
                      <a:endParaRPr lang="en-US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태두리선을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조절합니다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ALT="..."&gt;</a:t>
                      </a:r>
                      <a:endParaRPr lang="en-US" dirty="0"/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이미지가 전송되지 않았을 경우에 글자로 대처해 줍니다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창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32C531F-2D41-495F-AA71-9E01E596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46" y="2052865"/>
            <a:ext cx="6711422" cy="2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 다루기에 필요한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</a:t>
            </a:r>
            <a:r>
              <a:rPr lang="en-US" altLang="ko-KR" sz="1050" dirty="0"/>
              <a:t>html</a:t>
            </a:r>
            <a:r>
              <a:rPr lang="ko-KR" altLang="en-US" sz="1050" dirty="0"/>
              <a:t>소스를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별 </a:t>
            </a:r>
            <a:r>
              <a:rPr lang="ko-KR" altLang="en-US" sz="1050" dirty="0" err="1"/>
              <a:t>두개</a:t>
            </a:r>
            <a:r>
              <a:rPr lang="ko-KR" altLang="en-US" sz="1050" dirty="0"/>
              <a:t> 이니 소스 및 결과 </a:t>
            </a:r>
            <a:r>
              <a:rPr lang="ko-KR" altLang="en-US" sz="1050" dirty="0" err="1"/>
              <a:t>캡쳐</a:t>
            </a:r>
            <a:r>
              <a:rPr lang="en-US" altLang="ko-KR" sz="1050" dirty="0"/>
              <a:t>.. </a:t>
            </a:r>
            <a:r>
              <a:rPr lang="ko-KR" altLang="en-US" sz="1050" dirty="0"/>
              <a:t>소스는 설명을 기입할 것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이미지는 임의에 파일을 사용하시오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링크가 안되면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52" y="1513816"/>
            <a:ext cx="5754207" cy="3230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3638" y="4406009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“http://www.kopo.ac.kr/images/logo/ctc.png”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3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태그표</a:t>
            </a:r>
            <a:r>
              <a:rPr lang="ko-KR" altLang="en-US" sz="1600" dirty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화면설명을 보고 간단한 홈페이지를 만드시오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왼쪽의</a:t>
            </a:r>
            <a:r>
              <a:rPr lang="en-US" altLang="ko-KR" sz="1050" dirty="0"/>
              <a:t> </a:t>
            </a:r>
            <a:r>
              <a:rPr lang="ko-KR" altLang="en-US" sz="1050" dirty="0"/>
              <a:t>메뉴를 선택하면 오른쪽화면에 </a:t>
            </a:r>
            <a:r>
              <a:rPr lang="ko-KR" altLang="en-US" sz="1050" dirty="0" err="1"/>
              <a:t>테그에</a:t>
            </a:r>
            <a:r>
              <a:rPr lang="ko-KR" altLang="en-US" sz="1050" dirty="0"/>
              <a:t> 대한 설명이 나오는 홈페이지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8781" y="768819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</a:t>
            </a:r>
            <a:r>
              <a:rPr lang="ko-KR" altLang="en-US" sz="700" u="sng" dirty="0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</a:t>
            </a:r>
            <a:r>
              <a:rPr lang="ko-KR" altLang="en-US" sz="700" dirty="0" err="1"/>
              <a:t>맵을</a:t>
            </a:r>
            <a:r>
              <a:rPr lang="ko-KR" altLang="en-US" sz="700" dirty="0"/>
              <a:t>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다루기에 필요한 태그</a:t>
            </a:r>
            <a:endParaRPr lang="en-US" altLang="ko-KR" sz="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85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693C8CB-29CF-494A-AE21-1DA67B7B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51" y="5018089"/>
            <a:ext cx="3037468" cy="1455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A4EF94-0FF3-418D-B932-7D0CF1E67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41" y="4990817"/>
            <a:ext cx="3875617" cy="1483017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태그표</a:t>
            </a:r>
            <a:r>
              <a:rPr lang="ko-KR" altLang="en-US" sz="1600" dirty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부연설명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처음 부르는 곳은 </a:t>
            </a:r>
            <a:r>
              <a:rPr lang="en-US" altLang="ko-KR" sz="1050" dirty="0"/>
              <a:t>tagtable.html</a:t>
            </a:r>
            <a:r>
              <a:rPr lang="ko-KR" altLang="en-US" sz="1050" dirty="0"/>
              <a:t>로 프레임정의만 있다</a:t>
            </a:r>
            <a:r>
              <a:rPr lang="en-US" altLang="ko-KR" sz="105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왼쪽은 </a:t>
            </a:r>
            <a:r>
              <a:rPr lang="en-US" altLang="ko-KR" sz="1050" dirty="0"/>
              <a:t>menu.html</a:t>
            </a:r>
            <a:r>
              <a:rPr lang="ko-KR" altLang="en-US" sz="1050" dirty="0"/>
              <a:t>로 해당 메뉴를 누르면 </a:t>
            </a:r>
            <a:r>
              <a:rPr lang="ko-KR" altLang="en-US" sz="1050" dirty="0" err="1"/>
              <a:t>타겟된</a:t>
            </a:r>
            <a:r>
              <a:rPr lang="ko-KR" altLang="en-US" sz="1050" dirty="0"/>
              <a:t> 오른쪽 프레임에  </a:t>
            </a:r>
            <a:r>
              <a:rPr lang="en-US" altLang="ko-KR" sz="1050" dirty="0"/>
              <a:t>tag1.html / tag2.html … tag00.html</a:t>
            </a:r>
            <a:r>
              <a:rPr lang="ko-KR" altLang="en-US" sz="1050" dirty="0"/>
              <a:t>을 호출한다</a:t>
            </a:r>
            <a:r>
              <a:rPr lang="en-US" altLang="ko-KR" sz="1050" dirty="0"/>
              <a:t> ( </a:t>
            </a:r>
            <a:r>
              <a:rPr lang="ko-KR" altLang="en-US" sz="1050" dirty="0"/>
              <a:t>메뉴는</a:t>
            </a:r>
            <a:r>
              <a:rPr lang="en-US" altLang="ko-KR" sz="1050" dirty="0"/>
              <a:t> </a:t>
            </a:r>
            <a:r>
              <a:rPr lang="ko-KR" altLang="en-US" sz="1050" dirty="0"/>
              <a:t>그림과 같이 </a:t>
            </a:r>
            <a:r>
              <a:rPr lang="en-US" altLang="ko-KR" sz="1050" dirty="0"/>
              <a:t>19</a:t>
            </a:r>
            <a:r>
              <a:rPr lang="ko-KR" altLang="en-US" sz="1050" dirty="0"/>
              <a:t>개 작성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각각의 </a:t>
            </a:r>
            <a:r>
              <a:rPr lang="en-US" altLang="ko-KR" sz="1050" dirty="0"/>
              <a:t>tag00.html</a:t>
            </a:r>
            <a:r>
              <a:rPr lang="ko-KR" altLang="en-US" sz="1050" dirty="0"/>
              <a:t>에 해당 태그 설명을 </a:t>
            </a:r>
            <a:r>
              <a:rPr lang="en-US" altLang="ko-KR" sz="1050" dirty="0"/>
              <a:t>html</a:t>
            </a:r>
            <a:r>
              <a:rPr lang="ko-KR" altLang="en-US" sz="1050" dirty="0"/>
              <a:t>로 작성한다</a:t>
            </a:r>
            <a:r>
              <a:rPr lang="en-US" altLang="ko-KR" sz="1050" dirty="0"/>
              <a:t> (</a:t>
            </a:r>
            <a:r>
              <a:rPr lang="ko-KR" altLang="en-US" sz="1050" dirty="0"/>
              <a:t>각 </a:t>
            </a:r>
            <a:r>
              <a:rPr lang="en-US" altLang="ko-KR" sz="1050" dirty="0"/>
              <a:t>tag00.html</a:t>
            </a:r>
            <a:r>
              <a:rPr lang="ko-KR" altLang="en-US" sz="1050" dirty="0"/>
              <a:t>화면은 </a:t>
            </a:r>
            <a:r>
              <a:rPr lang="en-US" altLang="ko-KR" sz="1050" dirty="0"/>
              <a:t>table</a:t>
            </a:r>
            <a:r>
              <a:rPr lang="ko-KR" altLang="en-US" sz="1050" dirty="0" err="1"/>
              <a:t>테그등을</a:t>
            </a:r>
            <a:r>
              <a:rPr lang="ko-KR" altLang="en-US" sz="1050" dirty="0"/>
              <a:t> 이용하여 작성할 것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최대한 아는 </a:t>
            </a:r>
            <a:r>
              <a:rPr lang="en-US" altLang="ko-KR" sz="1050" dirty="0"/>
              <a:t>html</a:t>
            </a:r>
            <a:r>
              <a:rPr lang="ko-KR" altLang="en-US" sz="1050" dirty="0" err="1"/>
              <a:t>테그를</a:t>
            </a:r>
            <a:r>
              <a:rPr lang="ko-KR" altLang="en-US" sz="1050" dirty="0"/>
              <a:t> 참조하여 성심 </a:t>
            </a:r>
            <a:r>
              <a:rPr lang="ko-KR" altLang="en-US" sz="1050" dirty="0" err="1"/>
              <a:t>성의것</a:t>
            </a:r>
            <a:r>
              <a:rPr lang="ko-KR" altLang="en-US" sz="1050" dirty="0"/>
              <a:t> 작성할 것</a:t>
            </a:r>
            <a:r>
              <a:rPr lang="en-US" altLang="ko-KR" sz="1050" dirty="0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83534" y="875061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</a:t>
            </a:r>
            <a:r>
              <a:rPr lang="ko-KR" altLang="en-US" sz="700" u="sng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*이미지 맵을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/>
              <a:t>*이미지 다루기에 필요한 태그</a:t>
            </a:r>
            <a:endParaRPr lang="en-US" altLang="ko-KR" sz="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오른쪽 화살표 3"/>
          <p:cNvSpPr/>
          <p:nvPr/>
        </p:nvSpPr>
        <p:spPr bwMode="auto">
          <a:xfrm rot="14927401">
            <a:off x="6256621" y="4842216"/>
            <a:ext cx="929576" cy="421156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8471" y="5300485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tagtable.html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2948086" y="4332966"/>
            <a:ext cx="546364" cy="1088001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37391" y="2222721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tag00.html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 flipV="1">
            <a:off x="6200024" y="2345443"/>
            <a:ext cx="394280" cy="181488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73668" y="5234813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menu.html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88011" y="2526603"/>
            <a:ext cx="41166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/>
              <a:t>아마 </a:t>
            </a:r>
            <a:r>
              <a:rPr lang="ko-KR" altLang="en-US" sz="1000" b="0" dirty="0" err="1"/>
              <a:t>테그를</a:t>
            </a:r>
            <a:r>
              <a:rPr lang="ko-KR" altLang="en-US" sz="1000" b="0" dirty="0"/>
              <a:t> 설명하기 위하여 </a:t>
            </a:r>
            <a:r>
              <a:rPr lang="en-US" altLang="ko-KR" sz="1000" b="0" dirty="0"/>
              <a:t>&lt; &gt;</a:t>
            </a:r>
            <a:r>
              <a:rPr lang="ko-KR" altLang="en-US" sz="1000" b="0" dirty="0"/>
              <a:t>등 문자는 </a:t>
            </a:r>
            <a:r>
              <a:rPr lang="ko-KR" altLang="en-US" sz="1000" b="0" dirty="0" err="1"/>
              <a:t>테그로</a:t>
            </a:r>
            <a:r>
              <a:rPr lang="ko-KR" altLang="en-US" sz="1000" b="0" dirty="0"/>
              <a:t> 인식해서 애 좀 먹을 것이다 다음 특수문자는 아래와 같이 기입해야 홈페이지에 나타난다</a:t>
            </a:r>
          </a:p>
          <a:p>
            <a:r>
              <a:rPr lang="en-US" altLang="ko-KR" sz="1000" b="0" dirty="0"/>
              <a:t>&lt; : &amp;</a:t>
            </a:r>
            <a:r>
              <a:rPr lang="en-US" altLang="ko-KR" sz="1000" b="0" dirty="0" err="1"/>
              <a:t>lt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/>
              <a:t>&gt; : &amp;</a:t>
            </a:r>
            <a:r>
              <a:rPr lang="en-US" altLang="ko-KR" sz="1000" b="0" dirty="0" err="1"/>
              <a:t>gt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/>
              <a:t>&amp; : &amp;amp</a:t>
            </a:r>
          </a:p>
          <a:p>
            <a:r>
              <a:rPr lang="en-US" altLang="ko-KR" sz="1000" b="0" dirty="0"/>
              <a:t>" : &amp;</a:t>
            </a:r>
            <a:r>
              <a:rPr lang="en-US" altLang="ko-KR" sz="1000" b="0" dirty="0" err="1"/>
              <a:t>quot</a:t>
            </a:r>
            <a:endParaRPr lang="en-US" altLang="ko-KR" sz="1000" b="0" dirty="0"/>
          </a:p>
          <a:p>
            <a:r>
              <a:rPr lang="en-US" altLang="ko-KR" sz="1000" b="0" dirty="0"/>
              <a:t>space : &amp;</a:t>
            </a:r>
            <a:r>
              <a:rPr lang="en-US" altLang="ko-KR" sz="1000" b="0" dirty="0" err="1"/>
              <a:t>nbsp</a:t>
            </a:r>
            <a:endParaRPr lang="en-US" altLang="ko-KR" sz="1000" b="0" dirty="0"/>
          </a:p>
          <a:p>
            <a:r>
              <a:rPr lang="en-US" altLang="ko-KR" sz="1000" b="0" dirty="0"/>
              <a:t>® : &amp;</a:t>
            </a:r>
            <a:r>
              <a:rPr lang="en-US" altLang="ko-KR" sz="1000" b="0" dirty="0" err="1"/>
              <a:t>reg</a:t>
            </a:r>
            <a:endParaRPr lang="en-US" altLang="ko-KR" sz="1000" b="0" dirty="0"/>
          </a:p>
          <a:p>
            <a:r>
              <a:rPr lang="ko-KR" altLang="en-US" sz="1000" b="0" dirty="0"/>
              <a:t>원</a:t>
            </a:r>
            <a:r>
              <a:rPr lang="en-US" altLang="ko-KR" sz="1000" b="0" dirty="0"/>
              <a:t>c : &amp;copy;</a:t>
            </a:r>
          </a:p>
        </p:txBody>
      </p:sp>
    </p:spTree>
    <p:extLst>
      <p:ext uri="{BB962C8B-B14F-4D97-AF65-F5344CB8AC3E}">
        <p14:creationId xmlns:p14="http://schemas.microsoft.com/office/powerpoint/2010/main" val="3242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85C8C1B5-C24D-417C-B79E-6EF2CDF28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블록 태그와 </a:t>
            </a:r>
            <a:r>
              <a:rPr lang="ko-KR" altLang="en-US" dirty="0" err="1"/>
              <a:t>인라인</a:t>
            </a:r>
            <a:r>
              <a:rPr lang="ko-KR" altLang="en-US" dirty="0"/>
              <a:t> 태그로 구분</a:t>
            </a:r>
            <a:endParaRPr lang="en-US" altLang="ko-KR" dirty="0"/>
          </a:p>
          <a:p>
            <a:pPr lvl="2" fontAlgn="base" latinLnBrk="0"/>
            <a:r>
              <a:rPr lang="ko-KR" altLang="en-US" dirty="0"/>
              <a:t>블록 태그 사례</a:t>
            </a:r>
            <a:r>
              <a:rPr lang="en-US" altLang="ko-KR" dirty="0"/>
              <a:t> : 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 err="1"/>
              <a:t>인라인</a:t>
            </a:r>
            <a:r>
              <a:rPr lang="ko-KR" altLang="en-US" dirty="0"/>
              <a:t> 태그 사례 </a:t>
            </a:r>
            <a:r>
              <a:rPr lang="en-US" altLang="ko-KR" dirty="0"/>
              <a:t>: 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/>
              <a:t>블록 태그</a:t>
            </a:r>
            <a:endParaRPr lang="en-US" altLang="ko-KR" dirty="0"/>
          </a:p>
          <a:p>
            <a:pPr lvl="1"/>
            <a:r>
              <a:rPr lang="ko-KR" altLang="en-US" dirty="0"/>
              <a:t>항상 새 라인에서 시작하여 출력</a:t>
            </a:r>
            <a:endParaRPr lang="en-US" altLang="ko-KR" dirty="0"/>
          </a:p>
          <a:p>
            <a:pPr lvl="1"/>
            <a:r>
              <a:rPr lang="ko-KR" altLang="en-US" dirty="0"/>
              <a:t>양 옆에 다른 </a:t>
            </a:r>
            <a:r>
              <a:rPr lang="ko-KR" altLang="en-US" dirty="0" err="1"/>
              <a:t>콘텐츠</a:t>
            </a:r>
            <a:r>
              <a:rPr lang="ko-KR" altLang="en-US" dirty="0"/>
              <a:t> 배치하지 않고 한 라인 독점 사용</a:t>
            </a:r>
            <a:endParaRPr lang="en-US" altLang="ko-KR" dirty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 err="1"/>
              <a:t>인라인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블록 속에 삽입되어 블록의 일부로 출력</a:t>
            </a:r>
            <a:endParaRPr lang="en-US" altLang="ko-KR" dirty="0"/>
          </a:p>
          <a:p>
            <a:pPr lvl="1"/>
            <a:r>
              <a:rPr lang="ko-KR" altLang="en-US" dirty="0"/>
              <a:t>가장 많이 사용된 </a:t>
            </a:r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en-US" altLang="ko-KR" dirty="0"/>
              <a:t>: &lt;span&gt;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C87ED22-D474-4629-8FCC-52025A9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5730"/>
            <a:ext cx="8153400" cy="68012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블록 태그와 </a:t>
            </a:r>
            <a:r>
              <a:rPr lang="ko-KR" altLang="en-US" dirty="0" err="1">
                <a:solidFill>
                  <a:schemeClr val="tx1"/>
                </a:solidFill>
              </a:rPr>
              <a:t>인라인</a:t>
            </a:r>
            <a:r>
              <a:rPr lang="ko-KR" altLang="en-US" dirty="0">
                <a:solidFill>
                  <a:schemeClr val="tx1"/>
                </a:solidFill>
              </a:rPr>
              <a:t> 태그</a:t>
            </a:r>
          </a:p>
        </p:txBody>
      </p:sp>
    </p:spTree>
    <p:extLst>
      <p:ext uri="{BB962C8B-B14F-4D97-AF65-F5344CB8AC3E}">
        <p14:creationId xmlns:p14="http://schemas.microsoft.com/office/powerpoint/2010/main" val="20066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6"/>
            <a:ext cx="2441544" cy="5465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블록 태그</a:t>
            </a:r>
            <a:r>
              <a:rPr lang="en-US" altLang="ko-KR" sz="1600" dirty="0"/>
              <a:t>, </a:t>
            </a:r>
            <a:r>
              <a:rPr lang="ko-KR" altLang="en-US" sz="1600" dirty="0"/>
              <a:t>인라인 태그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19" name="그림 2">
            <a:extLst>
              <a:ext uri="{FF2B5EF4-FFF2-40B4-BE49-F238E27FC236}">
                <a16:creationId xmlns="" xmlns:a16="http://schemas.microsoft.com/office/drawing/2014/main" id="{2EC53AC0-7E8A-46CE-B053-42D56038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26" y="1928960"/>
            <a:ext cx="2287795" cy="2971378"/>
          </a:xfrm>
          <a:prstGeom prst="rect">
            <a:avLst/>
          </a:prstGeom>
        </p:spPr>
      </p:pic>
      <p:sp>
        <p:nvSpPr>
          <p:cNvPr id="20" name="직사각형 4">
            <a:extLst>
              <a:ext uri="{FF2B5EF4-FFF2-40B4-BE49-F238E27FC236}">
                <a16:creationId xmlns="" xmlns:a16="http://schemas.microsoft.com/office/drawing/2014/main" id="{49184C6F-F2C1-4518-9EBB-6305767EA017}"/>
              </a:ext>
            </a:extLst>
          </p:cNvPr>
          <p:cNvSpPr/>
          <p:nvPr/>
        </p:nvSpPr>
        <p:spPr>
          <a:xfrm>
            <a:off x="2879329" y="1772815"/>
            <a:ext cx="4458885" cy="4389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&lt;head&gt;&lt;title&gt;&amp;</a:t>
            </a:r>
            <a:r>
              <a:rPr lang="en-US" altLang="ko-KR" sz="1200" dirty="0" err="1"/>
              <a:t>lt;div&amp;gt</a:t>
            </a:r>
            <a:r>
              <a:rPr lang="en-US" altLang="ko-KR" sz="1200" dirty="0"/>
              <a:t>;</a:t>
            </a:r>
            <a:r>
              <a:rPr lang="ko-KR" altLang="en-US" sz="1200" dirty="0"/>
              <a:t>블록과 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lt;span&amp;gt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사랑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&lt;div style="</a:t>
            </a:r>
            <a:r>
              <a:rPr lang="en-US" altLang="ko-KR" sz="1200" b="1" dirty="0" err="1"/>
              <a:t>background-color:skyblue</a:t>
            </a:r>
            <a:r>
              <a:rPr lang="en-US" altLang="ko-KR" sz="1200" b="1" dirty="0"/>
              <a:t>; padding:20px;"&gt;</a:t>
            </a:r>
          </a:p>
          <a:p>
            <a:r>
              <a:rPr lang="ko-KR" altLang="en-US" sz="1200" dirty="0"/>
              <a:t>내가 사람의 방언과 천사의 말을 할지라도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</a:t>
            </a:r>
            <a:endParaRPr lang="en-US" altLang="ko-KR" sz="1200" dirty="0"/>
          </a:p>
          <a:p>
            <a:r>
              <a:rPr lang="ko-KR" altLang="en-US" sz="1200" dirty="0"/>
              <a:t>소리 나는 구리와 울리는 꽹과리가 되고</a:t>
            </a:r>
            <a:r>
              <a:rPr lang="en-US" altLang="ko-KR" sz="1200" dirty="0"/>
              <a:t>,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 아무</a:t>
            </a:r>
            <a:endParaRPr lang="en-US" altLang="ko-KR" sz="1200" dirty="0"/>
          </a:p>
          <a:p>
            <a:r>
              <a:rPr lang="ko-KR" altLang="en-US" sz="1200" dirty="0"/>
              <a:t>것도 아니라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&lt;/div&gt;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~</a:t>
            </a:r>
            <a:r>
              <a:rPr lang="ko-KR" altLang="en-US" sz="1200" dirty="0"/>
              <a:t>우리 서로 사랑하며 살아요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15A8F6-94DC-41D3-B645-4ECDF1D92FA8}"/>
              </a:ext>
            </a:extLst>
          </p:cNvPr>
          <p:cNvSpPr txBox="1"/>
          <p:nvPr/>
        </p:nvSpPr>
        <p:spPr>
          <a:xfrm>
            <a:off x="4751538" y="2583382"/>
            <a:ext cx="1512168" cy="442674"/>
          </a:xfrm>
          <a:prstGeom prst="wedgeRoundRectCallout">
            <a:avLst>
              <a:gd name="adj1" fmla="val -81216"/>
              <a:gd name="adj2" fmla="val 73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배경색을 파란색으로 </a:t>
            </a:r>
            <a:r>
              <a:rPr lang="ko-KR" altLang="en-US" sz="1000"/>
              <a:t>꾸미는 </a:t>
            </a:r>
            <a:r>
              <a:rPr lang="en-US" altLang="ko-KR" sz="1000" dirty="0"/>
              <a:t>CSS3 </a:t>
            </a:r>
            <a:r>
              <a:rPr lang="ko-KR" altLang="en-US" sz="1000" dirty="0"/>
              <a:t>스타일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881A6FA-319C-462C-927E-9C740AD7DD8E}"/>
              </a:ext>
            </a:extLst>
          </p:cNvPr>
          <p:cNvSpPr txBox="1"/>
          <p:nvPr/>
        </p:nvSpPr>
        <p:spPr>
          <a:xfrm>
            <a:off x="8835852" y="2889848"/>
            <a:ext cx="616347" cy="272415"/>
          </a:xfrm>
          <a:prstGeom prst="wedgeRoundRectCallout">
            <a:avLst>
              <a:gd name="adj1" fmla="val -78823"/>
              <a:gd name="adj2" fmla="val 746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860882-A28F-43F0-9D1A-A64400FFBF03}"/>
              </a:ext>
            </a:extLst>
          </p:cNvPr>
          <p:cNvSpPr txBox="1"/>
          <p:nvPr/>
        </p:nvSpPr>
        <p:spPr>
          <a:xfrm>
            <a:off x="8567962" y="4239566"/>
            <a:ext cx="688355" cy="272415"/>
          </a:xfrm>
          <a:prstGeom prst="wedgeRoundRectCallout">
            <a:avLst>
              <a:gd name="adj1" fmla="val -76056"/>
              <a:gd name="adj2" fmla="val -109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&lt;span&gt;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25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/>
              <a:t>다음 </a:t>
            </a:r>
            <a:r>
              <a:rPr lang="en-US" altLang="ko-KR" sz="1800" dirty="0"/>
              <a:t>HTML</a:t>
            </a:r>
            <a:r>
              <a:rPr lang="ko-KR" altLang="en-US" sz="1800" dirty="0" err="1"/>
              <a:t>테그들을</a:t>
            </a:r>
            <a:r>
              <a:rPr lang="ko-KR" altLang="en-US" sz="1800" dirty="0"/>
              <a:t> 정리하여 필기하시오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테그판</a:t>
            </a:r>
            <a:r>
              <a:rPr lang="ko-KR" altLang="en-US" sz="1800" dirty="0"/>
              <a:t> 만들기</a:t>
            </a:r>
            <a:r>
              <a:rPr lang="en-US" altLang="ko-KR" sz="1800" dirty="0"/>
              <a:t>)</a:t>
            </a:r>
            <a:r>
              <a:rPr lang="en-US" altLang="ko-KR" sz="14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- </a:t>
            </a:r>
            <a:r>
              <a:rPr lang="ko-KR" altLang="en-US" sz="1400" dirty="0"/>
              <a:t>당분간 익숙할 때까지 쪽지에 써서 들고 다니면서 외워라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3" y="2487029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492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CSS</a:t>
            </a:r>
            <a:r>
              <a:rPr lang="ko-KR" altLang="en-US" sz="1200" dirty="0"/>
              <a:t>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765717"/>
            <a:ext cx="9061444" cy="53901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나를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선택해야 만 하는 이유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경쟁력</a:t>
            </a:r>
            <a:endParaRPr lang="en-US" altLang="ko-KR" sz="1000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지금은 없더라도 약 </a:t>
            </a:r>
            <a:r>
              <a:rPr lang="en-US" altLang="ko-KR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개월 후에는 하나이상 있어야 한다</a:t>
            </a:r>
            <a:r>
              <a:rPr lang="en-US" altLang="ko-KR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그것이 무엇인지 명확히 정의하고</a:t>
            </a:r>
            <a:r>
              <a:rPr lang="en-US" altLang="ko-KR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그것을 위하여 계획을 세워서 매진하시오</a:t>
            </a:r>
            <a:r>
              <a:rPr lang="en-US" altLang="ko-KR" sz="10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00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518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익스플로러</a:t>
            </a:r>
            <a:r>
              <a:rPr lang="en-US" altLang="ko-KR" sz="1200" dirty="0"/>
              <a:t>, </a:t>
            </a:r>
            <a:r>
              <a:rPr lang="ko-KR" altLang="en-US" sz="1200" dirty="0"/>
              <a:t>크롬브라우저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웹 소스보기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PC</a:t>
            </a:r>
            <a:r>
              <a:rPr lang="ko-KR" altLang="en-US" sz="1200" dirty="0"/>
              <a:t>웹과 </a:t>
            </a:r>
            <a:r>
              <a:rPr lang="ko-KR" altLang="en-US" sz="1200" dirty="0" err="1"/>
              <a:t>모바일</a:t>
            </a:r>
            <a:r>
              <a:rPr lang="ko-KR" altLang="en-US" sz="1200" dirty="0"/>
              <a:t> 웹의 특징을  알아보기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30213" y="1700775"/>
            <a:ext cx="6886575" cy="579438"/>
            <a:chOff x="1056" y="1039"/>
            <a:chExt cx="3072" cy="257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608013" y="3037450"/>
            <a:ext cx="3251200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&lt;Tag&gt;&lt;/Tag&gt; ?</a:t>
            </a:r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608013" y="2426263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HTML(Hyper Text Markup Language)?</a:t>
            </a:r>
          </a:p>
        </p:txBody>
      </p:sp>
      <p:sp>
        <p:nvSpPr>
          <p:cNvPr id="23" name="AutoShape 64"/>
          <p:cNvSpPr>
            <a:spLocks noChangeArrowheads="1"/>
          </p:cNvSpPr>
          <p:nvPr/>
        </p:nvSpPr>
        <p:spPr bwMode="auto">
          <a:xfrm>
            <a:off x="608013" y="3650225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LINK?</a:t>
            </a:r>
            <a:endParaRPr lang="ko-KR" altLang="ko-KR" sz="1700"/>
          </a:p>
        </p:txBody>
      </p:sp>
      <p:sp>
        <p:nvSpPr>
          <p:cNvPr id="13" name="AutoShape 64"/>
          <p:cNvSpPr>
            <a:spLocks noChangeArrowheads="1"/>
          </p:cNvSpPr>
          <p:nvPr/>
        </p:nvSpPr>
        <p:spPr bwMode="auto">
          <a:xfrm>
            <a:off x="638999" y="4293917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/>
              <a:t>PC / Mobile Web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1209056"/>
            <a:ext cx="7626350" cy="48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/>
              <a:t>홈페이지 게시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형식의 문서파일을 만들어 웹 서버내의 특정 디렉터리에 복사해 둠 </a:t>
            </a: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은 일반 문서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테그가</a:t>
            </a:r>
            <a:r>
              <a:rPr lang="ko-KR" altLang="en-US" dirty="0"/>
              <a:t> 기본 </a:t>
            </a:r>
            <a:r>
              <a:rPr lang="en-US" altLang="ko-KR" dirty="0"/>
              <a:t>(&lt;tag&gt;&lt;/tag&gt;)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LINK</a:t>
            </a:r>
            <a:r>
              <a:rPr lang="ko-KR" altLang="en-US" dirty="0"/>
              <a:t>를 따라 웹 페이지를 이동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977406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077419"/>
            <a:ext cx="11572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309194"/>
            <a:ext cx="4841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2179019"/>
            <a:ext cx="814388" cy="20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588594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2179019"/>
            <a:ext cx="1117600" cy="7159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996581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912813" y="2894981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81650" y="1418606"/>
            <a:ext cx="2590800" cy="266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정의 등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내용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8" name="내용 개체 틀 5">
            <a:extLst>
              <a:ext uri="{FF2B5EF4-FFF2-40B4-BE49-F238E27FC236}">
                <a16:creationId xmlns="" xmlns:a16="http://schemas.microsoft.com/office/drawing/2014/main" id="{5C6B5ED6-3D90-4621-8744-7DFE7D4A67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페이지의 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HTML5 </a:t>
            </a:r>
            <a:r>
              <a:rPr lang="ko-KR" altLang="en-US" dirty="0"/>
              <a:t>페이지의 필수 태그</a:t>
            </a:r>
            <a:endParaRPr lang="en-US" altLang="ko-KR" dirty="0"/>
          </a:p>
          <a:p>
            <a:pPr lvl="1"/>
            <a:r>
              <a:rPr lang="en-US" altLang="ko-KR" dirty="0"/>
              <a:t>&lt;!DOCTYPE html&gt; - HTML5 </a:t>
            </a:r>
            <a:r>
              <a:rPr lang="ko-KR" altLang="en-US" dirty="0"/>
              <a:t>문서임을 알리는 지시어</a:t>
            </a:r>
            <a:endParaRPr lang="en-US" altLang="ko-KR" dirty="0"/>
          </a:p>
          <a:p>
            <a:pPr lvl="1"/>
            <a:r>
              <a:rPr lang="en-US" altLang="ko-KR" dirty="0"/>
              <a:t>&lt;html&gt;, &lt;head&gt;, &lt;title&gt;, &lt;body&gt; </a:t>
            </a:r>
            <a:r>
              <a:rPr lang="ko-KR" altLang="en-US" dirty="0"/>
              <a:t>태그</a:t>
            </a:r>
          </a:p>
          <a:p>
            <a:endParaRPr lang="ko-KR" altLang="en-US" dirty="0"/>
          </a:p>
        </p:txBody>
      </p:sp>
      <p:sp>
        <p:nvSpPr>
          <p:cNvPr id="19" name="직사각형 6">
            <a:extLst>
              <a:ext uri="{FF2B5EF4-FFF2-40B4-BE49-F238E27FC236}">
                <a16:creationId xmlns="" xmlns:a16="http://schemas.microsoft.com/office/drawing/2014/main" id="{BFBCD1C6-51E7-4821-B2FC-E01AFE230EF2}"/>
              </a:ext>
            </a:extLst>
          </p:cNvPr>
          <p:cNvSpPr/>
          <p:nvPr/>
        </p:nvSpPr>
        <p:spPr>
          <a:xfrm>
            <a:off x="1139952" y="1785640"/>
            <a:ext cx="6192688" cy="2986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문서의 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3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D3096CC9-2340-422D-8422-4DF220305313}"/>
              </a:ext>
            </a:extLst>
          </p:cNvPr>
          <p:cNvSpPr txBox="1">
            <a:spLocks/>
          </p:cNvSpPr>
          <p:nvPr/>
        </p:nvSpPr>
        <p:spPr>
          <a:xfrm>
            <a:off x="612648" y="1340768"/>
            <a:ext cx="8153400" cy="5040560"/>
          </a:xfr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kern="0" dirty="0"/>
              <a:t>HTML </a:t>
            </a:r>
            <a:r>
              <a:rPr lang="ko-KR" altLang="en-US" sz="2000" kern="0" dirty="0"/>
              <a:t>태그 구성</a:t>
            </a:r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pPr lvl="1"/>
            <a:r>
              <a:rPr lang="ko-KR" altLang="en-US" sz="1800" b="0" kern="0" dirty="0"/>
              <a:t>시작태그와 종료태그가 모두 있는 경우</a:t>
            </a:r>
            <a:endParaRPr lang="en-US" altLang="ko-KR" sz="1800" b="0" kern="0" dirty="0"/>
          </a:p>
          <a:p>
            <a:pPr lvl="2"/>
            <a:r>
              <a:rPr lang="en-US" altLang="ko-KR" sz="1600" b="0" kern="0" dirty="0"/>
              <a:t>&lt;html&gt; ... &lt;/html&gt;, &lt;title&gt;</a:t>
            </a:r>
            <a:r>
              <a:rPr lang="ko-KR" altLang="en-US" sz="1600" b="0" kern="0" dirty="0"/>
              <a:t>문서의 제목입니다</a:t>
            </a:r>
            <a:r>
              <a:rPr lang="en-US" altLang="ko-KR" sz="1600" b="0" kern="0" dirty="0"/>
              <a:t>&lt;/title&gt;</a:t>
            </a:r>
          </a:p>
          <a:p>
            <a:pPr lvl="1"/>
            <a:r>
              <a:rPr lang="ko-KR" altLang="en-US" sz="1800" b="0" kern="0" dirty="0"/>
              <a:t>시작 태그만 있는 경우</a:t>
            </a:r>
            <a:r>
              <a:rPr lang="en-US" altLang="ko-KR" sz="1800" b="0" kern="0" dirty="0"/>
              <a:t> </a:t>
            </a:r>
          </a:p>
          <a:p>
            <a:pPr lvl="2"/>
            <a:r>
              <a:rPr lang="en-US" altLang="ko-KR" sz="1600" b="0" kern="0" dirty="0"/>
              <a:t>&lt;</a:t>
            </a:r>
            <a:r>
              <a:rPr lang="en-US" altLang="ko-KR" sz="1600" b="0" kern="0" dirty="0" err="1"/>
              <a:t>br</a:t>
            </a:r>
            <a:r>
              <a:rPr lang="en-US" altLang="ko-KR" sz="1600" b="0" kern="0" dirty="0"/>
              <a:t>&gt;</a:t>
            </a:r>
          </a:p>
          <a:p>
            <a:r>
              <a:rPr lang="ko-KR" altLang="en-US" sz="2000" kern="0" dirty="0"/>
              <a:t>태그와 속성은 대소문자 구분 없음</a:t>
            </a:r>
            <a:endParaRPr lang="en-US" altLang="ko-KR" sz="2000" kern="0" dirty="0"/>
          </a:p>
          <a:p>
            <a:pPr lvl="2"/>
            <a:r>
              <a:rPr lang="en-US" altLang="ko-KR" sz="1600" b="0" kern="0" dirty="0"/>
              <a:t>&lt;</a:t>
            </a:r>
            <a:r>
              <a:rPr lang="en-US" altLang="ko-KR" sz="1600" b="1" kern="0" dirty="0">
                <a:solidFill>
                  <a:srgbClr val="FF0000"/>
                </a:solidFill>
              </a:rPr>
              <a:t>HTML</a:t>
            </a:r>
            <a:r>
              <a:rPr lang="en-US" altLang="ko-KR" sz="1600" b="0" kern="0" dirty="0"/>
              <a:t>&gt; ... &lt;/html&gt;</a:t>
            </a:r>
            <a:endParaRPr lang="ko-KR" altLang="en-US" sz="1600" b="0" kern="0" dirty="0"/>
          </a:p>
          <a:p>
            <a:pPr lvl="2"/>
            <a:r>
              <a:rPr lang="en-US" altLang="ko-KR" sz="1600" b="0" kern="0" dirty="0"/>
              <a:t>&lt;</a:t>
            </a:r>
            <a:r>
              <a:rPr lang="en-US" altLang="ko-KR" sz="1600" b="0" kern="0" dirty="0" err="1"/>
              <a:t>img</a:t>
            </a:r>
            <a:r>
              <a:rPr lang="en-US" altLang="ko-KR" sz="1600" b="0" kern="0" dirty="0"/>
              <a:t> </a:t>
            </a:r>
            <a:r>
              <a:rPr lang="en-US" altLang="ko-KR" sz="1600" b="1" kern="0" dirty="0" err="1">
                <a:solidFill>
                  <a:srgbClr val="FF0000"/>
                </a:solidFill>
              </a:rPr>
              <a:t>Src</a:t>
            </a:r>
            <a:r>
              <a:rPr lang="en-US" altLang="ko-KR" sz="1600" b="0" kern="0" dirty="0"/>
              <a:t>="heart.jpg" width="100" height="50" alt="</a:t>
            </a:r>
            <a:r>
              <a:rPr lang="ko-KR" altLang="en-US" sz="1600" b="0" kern="0" dirty="0" err="1"/>
              <a:t>심장이미지</a:t>
            </a:r>
            <a:r>
              <a:rPr lang="en-US" altLang="ko-KR" sz="1600" b="0" kern="0" dirty="0"/>
              <a:t>"&gt;</a:t>
            </a:r>
          </a:p>
          <a:p>
            <a:r>
              <a:rPr lang="ko-KR" altLang="en-US" sz="2000" kern="0" dirty="0"/>
              <a:t>속성 값에 불필요한 공백 문자</a:t>
            </a:r>
            <a:r>
              <a:rPr lang="en-US" altLang="ko-KR" sz="2000" kern="0" dirty="0"/>
              <a:t>,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HTML5 </a:t>
            </a:r>
            <a:r>
              <a:rPr lang="ko-KR" altLang="en-US" sz="2000" kern="0" dirty="0"/>
              <a:t>표준에 어긋남</a:t>
            </a:r>
            <a:endParaRPr lang="en-US" altLang="ko-KR" sz="2000" kern="0" dirty="0"/>
          </a:p>
          <a:p>
            <a:pPr lvl="2"/>
            <a:r>
              <a:rPr lang="en-US" altLang="ko-KR" sz="1600" b="0" kern="0" dirty="0"/>
              <a:t>&lt;</a:t>
            </a:r>
            <a:r>
              <a:rPr lang="en-US" altLang="ko-KR" sz="1600" b="0" kern="0" dirty="0" err="1"/>
              <a:t>img</a:t>
            </a:r>
            <a:r>
              <a:rPr lang="en-US" altLang="ko-KR" sz="1600" b="0" kern="0" dirty="0"/>
              <a:t> </a:t>
            </a:r>
            <a:r>
              <a:rPr lang="en-US" altLang="ko-KR" sz="1600" b="0" kern="0" dirty="0" err="1"/>
              <a:t>Src</a:t>
            </a:r>
            <a:r>
              <a:rPr lang="en-US" altLang="ko-KR" sz="1600" b="0" kern="0" dirty="0"/>
              <a:t>="heart.jpg" width=</a:t>
            </a:r>
            <a:r>
              <a:rPr lang="en-US" altLang="ko-KR" sz="1600" b="1" kern="0" dirty="0">
                <a:solidFill>
                  <a:srgbClr val="FF0000"/>
                </a:solidFill>
              </a:rPr>
              <a:t>" 100"</a:t>
            </a:r>
            <a:r>
              <a:rPr lang="en-US" altLang="ko-KR" sz="1600" b="0" kern="0" dirty="0"/>
              <a:t> height="50" alt="</a:t>
            </a:r>
            <a:r>
              <a:rPr lang="ko-KR" altLang="en-US" sz="1600" b="0" kern="0" dirty="0" err="1"/>
              <a:t>심장이미지</a:t>
            </a:r>
            <a:r>
              <a:rPr lang="en-US" altLang="ko-KR" sz="1600" b="0" kern="0" dirty="0"/>
              <a:t>"&gt;</a:t>
            </a:r>
            <a:endParaRPr lang="ko-KR" altLang="en-US" sz="2000" b="0" kern="0" dirty="0"/>
          </a:p>
          <a:p>
            <a:pPr lvl="1"/>
            <a:endParaRPr lang="ko-KR" altLang="en-US" sz="1800" b="0" kern="0" dirty="0"/>
          </a:p>
          <a:p>
            <a:pPr lvl="2"/>
            <a:endParaRPr lang="en-US" altLang="ko-KR" sz="1600" b="0" kern="0" dirty="0"/>
          </a:p>
          <a:p>
            <a:endParaRPr lang="ko-KR" altLang="en-US" sz="2000" kern="0" dirty="0"/>
          </a:p>
        </p:txBody>
      </p:sp>
      <p:pic>
        <p:nvPicPr>
          <p:cNvPr id="10" name="그림 8">
            <a:extLst>
              <a:ext uri="{FF2B5EF4-FFF2-40B4-BE49-F238E27FC236}">
                <a16:creationId xmlns="" xmlns:a16="http://schemas.microsoft.com/office/drawing/2014/main" id="{8B668DD4-071E-4AB3-9BB0-F2BB72B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850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81441"/>
              </p:ext>
            </p:extLst>
          </p:nvPr>
        </p:nvGraphicFramePr>
        <p:xfrm>
          <a:off x="670057" y="736668"/>
          <a:ext cx="8353425" cy="5348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2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647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1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문서의 기본 구조를 나타내 주는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&lt;HTML&gt;...&lt;/HTML&gt;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언어로 작성되어 있다는 것을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&lt;HEAD&gt;...&lt;/HEAD&gt;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Heading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준말로 글의 머리말에 해당합니다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&lt;BODY&gt;...&lt;/BODY&gt;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본문에 해당하는 부분을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&lt;TITLE&gt;...&lt;/TITLE&gt;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타이틀바에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새겨질 글자를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0942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&lt;Hn&gt;...&lt;/Hn&gt;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표제 부분에 들어갈 말을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1~6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까지의 숫자를 사용하고 숫자가 커질수록 표제는 작아집니다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&lt;!--...--&gt;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&lt;!—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주석내용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주석을 달거나 잠시동안 이미지를 보이지 않게 할 때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38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 혹은 줄을 바꾸는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줄 바꿈과 동시에 줄을 띤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것같은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효과가 나타납니다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줄 바꿈의 역할만을 수행합니다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&lt;PRE&gt;...&lt;/PRE&gt;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여백이나 줄 간격 등을 고정시켜 주는 역할을 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49045</TotalTime>
  <Words>6789</Words>
  <Application>Microsoft Office PowerPoint</Application>
  <PresentationFormat>A4 용지(210x297mm)</PresentationFormat>
  <Paragraphs>1084</Paragraphs>
  <Slides>39</Slides>
  <Notes>18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블록 태그와 인라인 태그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2890</cp:revision>
  <cp:lastPrinted>2015-10-28T04:44:44Z</cp:lastPrinted>
  <dcterms:created xsi:type="dcterms:W3CDTF">2003-10-22T07:02:37Z</dcterms:created>
  <dcterms:modified xsi:type="dcterms:W3CDTF">2023-05-11T23:26:22Z</dcterms:modified>
</cp:coreProperties>
</file>