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59" r:id="rId1"/>
    <p:sldMasterId id="2147484030" r:id="rId2"/>
    <p:sldMasterId id="2147484008" r:id="rId3"/>
  </p:sldMasterIdLst>
  <p:notesMasterIdLst>
    <p:notesMasterId r:id="rId35"/>
  </p:notesMasterIdLst>
  <p:sldIdLst>
    <p:sldId id="694" r:id="rId4"/>
    <p:sldId id="961" r:id="rId5"/>
    <p:sldId id="977" r:id="rId6"/>
    <p:sldId id="978" r:id="rId7"/>
    <p:sldId id="1008" r:id="rId8"/>
    <p:sldId id="1035" r:id="rId9"/>
    <p:sldId id="1038" r:id="rId10"/>
    <p:sldId id="1009" r:id="rId11"/>
    <p:sldId id="1034" r:id="rId12"/>
    <p:sldId id="1033" r:id="rId13"/>
    <p:sldId id="1037" r:id="rId14"/>
    <p:sldId id="1042" r:id="rId15"/>
    <p:sldId id="1043" r:id="rId16"/>
    <p:sldId id="1039" r:id="rId17"/>
    <p:sldId id="1044" r:id="rId18"/>
    <p:sldId id="1040" r:id="rId19"/>
    <p:sldId id="1045" r:id="rId20"/>
    <p:sldId id="1041" r:id="rId21"/>
    <p:sldId id="1047" r:id="rId22"/>
    <p:sldId id="1048" r:id="rId23"/>
    <p:sldId id="1049" r:id="rId24"/>
    <p:sldId id="1051" r:id="rId25"/>
    <p:sldId id="1050" r:id="rId26"/>
    <p:sldId id="1052" r:id="rId27"/>
    <p:sldId id="1053" r:id="rId28"/>
    <p:sldId id="1054" r:id="rId29"/>
    <p:sldId id="1055" r:id="rId30"/>
    <p:sldId id="1056" r:id="rId31"/>
    <p:sldId id="1057" r:id="rId32"/>
    <p:sldId id="991" r:id="rId33"/>
    <p:sldId id="984" r:id="rId34"/>
  </p:sldIdLst>
  <p:sldSz cx="9906000" cy="6858000" type="A4"/>
  <p:notesSz cx="6802438" cy="9934575"/>
  <p:defaultTextStyle>
    <a:defPPr>
      <a:defRPr lang="ko-KR"/>
    </a:defPPr>
    <a:lvl1pPr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6pPr>
    <a:lvl7pPr marL="27432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7pPr>
    <a:lvl8pPr marL="32004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8pPr>
    <a:lvl9pPr marL="36576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04">
          <p15:clr>
            <a:srgbClr val="A4A3A4"/>
          </p15:clr>
        </p15:guide>
        <p15:guide id="2" orient="horz" pos="2161">
          <p15:clr>
            <a:srgbClr val="A4A3A4"/>
          </p15:clr>
        </p15:guide>
        <p15:guide id="3" orient="horz" pos="3696">
          <p15:clr>
            <a:srgbClr val="A4A3A4"/>
          </p15:clr>
        </p15:guide>
        <p15:guide id="4" orient="horz" pos="568">
          <p15:clr>
            <a:srgbClr val="A4A3A4"/>
          </p15:clr>
        </p15:guide>
        <p15:guide id="5" orient="horz" pos="1140">
          <p15:clr>
            <a:srgbClr val="A4A3A4"/>
          </p15:clr>
        </p15:guide>
        <p15:guide id="6" orient="horz" pos="766">
          <p15:clr>
            <a:srgbClr val="A4A3A4"/>
          </p15:clr>
        </p15:guide>
        <p15:guide id="7" pos="132">
          <p15:clr>
            <a:srgbClr val="A4A3A4"/>
          </p15:clr>
        </p15:guide>
        <p15:guide id="8" pos="6117">
          <p15:clr>
            <a:srgbClr val="A4A3A4"/>
          </p15:clr>
        </p15:guide>
        <p15:guide id="9" pos="1787">
          <p15:clr>
            <a:srgbClr val="A4A3A4"/>
          </p15:clr>
        </p15:guide>
        <p15:guide id="10" pos="308">
          <p15:clr>
            <a:srgbClr val="A4A3A4"/>
          </p15:clr>
        </p15:guide>
        <p15:guide id="11" pos="4461">
          <p15:clr>
            <a:srgbClr val="A4A3A4"/>
          </p15:clr>
        </p15:guide>
        <p15:guide id="12" pos="867">
          <p15:clr>
            <a:srgbClr val="A4A3A4"/>
          </p15:clr>
        </p15:guide>
        <p15:guide id="13" pos="313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 userDrawn="1">
          <p15:clr>
            <a:srgbClr val="A4A3A4"/>
          </p15:clr>
        </p15:guide>
        <p15:guide id="2" pos="2143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FFFF66"/>
    <a:srgbClr val="FF0000"/>
    <a:srgbClr val="4C6C46"/>
    <a:srgbClr val="003300"/>
    <a:srgbClr val="679220"/>
    <a:srgbClr val="0000FF"/>
    <a:srgbClr val="51743E"/>
    <a:srgbClr val="CFD87A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637" autoAdjust="0"/>
    <p:restoredTop sz="98487" autoAdjust="0"/>
  </p:normalViewPr>
  <p:slideViewPr>
    <p:cSldViewPr snapToGrid="0" snapToObjects="1">
      <p:cViewPr varScale="1">
        <p:scale>
          <a:sx n="141" d="100"/>
          <a:sy n="141" d="100"/>
        </p:scale>
        <p:origin x="120" y="102"/>
      </p:cViewPr>
      <p:guideLst>
        <p:guide orient="horz" pos="904"/>
        <p:guide orient="horz" pos="2161"/>
        <p:guide orient="horz" pos="3696"/>
        <p:guide orient="horz" pos="568"/>
        <p:guide orient="horz" pos="1140"/>
        <p:guide orient="horz" pos="766"/>
        <p:guide pos="132"/>
        <p:guide pos="6117"/>
        <p:guide pos="1787"/>
        <p:guide pos="308"/>
        <p:guide pos="4461"/>
        <p:guide pos="867"/>
        <p:guide pos="313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3" d="100"/>
          <a:sy n="73" d="100"/>
        </p:scale>
        <p:origin x="-2196" y="-114"/>
      </p:cViewPr>
      <p:guideLst>
        <p:guide orient="horz" pos="3128"/>
        <p:guide pos="214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8464" cy="497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386" y="0"/>
            <a:ext cx="2948464" cy="497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1200" y="744538"/>
            <a:ext cx="5381625" cy="37258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927" y="4718645"/>
            <a:ext cx="5442586" cy="44707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5702"/>
            <a:ext cx="2948464" cy="497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386" y="9435702"/>
            <a:ext cx="2948464" cy="497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fld id="{092A356E-06FB-49E6-B7CB-7B5A1897A3F7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114594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49FD9-AD55-4B81-BFA8-D6E4BD92514C}" type="slidenum">
              <a:rPr lang="en-US" altLang="ko-KR"/>
              <a:pPr/>
              <a:t>9</a:t>
            </a:fld>
            <a:endParaRPr lang="en-US" altLang="ko-KR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타입을 변환하는 경우에는 형변환을 명시해주는 것이 원칙이지만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크기가 작은 타입에서 큰타입으로 변환하는 경우에는 형변환을 생략할 수 있습니다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형변환을 생략했다고 해서 형변환이 안되는 것은 아니고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실행시에 컴퓨터에 의해서 자동적으로 형변환이 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반대로 큰 타입에서 작은 타입으로 형변환하는 경우에는 반드시 명시적으로 형변환을 해줘야합니다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그렇지 않으면 컴파일 시에 에러가 발생합니다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큰타입에서 작은 타입으로 변환하는 경우에는 값손실이 발생할 수 있지만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작은 타입에서 큰 타입으로 변환하는 경우에는 값손실이 발생하지 않기 때문에</a:t>
            </a:r>
          </a:p>
          <a:p>
            <a:r>
              <a:rPr lang="ko-KR" altLang="en-US" sz="900"/>
              <a:t>형변환을 자동적으로 수행하도록 허용하는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 과정을 그림으로 보면</a:t>
            </a:r>
            <a:r>
              <a:rPr lang="en-US" altLang="ko-KR" sz="900"/>
              <a:t>…</a:t>
            </a:r>
          </a:p>
          <a:p>
            <a:r>
              <a:rPr lang="en-US" altLang="ko-KR" sz="900"/>
              <a:t>Byte</a:t>
            </a:r>
            <a:r>
              <a:rPr lang="ko-KR" altLang="en-US" sz="900"/>
              <a:t>를 </a:t>
            </a:r>
            <a:r>
              <a:rPr lang="en-US" altLang="ko-KR" sz="900"/>
              <a:t>int</a:t>
            </a:r>
            <a:r>
              <a:rPr lang="ko-KR" altLang="en-US" sz="900"/>
              <a:t>로 변환하는 경우에는 </a:t>
            </a:r>
            <a:r>
              <a:rPr lang="en-US" altLang="ko-KR" sz="900"/>
              <a:t>1</a:t>
            </a:r>
            <a:r>
              <a:rPr lang="ko-KR" altLang="en-US" sz="900"/>
              <a:t>바이트를 </a:t>
            </a:r>
            <a:r>
              <a:rPr lang="en-US" altLang="ko-KR" sz="900"/>
              <a:t>4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나머지 빈자리 </a:t>
            </a:r>
            <a:r>
              <a:rPr lang="en-US" altLang="ko-KR" sz="900"/>
              <a:t>3</a:t>
            </a:r>
            <a:r>
              <a:rPr lang="ko-KR" altLang="en-US" sz="900"/>
              <a:t>바이트를 </a:t>
            </a:r>
            <a:r>
              <a:rPr lang="en-US" altLang="ko-KR" sz="900"/>
              <a:t>0</a:t>
            </a:r>
            <a:r>
              <a:rPr lang="ko-KR" altLang="en-US" sz="900"/>
              <a:t>으로 채우기만 하면 되므로 원래의 값이 손실없이 보존됩니다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그러나 </a:t>
            </a:r>
            <a:r>
              <a:rPr lang="en-US" altLang="ko-KR" sz="900"/>
              <a:t>int</a:t>
            </a:r>
            <a:r>
              <a:rPr lang="ko-KR" altLang="en-US" sz="900"/>
              <a:t>를 </a:t>
            </a:r>
            <a:r>
              <a:rPr lang="en-US" altLang="ko-KR" sz="900"/>
              <a:t>byte</a:t>
            </a:r>
            <a:r>
              <a:rPr lang="ko-KR" altLang="en-US" sz="900"/>
              <a:t>로 변환하는 경우에는 </a:t>
            </a:r>
            <a:r>
              <a:rPr lang="en-US" altLang="ko-KR" sz="900"/>
              <a:t>4</a:t>
            </a:r>
            <a:r>
              <a:rPr lang="ko-KR" altLang="en-US" sz="900"/>
              <a:t>바이트의 값을 </a:t>
            </a:r>
            <a:r>
              <a:rPr lang="en-US" altLang="ko-KR" sz="900"/>
              <a:t>1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원래의 </a:t>
            </a:r>
            <a:r>
              <a:rPr lang="en-US" altLang="ko-KR" sz="900"/>
              <a:t>4</a:t>
            </a:r>
            <a:r>
              <a:rPr lang="ko-KR" altLang="en-US" sz="900"/>
              <a:t>바이트 중에서 앞의 </a:t>
            </a:r>
            <a:r>
              <a:rPr lang="en-US" altLang="ko-KR" sz="900"/>
              <a:t>3</a:t>
            </a:r>
            <a:r>
              <a:rPr lang="ko-KR" altLang="en-US" sz="900"/>
              <a:t>바이트를 잃게 되므로 값손실이 발생할 수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아래 그림에서 화살표 방향으로의 변환은 형변환을 생략할 수 있다는 것을 의미합니다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Short</a:t>
            </a:r>
            <a:r>
              <a:rPr lang="ko-KR" altLang="en-US" sz="900"/>
              <a:t>과 </a:t>
            </a:r>
            <a:r>
              <a:rPr lang="en-US" altLang="ko-KR" sz="900"/>
              <a:t>char</a:t>
            </a:r>
            <a:r>
              <a:rPr lang="ko-KR" altLang="en-US" sz="900"/>
              <a:t>는 같은 </a:t>
            </a:r>
            <a:r>
              <a:rPr lang="en-US" altLang="ko-KR" sz="900"/>
              <a:t>2</a:t>
            </a:r>
            <a:r>
              <a:rPr lang="ko-KR" altLang="en-US" sz="900"/>
              <a:t>바이트이지만 표현할 수 있는 값의 범위가 서로 다르기 때문에 자동형변환이 되지 않습니다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Long</a:t>
            </a:r>
            <a:r>
              <a:rPr lang="ko-KR" altLang="en-US" sz="900"/>
              <a:t>이 </a:t>
            </a:r>
            <a:r>
              <a:rPr lang="en-US" altLang="ko-KR" sz="900"/>
              <a:t>8</a:t>
            </a:r>
            <a:r>
              <a:rPr lang="ko-KR" altLang="en-US" sz="900"/>
              <a:t>바이트인데도 </a:t>
            </a:r>
            <a:r>
              <a:rPr lang="en-US" altLang="ko-KR" sz="900"/>
              <a:t>4</a:t>
            </a:r>
            <a:r>
              <a:rPr lang="ko-KR" altLang="en-US" sz="900"/>
              <a:t>바이트인 </a:t>
            </a:r>
            <a:r>
              <a:rPr lang="en-US" altLang="ko-KR" sz="900"/>
              <a:t>float</a:t>
            </a:r>
            <a:r>
              <a:rPr lang="ko-KR" altLang="en-US" sz="900"/>
              <a:t>로 자동형변환이 되는 이유는</a:t>
            </a:r>
          </a:p>
          <a:p>
            <a:r>
              <a:rPr lang="en-US" altLang="ko-KR" sz="900"/>
              <a:t>Float</a:t>
            </a:r>
            <a:r>
              <a:rPr lang="ko-KR" altLang="en-US" sz="900"/>
              <a:t>가 </a:t>
            </a:r>
            <a:r>
              <a:rPr lang="en-US" altLang="ko-KR" sz="900"/>
              <a:t>4</a:t>
            </a:r>
            <a:r>
              <a:rPr lang="ko-KR" altLang="en-US" sz="900"/>
              <a:t>바이트이지만</a:t>
            </a:r>
            <a:r>
              <a:rPr lang="en-US" altLang="ko-KR" sz="900"/>
              <a:t>, long</a:t>
            </a:r>
            <a:r>
              <a:rPr lang="ko-KR" altLang="en-US" sz="900"/>
              <a:t>과는 표현방식이 달라서 더 큰 범위를 표현할 수 있기 때문입니다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형변환을 할 때는 형변환을 명시적으로 해주면 제일 확실하겠지만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자동형변환되는 경우에는 생략하는 것이 보다 깔끔한 코딩이 될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24673453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49FD9-AD55-4B81-BFA8-D6E4BD92514C}" type="slidenum">
              <a:rPr lang="en-US" altLang="ko-KR"/>
              <a:pPr/>
              <a:t>22</a:t>
            </a:fld>
            <a:endParaRPr lang="en-US" altLang="ko-KR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타입을 변환하는 경우에는 형변환을 명시해주는 것이 원칙이지만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크기가 작은 타입에서 큰타입으로 변환하는 경우에는 형변환을 생략할 수 있습니다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형변환을 생략했다고 해서 형변환이 안되는 것은 아니고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실행시에 컴퓨터에 의해서 자동적으로 형변환이 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반대로 큰 타입에서 작은 타입으로 형변환하는 경우에는 반드시 명시적으로 형변환을 해줘야합니다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그렇지 않으면 컴파일 시에 에러가 발생합니다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큰타입에서 작은 타입으로 변환하는 경우에는 값손실이 발생할 수 있지만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작은 타입에서 큰 타입으로 변환하는 경우에는 값손실이 발생하지 않기 때문에</a:t>
            </a:r>
          </a:p>
          <a:p>
            <a:r>
              <a:rPr lang="ko-KR" altLang="en-US" sz="900"/>
              <a:t>형변환을 자동적으로 수행하도록 허용하는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 과정을 그림으로 보면</a:t>
            </a:r>
            <a:r>
              <a:rPr lang="en-US" altLang="ko-KR" sz="900"/>
              <a:t>…</a:t>
            </a:r>
          </a:p>
          <a:p>
            <a:r>
              <a:rPr lang="en-US" altLang="ko-KR" sz="900"/>
              <a:t>Byte</a:t>
            </a:r>
            <a:r>
              <a:rPr lang="ko-KR" altLang="en-US" sz="900"/>
              <a:t>를 </a:t>
            </a:r>
            <a:r>
              <a:rPr lang="en-US" altLang="ko-KR" sz="900"/>
              <a:t>int</a:t>
            </a:r>
            <a:r>
              <a:rPr lang="ko-KR" altLang="en-US" sz="900"/>
              <a:t>로 변환하는 경우에는 </a:t>
            </a:r>
            <a:r>
              <a:rPr lang="en-US" altLang="ko-KR" sz="900"/>
              <a:t>1</a:t>
            </a:r>
            <a:r>
              <a:rPr lang="ko-KR" altLang="en-US" sz="900"/>
              <a:t>바이트를 </a:t>
            </a:r>
            <a:r>
              <a:rPr lang="en-US" altLang="ko-KR" sz="900"/>
              <a:t>4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나머지 빈자리 </a:t>
            </a:r>
            <a:r>
              <a:rPr lang="en-US" altLang="ko-KR" sz="900"/>
              <a:t>3</a:t>
            </a:r>
            <a:r>
              <a:rPr lang="ko-KR" altLang="en-US" sz="900"/>
              <a:t>바이트를 </a:t>
            </a:r>
            <a:r>
              <a:rPr lang="en-US" altLang="ko-KR" sz="900"/>
              <a:t>0</a:t>
            </a:r>
            <a:r>
              <a:rPr lang="ko-KR" altLang="en-US" sz="900"/>
              <a:t>으로 채우기만 하면 되므로 원래의 값이 손실없이 보존됩니다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그러나 </a:t>
            </a:r>
            <a:r>
              <a:rPr lang="en-US" altLang="ko-KR" sz="900"/>
              <a:t>int</a:t>
            </a:r>
            <a:r>
              <a:rPr lang="ko-KR" altLang="en-US" sz="900"/>
              <a:t>를 </a:t>
            </a:r>
            <a:r>
              <a:rPr lang="en-US" altLang="ko-KR" sz="900"/>
              <a:t>byte</a:t>
            </a:r>
            <a:r>
              <a:rPr lang="ko-KR" altLang="en-US" sz="900"/>
              <a:t>로 변환하는 경우에는 </a:t>
            </a:r>
            <a:r>
              <a:rPr lang="en-US" altLang="ko-KR" sz="900"/>
              <a:t>4</a:t>
            </a:r>
            <a:r>
              <a:rPr lang="ko-KR" altLang="en-US" sz="900"/>
              <a:t>바이트의 값을 </a:t>
            </a:r>
            <a:r>
              <a:rPr lang="en-US" altLang="ko-KR" sz="900"/>
              <a:t>1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원래의 </a:t>
            </a:r>
            <a:r>
              <a:rPr lang="en-US" altLang="ko-KR" sz="900"/>
              <a:t>4</a:t>
            </a:r>
            <a:r>
              <a:rPr lang="ko-KR" altLang="en-US" sz="900"/>
              <a:t>바이트 중에서 앞의 </a:t>
            </a:r>
            <a:r>
              <a:rPr lang="en-US" altLang="ko-KR" sz="900"/>
              <a:t>3</a:t>
            </a:r>
            <a:r>
              <a:rPr lang="ko-KR" altLang="en-US" sz="900"/>
              <a:t>바이트를 잃게 되므로 값손실이 발생할 수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아래 그림에서 화살표 방향으로의 변환은 형변환을 생략할 수 있다는 것을 의미합니다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Short</a:t>
            </a:r>
            <a:r>
              <a:rPr lang="ko-KR" altLang="en-US" sz="900"/>
              <a:t>과 </a:t>
            </a:r>
            <a:r>
              <a:rPr lang="en-US" altLang="ko-KR" sz="900"/>
              <a:t>char</a:t>
            </a:r>
            <a:r>
              <a:rPr lang="ko-KR" altLang="en-US" sz="900"/>
              <a:t>는 같은 </a:t>
            </a:r>
            <a:r>
              <a:rPr lang="en-US" altLang="ko-KR" sz="900"/>
              <a:t>2</a:t>
            </a:r>
            <a:r>
              <a:rPr lang="ko-KR" altLang="en-US" sz="900"/>
              <a:t>바이트이지만 표현할 수 있는 값의 범위가 서로 다르기 때문에 자동형변환이 되지 않습니다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Long</a:t>
            </a:r>
            <a:r>
              <a:rPr lang="ko-KR" altLang="en-US" sz="900"/>
              <a:t>이 </a:t>
            </a:r>
            <a:r>
              <a:rPr lang="en-US" altLang="ko-KR" sz="900"/>
              <a:t>8</a:t>
            </a:r>
            <a:r>
              <a:rPr lang="ko-KR" altLang="en-US" sz="900"/>
              <a:t>바이트인데도 </a:t>
            </a:r>
            <a:r>
              <a:rPr lang="en-US" altLang="ko-KR" sz="900"/>
              <a:t>4</a:t>
            </a:r>
            <a:r>
              <a:rPr lang="ko-KR" altLang="en-US" sz="900"/>
              <a:t>바이트인 </a:t>
            </a:r>
            <a:r>
              <a:rPr lang="en-US" altLang="ko-KR" sz="900"/>
              <a:t>float</a:t>
            </a:r>
            <a:r>
              <a:rPr lang="ko-KR" altLang="en-US" sz="900"/>
              <a:t>로 자동형변환이 되는 이유는</a:t>
            </a:r>
          </a:p>
          <a:p>
            <a:r>
              <a:rPr lang="en-US" altLang="ko-KR" sz="900"/>
              <a:t>Float</a:t>
            </a:r>
            <a:r>
              <a:rPr lang="ko-KR" altLang="en-US" sz="900"/>
              <a:t>가 </a:t>
            </a:r>
            <a:r>
              <a:rPr lang="en-US" altLang="ko-KR" sz="900"/>
              <a:t>4</a:t>
            </a:r>
            <a:r>
              <a:rPr lang="ko-KR" altLang="en-US" sz="900"/>
              <a:t>바이트이지만</a:t>
            </a:r>
            <a:r>
              <a:rPr lang="en-US" altLang="ko-KR" sz="900"/>
              <a:t>, long</a:t>
            </a:r>
            <a:r>
              <a:rPr lang="ko-KR" altLang="en-US" sz="900"/>
              <a:t>과는 표현방식이 달라서 더 큰 범위를 표현할 수 있기 때문입니다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형변환을 할 때는 형변환을 명시적으로 해주면 제일 확실하겠지만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자동형변환되는 경우에는 생략하는 것이 보다 깔끔한 코딩이 될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41783431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49FD9-AD55-4B81-BFA8-D6E4BD92514C}" type="slidenum">
              <a:rPr lang="en-US" altLang="ko-KR"/>
              <a:pPr/>
              <a:t>23</a:t>
            </a:fld>
            <a:endParaRPr lang="en-US" altLang="ko-KR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타입을 변환하는 경우에는 형변환을 명시해주는 것이 원칙이지만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크기가 작은 타입에서 큰타입으로 변환하는 경우에는 형변환을 생략할 수 있습니다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형변환을 생략했다고 해서 형변환이 안되는 것은 아니고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실행시에 컴퓨터에 의해서 자동적으로 형변환이 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반대로 큰 타입에서 작은 타입으로 형변환하는 경우에는 반드시 명시적으로 형변환을 해줘야합니다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그렇지 않으면 컴파일 시에 에러가 발생합니다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큰타입에서 작은 타입으로 변환하는 경우에는 값손실이 발생할 수 있지만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작은 타입에서 큰 타입으로 변환하는 경우에는 값손실이 발생하지 않기 때문에</a:t>
            </a:r>
          </a:p>
          <a:p>
            <a:r>
              <a:rPr lang="ko-KR" altLang="en-US" sz="900"/>
              <a:t>형변환을 자동적으로 수행하도록 허용하는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 과정을 그림으로 보면</a:t>
            </a:r>
            <a:r>
              <a:rPr lang="en-US" altLang="ko-KR" sz="900"/>
              <a:t>…</a:t>
            </a:r>
          </a:p>
          <a:p>
            <a:r>
              <a:rPr lang="en-US" altLang="ko-KR" sz="900"/>
              <a:t>Byte</a:t>
            </a:r>
            <a:r>
              <a:rPr lang="ko-KR" altLang="en-US" sz="900"/>
              <a:t>를 </a:t>
            </a:r>
            <a:r>
              <a:rPr lang="en-US" altLang="ko-KR" sz="900"/>
              <a:t>int</a:t>
            </a:r>
            <a:r>
              <a:rPr lang="ko-KR" altLang="en-US" sz="900"/>
              <a:t>로 변환하는 경우에는 </a:t>
            </a:r>
            <a:r>
              <a:rPr lang="en-US" altLang="ko-KR" sz="900"/>
              <a:t>1</a:t>
            </a:r>
            <a:r>
              <a:rPr lang="ko-KR" altLang="en-US" sz="900"/>
              <a:t>바이트를 </a:t>
            </a:r>
            <a:r>
              <a:rPr lang="en-US" altLang="ko-KR" sz="900"/>
              <a:t>4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나머지 빈자리 </a:t>
            </a:r>
            <a:r>
              <a:rPr lang="en-US" altLang="ko-KR" sz="900"/>
              <a:t>3</a:t>
            </a:r>
            <a:r>
              <a:rPr lang="ko-KR" altLang="en-US" sz="900"/>
              <a:t>바이트를 </a:t>
            </a:r>
            <a:r>
              <a:rPr lang="en-US" altLang="ko-KR" sz="900"/>
              <a:t>0</a:t>
            </a:r>
            <a:r>
              <a:rPr lang="ko-KR" altLang="en-US" sz="900"/>
              <a:t>으로 채우기만 하면 되므로 원래의 값이 손실없이 보존됩니다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그러나 </a:t>
            </a:r>
            <a:r>
              <a:rPr lang="en-US" altLang="ko-KR" sz="900"/>
              <a:t>int</a:t>
            </a:r>
            <a:r>
              <a:rPr lang="ko-KR" altLang="en-US" sz="900"/>
              <a:t>를 </a:t>
            </a:r>
            <a:r>
              <a:rPr lang="en-US" altLang="ko-KR" sz="900"/>
              <a:t>byte</a:t>
            </a:r>
            <a:r>
              <a:rPr lang="ko-KR" altLang="en-US" sz="900"/>
              <a:t>로 변환하는 경우에는 </a:t>
            </a:r>
            <a:r>
              <a:rPr lang="en-US" altLang="ko-KR" sz="900"/>
              <a:t>4</a:t>
            </a:r>
            <a:r>
              <a:rPr lang="ko-KR" altLang="en-US" sz="900"/>
              <a:t>바이트의 값을 </a:t>
            </a:r>
            <a:r>
              <a:rPr lang="en-US" altLang="ko-KR" sz="900"/>
              <a:t>1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원래의 </a:t>
            </a:r>
            <a:r>
              <a:rPr lang="en-US" altLang="ko-KR" sz="900"/>
              <a:t>4</a:t>
            </a:r>
            <a:r>
              <a:rPr lang="ko-KR" altLang="en-US" sz="900"/>
              <a:t>바이트 중에서 앞의 </a:t>
            </a:r>
            <a:r>
              <a:rPr lang="en-US" altLang="ko-KR" sz="900"/>
              <a:t>3</a:t>
            </a:r>
            <a:r>
              <a:rPr lang="ko-KR" altLang="en-US" sz="900"/>
              <a:t>바이트를 잃게 되므로 값손실이 발생할 수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아래 그림에서 화살표 방향으로의 변환은 형변환을 생략할 수 있다는 것을 의미합니다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Short</a:t>
            </a:r>
            <a:r>
              <a:rPr lang="ko-KR" altLang="en-US" sz="900"/>
              <a:t>과 </a:t>
            </a:r>
            <a:r>
              <a:rPr lang="en-US" altLang="ko-KR" sz="900"/>
              <a:t>char</a:t>
            </a:r>
            <a:r>
              <a:rPr lang="ko-KR" altLang="en-US" sz="900"/>
              <a:t>는 같은 </a:t>
            </a:r>
            <a:r>
              <a:rPr lang="en-US" altLang="ko-KR" sz="900"/>
              <a:t>2</a:t>
            </a:r>
            <a:r>
              <a:rPr lang="ko-KR" altLang="en-US" sz="900"/>
              <a:t>바이트이지만 표현할 수 있는 값의 범위가 서로 다르기 때문에 자동형변환이 되지 않습니다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Long</a:t>
            </a:r>
            <a:r>
              <a:rPr lang="ko-KR" altLang="en-US" sz="900"/>
              <a:t>이 </a:t>
            </a:r>
            <a:r>
              <a:rPr lang="en-US" altLang="ko-KR" sz="900"/>
              <a:t>8</a:t>
            </a:r>
            <a:r>
              <a:rPr lang="ko-KR" altLang="en-US" sz="900"/>
              <a:t>바이트인데도 </a:t>
            </a:r>
            <a:r>
              <a:rPr lang="en-US" altLang="ko-KR" sz="900"/>
              <a:t>4</a:t>
            </a:r>
            <a:r>
              <a:rPr lang="ko-KR" altLang="en-US" sz="900"/>
              <a:t>바이트인 </a:t>
            </a:r>
            <a:r>
              <a:rPr lang="en-US" altLang="ko-KR" sz="900"/>
              <a:t>float</a:t>
            </a:r>
            <a:r>
              <a:rPr lang="ko-KR" altLang="en-US" sz="900"/>
              <a:t>로 자동형변환이 되는 이유는</a:t>
            </a:r>
          </a:p>
          <a:p>
            <a:r>
              <a:rPr lang="en-US" altLang="ko-KR" sz="900"/>
              <a:t>Float</a:t>
            </a:r>
            <a:r>
              <a:rPr lang="ko-KR" altLang="en-US" sz="900"/>
              <a:t>가 </a:t>
            </a:r>
            <a:r>
              <a:rPr lang="en-US" altLang="ko-KR" sz="900"/>
              <a:t>4</a:t>
            </a:r>
            <a:r>
              <a:rPr lang="ko-KR" altLang="en-US" sz="900"/>
              <a:t>바이트이지만</a:t>
            </a:r>
            <a:r>
              <a:rPr lang="en-US" altLang="ko-KR" sz="900"/>
              <a:t>, long</a:t>
            </a:r>
            <a:r>
              <a:rPr lang="ko-KR" altLang="en-US" sz="900"/>
              <a:t>과는 표현방식이 달라서 더 큰 범위를 표현할 수 있기 때문입니다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형변환을 할 때는 형변환을 명시적으로 해주면 제일 확실하겠지만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자동형변환되는 경우에는 생략하는 것이 보다 깔끔한 코딩이 될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1857451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49FD9-AD55-4B81-BFA8-D6E4BD92514C}" type="slidenum">
              <a:rPr lang="en-US" altLang="ko-KR"/>
              <a:pPr/>
              <a:t>24</a:t>
            </a:fld>
            <a:endParaRPr lang="en-US" altLang="ko-KR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타입을 변환하는 경우에는 형변환을 명시해주는 것이 원칙이지만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크기가 작은 타입에서 큰타입으로 변환하는 경우에는 형변환을 생략할 수 있습니다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형변환을 생략했다고 해서 형변환이 안되는 것은 아니고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실행시에 컴퓨터에 의해서 자동적으로 형변환이 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반대로 큰 타입에서 작은 타입으로 형변환하는 경우에는 반드시 명시적으로 형변환을 해줘야합니다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그렇지 않으면 컴파일 시에 에러가 발생합니다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큰타입에서 작은 타입으로 변환하는 경우에는 값손실이 발생할 수 있지만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작은 타입에서 큰 타입으로 변환하는 경우에는 값손실이 발생하지 않기 때문에</a:t>
            </a:r>
          </a:p>
          <a:p>
            <a:r>
              <a:rPr lang="ko-KR" altLang="en-US" sz="900"/>
              <a:t>형변환을 자동적으로 수행하도록 허용하는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 과정을 그림으로 보면</a:t>
            </a:r>
            <a:r>
              <a:rPr lang="en-US" altLang="ko-KR" sz="900"/>
              <a:t>…</a:t>
            </a:r>
          </a:p>
          <a:p>
            <a:r>
              <a:rPr lang="en-US" altLang="ko-KR" sz="900"/>
              <a:t>Byte</a:t>
            </a:r>
            <a:r>
              <a:rPr lang="ko-KR" altLang="en-US" sz="900"/>
              <a:t>를 </a:t>
            </a:r>
            <a:r>
              <a:rPr lang="en-US" altLang="ko-KR" sz="900"/>
              <a:t>int</a:t>
            </a:r>
            <a:r>
              <a:rPr lang="ko-KR" altLang="en-US" sz="900"/>
              <a:t>로 변환하는 경우에는 </a:t>
            </a:r>
            <a:r>
              <a:rPr lang="en-US" altLang="ko-KR" sz="900"/>
              <a:t>1</a:t>
            </a:r>
            <a:r>
              <a:rPr lang="ko-KR" altLang="en-US" sz="900"/>
              <a:t>바이트를 </a:t>
            </a:r>
            <a:r>
              <a:rPr lang="en-US" altLang="ko-KR" sz="900"/>
              <a:t>4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나머지 빈자리 </a:t>
            </a:r>
            <a:r>
              <a:rPr lang="en-US" altLang="ko-KR" sz="900"/>
              <a:t>3</a:t>
            </a:r>
            <a:r>
              <a:rPr lang="ko-KR" altLang="en-US" sz="900"/>
              <a:t>바이트를 </a:t>
            </a:r>
            <a:r>
              <a:rPr lang="en-US" altLang="ko-KR" sz="900"/>
              <a:t>0</a:t>
            </a:r>
            <a:r>
              <a:rPr lang="ko-KR" altLang="en-US" sz="900"/>
              <a:t>으로 채우기만 하면 되므로 원래의 값이 손실없이 보존됩니다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그러나 </a:t>
            </a:r>
            <a:r>
              <a:rPr lang="en-US" altLang="ko-KR" sz="900"/>
              <a:t>int</a:t>
            </a:r>
            <a:r>
              <a:rPr lang="ko-KR" altLang="en-US" sz="900"/>
              <a:t>를 </a:t>
            </a:r>
            <a:r>
              <a:rPr lang="en-US" altLang="ko-KR" sz="900"/>
              <a:t>byte</a:t>
            </a:r>
            <a:r>
              <a:rPr lang="ko-KR" altLang="en-US" sz="900"/>
              <a:t>로 변환하는 경우에는 </a:t>
            </a:r>
            <a:r>
              <a:rPr lang="en-US" altLang="ko-KR" sz="900"/>
              <a:t>4</a:t>
            </a:r>
            <a:r>
              <a:rPr lang="ko-KR" altLang="en-US" sz="900"/>
              <a:t>바이트의 값을 </a:t>
            </a:r>
            <a:r>
              <a:rPr lang="en-US" altLang="ko-KR" sz="900"/>
              <a:t>1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원래의 </a:t>
            </a:r>
            <a:r>
              <a:rPr lang="en-US" altLang="ko-KR" sz="900"/>
              <a:t>4</a:t>
            </a:r>
            <a:r>
              <a:rPr lang="ko-KR" altLang="en-US" sz="900"/>
              <a:t>바이트 중에서 앞의 </a:t>
            </a:r>
            <a:r>
              <a:rPr lang="en-US" altLang="ko-KR" sz="900"/>
              <a:t>3</a:t>
            </a:r>
            <a:r>
              <a:rPr lang="ko-KR" altLang="en-US" sz="900"/>
              <a:t>바이트를 잃게 되므로 값손실이 발생할 수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아래 그림에서 화살표 방향으로의 변환은 형변환을 생략할 수 있다는 것을 의미합니다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Short</a:t>
            </a:r>
            <a:r>
              <a:rPr lang="ko-KR" altLang="en-US" sz="900"/>
              <a:t>과 </a:t>
            </a:r>
            <a:r>
              <a:rPr lang="en-US" altLang="ko-KR" sz="900"/>
              <a:t>char</a:t>
            </a:r>
            <a:r>
              <a:rPr lang="ko-KR" altLang="en-US" sz="900"/>
              <a:t>는 같은 </a:t>
            </a:r>
            <a:r>
              <a:rPr lang="en-US" altLang="ko-KR" sz="900"/>
              <a:t>2</a:t>
            </a:r>
            <a:r>
              <a:rPr lang="ko-KR" altLang="en-US" sz="900"/>
              <a:t>바이트이지만 표현할 수 있는 값의 범위가 서로 다르기 때문에 자동형변환이 되지 않습니다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Long</a:t>
            </a:r>
            <a:r>
              <a:rPr lang="ko-KR" altLang="en-US" sz="900"/>
              <a:t>이 </a:t>
            </a:r>
            <a:r>
              <a:rPr lang="en-US" altLang="ko-KR" sz="900"/>
              <a:t>8</a:t>
            </a:r>
            <a:r>
              <a:rPr lang="ko-KR" altLang="en-US" sz="900"/>
              <a:t>바이트인데도 </a:t>
            </a:r>
            <a:r>
              <a:rPr lang="en-US" altLang="ko-KR" sz="900"/>
              <a:t>4</a:t>
            </a:r>
            <a:r>
              <a:rPr lang="ko-KR" altLang="en-US" sz="900"/>
              <a:t>바이트인 </a:t>
            </a:r>
            <a:r>
              <a:rPr lang="en-US" altLang="ko-KR" sz="900"/>
              <a:t>float</a:t>
            </a:r>
            <a:r>
              <a:rPr lang="ko-KR" altLang="en-US" sz="900"/>
              <a:t>로 자동형변환이 되는 이유는</a:t>
            </a:r>
          </a:p>
          <a:p>
            <a:r>
              <a:rPr lang="en-US" altLang="ko-KR" sz="900"/>
              <a:t>Float</a:t>
            </a:r>
            <a:r>
              <a:rPr lang="ko-KR" altLang="en-US" sz="900"/>
              <a:t>가 </a:t>
            </a:r>
            <a:r>
              <a:rPr lang="en-US" altLang="ko-KR" sz="900"/>
              <a:t>4</a:t>
            </a:r>
            <a:r>
              <a:rPr lang="ko-KR" altLang="en-US" sz="900"/>
              <a:t>바이트이지만</a:t>
            </a:r>
            <a:r>
              <a:rPr lang="en-US" altLang="ko-KR" sz="900"/>
              <a:t>, long</a:t>
            </a:r>
            <a:r>
              <a:rPr lang="ko-KR" altLang="en-US" sz="900"/>
              <a:t>과는 표현방식이 달라서 더 큰 범위를 표현할 수 있기 때문입니다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형변환을 할 때는 형변환을 명시적으로 해주면 제일 확실하겠지만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자동형변환되는 경우에는 생략하는 것이 보다 깔끔한 코딩이 될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19914254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49FD9-AD55-4B81-BFA8-D6E4BD92514C}" type="slidenum">
              <a:rPr lang="en-US" altLang="ko-KR"/>
              <a:pPr/>
              <a:t>25</a:t>
            </a:fld>
            <a:endParaRPr lang="en-US" altLang="ko-KR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타입을 변환하는 경우에는 형변환을 명시해주는 것이 원칙이지만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크기가 작은 타입에서 큰타입으로 변환하는 경우에는 형변환을 생략할 수 있습니다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형변환을 생략했다고 해서 형변환이 안되는 것은 아니고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실행시에 컴퓨터에 의해서 자동적으로 형변환이 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반대로 큰 타입에서 작은 타입으로 형변환하는 경우에는 반드시 명시적으로 형변환을 해줘야합니다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그렇지 않으면 컴파일 시에 에러가 발생합니다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큰타입에서 작은 타입으로 변환하는 경우에는 값손실이 발생할 수 있지만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작은 타입에서 큰 타입으로 변환하는 경우에는 값손실이 발생하지 않기 때문에</a:t>
            </a:r>
          </a:p>
          <a:p>
            <a:r>
              <a:rPr lang="ko-KR" altLang="en-US" sz="900"/>
              <a:t>형변환을 자동적으로 수행하도록 허용하는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 과정을 그림으로 보면</a:t>
            </a:r>
            <a:r>
              <a:rPr lang="en-US" altLang="ko-KR" sz="900"/>
              <a:t>…</a:t>
            </a:r>
          </a:p>
          <a:p>
            <a:r>
              <a:rPr lang="en-US" altLang="ko-KR" sz="900"/>
              <a:t>Byte</a:t>
            </a:r>
            <a:r>
              <a:rPr lang="ko-KR" altLang="en-US" sz="900"/>
              <a:t>를 </a:t>
            </a:r>
            <a:r>
              <a:rPr lang="en-US" altLang="ko-KR" sz="900"/>
              <a:t>int</a:t>
            </a:r>
            <a:r>
              <a:rPr lang="ko-KR" altLang="en-US" sz="900"/>
              <a:t>로 변환하는 경우에는 </a:t>
            </a:r>
            <a:r>
              <a:rPr lang="en-US" altLang="ko-KR" sz="900"/>
              <a:t>1</a:t>
            </a:r>
            <a:r>
              <a:rPr lang="ko-KR" altLang="en-US" sz="900"/>
              <a:t>바이트를 </a:t>
            </a:r>
            <a:r>
              <a:rPr lang="en-US" altLang="ko-KR" sz="900"/>
              <a:t>4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나머지 빈자리 </a:t>
            </a:r>
            <a:r>
              <a:rPr lang="en-US" altLang="ko-KR" sz="900"/>
              <a:t>3</a:t>
            </a:r>
            <a:r>
              <a:rPr lang="ko-KR" altLang="en-US" sz="900"/>
              <a:t>바이트를 </a:t>
            </a:r>
            <a:r>
              <a:rPr lang="en-US" altLang="ko-KR" sz="900"/>
              <a:t>0</a:t>
            </a:r>
            <a:r>
              <a:rPr lang="ko-KR" altLang="en-US" sz="900"/>
              <a:t>으로 채우기만 하면 되므로 원래의 값이 손실없이 보존됩니다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그러나 </a:t>
            </a:r>
            <a:r>
              <a:rPr lang="en-US" altLang="ko-KR" sz="900"/>
              <a:t>int</a:t>
            </a:r>
            <a:r>
              <a:rPr lang="ko-KR" altLang="en-US" sz="900"/>
              <a:t>를 </a:t>
            </a:r>
            <a:r>
              <a:rPr lang="en-US" altLang="ko-KR" sz="900"/>
              <a:t>byte</a:t>
            </a:r>
            <a:r>
              <a:rPr lang="ko-KR" altLang="en-US" sz="900"/>
              <a:t>로 변환하는 경우에는 </a:t>
            </a:r>
            <a:r>
              <a:rPr lang="en-US" altLang="ko-KR" sz="900"/>
              <a:t>4</a:t>
            </a:r>
            <a:r>
              <a:rPr lang="ko-KR" altLang="en-US" sz="900"/>
              <a:t>바이트의 값을 </a:t>
            </a:r>
            <a:r>
              <a:rPr lang="en-US" altLang="ko-KR" sz="900"/>
              <a:t>1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원래의 </a:t>
            </a:r>
            <a:r>
              <a:rPr lang="en-US" altLang="ko-KR" sz="900"/>
              <a:t>4</a:t>
            </a:r>
            <a:r>
              <a:rPr lang="ko-KR" altLang="en-US" sz="900"/>
              <a:t>바이트 중에서 앞의 </a:t>
            </a:r>
            <a:r>
              <a:rPr lang="en-US" altLang="ko-KR" sz="900"/>
              <a:t>3</a:t>
            </a:r>
            <a:r>
              <a:rPr lang="ko-KR" altLang="en-US" sz="900"/>
              <a:t>바이트를 잃게 되므로 값손실이 발생할 수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아래 그림에서 화살표 방향으로의 변환은 형변환을 생략할 수 있다는 것을 의미합니다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Short</a:t>
            </a:r>
            <a:r>
              <a:rPr lang="ko-KR" altLang="en-US" sz="900"/>
              <a:t>과 </a:t>
            </a:r>
            <a:r>
              <a:rPr lang="en-US" altLang="ko-KR" sz="900"/>
              <a:t>char</a:t>
            </a:r>
            <a:r>
              <a:rPr lang="ko-KR" altLang="en-US" sz="900"/>
              <a:t>는 같은 </a:t>
            </a:r>
            <a:r>
              <a:rPr lang="en-US" altLang="ko-KR" sz="900"/>
              <a:t>2</a:t>
            </a:r>
            <a:r>
              <a:rPr lang="ko-KR" altLang="en-US" sz="900"/>
              <a:t>바이트이지만 표현할 수 있는 값의 범위가 서로 다르기 때문에 자동형변환이 되지 않습니다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Long</a:t>
            </a:r>
            <a:r>
              <a:rPr lang="ko-KR" altLang="en-US" sz="900"/>
              <a:t>이 </a:t>
            </a:r>
            <a:r>
              <a:rPr lang="en-US" altLang="ko-KR" sz="900"/>
              <a:t>8</a:t>
            </a:r>
            <a:r>
              <a:rPr lang="ko-KR" altLang="en-US" sz="900"/>
              <a:t>바이트인데도 </a:t>
            </a:r>
            <a:r>
              <a:rPr lang="en-US" altLang="ko-KR" sz="900"/>
              <a:t>4</a:t>
            </a:r>
            <a:r>
              <a:rPr lang="ko-KR" altLang="en-US" sz="900"/>
              <a:t>바이트인 </a:t>
            </a:r>
            <a:r>
              <a:rPr lang="en-US" altLang="ko-KR" sz="900"/>
              <a:t>float</a:t>
            </a:r>
            <a:r>
              <a:rPr lang="ko-KR" altLang="en-US" sz="900"/>
              <a:t>로 자동형변환이 되는 이유는</a:t>
            </a:r>
          </a:p>
          <a:p>
            <a:r>
              <a:rPr lang="en-US" altLang="ko-KR" sz="900"/>
              <a:t>Float</a:t>
            </a:r>
            <a:r>
              <a:rPr lang="ko-KR" altLang="en-US" sz="900"/>
              <a:t>가 </a:t>
            </a:r>
            <a:r>
              <a:rPr lang="en-US" altLang="ko-KR" sz="900"/>
              <a:t>4</a:t>
            </a:r>
            <a:r>
              <a:rPr lang="ko-KR" altLang="en-US" sz="900"/>
              <a:t>바이트이지만</a:t>
            </a:r>
            <a:r>
              <a:rPr lang="en-US" altLang="ko-KR" sz="900"/>
              <a:t>, long</a:t>
            </a:r>
            <a:r>
              <a:rPr lang="ko-KR" altLang="en-US" sz="900"/>
              <a:t>과는 표현방식이 달라서 더 큰 범위를 표현할 수 있기 때문입니다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형변환을 할 때는 형변환을 명시적으로 해주면 제일 확실하겠지만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자동형변환되는 경우에는 생략하는 것이 보다 깔끔한 코딩이 될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22545987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49FD9-AD55-4B81-BFA8-D6E4BD92514C}" type="slidenum">
              <a:rPr lang="en-US" altLang="ko-KR"/>
              <a:pPr/>
              <a:t>26</a:t>
            </a:fld>
            <a:endParaRPr lang="en-US" altLang="ko-KR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타입을 변환하는 경우에는 형변환을 명시해주는 것이 원칙이지만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크기가 작은 타입에서 큰타입으로 변환하는 경우에는 형변환을 생략할 수 있습니다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형변환을 생략했다고 해서 형변환이 안되는 것은 아니고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실행시에 컴퓨터에 의해서 자동적으로 형변환이 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반대로 큰 타입에서 작은 타입으로 형변환하는 경우에는 반드시 명시적으로 형변환을 해줘야합니다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그렇지 않으면 컴파일 시에 에러가 발생합니다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큰타입에서 작은 타입으로 변환하는 경우에는 값손실이 발생할 수 있지만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작은 타입에서 큰 타입으로 변환하는 경우에는 값손실이 발생하지 않기 때문에</a:t>
            </a:r>
          </a:p>
          <a:p>
            <a:r>
              <a:rPr lang="ko-KR" altLang="en-US" sz="900"/>
              <a:t>형변환을 자동적으로 수행하도록 허용하는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 과정을 그림으로 보면</a:t>
            </a:r>
            <a:r>
              <a:rPr lang="en-US" altLang="ko-KR" sz="900"/>
              <a:t>…</a:t>
            </a:r>
          </a:p>
          <a:p>
            <a:r>
              <a:rPr lang="en-US" altLang="ko-KR" sz="900"/>
              <a:t>Byte</a:t>
            </a:r>
            <a:r>
              <a:rPr lang="ko-KR" altLang="en-US" sz="900"/>
              <a:t>를 </a:t>
            </a:r>
            <a:r>
              <a:rPr lang="en-US" altLang="ko-KR" sz="900"/>
              <a:t>int</a:t>
            </a:r>
            <a:r>
              <a:rPr lang="ko-KR" altLang="en-US" sz="900"/>
              <a:t>로 변환하는 경우에는 </a:t>
            </a:r>
            <a:r>
              <a:rPr lang="en-US" altLang="ko-KR" sz="900"/>
              <a:t>1</a:t>
            </a:r>
            <a:r>
              <a:rPr lang="ko-KR" altLang="en-US" sz="900"/>
              <a:t>바이트를 </a:t>
            </a:r>
            <a:r>
              <a:rPr lang="en-US" altLang="ko-KR" sz="900"/>
              <a:t>4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나머지 빈자리 </a:t>
            </a:r>
            <a:r>
              <a:rPr lang="en-US" altLang="ko-KR" sz="900"/>
              <a:t>3</a:t>
            </a:r>
            <a:r>
              <a:rPr lang="ko-KR" altLang="en-US" sz="900"/>
              <a:t>바이트를 </a:t>
            </a:r>
            <a:r>
              <a:rPr lang="en-US" altLang="ko-KR" sz="900"/>
              <a:t>0</a:t>
            </a:r>
            <a:r>
              <a:rPr lang="ko-KR" altLang="en-US" sz="900"/>
              <a:t>으로 채우기만 하면 되므로 원래의 값이 손실없이 보존됩니다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그러나 </a:t>
            </a:r>
            <a:r>
              <a:rPr lang="en-US" altLang="ko-KR" sz="900"/>
              <a:t>int</a:t>
            </a:r>
            <a:r>
              <a:rPr lang="ko-KR" altLang="en-US" sz="900"/>
              <a:t>를 </a:t>
            </a:r>
            <a:r>
              <a:rPr lang="en-US" altLang="ko-KR" sz="900"/>
              <a:t>byte</a:t>
            </a:r>
            <a:r>
              <a:rPr lang="ko-KR" altLang="en-US" sz="900"/>
              <a:t>로 변환하는 경우에는 </a:t>
            </a:r>
            <a:r>
              <a:rPr lang="en-US" altLang="ko-KR" sz="900"/>
              <a:t>4</a:t>
            </a:r>
            <a:r>
              <a:rPr lang="ko-KR" altLang="en-US" sz="900"/>
              <a:t>바이트의 값을 </a:t>
            </a:r>
            <a:r>
              <a:rPr lang="en-US" altLang="ko-KR" sz="900"/>
              <a:t>1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원래의 </a:t>
            </a:r>
            <a:r>
              <a:rPr lang="en-US" altLang="ko-KR" sz="900"/>
              <a:t>4</a:t>
            </a:r>
            <a:r>
              <a:rPr lang="ko-KR" altLang="en-US" sz="900"/>
              <a:t>바이트 중에서 앞의 </a:t>
            </a:r>
            <a:r>
              <a:rPr lang="en-US" altLang="ko-KR" sz="900"/>
              <a:t>3</a:t>
            </a:r>
            <a:r>
              <a:rPr lang="ko-KR" altLang="en-US" sz="900"/>
              <a:t>바이트를 잃게 되므로 값손실이 발생할 수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아래 그림에서 화살표 방향으로의 변환은 형변환을 생략할 수 있다는 것을 의미합니다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Short</a:t>
            </a:r>
            <a:r>
              <a:rPr lang="ko-KR" altLang="en-US" sz="900"/>
              <a:t>과 </a:t>
            </a:r>
            <a:r>
              <a:rPr lang="en-US" altLang="ko-KR" sz="900"/>
              <a:t>char</a:t>
            </a:r>
            <a:r>
              <a:rPr lang="ko-KR" altLang="en-US" sz="900"/>
              <a:t>는 같은 </a:t>
            </a:r>
            <a:r>
              <a:rPr lang="en-US" altLang="ko-KR" sz="900"/>
              <a:t>2</a:t>
            </a:r>
            <a:r>
              <a:rPr lang="ko-KR" altLang="en-US" sz="900"/>
              <a:t>바이트이지만 표현할 수 있는 값의 범위가 서로 다르기 때문에 자동형변환이 되지 않습니다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Long</a:t>
            </a:r>
            <a:r>
              <a:rPr lang="ko-KR" altLang="en-US" sz="900"/>
              <a:t>이 </a:t>
            </a:r>
            <a:r>
              <a:rPr lang="en-US" altLang="ko-KR" sz="900"/>
              <a:t>8</a:t>
            </a:r>
            <a:r>
              <a:rPr lang="ko-KR" altLang="en-US" sz="900"/>
              <a:t>바이트인데도 </a:t>
            </a:r>
            <a:r>
              <a:rPr lang="en-US" altLang="ko-KR" sz="900"/>
              <a:t>4</a:t>
            </a:r>
            <a:r>
              <a:rPr lang="ko-KR" altLang="en-US" sz="900"/>
              <a:t>바이트인 </a:t>
            </a:r>
            <a:r>
              <a:rPr lang="en-US" altLang="ko-KR" sz="900"/>
              <a:t>float</a:t>
            </a:r>
            <a:r>
              <a:rPr lang="ko-KR" altLang="en-US" sz="900"/>
              <a:t>로 자동형변환이 되는 이유는</a:t>
            </a:r>
          </a:p>
          <a:p>
            <a:r>
              <a:rPr lang="en-US" altLang="ko-KR" sz="900"/>
              <a:t>Float</a:t>
            </a:r>
            <a:r>
              <a:rPr lang="ko-KR" altLang="en-US" sz="900"/>
              <a:t>가 </a:t>
            </a:r>
            <a:r>
              <a:rPr lang="en-US" altLang="ko-KR" sz="900"/>
              <a:t>4</a:t>
            </a:r>
            <a:r>
              <a:rPr lang="ko-KR" altLang="en-US" sz="900"/>
              <a:t>바이트이지만</a:t>
            </a:r>
            <a:r>
              <a:rPr lang="en-US" altLang="ko-KR" sz="900"/>
              <a:t>, long</a:t>
            </a:r>
            <a:r>
              <a:rPr lang="ko-KR" altLang="en-US" sz="900"/>
              <a:t>과는 표현방식이 달라서 더 큰 범위를 표현할 수 있기 때문입니다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형변환을 할 때는 형변환을 명시적으로 해주면 제일 확실하겠지만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자동형변환되는 경우에는 생략하는 것이 보다 깔끔한 코딩이 될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1483258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49FD9-AD55-4B81-BFA8-D6E4BD92514C}" type="slidenum">
              <a:rPr lang="en-US" altLang="ko-KR"/>
              <a:pPr/>
              <a:t>27</a:t>
            </a:fld>
            <a:endParaRPr lang="en-US" altLang="ko-KR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타입을 변환하는 경우에는 형변환을 명시해주는 것이 원칙이지만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크기가 작은 타입에서 큰타입으로 변환하는 경우에는 형변환을 생략할 수 있습니다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형변환을 생략했다고 해서 형변환이 안되는 것은 아니고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실행시에 컴퓨터에 의해서 자동적으로 형변환이 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반대로 큰 타입에서 작은 타입으로 형변환하는 경우에는 반드시 명시적으로 형변환을 해줘야합니다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그렇지 않으면 컴파일 시에 에러가 발생합니다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큰타입에서 작은 타입으로 변환하는 경우에는 값손실이 발생할 수 있지만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작은 타입에서 큰 타입으로 변환하는 경우에는 값손실이 발생하지 않기 때문에</a:t>
            </a:r>
          </a:p>
          <a:p>
            <a:r>
              <a:rPr lang="ko-KR" altLang="en-US" sz="900"/>
              <a:t>형변환을 자동적으로 수행하도록 허용하는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 과정을 그림으로 보면</a:t>
            </a:r>
            <a:r>
              <a:rPr lang="en-US" altLang="ko-KR" sz="900"/>
              <a:t>…</a:t>
            </a:r>
          </a:p>
          <a:p>
            <a:r>
              <a:rPr lang="en-US" altLang="ko-KR" sz="900"/>
              <a:t>Byte</a:t>
            </a:r>
            <a:r>
              <a:rPr lang="ko-KR" altLang="en-US" sz="900"/>
              <a:t>를 </a:t>
            </a:r>
            <a:r>
              <a:rPr lang="en-US" altLang="ko-KR" sz="900"/>
              <a:t>int</a:t>
            </a:r>
            <a:r>
              <a:rPr lang="ko-KR" altLang="en-US" sz="900"/>
              <a:t>로 변환하는 경우에는 </a:t>
            </a:r>
            <a:r>
              <a:rPr lang="en-US" altLang="ko-KR" sz="900"/>
              <a:t>1</a:t>
            </a:r>
            <a:r>
              <a:rPr lang="ko-KR" altLang="en-US" sz="900"/>
              <a:t>바이트를 </a:t>
            </a:r>
            <a:r>
              <a:rPr lang="en-US" altLang="ko-KR" sz="900"/>
              <a:t>4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나머지 빈자리 </a:t>
            </a:r>
            <a:r>
              <a:rPr lang="en-US" altLang="ko-KR" sz="900"/>
              <a:t>3</a:t>
            </a:r>
            <a:r>
              <a:rPr lang="ko-KR" altLang="en-US" sz="900"/>
              <a:t>바이트를 </a:t>
            </a:r>
            <a:r>
              <a:rPr lang="en-US" altLang="ko-KR" sz="900"/>
              <a:t>0</a:t>
            </a:r>
            <a:r>
              <a:rPr lang="ko-KR" altLang="en-US" sz="900"/>
              <a:t>으로 채우기만 하면 되므로 원래의 값이 손실없이 보존됩니다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그러나 </a:t>
            </a:r>
            <a:r>
              <a:rPr lang="en-US" altLang="ko-KR" sz="900"/>
              <a:t>int</a:t>
            </a:r>
            <a:r>
              <a:rPr lang="ko-KR" altLang="en-US" sz="900"/>
              <a:t>를 </a:t>
            </a:r>
            <a:r>
              <a:rPr lang="en-US" altLang="ko-KR" sz="900"/>
              <a:t>byte</a:t>
            </a:r>
            <a:r>
              <a:rPr lang="ko-KR" altLang="en-US" sz="900"/>
              <a:t>로 변환하는 경우에는 </a:t>
            </a:r>
            <a:r>
              <a:rPr lang="en-US" altLang="ko-KR" sz="900"/>
              <a:t>4</a:t>
            </a:r>
            <a:r>
              <a:rPr lang="ko-KR" altLang="en-US" sz="900"/>
              <a:t>바이트의 값을 </a:t>
            </a:r>
            <a:r>
              <a:rPr lang="en-US" altLang="ko-KR" sz="900"/>
              <a:t>1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원래의 </a:t>
            </a:r>
            <a:r>
              <a:rPr lang="en-US" altLang="ko-KR" sz="900"/>
              <a:t>4</a:t>
            </a:r>
            <a:r>
              <a:rPr lang="ko-KR" altLang="en-US" sz="900"/>
              <a:t>바이트 중에서 앞의 </a:t>
            </a:r>
            <a:r>
              <a:rPr lang="en-US" altLang="ko-KR" sz="900"/>
              <a:t>3</a:t>
            </a:r>
            <a:r>
              <a:rPr lang="ko-KR" altLang="en-US" sz="900"/>
              <a:t>바이트를 잃게 되므로 값손실이 발생할 수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아래 그림에서 화살표 방향으로의 변환은 형변환을 생략할 수 있다는 것을 의미합니다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Short</a:t>
            </a:r>
            <a:r>
              <a:rPr lang="ko-KR" altLang="en-US" sz="900"/>
              <a:t>과 </a:t>
            </a:r>
            <a:r>
              <a:rPr lang="en-US" altLang="ko-KR" sz="900"/>
              <a:t>char</a:t>
            </a:r>
            <a:r>
              <a:rPr lang="ko-KR" altLang="en-US" sz="900"/>
              <a:t>는 같은 </a:t>
            </a:r>
            <a:r>
              <a:rPr lang="en-US" altLang="ko-KR" sz="900"/>
              <a:t>2</a:t>
            </a:r>
            <a:r>
              <a:rPr lang="ko-KR" altLang="en-US" sz="900"/>
              <a:t>바이트이지만 표현할 수 있는 값의 범위가 서로 다르기 때문에 자동형변환이 되지 않습니다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Long</a:t>
            </a:r>
            <a:r>
              <a:rPr lang="ko-KR" altLang="en-US" sz="900"/>
              <a:t>이 </a:t>
            </a:r>
            <a:r>
              <a:rPr lang="en-US" altLang="ko-KR" sz="900"/>
              <a:t>8</a:t>
            </a:r>
            <a:r>
              <a:rPr lang="ko-KR" altLang="en-US" sz="900"/>
              <a:t>바이트인데도 </a:t>
            </a:r>
            <a:r>
              <a:rPr lang="en-US" altLang="ko-KR" sz="900"/>
              <a:t>4</a:t>
            </a:r>
            <a:r>
              <a:rPr lang="ko-KR" altLang="en-US" sz="900"/>
              <a:t>바이트인 </a:t>
            </a:r>
            <a:r>
              <a:rPr lang="en-US" altLang="ko-KR" sz="900"/>
              <a:t>float</a:t>
            </a:r>
            <a:r>
              <a:rPr lang="ko-KR" altLang="en-US" sz="900"/>
              <a:t>로 자동형변환이 되는 이유는</a:t>
            </a:r>
          </a:p>
          <a:p>
            <a:r>
              <a:rPr lang="en-US" altLang="ko-KR" sz="900"/>
              <a:t>Float</a:t>
            </a:r>
            <a:r>
              <a:rPr lang="ko-KR" altLang="en-US" sz="900"/>
              <a:t>가 </a:t>
            </a:r>
            <a:r>
              <a:rPr lang="en-US" altLang="ko-KR" sz="900"/>
              <a:t>4</a:t>
            </a:r>
            <a:r>
              <a:rPr lang="ko-KR" altLang="en-US" sz="900"/>
              <a:t>바이트이지만</a:t>
            </a:r>
            <a:r>
              <a:rPr lang="en-US" altLang="ko-KR" sz="900"/>
              <a:t>, long</a:t>
            </a:r>
            <a:r>
              <a:rPr lang="ko-KR" altLang="en-US" sz="900"/>
              <a:t>과는 표현방식이 달라서 더 큰 범위를 표현할 수 있기 때문입니다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형변환을 할 때는 형변환을 명시적으로 해주면 제일 확실하겠지만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자동형변환되는 경우에는 생략하는 것이 보다 깔끔한 코딩이 될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5269294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49FD9-AD55-4B81-BFA8-D6E4BD92514C}" type="slidenum">
              <a:rPr lang="en-US" altLang="ko-KR"/>
              <a:pPr/>
              <a:t>28</a:t>
            </a:fld>
            <a:endParaRPr lang="en-US" altLang="ko-KR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타입을 변환하는 경우에는 형변환을 명시해주는 것이 원칙이지만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크기가 작은 타입에서 큰타입으로 변환하는 경우에는 형변환을 생략할 수 있습니다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형변환을 생략했다고 해서 형변환이 안되는 것은 아니고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실행시에 컴퓨터에 의해서 자동적으로 형변환이 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반대로 큰 타입에서 작은 타입으로 형변환하는 경우에는 반드시 명시적으로 형변환을 해줘야합니다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그렇지 않으면 컴파일 시에 에러가 발생합니다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큰타입에서 작은 타입으로 변환하는 경우에는 값손실이 발생할 수 있지만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작은 타입에서 큰 타입으로 변환하는 경우에는 값손실이 발생하지 않기 때문에</a:t>
            </a:r>
          </a:p>
          <a:p>
            <a:r>
              <a:rPr lang="ko-KR" altLang="en-US" sz="900"/>
              <a:t>형변환을 자동적으로 수행하도록 허용하는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 과정을 그림으로 보면</a:t>
            </a:r>
            <a:r>
              <a:rPr lang="en-US" altLang="ko-KR" sz="900"/>
              <a:t>…</a:t>
            </a:r>
          </a:p>
          <a:p>
            <a:r>
              <a:rPr lang="en-US" altLang="ko-KR" sz="900"/>
              <a:t>Byte</a:t>
            </a:r>
            <a:r>
              <a:rPr lang="ko-KR" altLang="en-US" sz="900"/>
              <a:t>를 </a:t>
            </a:r>
            <a:r>
              <a:rPr lang="en-US" altLang="ko-KR" sz="900"/>
              <a:t>int</a:t>
            </a:r>
            <a:r>
              <a:rPr lang="ko-KR" altLang="en-US" sz="900"/>
              <a:t>로 변환하는 경우에는 </a:t>
            </a:r>
            <a:r>
              <a:rPr lang="en-US" altLang="ko-KR" sz="900"/>
              <a:t>1</a:t>
            </a:r>
            <a:r>
              <a:rPr lang="ko-KR" altLang="en-US" sz="900"/>
              <a:t>바이트를 </a:t>
            </a:r>
            <a:r>
              <a:rPr lang="en-US" altLang="ko-KR" sz="900"/>
              <a:t>4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나머지 빈자리 </a:t>
            </a:r>
            <a:r>
              <a:rPr lang="en-US" altLang="ko-KR" sz="900"/>
              <a:t>3</a:t>
            </a:r>
            <a:r>
              <a:rPr lang="ko-KR" altLang="en-US" sz="900"/>
              <a:t>바이트를 </a:t>
            </a:r>
            <a:r>
              <a:rPr lang="en-US" altLang="ko-KR" sz="900"/>
              <a:t>0</a:t>
            </a:r>
            <a:r>
              <a:rPr lang="ko-KR" altLang="en-US" sz="900"/>
              <a:t>으로 채우기만 하면 되므로 원래의 값이 손실없이 보존됩니다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그러나 </a:t>
            </a:r>
            <a:r>
              <a:rPr lang="en-US" altLang="ko-KR" sz="900"/>
              <a:t>int</a:t>
            </a:r>
            <a:r>
              <a:rPr lang="ko-KR" altLang="en-US" sz="900"/>
              <a:t>를 </a:t>
            </a:r>
            <a:r>
              <a:rPr lang="en-US" altLang="ko-KR" sz="900"/>
              <a:t>byte</a:t>
            </a:r>
            <a:r>
              <a:rPr lang="ko-KR" altLang="en-US" sz="900"/>
              <a:t>로 변환하는 경우에는 </a:t>
            </a:r>
            <a:r>
              <a:rPr lang="en-US" altLang="ko-KR" sz="900"/>
              <a:t>4</a:t>
            </a:r>
            <a:r>
              <a:rPr lang="ko-KR" altLang="en-US" sz="900"/>
              <a:t>바이트의 값을 </a:t>
            </a:r>
            <a:r>
              <a:rPr lang="en-US" altLang="ko-KR" sz="900"/>
              <a:t>1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원래의 </a:t>
            </a:r>
            <a:r>
              <a:rPr lang="en-US" altLang="ko-KR" sz="900"/>
              <a:t>4</a:t>
            </a:r>
            <a:r>
              <a:rPr lang="ko-KR" altLang="en-US" sz="900"/>
              <a:t>바이트 중에서 앞의 </a:t>
            </a:r>
            <a:r>
              <a:rPr lang="en-US" altLang="ko-KR" sz="900"/>
              <a:t>3</a:t>
            </a:r>
            <a:r>
              <a:rPr lang="ko-KR" altLang="en-US" sz="900"/>
              <a:t>바이트를 잃게 되므로 값손실이 발생할 수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아래 그림에서 화살표 방향으로의 변환은 형변환을 생략할 수 있다는 것을 의미합니다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Short</a:t>
            </a:r>
            <a:r>
              <a:rPr lang="ko-KR" altLang="en-US" sz="900"/>
              <a:t>과 </a:t>
            </a:r>
            <a:r>
              <a:rPr lang="en-US" altLang="ko-KR" sz="900"/>
              <a:t>char</a:t>
            </a:r>
            <a:r>
              <a:rPr lang="ko-KR" altLang="en-US" sz="900"/>
              <a:t>는 같은 </a:t>
            </a:r>
            <a:r>
              <a:rPr lang="en-US" altLang="ko-KR" sz="900"/>
              <a:t>2</a:t>
            </a:r>
            <a:r>
              <a:rPr lang="ko-KR" altLang="en-US" sz="900"/>
              <a:t>바이트이지만 표현할 수 있는 값의 범위가 서로 다르기 때문에 자동형변환이 되지 않습니다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Long</a:t>
            </a:r>
            <a:r>
              <a:rPr lang="ko-KR" altLang="en-US" sz="900"/>
              <a:t>이 </a:t>
            </a:r>
            <a:r>
              <a:rPr lang="en-US" altLang="ko-KR" sz="900"/>
              <a:t>8</a:t>
            </a:r>
            <a:r>
              <a:rPr lang="ko-KR" altLang="en-US" sz="900"/>
              <a:t>바이트인데도 </a:t>
            </a:r>
            <a:r>
              <a:rPr lang="en-US" altLang="ko-KR" sz="900"/>
              <a:t>4</a:t>
            </a:r>
            <a:r>
              <a:rPr lang="ko-KR" altLang="en-US" sz="900"/>
              <a:t>바이트인 </a:t>
            </a:r>
            <a:r>
              <a:rPr lang="en-US" altLang="ko-KR" sz="900"/>
              <a:t>float</a:t>
            </a:r>
            <a:r>
              <a:rPr lang="ko-KR" altLang="en-US" sz="900"/>
              <a:t>로 자동형변환이 되는 이유는</a:t>
            </a:r>
          </a:p>
          <a:p>
            <a:r>
              <a:rPr lang="en-US" altLang="ko-KR" sz="900"/>
              <a:t>Float</a:t>
            </a:r>
            <a:r>
              <a:rPr lang="ko-KR" altLang="en-US" sz="900"/>
              <a:t>가 </a:t>
            </a:r>
            <a:r>
              <a:rPr lang="en-US" altLang="ko-KR" sz="900"/>
              <a:t>4</a:t>
            </a:r>
            <a:r>
              <a:rPr lang="ko-KR" altLang="en-US" sz="900"/>
              <a:t>바이트이지만</a:t>
            </a:r>
            <a:r>
              <a:rPr lang="en-US" altLang="ko-KR" sz="900"/>
              <a:t>, long</a:t>
            </a:r>
            <a:r>
              <a:rPr lang="ko-KR" altLang="en-US" sz="900"/>
              <a:t>과는 표현방식이 달라서 더 큰 범위를 표현할 수 있기 때문입니다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형변환을 할 때는 형변환을 명시적으로 해주면 제일 확실하겠지만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자동형변환되는 경우에는 생략하는 것이 보다 깔끔한 코딩이 될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17502457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49FD9-AD55-4B81-BFA8-D6E4BD92514C}" type="slidenum">
              <a:rPr lang="en-US" altLang="ko-KR"/>
              <a:pPr/>
              <a:t>11</a:t>
            </a:fld>
            <a:endParaRPr lang="en-US" altLang="ko-KR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타입을 변환하는 경우에는 형변환을 명시해주는 것이 원칙이지만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크기가 작은 타입에서 큰타입으로 변환하는 경우에는 형변환을 생략할 수 있습니다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형변환을 생략했다고 해서 형변환이 안되는 것은 아니고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실행시에 컴퓨터에 의해서 자동적으로 형변환이 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반대로 큰 타입에서 작은 타입으로 형변환하는 경우에는 반드시 명시적으로 형변환을 해줘야합니다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그렇지 않으면 컴파일 시에 에러가 발생합니다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큰타입에서 작은 타입으로 변환하는 경우에는 값손실이 발생할 수 있지만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작은 타입에서 큰 타입으로 변환하는 경우에는 값손실이 발생하지 않기 때문에</a:t>
            </a:r>
          </a:p>
          <a:p>
            <a:r>
              <a:rPr lang="ko-KR" altLang="en-US" sz="900"/>
              <a:t>형변환을 자동적으로 수행하도록 허용하는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 과정을 그림으로 보면</a:t>
            </a:r>
            <a:r>
              <a:rPr lang="en-US" altLang="ko-KR" sz="900"/>
              <a:t>…</a:t>
            </a:r>
          </a:p>
          <a:p>
            <a:r>
              <a:rPr lang="en-US" altLang="ko-KR" sz="900"/>
              <a:t>Byte</a:t>
            </a:r>
            <a:r>
              <a:rPr lang="ko-KR" altLang="en-US" sz="900"/>
              <a:t>를 </a:t>
            </a:r>
            <a:r>
              <a:rPr lang="en-US" altLang="ko-KR" sz="900"/>
              <a:t>int</a:t>
            </a:r>
            <a:r>
              <a:rPr lang="ko-KR" altLang="en-US" sz="900"/>
              <a:t>로 변환하는 경우에는 </a:t>
            </a:r>
            <a:r>
              <a:rPr lang="en-US" altLang="ko-KR" sz="900"/>
              <a:t>1</a:t>
            </a:r>
            <a:r>
              <a:rPr lang="ko-KR" altLang="en-US" sz="900"/>
              <a:t>바이트를 </a:t>
            </a:r>
            <a:r>
              <a:rPr lang="en-US" altLang="ko-KR" sz="900"/>
              <a:t>4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나머지 빈자리 </a:t>
            </a:r>
            <a:r>
              <a:rPr lang="en-US" altLang="ko-KR" sz="900"/>
              <a:t>3</a:t>
            </a:r>
            <a:r>
              <a:rPr lang="ko-KR" altLang="en-US" sz="900"/>
              <a:t>바이트를 </a:t>
            </a:r>
            <a:r>
              <a:rPr lang="en-US" altLang="ko-KR" sz="900"/>
              <a:t>0</a:t>
            </a:r>
            <a:r>
              <a:rPr lang="ko-KR" altLang="en-US" sz="900"/>
              <a:t>으로 채우기만 하면 되므로 원래의 값이 손실없이 보존됩니다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그러나 </a:t>
            </a:r>
            <a:r>
              <a:rPr lang="en-US" altLang="ko-KR" sz="900"/>
              <a:t>int</a:t>
            </a:r>
            <a:r>
              <a:rPr lang="ko-KR" altLang="en-US" sz="900"/>
              <a:t>를 </a:t>
            </a:r>
            <a:r>
              <a:rPr lang="en-US" altLang="ko-KR" sz="900"/>
              <a:t>byte</a:t>
            </a:r>
            <a:r>
              <a:rPr lang="ko-KR" altLang="en-US" sz="900"/>
              <a:t>로 변환하는 경우에는 </a:t>
            </a:r>
            <a:r>
              <a:rPr lang="en-US" altLang="ko-KR" sz="900"/>
              <a:t>4</a:t>
            </a:r>
            <a:r>
              <a:rPr lang="ko-KR" altLang="en-US" sz="900"/>
              <a:t>바이트의 값을 </a:t>
            </a:r>
            <a:r>
              <a:rPr lang="en-US" altLang="ko-KR" sz="900"/>
              <a:t>1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원래의 </a:t>
            </a:r>
            <a:r>
              <a:rPr lang="en-US" altLang="ko-KR" sz="900"/>
              <a:t>4</a:t>
            </a:r>
            <a:r>
              <a:rPr lang="ko-KR" altLang="en-US" sz="900"/>
              <a:t>바이트 중에서 앞의 </a:t>
            </a:r>
            <a:r>
              <a:rPr lang="en-US" altLang="ko-KR" sz="900"/>
              <a:t>3</a:t>
            </a:r>
            <a:r>
              <a:rPr lang="ko-KR" altLang="en-US" sz="900"/>
              <a:t>바이트를 잃게 되므로 값손실이 발생할 수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아래 그림에서 화살표 방향으로의 변환은 형변환을 생략할 수 있다는 것을 의미합니다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Short</a:t>
            </a:r>
            <a:r>
              <a:rPr lang="ko-KR" altLang="en-US" sz="900"/>
              <a:t>과 </a:t>
            </a:r>
            <a:r>
              <a:rPr lang="en-US" altLang="ko-KR" sz="900"/>
              <a:t>char</a:t>
            </a:r>
            <a:r>
              <a:rPr lang="ko-KR" altLang="en-US" sz="900"/>
              <a:t>는 같은 </a:t>
            </a:r>
            <a:r>
              <a:rPr lang="en-US" altLang="ko-KR" sz="900"/>
              <a:t>2</a:t>
            </a:r>
            <a:r>
              <a:rPr lang="ko-KR" altLang="en-US" sz="900"/>
              <a:t>바이트이지만 표현할 수 있는 값의 범위가 서로 다르기 때문에 자동형변환이 되지 않습니다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Long</a:t>
            </a:r>
            <a:r>
              <a:rPr lang="ko-KR" altLang="en-US" sz="900"/>
              <a:t>이 </a:t>
            </a:r>
            <a:r>
              <a:rPr lang="en-US" altLang="ko-KR" sz="900"/>
              <a:t>8</a:t>
            </a:r>
            <a:r>
              <a:rPr lang="ko-KR" altLang="en-US" sz="900"/>
              <a:t>바이트인데도 </a:t>
            </a:r>
            <a:r>
              <a:rPr lang="en-US" altLang="ko-KR" sz="900"/>
              <a:t>4</a:t>
            </a:r>
            <a:r>
              <a:rPr lang="ko-KR" altLang="en-US" sz="900"/>
              <a:t>바이트인 </a:t>
            </a:r>
            <a:r>
              <a:rPr lang="en-US" altLang="ko-KR" sz="900"/>
              <a:t>float</a:t>
            </a:r>
            <a:r>
              <a:rPr lang="ko-KR" altLang="en-US" sz="900"/>
              <a:t>로 자동형변환이 되는 이유는</a:t>
            </a:r>
          </a:p>
          <a:p>
            <a:r>
              <a:rPr lang="en-US" altLang="ko-KR" sz="900"/>
              <a:t>Float</a:t>
            </a:r>
            <a:r>
              <a:rPr lang="ko-KR" altLang="en-US" sz="900"/>
              <a:t>가 </a:t>
            </a:r>
            <a:r>
              <a:rPr lang="en-US" altLang="ko-KR" sz="900"/>
              <a:t>4</a:t>
            </a:r>
            <a:r>
              <a:rPr lang="ko-KR" altLang="en-US" sz="900"/>
              <a:t>바이트이지만</a:t>
            </a:r>
            <a:r>
              <a:rPr lang="en-US" altLang="ko-KR" sz="900"/>
              <a:t>, long</a:t>
            </a:r>
            <a:r>
              <a:rPr lang="ko-KR" altLang="en-US" sz="900"/>
              <a:t>과는 표현방식이 달라서 더 큰 범위를 표현할 수 있기 때문입니다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형변환을 할 때는 형변환을 명시적으로 해주면 제일 확실하겠지만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자동형변환되는 경우에는 생략하는 것이 보다 깔끔한 코딩이 될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30553544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49FD9-AD55-4B81-BFA8-D6E4BD92514C}" type="slidenum">
              <a:rPr lang="en-US" altLang="ko-KR"/>
              <a:pPr/>
              <a:t>12</a:t>
            </a:fld>
            <a:endParaRPr lang="en-US" altLang="ko-KR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타입을 변환하는 경우에는 형변환을 명시해주는 것이 원칙이지만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크기가 작은 타입에서 큰타입으로 변환하는 경우에는 형변환을 생략할 수 있습니다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형변환을 생략했다고 해서 형변환이 안되는 것은 아니고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실행시에 컴퓨터에 의해서 자동적으로 형변환이 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반대로 큰 타입에서 작은 타입으로 형변환하는 경우에는 반드시 명시적으로 형변환을 해줘야합니다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그렇지 않으면 컴파일 시에 에러가 발생합니다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큰타입에서 작은 타입으로 변환하는 경우에는 값손실이 발생할 수 있지만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작은 타입에서 큰 타입으로 변환하는 경우에는 값손실이 발생하지 않기 때문에</a:t>
            </a:r>
          </a:p>
          <a:p>
            <a:r>
              <a:rPr lang="ko-KR" altLang="en-US" sz="900"/>
              <a:t>형변환을 자동적으로 수행하도록 허용하는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 과정을 그림으로 보면</a:t>
            </a:r>
            <a:r>
              <a:rPr lang="en-US" altLang="ko-KR" sz="900"/>
              <a:t>…</a:t>
            </a:r>
          </a:p>
          <a:p>
            <a:r>
              <a:rPr lang="en-US" altLang="ko-KR" sz="900"/>
              <a:t>Byte</a:t>
            </a:r>
            <a:r>
              <a:rPr lang="ko-KR" altLang="en-US" sz="900"/>
              <a:t>를 </a:t>
            </a:r>
            <a:r>
              <a:rPr lang="en-US" altLang="ko-KR" sz="900"/>
              <a:t>int</a:t>
            </a:r>
            <a:r>
              <a:rPr lang="ko-KR" altLang="en-US" sz="900"/>
              <a:t>로 변환하는 경우에는 </a:t>
            </a:r>
            <a:r>
              <a:rPr lang="en-US" altLang="ko-KR" sz="900"/>
              <a:t>1</a:t>
            </a:r>
            <a:r>
              <a:rPr lang="ko-KR" altLang="en-US" sz="900"/>
              <a:t>바이트를 </a:t>
            </a:r>
            <a:r>
              <a:rPr lang="en-US" altLang="ko-KR" sz="900"/>
              <a:t>4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나머지 빈자리 </a:t>
            </a:r>
            <a:r>
              <a:rPr lang="en-US" altLang="ko-KR" sz="900"/>
              <a:t>3</a:t>
            </a:r>
            <a:r>
              <a:rPr lang="ko-KR" altLang="en-US" sz="900"/>
              <a:t>바이트를 </a:t>
            </a:r>
            <a:r>
              <a:rPr lang="en-US" altLang="ko-KR" sz="900"/>
              <a:t>0</a:t>
            </a:r>
            <a:r>
              <a:rPr lang="ko-KR" altLang="en-US" sz="900"/>
              <a:t>으로 채우기만 하면 되므로 원래의 값이 손실없이 보존됩니다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그러나 </a:t>
            </a:r>
            <a:r>
              <a:rPr lang="en-US" altLang="ko-KR" sz="900"/>
              <a:t>int</a:t>
            </a:r>
            <a:r>
              <a:rPr lang="ko-KR" altLang="en-US" sz="900"/>
              <a:t>를 </a:t>
            </a:r>
            <a:r>
              <a:rPr lang="en-US" altLang="ko-KR" sz="900"/>
              <a:t>byte</a:t>
            </a:r>
            <a:r>
              <a:rPr lang="ko-KR" altLang="en-US" sz="900"/>
              <a:t>로 변환하는 경우에는 </a:t>
            </a:r>
            <a:r>
              <a:rPr lang="en-US" altLang="ko-KR" sz="900"/>
              <a:t>4</a:t>
            </a:r>
            <a:r>
              <a:rPr lang="ko-KR" altLang="en-US" sz="900"/>
              <a:t>바이트의 값을 </a:t>
            </a:r>
            <a:r>
              <a:rPr lang="en-US" altLang="ko-KR" sz="900"/>
              <a:t>1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원래의 </a:t>
            </a:r>
            <a:r>
              <a:rPr lang="en-US" altLang="ko-KR" sz="900"/>
              <a:t>4</a:t>
            </a:r>
            <a:r>
              <a:rPr lang="ko-KR" altLang="en-US" sz="900"/>
              <a:t>바이트 중에서 앞의 </a:t>
            </a:r>
            <a:r>
              <a:rPr lang="en-US" altLang="ko-KR" sz="900"/>
              <a:t>3</a:t>
            </a:r>
            <a:r>
              <a:rPr lang="ko-KR" altLang="en-US" sz="900"/>
              <a:t>바이트를 잃게 되므로 값손실이 발생할 수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아래 그림에서 화살표 방향으로의 변환은 형변환을 생략할 수 있다는 것을 의미합니다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Short</a:t>
            </a:r>
            <a:r>
              <a:rPr lang="ko-KR" altLang="en-US" sz="900"/>
              <a:t>과 </a:t>
            </a:r>
            <a:r>
              <a:rPr lang="en-US" altLang="ko-KR" sz="900"/>
              <a:t>char</a:t>
            </a:r>
            <a:r>
              <a:rPr lang="ko-KR" altLang="en-US" sz="900"/>
              <a:t>는 같은 </a:t>
            </a:r>
            <a:r>
              <a:rPr lang="en-US" altLang="ko-KR" sz="900"/>
              <a:t>2</a:t>
            </a:r>
            <a:r>
              <a:rPr lang="ko-KR" altLang="en-US" sz="900"/>
              <a:t>바이트이지만 표현할 수 있는 값의 범위가 서로 다르기 때문에 자동형변환이 되지 않습니다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Long</a:t>
            </a:r>
            <a:r>
              <a:rPr lang="ko-KR" altLang="en-US" sz="900"/>
              <a:t>이 </a:t>
            </a:r>
            <a:r>
              <a:rPr lang="en-US" altLang="ko-KR" sz="900"/>
              <a:t>8</a:t>
            </a:r>
            <a:r>
              <a:rPr lang="ko-KR" altLang="en-US" sz="900"/>
              <a:t>바이트인데도 </a:t>
            </a:r>
            <a:r>
              <a:rPr lang="en-US" altLang="ko-KR" sz="900"/>
              <a:t>4</a:t>
            </a:r>
            <a:r>
              <a:rPr lang="ko-KR" altLang="en-US" sz="900"/>
              <a:t>바이트인 </a:t>
            </a:r>
            <a:r>
              <a:rPr lang="en-US" altLang="ko-KR" sz="900"/>
              <a:t>float</a:t>
            </a:r>
            <a:r>
              <a:rPr lang="ko-KR" altLang="en-US" sz="900"/>
              <a:t>로 자동형변환이 되는 이유는</a:t>
            </a:r>
          </a:p>
          <a:p>
            <a:r>
              <a:rPr lang="en-US" altLang="ko-KR" sz="900"/>
              <a:t>Float</a:t>
            </a:r>
            <a:r>
              <a:rPr lang="ko-KR" altLang="en-US" sz="900"/>
              <a:t>가 </a:t>
            </a:r>
            <a:r>
              <a:rPr lang="en-US" altLang="ko-KR" sz="900"/>
              <a:t>4</a:t>
            </a:r>
            <a:r>
              <a:rPr lang="ko-KR" altLang="en-US" sz="900"/>
              <a:t>바이트이지만</a:t>
            </a:r>
            <a:r>
              <a:rPr lang="en-US" altLang="ko-KR" sz="900"/>
              <a:t>, long</a:t>
            </a:r>
            <a:r>
              <a:rPr lang="ko-KR" altLang="en-US" sz="900"/>
              <a:t>과는 표현방식이 달라서 더 큰 범위를 표현할 수 있기 때문입니다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형변환을 할 때는 형변환을 명시적으로 해주면 제일 확실하겠지만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자동형변환되는 경우에는 생략하는 것이 보다 깔끔한 코딩이 될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26971408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49FD9-AD55-4B81-BFA8-D6E4BD92514C}" type="slidenum">
              <a:rPr lang="en-US" altLang="ko-KR"/>
              <a:pPr/>
              <a:t>14</a:t>
            </a:fld>
            <a:endParaRPr lang="en-US" altLang="ko-KR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타입을 변환하는 경우에는 형변환을 명시해주는 것이 원칙이지만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크기가 작은 타입에서 큰타입으로 변환하는 경우에는 형변환을 생략할 수 있습니다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형변환을 생략했다고 해서 형변환이 안되는 것은 아니고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실행시에 컴퓨터에 의해서 자동적으로 형변환이 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반대로 큰 타입에서 작은 타입으로 형변환하는 경우에는 반드시 명시적으로 형변환을 해줘야합니다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그렇지 않으면 컴파일 시에 에러가 발생합니다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큰타입에서 작은 타입으로 변환하는 경우에는 값손실이 발생할 수 있지만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작은 타입에서 큰 타입으로 변환하는 경우에는 값손실이 발생하지 않기 때문에</a:t>
            </a:r>
          </a:p>
          <a:p>
            <a:r>
              <a:rPr lang="ko-KR" altLang="en-US" sz="900"/>
              <a:t>형변환을 자동적으로 수행하도록 허용하는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 과정을 그림으로 보면</a:t>
            </a:r>
            <a:r>
              <a:rPr lang="en-US" altLang="ko-KR" sz="900"/>
              <a:t>…</a:t>
            </a:r>
          </a:p>
          <a:p>
            <a:r>
              <a:rPr lang="en-US" altLang="ko-KR" sz="900"/>
              <a:t>Byte</a:t>
            </a:r>
            <a:r>
              <a:rPr lang="ko-KR" altLang="en-US" sz="900"/>
              <a:t>를 </a:t>
            </a:r>
            <a:r>
              <a:rPr lang="en-US" altLang="ko-KR" sz="900"/>
              <a:t>int</a:t>
            </a:r>
            <a:r>
              <a:rPr lang="ko-KR" altLang="en-US" sz="900"/>
              <a:t>로 변환하는 경우에는 </a:t>
            </a:r>
            <a:r>
              <a:rPr lang="en-US" altLang="ko-KR" sz="900"/>
              <a:t>1</a:t>
            </a:r>
            <a:r>
              <a:rPr lang="ko-KR" altLang="en-US" sz="900"/>
              <a:t>바이트를 </a:t>
            </a:r>
            <a:r>
              <a:rPr lang="en-US" altLang="ko-KR" sz="900"/>
              <a:t>4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나머지 빈자리 </a:t>
            </a:r>
            <a:r>
              <a:rPr lang="en-US" altLang="ko-KR" sz="900"/>
              <a:t>3</a:t>
            </a:r>
            <a:r>
              <a:rPr lang="ko-KR" altLang="en-US" sz="900"/>
              <a:t>바이트를 </a:t>
            </a:r>
            <a:r>
              <a:rPr lang="en-US" altLang="ko-KR" sz="900"/>
              <a:t>0</a:t>
            </a:r>
            <a:r>
              <a:rPr lang="ko-KR" altLang="en-US" sz="900"/>
              <a:t>으로 채우기만 하면 되므로 원래의 값이 손실없이 보존됩니다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그러나 </a:t>
            </a:r>
            <a:r>
              <a:rPr lang="en-US" altLang="ko-KR" sz="900"/>
              <a:t>int</a:t>
            </a:r>
            <a:r>
              <a:rPr lang="ko-KR" altLang="en-US" sz="900"/>
              <a:t>를 </a:t>
            </a:r>
            <a:r>
              <a:rPr lang="en-US" altLang="ko-KR" sz="900"/>
              <a:t>byte</a:t>
            </a:r>
            <a:r>
              <a:rPr lang="ko-KR" altLang="en-US" sz="900"/>
              <a:t>로 변환하는 경우에는 </a:t>
            </a:r>
            <a:r>
              <a:rPr lang="en-US" altLang="ko-KR" sz="900"/>
              <a:t>4</a:t>
            </a:r>
            <a:r>
              <a:rPr lang="ko-KR" altLang="en-US" sz="900"/>
              <a:t>바이트의 값을 </a:t>
            </a:r>
            <a:r>
              <a:rPr lang="en-US" altLang="ko-KR" sz="900"/>
              <a:t>1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원래의 </a:t>
            </a:r>
            <a:r>
              <a:rPr lang="en-US" altLang="ko-KR" sz="900"/>
              <a:t>4</a:t>
            </a:r>
            <a:r>
              <a:rPr lang="ko-KR" altLang="en-US" sz="900"/>
              <a:t>바이트 중에서 앞의 </a:t>
            </a:r>
            <a:r>
              <a:rPr lang="en-US" altLang="ko-KR" sz="900"/>
              <a:t>3</a:t>
            </a:r>
            <a:r>
              <a:rPr lang="ko-KR" altLang="en-US" sz="900"/>
              <a:t>바이트를 잃게 되므로 값손실이 발생할 수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아래 그림에서 화살표 방향으로의 변환은 형변환을 생략할 수 있다는 것을 의미합니다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Short</a:t>
            </a:r>
            <a:r>
              <a:rPr lang="ko-KR" altLang="en-US" sz="900"/>
              <a:t>과 </a:t>
            </a:r>
            <a:r>
              <a:rPr lang="en-US" altLang="ko-KR" sz="900"/>
              <a:t>char</a:t>
            </a:r>
            <a:r>
              <a:rPr lang="ko-KR" altLang="en-US" sz="900"/>
              <a:t>는 같은 </a:t>
            </a:r>
            <a:r>
              <a:rPr lang="en-US" altLang="ko-KR" sz="900"/>
              <a:t>2</a:t>
            </a:r>
            <a:r>
              <a:rPr lang="ko-KR" altLang="en-US" sz="900"/>
              <a:t>바이트이지만 표현할 수 있는 값의 범위가 서로 다르기 때문에 자동형변환이 되지 않습니다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Long</a:t>
            </a:r>
            <a:r>
              <a:rPr lang="ko-KR" altLang="en-US" sz="900"/>
              <a:t>이 </a:t>
            </a:r>
            <a:r>
              <a:rPr lang="en-US" altLang="ko-KR" sz="900"/>
              <a:t>8</a:t>
            </a:r>
            <a:r>
              <a:rPr lang="ko-KR" altLang="en-US" sz="900"/>
              <a:t>바이트인데도 </a:t>
            </a:r>
            <a:r>
              <a:rPr lang="en-US" altLang="ko-KR" sz="900"/>
              <a:t>4</a:t>
            </a:r>
            <a:r>
              <a:rPr lang="ko-KR" altLang="en-US" sz="900"/>
              <a:t>바이트인 </a:t>
            </a:r>
            <a:r>
              <a:rPr lang="en-US" altLang="ko-KR" sz="900"/>
              <a:t>float</a:t>
            </a:r>
            <a:r>
              <a:rPr lang="ko-KR" altLang="en-US" sz="900"/>
              <a:t>로 자동형변환이 되는 이유는</a:t>
            </a:r>
          </a:p>
          <a:p>
            <a:r>
              <a:rPr lang="en-US" altLang="ko-KR" sz="900"/>
              <a:t>Float</a:t>
            </a:r>
            <a:r>
              <a:rPr lang="ko-KR" altLang="en-US" sz="900"/>
              <a:t>가 </a:t>
            </a:r>
            <a:r>
              <a:rPr lang="en-US" altLang="ko-KR" sz="900"/>
              <a:t>4</a:t>
            </a:r>
            <a:r>
              <a:rPr lang="ko-KR" altLang="en-US" sz="900"/>
              <a:t>바이트이지만</a:t>
            </a:r>
            <a:r>
              <a:rPr lang="en-US" altLang="ko-KR" sz="900"/>
              <a:t>, long</a:t>
            </a:r>
            <a:r>
              <a:rPr lang="ko-KR" altLang="en-US" sz="900"/>
              <a:t>과는 표현방식이 달라서 더 큰 범위를 표현할 수 있기 때문입니다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형변환을 할 때는 형변환을 명시적으로 해주면 제일 확실하겠지만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자동형변환되는 경우에는 생략하는 것이 보다 깔끔한 코딩이 될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39511606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49FD9-AD55-4B81-BFA8-D6E4BD92514C}" type="slidenum">
              <a:rPr lang="en-US" altLang="ko-KR"/>
              <a:pPr/>
              <a:t>16</a:t>
            </a:fld>
            <a:endParaRPr lang="en-US" altLang="ko-KR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타입을 변환하는 경우에는 형변환을 명시해주는 것이 원칙이지만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크기가 작은 타입에서 큰타입으로 변환하는 경우에는 형변환을 생략할 수 있습니다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형변환을 생략했다고 해서 형변환이 안되는 것은 아니고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실행시에 컴퓨터에 의해서 자동적으로 형변환이 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반대로 큰 타입에서 작은 타입으로 형변환하는 경우에는 반드시 명시적으로 형변환을 해줘야합니다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그렇지 않으면 컴파일 시에 에러가 발생합니다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큰타입에서 작은 타입으로 변환하는 경우에는 값손실이 발생할 수 있지만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작은 타입에서 큰 타입으로 변환하는 경우에는 값손실이 발생하지 않기 때문에</a:t>
            </a:r>
          </a:p>
          <a:p>
            <a:r>
              <a:rPr lang="ko-KR" altLang="en-US" sz="900"/>
              <a:t>형변환을 자동적으로 수행하도록 허용하는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 과정을 그림으로 보면</a:t>
            </a:r>
            <a:r>
              <a:rPr lang="en-US" altLang="ko-KR" sz="900"/>
              <a:t>…</a:t>
            </a:r>
          </a:p>
          <a:p>
            <a:r>
              <a:rPr lang="en-US" altLang="ko-KR" sz="900"/>
              <a:t>Byte</a:t>
            </a:r>
            <a:r>
              <a:rPr lang="ko-KR" altLang="en-US" sz="900"/>
              <a:t>를 </a:t>
            </a:r>
            <a:r>
              <a:rPr lang="en-US" altLang="ko-KR" sz="900"/>
              <a:t>int</a:t>
            </a:r>
            <a:r>
              <a:rPr lang="ko-KR" altLang="en-US" sz="900"/>
              <a:t>로 변환하는 경우에는 </a:t>
            </a:r>
            <a:r>
              <a:rPr lang="en-US" altLang="ko-KR" sz="900"/>
              <a:t>1</a:t>
            </a:r>
            <a:r>
              <a:rPr lang="ko-KR" altLang="en-US" sz="900"/>
              <a:t>바이트를 </a:t>
            </a:r>
            <a:r>
              <a:rPr lang="en-US" altLang="ko-KR" sz="900"/>
              <a:t>4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나머지 빈자리 </a:t>
            </a:r>
            <a:r>
              <a:rPr lang="en-US" altLang="ko-KR" sz="900"/>
              <a:t>3</a:t>
            </a:r>
            <a:r>
              <a:rPr lang="ko-KR" altLang="en-US" sz="900"/>
              <a:t>바이트를 </a:t>
            </a:r>
            <a:r>
              <a:rPr lang="en-US" altLang="ko-KR" sz="900"/>
              <a:t>0</a:t>
            </a:r>
            <a:r>
              <a:rPr lang="ko-KR" altLang="en-US" sz="900"/>
              <a:t>으로 채우기만 하면 되므로 원래의 값이 손실없이 보존됩니다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그러나 </a:t>
            </a:r>
            <a:r>
              <a:rPr lang="en-US" altLang="ko-KR" sz="900"/>
              <a:t>int</a:t>
            </a:r>
            <a:r>
              <a:rPr lang="ko-KR" altLang="en-US" sz="900"/>
              <a:t>를 </a:t>
            </a:r>
            <a:r>
              <a:rPr lang="en-US" altLang="ko-KR" sz="900"/>
              <a:t>byte</a:t>
            </a:r>
            <a:r>
              <a:rPr lang="ko-KR" altLang="en-US" sz="900"/>
              <a:t>로 변환하는 경우에는 </a:t>
            </a:r>
            <a:r>
              <a:rPr lang="en-US" altLang="ko-KR" sz="900"/>
              <a:t>4</a:t>
            </a:r>
            <a:r>
              <a:rPr lang="ko-KR" altLang="en-US" sz="900"/>
              <a:t>바이트의 값을 </a:t>
            </a:r>
            <a:r>
              <a:rPr lang="en-US" altLang="ko-KR" sz="900"/>
              <a:t>1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원래의 </a:t>
            </a:r>
            <a:r>
              <a:rPr lang="en-US" altLang="ko-KR" sz="900"/>
              <a:t>4</a:t>
            </a:r>
            <a:r>
              <a:rPr lang="ko-KR" altLang="en-US" sz="900"/>
              <a:t>바이트 중에서 앞의 </a:t>
            </a:r>
            <a:r>
              <a:rPr lang="en-US" altLang="ko-KR" sz="900"/>
              <a:t>3</a:t>
            </a:r>
            <a:r>
              <a:rPr lang="ko-KR" altLang="en-US" sz="900"/>
              <a:t>바이트를 잃게 되므로 값손실이 발생할 수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아래 그림에서 화살표 방향으로의 변환은 형변환을 생략할 수 있다는 것을 의미합니다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Short</a:t>
            </a:r>
            <a:r>
              <a:rPr lang="ko-KR" altLang="en-US" sz="900"/>
              <a:t>과 </a:t>
            </a:r>
            <a:r>
              <a:rPr lang="en-US" altLang="ko-KR" sz="900"/>
              <a:t>char</a:t>
            </a:r>
            <a:r>
              <a:rPr lang="ko-KR" altLang="en-US" sz="900"/>
              <a:t>는 같은 </a:t>
            </a:r>
            <a:r>
              <a:rPr lang="en-US" altLang="ko-KR" sz="900"/>
              <a:t>2</a:t>
            </a:r>
            <a:r>
              <a:rPr lang="ko-KR" altLang="en-US" sz="900"/>
              <a:t>바이트이지만 표현할 수 있는 값의 범위가 서로 다르기 때문에 자동형변환이 되지 않습니다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Long</a:t>
            </a:r>
            <a:r>
              <a:rPr lang="ko-KR" altLang="en-US" sz="900"/>
              <a:t>이 </a:t>
            </a:r>
            <a:r>
              <a:rPr lang="en-US" altLang="ko-KR" sz="900"/>
              <a:t>8</a:t>
            </a:r>
            <a:r>
              <a:rPr lang="ko-KR" altLang="en-US" sz="900"/>
              <a:t>바이트인데도 </a:t>
            </a:r>
            <a:r>
              <a:rPr lang="en-US" altLang="ko-KR" sz="900"/>
              <a:t>4</a:t>
            </a:r>
            <a:r>
              <a:rPr lang="ko-KR" altLang="en-US" sz="900"/>
              <a:t>바이트인 </a:t>
            </a:r>
            <a:r>
              <a:rPr lang="en-US" altLang="ko-KR" sz="900"/>
              <a:t>float</a:t>
            </a:r>
            <a:r>
              <a:rPr lang="ko-KR" altLang="en-US" sz="900"/>
              <a:t>로 자동형변환이 되는 이유는</a:t>
            </a:r>
          </a:p>
          <a:p>
            <a:r>
              <a:rPr lang="en-US" altLang="ko-KR" sz="900"/>
              <a:t>Float</a:t>
            </a:r>
            <a:r>
              <a:rPr lang="ko-KR" altLang="en-US" sz="900"/>
              <a:t>가 </a:t>
            </a:r>
            <a:r>
              <a:rPr lang="en-US" altLang="ko-KR" sz="900"/>
              <a:t>4</a:t>
            </a:r>
            <a:r>
              <a:rPr lang="ko-KR" altLang="en-US" sz="900"/>
              <a:t>바이트이지만</a:t>
            </a:r>
            <a:r>
              <a:rPr lang="en-US" altLang="ko-KR" sz="900"/>
              <a:t>, long</a:t>
            </a:r>
            <a:r>
              <a:rPr lang="ko-KR" altLang="en-US" sz="900"/>
              <a:t>과는 표현방식이 달라서 더 큰 범위를 표현할 수 있기 때문입니다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형변환을 할 때는 형변환을 명시적으로 해주면 제일 확실하겠지만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자동형변환되는 경우에는 생략하는 것이 보다 깔끔한 코딩이 될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16073633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49FD9-AD55-4B81-BFA8-D6E4BD92514C}" type="slidenum">
              <a:rPr lang="en-US" altLang="ko-KR"/>
              <a:pPr/>
              <a:t>18</a:t>
            </a:fld>
            <a:endParaRPr lang="en-US" altLang="ko-KR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타입을 변환하는 경우에는 형변환을 명시해주는 것이 원칙이지만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크기가 작은 타입에서 큰타입으로 변환하는 경우에는 형변환을 생략할 수 있습니다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형변환을 생략했다고 해서 형변환이 안되는 것은 아니고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실행시에 컴퓨터에 의해서 자동적으로 형변환이 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반대로 큰 타입에서 작은 타입으로 형변환하는 경우에는 반드시 명시적으로 형변환을 해줘야합니다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그렇지 않으면 컴파일 시에 에러가 발생합니다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큰타입에서 작은 타입으로 변환하는 경우에는 값손실이 발생할 수 있지만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작은 타입에서 큰 타입으로 변환하는 경우에는 값손실이 발생하지 않기 때문에</a:t>
            </a:r>
          </a:p>
          <a:p>
            <a:r>
              <a:rPr lang="ko-KR" altLang="en-US" sz="900"/>
              <a:t>형변환을 자동적으로 수행하도록 허용하는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 과정을 그림으로 보면</a:t>
            </a:r>
            <a:r>
              <a:rPr lang="en-US" altLang="ko-KR" sz="900"/>
              <a:t>…</a:t>
            </a:r>
          </a:p>
          <a:p>
            <a:r>
              <a:rPr lang="en-US" altLang="ko-KR" sz="900"/>
              <a:t>Byte</a:t>
            </a:r>
            <a:r>
              <a:rPr lang="ko-KR" altLang="en-US" sz="900"/>
              <a:t>를 </a:t>
            </a:r>
            <a:r>
              <a:rPr lang="en-US" altLang="ko-KR" sz="900"/>
              <a:t>int</a:t>
            </a:r>
            <a:r>
              <a:rPr lang="ko-KR" altLang="en-US" sz="900"/>
              <a:t>로 변환하는 경우에는 </a:t>
            </a:r>
            <a:r>
              <a:rPr lang="en-US" altLang="ko-KR" sz="900"/>
              <a:t>1</a:t>
            </a:r>
            <a:r>
              <a:rPr lang="ko-KR" altLang="en-US" sz="900"/>
              <a:t>바이트를 </a:t>
            </a:r>
            <a:r>
              <a:rPr lang="en-US" altLang="ko-KR" sz="900"/>
              <a:t>4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나머지 빈자리 </a:t>
            </a:r>
            <a:r>
              <a:rPr lang="en-US" altLang="ko-KR" sz="900"/>
              <a:t>3</a:t>
            </a:r>
            <a:r>
              <a:rPr lang="ko-KR" altLang="en-US" sz="900"/>
              <a:t>바이트를 </a:t>
            </a:r>
            <a:r>
              <a:rPr lang="en-US" altLang="ko-KR" sz="900"/>
              <a:t>0</a:t>
            </a:r>
            <a:r>
              <a:rPr lang="ko-KR" altLang="en-US" sz="900"/>
              <a:t>으로 채우기만 하면 되므로 원래의 값이 손실없이 보존됩니다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그러나 </a:t>
            </a:r>
            <a:r>
              <a:rPr lang="en-US" altLang="ko-KR" sz="900"/>
              <a:t>int</a:t>
            </a:r>
            <a:r>
              <a:rPr lang="ko-KR" altLang="en-US" sz="900"/>
              <a:t>를 </a:t>
            </a:r>
            <a:r>
              <a:rPr lang="en-US" altLang="ko-KR" sz="900"/>
              <a:t>byte</a:t>
            </a:r>
            <a:r>
              <a:rPr lang="ko-KR" altLang="en-US" sz="900"/>
              <a:t>로 변환하는 경우에는 </a:t>
            </a:r>
            <a:r>
              <a:rPr lang="en-US" altLang="ko-KR" sz="900"/>
              <a:t>4</a:t>
            </a:r>
            <a:r>
              <a:rPr lang="ko-KR" altLang="en-US" sz="900"/>
              <a:t>바이트의 값을 </a:t>
            </a:r>
            <a:r>
              <a:rPr lang="en-US" altLang="ko-KR" sz="900"/>
              <a:t>1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원래의 </a:t>
            </a:r>
            <a:r>
              <a:rPr lang="en-US" altLang="ko-KR" sz="900"/>
              <a:t>4</a:t>
            </a:r>
            <a:r>
              <a:rPr lang="ko-KR" altLang="en-US" sz="900"/>
              <a:t>바이트 중에서 앞의 </a:t>
            </a:r>
            <a:r>
              <a:rPr lang="en-US" altLang="ko-KR" sz="900"/>
              <a:t>3</a:t>
            </a:r>
            <a:r>
              <a:rPr lang="ko-KR" altLang="en-US" sz="900"/>
              <a:t>바이트를 잃게 되므로 값손실이 발생할 수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아래 그림에서 화살표 방향으로의 변환은 형변환을 생략할 수 있다는 것을 의미합니다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Short</a:t>
            </a:r>
            <a:r>
              <a:rPr lang="ko-KR" altLang="en-US" sz="900"/>
              <a:t>과 </a:t>
            </a:r>
            <a:r>
              <a:rPr lang="en-US" altLang="ko-KR" sz="900"/>
              <a:t>char</a:t>
            </a:r>
            <a:r>
              <a:rPr lang="ko-KR" altLang="en-US" sz="900"/>
              <a:t>는 같은 </a:t>
            </a:r>
            <a:r>
              <a:rPr lang="en-US" altLang="ko-KR" sz="900"/>
              <a:t>2</a:t>
            </a:r>
            <a:r>
              <a:rPr lang="ko-KR" altLang="en-US" sz="900"/>
              <a:t>바이트이지만 표현할 수 있는 값의 범위가 서로 다르기 때문에 자동형변환이 되지 않습니다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Long</a:t>
            </a:r>
            <a:r>
              <a:rPr lang="ko-KR" altLang="en-US" sz="900"/>
              <a:t>이 </a:t>
            </a:r>
            <a:r>
              <a:rPr lang="en-US" altLang="ko-KR" sz="900"/>
              <a:t>8</a:t>
            </a:r>
            <a:r>
              <a:rPr lang="ko-KR" altLang="en-US" sz="900"/>
              <a:t>바이트인데도 </a:t>
            </a:r>
            <a:r>
              <a:rPr lang="en-US" altLang="ko-KR" sz="900"/>
              <a:t>4</a:t>
            </a:r>
            <a:r>
              <a:rPr lang="ko-KR" altLang="en-US" sz="900"/>
              <a:t>바이트인 </a:t>
            </a:r>
            <a:r>
              <a:rPr lang="en-US" altLang="ko-KR" sz="900"/>
              <a:t>float</a:t>
            </a:r>
            <a:r>
              <a:rPr lang="ko-KR" altLang="en-US" sz="900"/>
              <a:t>로 자동형변환이 되는 이유는</a:t>
            </a:r>
          </a:p>
          <a:p>
            <a:r>
              <a:rPr lang="en-US" altLang="ko-KR" sz="900"/>
              <a:t>Float</a:t>
            </a:r>
            <a:r>
              <a:rPr lang="ko-KR" altLang="en-US" sz="900"/>
              <a:t>가 </a:t>
            </a:r>
            <a:r>
              <a:rPr lang="en-US" altLang="ko-KR" sz="900"/>
              <a:t>4</a:t>
            </a:r>
            <a:r>
              <a:rPr lang="ko-KR" altLang="en-US" sz="900"/>
              <a:t>바이트이지만</a:t>
            </a:r>
            <a:r>
              <a:rPr lang="en-US" altLang="ko-KR" sz="900"/>
              <a:t>, long</a:t>
            </a:r>
            <a:r>
              <a:rPr lang="ko-KR" altLang="en-US" sz="900"/>
              <a:t>과는 표현방식이 달라서 더 큰 범위를 표현할 수 있기 때문입니다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형변환을 할 때는 형변환을 명시적으로 해주면 제일 확실하겠지만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자동형변환되는 경우에는 생략하는 것이 보다 깔끔한 코딩이 될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39187053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49FD9-AD55-4B81-BFA8-D6E4BD92514C}" type="slidenum">
              <a:rPr lang="en-US" altLang="ko-KR"/>
              <a:pPr/>
              <a:t>19</a:t>
            </a:fld>
            <a:endParaRPr lang="en-US" altLang="ko-KR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타입을 변환하는 경우에는 형변환을 명시해주는 것이 원칙이지만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크기가 작은 타입에서 큰타입으로 변환하는 경우에는 형변환을 생략할 수 있습니다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형변환을 생략했다고 해서 형변환이 안되는 것은 아니고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실행시에 컴퓨터에 의해서 자동적으로 형변환이 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반대로 큰 타입에서 작은 타입으로 형변환하는 경우에는 반드시 명시적으로 형변환을 해줘야합니다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그렇지 않으면 컴파일 시에 에러가 발생합니다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큰타입에서 작은 타입으로 변환하는 경우에는 값손실이 발생할 수 있지만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작은 타입에서 큰 타입으로 변환하는 경우에는 값손실이 발생하지 않기 때문에</a:t>
            </a:r>
          </a:p>
          <a:p>
            <a:r>
              <a:rPr lang="ko-KR" altLang="en-US" sz="900"/>
              <a:t>형변환을 자동적으로 수행하도록 허용하는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 과정을 그림으로 보면</a:t>
            </a:r>
            <a:r>
              <a:rPr lang="en-US" altLang="ko-KR" sz="900"/>
              <a:t>…</a:t>
            </a:r>
          </a:p>
          <a:p>
            <a:r>
              <a:rPr lang="en-US" altLang="ko-KR" sz="900"/>
              <a:t>Byte</a:t>
            </a:r>
            <a:r>
              <a:rPr lang="ko-KR" altLang="en-US" sz="900"/>
              <a:t>를 </a:t>
            </a:r>
            <a:r>
              <a:rPr lang="en-US" altLang="ko-KR" sz="900"/>
              <a:t>int</a:t>
            </a:r>
            <a:r>
              <a:rPr lang="ko-KR" altLang="en-US" sz="900"/>
              <a:t>로 변환하는 경우에는 </a:t>
            </a:r>
            <a:r>
              <a:rPr lang="en-US" altLang="ko-KR" sz="900"/>
              <a:t>1</a:t>
            </a:r>
            <a:r>
              <a:rPr lang="ko-KR" altLang="en-US" sz="900"/>
              <a:t>바이트를 </a:t>
            </a:r>
            <a:r>
              <a:rPr lang="en-US" altLang="ko-KR" sz="900"/>
              <a:t>4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나머지 빈자리 </a:t>
            </a:r>
            <a:r>
              <a:rPr lang="en-US" altLang="ko-KR" sz="900"/>
              <a:t>3</a:t>
            </a:r>
            <a:r>
              <a:rPr lang="ko-KR" altLang="en-US" sz="900"/>
              <a:t>바이트를 </a:t>
            </a:r>
            <a:r>
              <a:rPr lang="en-US" altLang="ko-KR" sz="900"/>
              <a:t>0</a:t>
            </a:r>
            <a:r>
              <a:rPr lang="ko-KR" altLang="en-US" sz="900"/>
              <a:t>으로 채우기만 하면 되므로 원래의 값이 손실없이 보존됩니다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그러나 </a:t>
            </a:r>
            <a:r>
              <a:rPr lang="en-US" altLang="ko-KR" sz="900"/>
              <a:t>int</a:t>
            </a:r>
            <a:r>
              <a:rPr lang="ko-KR" altLang="en-US" sz="900"/>
              <a:t>를 </a:t>
            </a:r>
            <a:r>
              <a:rPr lang="en-US" altLang="ko-KR" sz="900"/>
              <a:t>byte</a:t>
            </a:r>
            <a:r>
              <a:rPr lang="ko-KR" altLang="en-US" sz="900"/>
              <a:t>로 변환하는 경우에는 </a:t>
            </a:r>
            <a:r>
              <a:rPr lang="en-US" altLang="ko-KR" sz="900"/>
              <a:t>4</a:t>
            </a:r>
            <a:r>
              <a:rPr lang="ko-KR" altLang="en-US" sz="900"/>
              <a:t>바이트의 값을 </a:t>
            </a:r>
            <a:r>
              <a:rPr lang="en-US" altLang="ko-KR" sz="900"/>
              <a:t>1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원래의 </a:t>
            </a:r>
            <a:r>
              <a:rPr lang="en-US" altLang="ko-KR" sz="900"/>
              <a:t>4</a:t>
            </a:r>
            <a:r>
              <a:rPr lang="ko-KR" altLang="en-US" sz="900"/>
              <a:t>바이트 중에서 앞의 </a:t>
            </a:r>
            <a:r>
              <a:rPr lang="en-US" altLang="ko-KR" sz="900"/>
              <a:t>3</a:t>
            </a:r>
            <a:r>
              <a:rPr lang="ko-KR" altLang="en-US" sz="900"/>
              <a:t>바이트를 잃게 되므로 값손실이 발생할 수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아래 그림에서 화살표 방향으로의 변환은 형변환을 생략할 수 있다는 것을 의미합니다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Short</a:t>
            </a:r>
            <a:r>
              <a:rPr lang="ko-KR" altLang="en-US" sz="900"/>
              <a:t>과 </a:t>
            </a:r>
            <a:r>
              <a:rPr lang="en-US" altLang="ko-KR" sz="900"/>
              <a:t>char</a:t>
            </a:r>
            <a:r>
              <a:rPr lang="ko-KR" altLang="en-US" sz="900"/>
              <a:t>는 같은 </a:t>
            </a:r>
            <a:r>
              <a:rPr lang="en-US" altLang="ko-KR" sz="900"/>
              <a:t>2</a:t>
            </a:r>
            <a:r>
              <a:rPr lang="ko-KR" altLang="en-US" sz="900"/>
              <a:t>바이트이지만 표현할 수 있는 값의 범위가 서로 다르기 때문에 자동형변환이 되지 않습니다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Long</a:t>
            </a:r>
            <a:r>
              <a:rPr lang="ko-KR" altLang="en-US" sz="900"/>
              <a:t>이 </a:t>
            </a:r>
            <a:r>
              <a:rPr lang="en-US" altLang="ko-KR" sz="900"/>
              <a:t>8</a:t>
            </a:r>
            <a:r>
              <a:rPr lang="ko-KR" altLang="en-US" sz="900"/>
              <a:t>바이트인데도 </a:t>
            </a:r>
            <a:r>
              <a:rPr lang="en-US" altLang="ko-KR" sz="900"/>
              <a:t>4</a:t>
            </a:r>
            <a:r>
              <a:rPr lang="ko-KR" altLang="en-US" sz="900"/>
              <a:t>바이트인 </a:t>
            </a:r>
            <a:r>
              <a:rPr lang="en-US" altLang="ko-KR" sz="900"/>
              <a:t>float</a:t>
            </a:r>
            <a:r>
              <a:rPr lang="ko-KR" altLang="en-US" sz="900"/>
              <a:t>로 자동형변환이 되는 이유는</a:t>
            </a:r>
          </a:p>
          <a:p>
            <a:r>
              <a:rPr lang="en-US" altLang="ko-KR" sz="900"/>
              <a:t>Float</a:t>
            </a:r>
            <a:r>
              <a:rPr lang="ko-KR" altLang="en-US" sz="900"/>
              <a:t>가 </a:t>
            </a:r>
            <a:r>
              <a:rPr lang="en-US" altLang="ko-KR" sz="900"/>
              <a:t>4</a:t>
            </a:r>
            <a:r>
              <a:rPr lang="ko-KR" altLang="en-US" sz="900"/>
              <a:t>바이트이지만</a:t>
            </a:r>
            <a:r>
              <a:rPr lang="en-US" altLang="ko-KR" sz="900"/>
              <a:t>, long</a:t>
            </a:r>
            <a:r>
              <a:rPr lang="ko-KR" altLang="en-US" sz="900"/>
              <a:t>과는 표현방식이 달라서 더 큰 범위를 표현할 수 있기 때문입니다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형변환을 할 때는 형변환을 명시적으로 해주면 제일 확실하겠지만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자동형변환되는 경우에는 생략하는 것이 보다 깔끔한 코딩이 될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11476439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49FD9-AD55-4B81-BFA8-D6E4BD92514C}" type="slidenum">
              <a:rPr lang="en-US" altLang="ko-KR"/>
              <a:pPr/>
              <a:t>20</a:t>
            </a:fld>
            <a:endParaRPr lang="en-US" altLang="ko-KR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타입을 변환하는 경우에는 형변환을 명시해주는 것이 원칙이지만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크기가 작은 타입에서 큰타입으로 변환하는 경우에는 형변환을 생략할 수 있습니다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형변환을 생략했다고 해서 형변환이 안되는 것은 아니고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실행시에 컴퓨터에 의해서 자동적으로 형변환이 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반대로 큰 타입에서 작은 타입으로 형변환하는 경우에는 반드시 명시적으로 형변환을 해줘야합니다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그렇지 않으면 컴파일 시에 에러가 발생합니다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큰타입에서 작은 타입으로 변환하는 경우에는 값손실이 발생할 수 있지만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작은 타입에서 큰 타입으로 변환하는 경우에는 값손실이 발생하지 않기 때문에</a:t>
            </a:r>
          </a:p>
          <a:p>
            <a:r>
              <a:rPr lang="ko-KR" altLang="en-US" sz="900"/>
              <a:t>형변환을 자동적으로 수행하도록 허용하는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 과정을 그림으로 보면</a:t>
            </a:r>
            <a:r>
              <a:rPr lang="en-US" altLang="ko-KR" sz="900"/>
              <a:t>…</a:t>
            </a:r>
          </a:p>
          <a:p>
            <a:r>
              <a:rPr lang="en-US" altLang="ko-KR" sz="900"/>
              <a:t>Byte</a:t>
            </a:r>
            <a:r>
              <a:rPr lang="ko-KR" altLang="en-US" sz="900"/>
              <a:t>를 </a:t>
            </a:r>
            <a:r>
              <a:rPr lang="en-US" altLang="ko-KR" sz="900"/>
              <a:t>int</a:t>
            </a:r>
            <a:r>
              <a:rPr lang="ko-KR" altLang="en-US" sz="900"/>
              <a:t>로 변환하는 경우에는 </a:t>
            </a:r>
            <a:r>
              <a:rPr lang="en-US" altLang="ko-KR" sz="900"/>
              <a:t>1</a:t>
            </a:r>
            <a:r>
              <a:rPr lang="ko-KR" altLang="en-US" sz="900"/>
              <a:t>바이트를 </a:t>
            </a:r>
            <a:r>
              <a:rPr lang="en-US" altLang="ko-KR" sz="900"/>
              <a:t>4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나머지 빈자리 </a:t>
            </a:r>
            <a:r>
              <a:rPr lang="en-US" altLang="ko-KR" sz="900"/>
              <a:t>3</a:t>
            </a:r>
            <a:r>
              <a:rPr lang="ko-KR" altLang="en-US" sz="900"/>
              <a:t>바이트를 </a:t>
            </a:r>
            <a:r>
              <a:rPr lang="en-US" altLang="ko-KR" sz="900"/>
              <a:t>0</a:t>
            </a:r>
            <a:r>
              <a:rPr lang="ko-KR" altLang="en-US" sz="900"/>
              <a:t>으로 채우기만 하면 되므로 원래의 값이 손실없이 보존됩니다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그러나 </a:t>
            </a:r>
            <a:r>
              <a:rPr lang="en-US" altLang="ko-KR" sz="900"/>
              <a:t>int</a:t>
            </a:r>
            <a:r>
              <a:rPr lang="ko-KR" altLang="en-US" sz="900"/>
              <a:t>를 </a:t>
            </a:r>
            <a:r>
              <a:rPr lang="en-US" altLang="ko-KR" sz="900"/>
              <a:t>byte</a:t>
            </a:r>
            <a:r>
              <a:rPr lang="ko-KR" altLang="en-US" sz="900"/>
              <a:t>로 변환하는 경우에는 </a:t>
            </a:r>
            <a:r>
              <a:rPr lang="en-US" altLang="ko-KR" sz="900"/>
              <a:t>4</a:t>
            </a:r>
            <a:r>
              <a:rPr lang="ko-KR" altLang="en-US" sz="900"/>
              <a:t>바이트의 값을 </a:t>
            </a:r>
            <a:r>
              <a:rPr lang="en-US" altLang="ko-KR" sz="900"/>
              <a:t>1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원래의 </a:t>
            </a:r>
            <a:r>
              <a:rPr lang="en-US" altLang="ko-KR" sz="900"/>
              <a:t>4</a:t>
            </a:r>
            <a:r>
              <a:rPr lang="ko-KR" altLang="en-US" sz="900"/>
              <a:t>바이트 중에서 앞의 </a:t>
            </a:r>
            <a:r>
              <a:rPr lang="en-US" altLang="ko-KR" sz="900"/>
              <a:t>3</a:t>
            </a:r>
            <a:r>
              <a:rPr lang="ko-KR" altLang="en-US" sz="900"/>
              <a:t>바이트를 잃게 되므로 값손실이 발생할 수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아래 그림에서 화살표 방향으로의 변환은 형변환을 생략할 수 있다는 것을 의미합니다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Short</a:t>
            </a:r>
            <a:r>
              <a:rPr lang="ko-KR" altLang="en-US" sz="900"/>
              <a:t>과 </a:t>
            </a:r>
            <a:r>
              <a:rPr lang="en-US" altLang="ko-KR" sz="900"/>
              <a:t>char</a:t>
            </a:r>
            <a:r>
              <a:rPr lang="ko-KR" altLang="en-US" sz="900"/>
              <a:t>는 같은 </a:t>
            </a:r>
            <a:r>
              <a:rPr lang="en-US" altLang="ko-KR" sz="900"/>
              <a:t>2</a:t>
            </a:r>
            <a:r>
              <a:rPr lang="ko-KR" altLang="en-US" sz="900"/>
              <a:t>바이트이지만 표현할 수 있는 값의 범위가 서로 다르기 때문에 자동형변환이 되지 않습니다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Long</a:t>
            </a:r>
            <a:r>
              <a:rPr lang="ko-KR" altLang="en-US" sz="900"/>
              <a:t>이 </a:t>
            </a:r>
            <a:r>
              <a:rPr lang="en-US" altLang="ko-KR" sz="900"/>
              <a:t>8</a:t>
            </a:r>
            <a:r>
              <a:rPr lang="ko-KR" altLang="en-US" sz="900"/>
              <a:t>바이트인데도 </a:t>
            </a:r>
            <a:r>
              <a:rPr lang="en-US" altLang="ko-KR" sz="900"/>
              <a:t>4</a:t>
            </a:r>
            <a:r>
              <a:rPr lang="ko-KR" altLang="en-US" sz="900"/>
              <a:t>바이트인 </a:t>
            </a:r>
            <a:r>
              <a:rPr lang="en-US" altLang="ko-KR" sz="900"/>
              <a:t>float</a:t>
            </a:r>
            <a:r>
              <a:rPr lang="ko-KR" altLang="en-US" sz="900"/>
              <a:t>로 자동형변환이 되는 이유는</a:t>
            </a:r>
          </a:p>
          <a:p>
            <a:r>
              <a:rPr lang="en-US" altLang="ko-KR" sz="900"/>
              <a:t>Float</a:t>
            </a:r>
            <a:r>
              <a:rPr lang="ko-KR" altLang="en-US" sz="900"/>
              <a:t>가 </a:t>
            </a:r>
            <a:r>
              <a:rPr lang="en-US" altLang="ko-KR" sz="900"/>
              <a:t>4</a:t>
            </a:r>
            <a:r>
              <a:rPr lang="ko-KR" altLang="en-US" sz="900"/>
              <a:t>바이트이지만</a:t>
            </a:r>
            <a:r>
              <a:rPr lang="en-US" altLang="ko-KR" sz="900"/>
              <a:t>, long</a:t>
            </a:r>
            <a:r>
              <a:rPr lang="ko-KR" altLang="en-US" sz="900"/>
              <a:t>과는 표현방식이 달라서 더 큰 범위를 표현할 수 있기 때문입니다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형변환을 할 때는 형변환을 명시적으로 해주면 제일 확실하겠지만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자동형변환되는 경우에는 생략하는 것이 보다 깔끔한 코딩이 될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2125759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49FD9-AD55-4B81-BFA8-D6E4BD92514C}" type="slidenum">
              <a:rPr lang="en-US" altLang="ko-KR"/>
              <a:pPr/>
              <a:t>21</a:t>
            </a:fld>
            <a:endParaRPr lang="en-US" altLang="ko-KR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타입을 변환하는 경우에는 형변환을 명시해주는 것이 원칙이지만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크기가 작은 타입에서 큰타입으로 변환하는 경우에는 형변환을 생략할 수 있습니다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형변환을 생략했다고 해서 형변환이 안되는 것은 아니고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실행시에 컴퓨터에 의해서 자동적으로 형변환이 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반대로 큰 타입에서 작은 타입으로 형변환하는 경우에는 반드시 명시적으로 형변환을 해줘야합니다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그렇지 않으면 컴파일 시에 에러가 발생합니다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큰타입에서 작은 타입으로 변환하는 경우에는 값손실이 발생할 수 있지만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작은 타입에서 큰 타입으로 변환하는 경우에는 값손실이 발생하지 않기 때문에</a:t>
            </a:r>
          </a:p>
          <a:p>
            <a:r>
              <a:rPr lang="ko-KR" altLang="en-US" sz="900"/>
              <a:t>형변환을 자동적으로 수행하도록 허용하는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 과정을 그림으로 보면</a:t>
            </a:r>
            <a:r>
              <a:rPr lang="en-US" altLang="ko-KR" sz="900"/>
              <a:t>…</a:t>
            </a:r>
          </a:p>
          <a:p>
            <a:r>
              <a:rPr lang="en-US" altLang="ko-KR" sz="900"/>
              <a:t>Byte</a:t>
            </a:r>
            <a:r>
              <a:rPr lang="ko-KR" altLang="en-US" sz="900"/>
              <a:t>를 </a:t>
            </a:r>
            <a:r>
              <a:rPr lang="en-US" altLang="ko-KR" sz="900"/>
              <a:t>int</a:t>
            </a:r>
            <a:r>
              <a:rPr lang="ko-KR" altLang="en-US" sz="900"/>
              <a:t>로 변환하는 경우에는 </a:t>
            </a:r>
            <a:r>
              <a:rPr lang="en-US" altLang="ko-KR" sz="900"/>
              <a:t>1</a:t>
            </a:r>
            <a:r>
              <a:rPr lang="ko-KR" altLang="en-US" sz="900"/>
              <a:t>바이트를 </a:t>
            </a:r>
            <a:r>
              <a:rPr lang="en-US" altLang="ko-KR" sz="900"/>
              <a:t>4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나머지 빈자리 </a:t>
            </a:r>
            <a:r>
              <a:rPr lang="en-US" altLang="ko-KR" sz="900"/>
              <a:t>3</a:t>
            </a:r>
            <a:r>
              <a:rPr lang="ko-KR" altLang="en-US" sz="900"/>
              <a:t>바이트를 </a:t>
            </a:r>
            <a:r>
              <a:rPr lang="en-US" altLang="ko-KR" sz="900"/>
              <a:t>0</a:t>
            </a:r>
            <a:r>
              <a:rPr lang="ko-KR" altLang="en-US" sz="900"/>
              <a:t>으로 채우기만 하면 되므로 원래의 값이 손실없이 보존됩니다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그러나 </a:t>
            </a:r>
            <a:r>
              <a:rPr lang="en-US" altLang="ko-KR" sz="900"/>
              <a:t>int</a:t>
            </a:r>
            <a:r>
              <a:rPr lang="ko-KR" altLang="en-US" sz="900"/>
              <a:t>를 </a:t>
            </a:r>
            <a:r>
              <a:rPr lang="en-US" altLang="ko-KR" sz="900"/>
              <a:t>byte</a:t>
            </a:r>
            <a:r>
              <a:rPr lang="ko-KR" altLang="en-US" sz="900"/>
              <a:t>로 변환하는 경우에는 </a:t>
            </a:r>
            <a:r>
              <a:rPr lang="en-US" altLang="ko-KR" sz="900"/>
              <a:t>4</a:t>
            </a:r>
            <a:r>
              <a:rPr lang="ko-KR" altLang="en-US" sz="900"/>
              <a:t>바이트의 값을 </a:t>
            </a:r>
            <a:r>
              <a:rPr lang="en-US" altLang="ko-KR" sz="900"/>
              <a:t>1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원래의 </a:t>
            </a:r>
            <a:r>
              <a:rPr lang="en-US" altLang="ko-KR" sz="900"/>
              <a:t>4</a:t>
            </a:r>
            <a:r>
              <a:rPr lang="ko-KR" altLang="en-US" sz="900"/>
              <a:t>바이트 중에서 앞의 </a:t>
            </a:r>
            <a:r>
              <a:rPr lang="en-US" altLang="ko-KR" sz="900"/>
              <a:t>3</a:t>
            </a:r>
            <a:r>
              <a:rPr lang="ko-KR" altLang="en-US" sz="900"/>
              <a:t>바이트를 잃게 되므로 값손실이 발생할 수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아래 그림에서 화살표 방향으로의 변환은 형변환을 생략할 수 있다는 것을 의미합니다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Short</a:t>
            </a:r>
            <a:r>
              <a:rPr lang="ko-KR" altLang="en-US" sz="900"/>
              <a:t>과 </a:t>
            </a:r>
            <a:r>
              <a:rPr lang="en-US" altLang="ko-KR" sz="900"/>
              <a:t>char</a:t>
            </a:r>
            <a:r>
              <a:rPr lang="ko-KR" altLang="en-US" sz="900"/>
              <a:t>는 같은 </a:t>
            </a:r>
            <a:r>
              <a:rPr lang="en-US" altLang="ko-KR" sz="900"/>
              <a:t>2</a:t>
            </a:r>
            <a:r>
              <a:rPr lang="ko-KR" altLang="en-US" sz="900"/>
              <a:t>바이트이지만 표현할 수 있는 값의 범위가 서로 다르기 때문에 자동형변환이 되지 않습니다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Long</a:t>
            </a:r>
            <a:r>
              <a:rPr lang="ko-KR" altLang="en-US" sz="900"/>
              <a:t>이 </a:t>
            </a:r>
            <a:r>
              <a:rPr lang="en-US" altLang="ko-KR" sz="900"/>
              <a:t>8</a:t>
            </a:r>
            <a:r>
              <a:rPr lang="ko-KR" altLang="en-US" sz="900"/>
              <a:t>바이트인데도 </a:t>
            </a:r>
            <a:r>
              <a:rPr lang="en-US" altLang="ko-KR" sz="900"/>
              <a:t>4</a:t>
            </a:r>
            <a:r>
              <a:rPr lang="ko-KR" altLang="en-US" sz="900"/>
              <a:t>바이트인 </a:t>
            </a:r>
            <a:r>
              <a:rPr lang="en-US" altLang="ko-KR" sz="900"/>
              <a:t>float</a:t>
            </a:r>
            <a:r>
              <a:rPr lang="ko-KR" altLang="en-US" sz="900"/>
              <a:t>로 자동형변환이 되는 이유는</a:t>
            </a:r>
          </a:p>
          <a:p>
            <a:r>
              <a:rPr lang="en-US" altLang="ko-KR" sz="900"/>
              <a:t>Float</a:t>
            </a:r>
            <a:r>
              <a:rPr lang="ko-KR" altLang="en-US" sz="900"/>
              <a:t>가 </a:t>
            </a:r>
            <a:r>
              <a:rPr lang="en-US" altLang="ko-KR" sz="900"/>
              <a:t>4</a:t>
            </a:r>
            <a:r>
              <a:rPr lang="ko-KR" altLang="en-US" sz="900"/>
              <a:t>바이트이지만</a:t>
            </a:r>
            <a:r>
              <a:rPr lang="en-US" altLang="ko-KR" sz="900"/>
              <a:t>, long</a:t>
            </a:r>
            <a:r>
              <a:rPr lang="ko-KR" altLang="en-US" sz="900"/>
              <a:t>과는 표현방식이 달라서 더 큰 범위를 표현할 수 있기 때문입니다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형변환을 할 때는 형변환을 명시적으로 해주면 제일 확실하겠지만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자동형변환되는 경우에는 생략하는 것이 보다 깔끔한 코딩이 될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4983186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665663" y="6538913"/>
            <a:ext cx="557212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86DCEF-CD00-45CA-80CA-82C38D745CA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402513" y="260350"/>
            <a:ext cx="2374900" cy="59769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273050" y="260350"/>
            <a:ext cx="6977063" cy="59769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665663" y="6538913"/>
            <a:ext cx="557212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5B3B12-BED2-477A-B509-237AA89F2E8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>
          <a:xfrm>
            <a:off x="4665663" y="6538913"/>
            <a:ext cx="557212" cy="30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C81A58D-1F3D-4A9A-8A2F-2E64A071E552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348855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38250" y="1122363"/>
            <a:ext cx="74295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245225"/>
            <a:ext cx="23114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245225"/>
            <a:ext cx="31369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665663" y="6538913"/>
            <a:ext cx="557212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919AC9A-A87D-4C3D-B543-30D7915A5006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34626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-330143" y="6434704"/>
            <a:ext cx="10482030" cy="386083"/>
          </a:xfrm>
          <a:prstGeom prst="rect">
            <a:avLst/>
          </a:prstGeom>
        </p:spPr>
        <p:txBody>
          <a:bodyPr/>
          <a:lstStyle>
            <a:lvl1pPr algn="ctr" eaLnBrk="1" latinLnBrk="1" hangingPunct="1">
              <a:defRPr kumimoji="0" sz="1172">
                <a:solidFill>
                  <a:srgbClr val="0D0D0D"/>
                </a:solidFill>
              </a:defRPr>
            </a:lvl1pPr>
          </a:lstStyle>
          <a:p>
            <a:pPr>
              <a:defRPr/>
            </a:pPr>
            <a:fld id="{E5BAFC79-0F65-42E5-B4CA-03BB1228951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41425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665663" y="6538913"/>
            <a:ext cx="557212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D7D3E5-87F0-4179-8238-A184AD8827A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1341438"/>
            <a:ext cx="2228850" cy="47847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341438"/>
            <a:ext cx="6534150" cy="4784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28625" y="908050"/>
            <a:ext cx="4448175" cy="5329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908050"/>
            <a:ext cx="4448175" cy="5329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665663" y="6538913"/>
            <a:ext cx="557212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872895-9F2E-4AD0-A004-83002AF3C79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665663" y="6538913"/>
            <a:ext cx="557212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BE5587-D26A-41A2-8E79-FE291062F9D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665663" y="6538913"/>
            <a:ext cx="557212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37FCC1-127D-4443-A581-CA9306BF3C8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665663" y="6538913"/>
            <a:ext cx="557212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941A9C-AAE6-48B1-8522-60BAC0F3390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665663" y="6538913"/>
            <a:ext cx="557212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92D690-2CE0-4611-941C-56F6D432EED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665663" y="6538913"/>
            <a:ext cx="557212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6B4249-9846-41BB-B0B9-138A4920A66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665663" y="6538913"/>
            <a:ext cx="557212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5F6C41-6312-48BD-8505-9CA88283B16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273050" y="0"/>
            <a:ext cx="9504363" cy="64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제목을 입력하세요</a:t>
            </a:r>
          </a:p>
        </p:txBody>
      </p:sp>
      <p:grpSp>
        <p:nvGrpSpPr>
          <p:cNvPr id="7" name="Group 13"/>
          <p:cNvGrpSpPr>
            <a:grpSpLocks/>
          </p:cNvGrpSpPr>
          <p:nvPr userDrawn="1"/>
        </p:nvGrpSpPr>
        <p:grpSpPr bwMode="auto">
          <a:xfrm>
            <a:off x="252413" y="85725"/>
            <a:ext cx="8496300" cy="471488"/>
            <a:chOff x="1056" y="1039"/>
            <a:chExt cx="3024" cy="209"/>
          </a:xfrm>
        </p:grpSpPr>
        <p:sp>
          <p:nvSpPr>
            <p:cNvPr id="8" name="Text Box 14"/>
            <p:cNvSpPr txBox="1">
              <a:spLocks noChangeArrowheads="1"/>
            </p:cNvSpPr>
            <p:nvPr/>
          </p:nvSpPr>
          <p:spPr bwMode="auto">
            <a:xfrm>
              <a:off x="1056" y="1039"/>
              <a:ext cx="219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7" tIns="45714" rIns="91427" bIns="45714">
              <a:spAutoFit/>
            </a:bodyPr>
            <a:lstStyle>
              <a:lvl1pPr marL="342900" indent="-3429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latinLnBrk="1" hangingPunct="1">
                <a:buFont typeface="Wingdings" panose="05000000000000000000" pitchFamily="2" charset="2"/>
                <a:buChar char="l"/>
              </a:pPr>
              <a:r>
                <a:rPr lang="en-US" altLang="ko-KR" b="1" dirty="0">
                  <a:solidFill>
                    <a:srgbClr val="724FB7"/>
                  </a:solidFill>
                </a:rPr>
                <a:t> </a:t>
              </a:r>
              <a:endParaRPr lang="ko-KR" altLang="en-US" b="1" dirty="0">
                <a:solidFill>
                  <a:srgbClr val="724FB7"/>
                </a:solidFill>
              </a:endParaRPr>
            </a:p>
          </p:txBody>
        </p:sp>
        <p:sp>
          <p:nvSpPr>
            <p:cNvPr id="9" name="Line 15"/>
            <p:cNvSpPr>
              <a:spLocks noChangeShapeType="1"/>
            </p:cNvSpPr>
            <p:nvPr/>
          </p:nvSpPr>
          <p:spPr bwMode="auto">
            <a:xfrm>
              <a:off x="1104" y="1248"/>
              <a:ext cx="2976" cy="0"/>
            </a:xfrm>
            <a:prstGeom prst="line">
              <a:avLst/>
            </a:prstGeom>
            <a:noFill/>
            <a:ln w="28575">
              <a:solidFill>
                <a:srgbClr val="724FB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10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buClrTx/>
              <a:buSzTx/>
              <a:buFontTx/>
              <a:buNone/>
              <a:defRPr sz="1100" b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>
              <a:defRPr/>
            </a:pPr>
            <a:fld id="{7C81A58D-1F3D-4A9A-8A2F-2E64A071E55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1" name="Line 11"/>
          <p:cNvSpPr>
            <a:spLocks noChangeShapeType="1"/>
          </p:cNvSpPr>
          <p:nvPr userDrawn="1"/>
        </p:nvSpPr>
        <p:spPr bwMode="ltGray">
          <a:xfrm flipV="1">
            <a:off x="1588" y="6529388"/>
            <a:ext cx="9906000" cy="0"/>
          </a:xfrm>
          <a:prstGeom prst="line">
            <a:avLst/>
          </a:prstGeom>
          <a:noFill/>
          <a:ln w="12700">
            <a:solidFill>
              <a:srgbClr val="221F1F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>
              <a:buClr>
                <a:schemeClr val="bg2"/>
              </a:buClr>
              <a:buSzPct val="100000"/>
              <a:buFontTx/>
              <a:buChar char="•"/>
              <a:defRPr/>
            </a:pPr>
            <a:endParaRPr lang="ko-KR" altLang="en-US" sz="1000" b="0">
              <a:solidFill>
                <a:schemeClr val="tx1"/>
              </a:solidFill>
              <a:latin typeface="Arial" charset="0"/>
              <a:ea typeface="가는각진제목체" pitchFamily="18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7605F0A3-DE87-467B-8A8C-37C432902C9B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8998137" y="6544059"/>
            <a:ext cx="779276" cy="31857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00EF228-1B49-4A3E-AE7A-BD1B45B1C680}"/>
              </a:ext>
            </a:extLst>
          </p:cNvPr>
          <p:cNvSpPr txBox="1"/>
          <p:nvPr userDrawn="1"/>
        </p:nvSpPr>
        <p:spPr>
          <a:xfrm>
            <a:off x="273050" y="6544059"/>
            <a:ext cx="21998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iamhpd@kopo.ac.kr</a:t>
            </a:r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18" r:id="rId1"/>
    <p:sldLayoutId id="2147484017" r:id="rId2"/>
    <p:sldLayoutId id="2147484016" r:id="rId3"/>
    <p:sldLayoutId id="2147484015" r:id="rId4"/>
    <p:sldLayoutId id="2147484014" r:id="rId5"/>
    <p:sldLayoutId id="2147484013" r:id="rId6"/>
    <p:sldLayoutId id="2147484012" r:id="rId7"/>
    <p:sldLayoutId id="2147484011" r:id="rId8"/>
    <p:sldLayoutId id="2147484010" r:id="rId9"/>
    <p:sldLayoutId id="2147484009" r:id="rId10"/>
    <p:sldLayoutId id="2147484034" r:id="rId11"/>
    <p:sldLayoutId id="2147484035" r:id="rId12"/>
  </p:sldLayoutIdLst>
  <p:hf hdr="0" ftr="0" dt="0"/>
  <p:txStyles>
    <p:titleStyle>
      <a:lvl1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  <a:cs typeface="+mj-cs"/>
        </a:defRPr>
      </a:lvl1pPr>
      <a:lvl2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2pPr>
      <a:lvl3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3pPr>
      <a:lvl4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4pPr>
      <a:lvl5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5pPr>
      <a:lvl6pPr marL="4572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6pPr>
      <a:lvl7pPr marL="9144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7pPr>
      <a:lvl8pPr marL="13716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8pPr>
      <a:lvl9pPr marL="18288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600" b="1">
          <a:solidFill>
            <a:srgbClr val="221F1F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827088" indent="-28575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2pPr>
      <a:lvl3pPr marL="1235075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3pPr>
      <a:lvl4pPr marL="1643063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>
            <a:spLocks noGrp="1"/>
          </p:cNvSpPr>
          <p:nvPr/>
        </p:nvSpPr>
        <p:spPr bwMode="auto">
          <a:xfrm>
            <a:off x="194303" y="1018700"/>
            <a:ext cx="9434858" cy="536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482" tIns="47741" rIns="95482" bIns="47741"/>
          <a:lstStyle>
            <a:lvl1pPr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latinLnBrk="1">
              <a:defRPr/>
            </a:pPr>
            <a:endParaRPr lang="ko-KR" altLang="en-US" sz="1953" dirty="0" smtClean="0">
              <a:solidFill>
                <a:srgbClr val="0D0D0D"/>
              </a:solidFill>
            </a:endParaRPr>
          </a:p>
        </p:txBody>
      </p:sp>
      <p:sp>
        <p:nvSpPr>
          <p:cNvPr id="1028" name="텍스트 개체 틀 2"/>
          <p:cNvSpPr>
            <a:spLocks noGrp="1"/>
          </p:cNvSpPr>
          <p:nvPr/>
        </p:nvSpPr>
        <p:spPr bwMode="auto">
          <a:xfrm>
            <a:off x="194303" y="1018700"/>
            <a:ext cx="9434858" cy="536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482" tIns="47741" rIns="95482" bIns="47741"/>
          <a:lstStyle>
            <a:lvl1pPr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latinLnBrk="1">
              <a:defRPr/>
            </a:pPr>
            <a:endParaRPr lang="ko-KR" altLang="en-US" sz="1953" dirty="0" smtClean="0">
              <a:solidFill>
                <a:srgbClr val="0D0D0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0674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1" r:id="rId1"/>
  </p:sldLayoutIdLst>
  <p:txStyles>
    <p:titleStyle>
      <a:lvl1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+mj-lt"/>
          <a:ea typeface="+mj-ea"/>
          <a:cs typeface="+mj-cs"/>
        </a:defRPr>
      </a:lvl1pPr>
      <a:lvl2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2pPr>
      <a:lvl3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3pPr>
      <a:lvl4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4pPr>
      <a:lvl5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5pPr>
      <a:lvl6pPr marL="631597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6pPr>
      <a:lvl7pPr marL="1263192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7pPr>
      <a:lvl8pPr marL="1894789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8pPr>
      <a:lvl9pPr marL="2526386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9pPr>
    </p:titleStyle>
    <p:bodyStyle>
      <a:lvl1pPr marL="265138" indent="-265138" algn="l" defTabSz="900848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953">
          <a:solidFill>
            <a:schemeClr val="tx1"/>
          </a:solidFill>
          <a:latin typeface="+mn-lt"/>
          <a:ea typeface="+mn-ea"/>
          <a:cs typeface="+mn-cs"/>
        </a:defRPr>
      </a:lvl1pPr>
      <a:lvl2pPr marL="784559" indent="-255835" algn="l" defTabSz="900848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660">
          <a:solidFill>
            <a:schemeClr val="tx1"/>
          </a:solidFill>
          <a:latin typeface="+mn-lt"/>
          <a:ea typeface="+mn-ea"/>
        </a:defRPr>
      </a:lvl2pPr>
      <a:lvl3pPr marL="1424920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344">
          <a:solidFill>
            <a:schemeClr val="tx1"/>
          </a:solidFill>
          <a:latin typeface="+mn-lt"/>
          <a:ea typeface="+mn-ea"/>
        </a:defRPr>
      </a:lvl3pPr>
      <a:lvl4pPr marL="1913331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953">
          <a:solidFill>
            <a:schemeClr val="tx1"/>
          </a:solidFill>
          <a:latin typeface="+mn-lt"/>
          <a:ea typeface="+mn-ea"/>
        </a:defRPr>
      </a:lvl4pPr>
      <a:lvl5pPr marL="2403292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5pPr>
      <a:lvl6pPr marL="3035171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6pPr>
      <a:lvl7pPr marL="3666768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7pPr>
      <a:lvl8pPr marL="4298365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8pPr>
      <a:lvl9pPr marL="4929961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1pPr>
      <a:lvl2pPr marL="631597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2pPr>
      <a:lvl3pPr marL="1263192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3pPr>
      <a:lvl4pPr marL="1894789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4pPr>
      <a:lvl5pPr marL="2526386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5pPr>
      <a:lvl6pPr marL="3157982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6pPr>
      <a:lvl7pPr marL="3789578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7pPr>
      <a:lvl8pPr marL="4421175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8pPr>
      <a:lvl9pPr marL="5052771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4" descr="title_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466725" y="44450"/>
            <a:ext cx="8972550" cy="642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136650" y="1341438"/>
            <a:ext cx="8047038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제목을 입력하세요</a:t>
            </a:r>
            <a:endParaRPr lang="en-US" altLang="ko-KR" smtClean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820A2BD-7C5D-48BC-A35F-9317F8AB809C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7346731" y="5881357"/>
            <a:ext cx="1624308" cy="66402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29" r:id="rId1"/>
    <p:sldLayoutId id="2147484028" r:id="rId2"/>
    <p:sldLayoutId id="2147484027" r:id="rId3"/>
    <p:sldLayoutId id="2147484026" r:id="rId4"/>
    <p:sldLayoutId id="2147484025" r:id="rId5"/>
    <p:sldLayoutId id="2147484024" r:id="rId6"/>
    <p:sldLayoutId id="2147484023" r:id="rId7"/>
    <p:sldLayoutId id="2147484022" r:id="rId8"/>
    <p:sldLayoutId id="2147484021" r:id="rId9"/>
    <p:sldLayoutId id="2147484020" r:id="rId10"/>
    <p:sldLayoutId id="2147484019" r:id="rId11"/>
  </p:sldLayoutIdLst>
  <p:hf hdr="0" ftr="0" dt="0"/>
  <p:txStyles>
    <p:titleStyle>
      <a:lvl1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  <a:cs typeface="+mj-cs"/>
        </a:defRPr>
      </a:lvl1pPr>
      <a:lvl2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8191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12763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17335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21907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600" b="1">
          <a:solidFill>
            <a:srgbClr val="221F1F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827088" indent="-28575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2pPr>
      <a:lvl3pPr marL="1235075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3pPr>
      <a:lvl4pPr marL="1643063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ctr"/>
          <a:lstStyle/>
          <a:p>
            <a:pPr marL="0" indent="0" eaLnBrk="1" hangingPunct="1"/>
            <a:r>
              <a:rPr lang="en-US" altLang="ko-KR" sz="2400" dirty="0" smtClean="0"/>
              <a:t>2. </a:t>
            </a:r>
            <a:r>
              <a:rPr lang="en-US" altLang="ko-KR" sz="2400" dirty="0"/>
              <a:t>Java Script </a:t>
            </a:r>
            <a:r>
              <a:rPr lang="ko-KR" altLang="en-US" sz="2400" smtClean="0"/>
              <a:t>익히기 </a:t>
            </a:r>
            <a:endParaRPr lang="ko-KR" alt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0359" y="5135150"/>
            <a:ext cx="548990" cy="534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89"/>
          <p:cNvSpPr txBox="1">
            <a:spLocks noChangeArrowheads="1"/>
          </p:cNvSpPr>
          <p:nvPr/>
        </p:nvSpPr>
        <p:spPr bwMode="auto">
          <a:xfrm>
            <a:off x="5791200" y="5084763"/>
            <a:ext cx="346233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 eaLnBrk="1" latinLnBrk="1" hangingPunct="1">
              <a:spcBef>
                <a:spcPct val="0"/>
              </a:spcBef>
              <a:buClrTx/>
            </a:pPr>
            <a:r>
              <a:rPr kumimoji="1" lang="ko-KR" altLang="en-US" dirty="0" smtClean="0">
                <a:solidFill>
                  <a:schemeClr val="tx1"/>
                </a:solidFill>
              </a:rPr>
              <a:t>홍필두 교수</a:t>
            </a:r>
          </a:p>
          <a:p>
            <a:pPr algn="r" eaLnBrk="1" latinLnBrk="1" hangingPunct="1">
              <a:spcBef>
                <a:spcPct val="0"/>
              </a:spcBef>
              <a:buClrTx/>
            </a:pPr>
            <a:r>
              <a:rPr kumimoji="1" lang="en-US" altLang="ko-KR" dirty="0" smtClean="0">
                <a:solidFill>
                  <a:schemeClr val="tx1"/>
                </a:solidFill>
              </a:rPr>
              <a:t>(</a:t>
            </a:r>
            <a:r>
              <a:rPr kumimoji="1" lang="ko-KR" altLang="en-US" dirty="0" err="1" smtClean="0">
                <a:solidFill>
                  <a:schemeClr val="tx1"/>
                </a:solidFill>
              </a:rPr>
              <a:t>기업업무</a:t>
            </a:r>
            <a:r>
              <a:rPr kumimoji="1" lang="en-US" altLang="ko-KR" dirty="0" smtClean="0">
                <a:solidFill>
                  <a:schemeClr val="tx1"/>
                </a:solidFill>
              </a:rPr>
              <a:t>PGM1)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292152" y="696097"/>
            <a:ext cx="3047388" cy="486618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기본함수 </a:t>
            </a:r>
            <a:r>
              <a:rPr lang="ko-KR" altLang="en-US" sz="1600" dirty="0" smtClean="0"/>
              <a:t>몇 가지 </a:t>
            </a:r>
            <a:endParaRPr lang="en-US" altLang="ko-KR" sz="1600" dirty="0" smtClean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 smtClean="0"/>
              <a:t>다음 </a:t>
            </a:r>
            <a:r>
              <a:rPr lang="en-US" altLang="ko-KR" sz="1050" dirty="0" smtClean="0"/>
              <a:t>html</a:t>
            </a:r>
            <a:r>
              <a:rPr lang="ko-KR" altLang="en-US" sz="1050" dirty="0" smtClean="0"/>
              <a:t>소스를 작성하고 게시하시오</a:t>
            </a:r>
            <a:r>
              <a:rPr lang="en-US" altLang="ko-KR" sz="1050" dirty="0" smtClean="0"/>
              <a:t>(</a:t>
            </a:r>
            <a:r>
              <a:rPr lang="ko-KR" altLang="en-US" sz="1050" dirty="0" smtClean="0"/>
              <a:t>★ ★ </a:t>
            </a:r>
            <a:r>
              <a:rPr lang="en-US" altLang="ko-KR" sz="1050" dirty="0" smtClean="0"/>
              <a:t>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 smtClean="0"/>
              <a:t>다음은 자바스크립트에서 기본적인 함수이니 반드시 암기</a:t>
            </a:r>
            <a:r>
              <a:rPr lang="en-US" altLang="ko-KR" sz="1050" dirty="0" smtClean="0"/>
              <a:t>.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 smtClean="0"/>
              <a:t>3.</a:t>
            </a:r>
            <a:r>
              <a:rPr lang="ko-KR" altLang="en-US" sz="1800" dirty="0" smtClean="0"/>
              <a:t>이해하기 </a:t>
            </a:r>
            <a:r>
              <a:rPr lang="en-US" altLang="ko-KR" sz="1800" dirty="0" smtClean="0"/>
              <a:t>/ 4. </a:t>
            </a:r>
            <a:r>
              <a:rPr lang="ko-KR" altLang="en-US" sz="1800" dirty="0" smtClean="0"/>
              <a:t>실습하기 </a:t>
            </a: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717" y="2503418"/>
            <a:ext cx="2584782" cy="225275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4105" y="871676"/>
            <a:ext cx="5438775" cy="459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326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10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이해하기</a:t>
            </a:r>
            <a:endParaRPr lang="en-US" altLang="ko-KR" dirty="0"/>
          </a:p>
        </p:txBody>
      </p:sp>
      <p:sp>
        <p:nvSpPr>
          <p:cNvPr id="7" name="직사각형 6"/>
          <p:cNvSpPr>
            <a:spLocks noChangeArrowheads="1"/>
          </p:cNvSpPr>
          <p:nvPr/>
        </p:nvSpPr>
        <p:spPr bwMode="auto">
          <a:xfrm>
            <a:off x="608013" y="875282"/>
            <a:ext cx="8335962" cy="436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9333" tIns="64666" rIns="129333" bIns="64666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342900" indent="-342900" eaLnBrk="1" hangingPunct="1">
              <a:buFont typeface="Wingdings" panose="05000000000000000000" pitchFamily="2" charset="2"/>
              <a:buChar char="ü"/>
            </a:pPr>
            <a:r>
              <a:rPr lang="ko-KR" altLang="en-US" b="1" dirty="0" smtClean="0"/>
              <a:t>기본지식</a:t>
            </a:r>
            <a:r>
              <a:rPr lang="en-US" altLang="ko-KR" b="1" dirty="0" smtClean="0"/>
              <a:t>-</a:t>
            </a:r>
            <a:r>
              <a:rPr lang="ko-KR" altLang="en-US" b="1" dirty="0" smtClean="0"/>
              <a:t>변수</a:t>
            </a:r>
            <a:endParaRPr lang="en-US" altLang="ko-KR" b="1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4908174"/>
              </p:ext>
            </p:extLst>
          </p:nvPr>
        </p:nvGraphicFramePr>
        <p:xfrm>
          <a:off x="396875" y="1422969"/>
          <a:ext cx="8353425" cy="462280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2242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848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443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702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함 수 명</a:t>
                      </a:r>
                    </a:p>
                  </a:txBody>
                  <a:tcPr marL="11822" marR="11822" marT="11822" marB="11822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내 용</a:t>
                      </a:r>
                    </a:p>
                  </a:txBody>
                  <a:tcPr marL="11822" marR="11822" marT="11822" marB="11822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dirty="0" err="1">
                          <a:latin typeface="+mn-ea"/>
                          <a:ea typeface="+mn-ea"/>
                        </a:rPr>
                        <a:t>리턴값</a:t>
                      </a:r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 marL="11822" marR="11822" marT="11822" marB="11822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3778">
                <a:tc>
                  <a:txBody>
                    <a:bodyPr/>
                    <a:lstStyle/>
                    <a:p>
                      <a:pPr marL="0" marR="0" indent="0" algn="l" defTabSz="12933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 err="1" smtClean="0">
                          <a:latin typeface="+mn-ea"/>
                          <a:ea typeface="+mn-ea"/>
                        </a:rPr>
                        <a:t>변수명</a:t>
                      </a:r>
                      <a:r>
                        <a:rPr lang="ko-KR" altLang="en-US" sz="1400" b="0" dirty="0" smtClean="0">
                          <a:latin typeface="+mn-ea"/>
                          <a:ea typeface="+mn-ea"/>
                        </a:rPr>
                        <a:t> 부여 규칙</a:t>
                      </a:r>
                      <a:endParaRPr lang="en-US" sz="1400" b="0" dirty="0">
                        <a:latin typeface="+mn-ea"/>
                        <a:ea typeface="+mn-ea"/>
                      </a:endParaRPr>
                    </a:p>
                  </a:txBody>
                  <a:tcPr marL="11822" marR="11822" marT="11822" marB="11822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 dirty="0" smtClean="0"/>
                        <a:t>변수의 이름을 부여할 때에도 </a:t>
                      </a:r>
                      <a:r>
                        <a:rPr lang="ko-KR" altLang="en-US" sz="1400" dirty="0" err="1" smtClean="0"/>
                        <a:t>지켜야할</a:t>
                      </a:r>
                      <a:r>
                        <a:rPr lang="ko-KR" altLang="en-US" sz="1400" dirty="0" smtClean="0"/>
                        <a:t> 규칙</a:t>
                      </a:r>
                      <a:r>
                        <a:rPr lang="en-US" altLang="ko-KR" sz="1400" dirty="0" smtClean="0"/>
                        <a:t>(Naming Rule)</a:t>
                      </a:r>
                      <a:r>
                        <a:rPr lang="ko-KR" altLang="en-US" sz="1400" dirty="0" smtClean="0"/>
                        <a:t>이 있다</a:t>
                      </a:r>
                      <a:r>
                        <a:rPr lang="en-US" altLang="ko-KR" sz="1400" dirty="0" smtClean="0"/>
                        <a:t>. </a:t>
                      </a:r>
                      <a:r>
                        <a:rPr lang="ko-KR" altLang="en-US" sz="1400" dirty="0" smtClean="0"/>
                        <a:t>변수의 이름을 주는 규칙을 위배한 경우에 에러가 발생하게 된다</a:t>
                      </a:r>
                      <a:r>
                        <a:rPr lang="en-US" altLang="ko-KR" sz="1400" dirty="0" smtClean="0"/>
                        <a:t>. </a:t>
                      </a:r>
                      <a:r>
                        <a:rPr lang="ko-KR" altLang="en-US" sz="1400" dirty="0" smtClean="0"/>
                        <a:t>다음과 같은 </a:t>
                      </a:r>
                      <a:r>
                        <a:rPr lang="ko-KR" altLang="en-US" sz="1400" dirty="0" err="1" smtClean="0"/>
                        <a:t>변수명</a:t>
                      </a:r>
                      <a:r>
                        <a:rPr lang="ko-KR" altLang="en-US" sz="1400" dirty="0" smtClean="0"/>
                        <a:t> 부여 규칙이 있다</a:t>
                      </a:r>
                      <a:r>
                        <a:rPr lang="en-US" altLang="ko-KR" sz="1400" dirty="0" smtClean="0"/>
                        <a:t>.</a:t>
                      </a:r>
                      <a:endParaRPr lang="en-US" altLang="ko-KR" sz="1400" dirty="0">
                        <a:latin typeface="+mn-ea"/>
                        <a:ea typeface="+mn-ea"/>
                      </a:endParaRPr>
                    </a:p>
                  </a:txBody>
                  <a:tcPr marL="11822" marR="11822" marT="11822" marB="11822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400" dirty="0" err="1" smtClean="0"/>
                        <a:t>var</a:t>
                      </a:r>
                      <a:r>
                        <a:rPr lang="en-US" altLang="ko-KR" sz="1400" dirty="0" smtClean="0"/>
                        <a:t> name = "Killer!"; </a:t>
                      </a:r>
                      <a:br>
                        <a:rPr lang="en-US" altLang="ko-KR" sz="1400" dirty="0" smtClean="0"/>
                      </a:br>
                      <a:r>
                        <a:rPr lang="en-US" altLang="ko-KR" sz="1400" dirty="0" err="1" smtClean="0"/>
                        <a:t>var</a:t>
                      </a:r>
                      <a:r>
                        <a:rPr lang="en-US" altLang="ko-KR" sz="1400" dirty="0" smtClean="0"/>
                        <a:t> answer = 20; 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marL="11822" marR="11822" marT="11822" marB="11822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77156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 b="0" dirty="0" smtClean="0">
                          <a:latin typeface="+mn-ea"/>
                          <a:ea typeface="+mn-ea"/>
                        </a:rPr>
                        <a:t>데이터의 유형</a:t>
                      </a:r>
                      <a:endParaRPr lang="en-US" sz="1400" b="0" dirty="0">
                        <a:latin typeface="+mn-ea"/>
                        <a:ea typeface="+mn-ea"/>
                      </a:endParaRPr>
                    </a:p>
                  </a:txBody>
                  <a:tcPr marL="11822" marR="11822" marT="11822" marB="11822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숫자 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정수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실수  </a:t>
                      </a:r>
                      <a:endParaRPr lang="en-US" altLang="ko-KR" sz="1400" dirty="0" smtClean="0">
                        <a:latin typeface="+mn-ea"/>
                        <a:ea typeface="+mn-ea"/>
                      </a:endParaRPr>
                    </a:p>
                    <a:p>
                      <a:pPr algn="l"/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문자열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(String) </a:t>
                      </a:r>
                    </a:p>
                    <a:p>
                      <a:pPr algn="l"/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논리값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(Boolean) : true, false </a:t>
                      </a:r>
                    </a:p>
                    <a:p>
                      <a:pPr algn="l"/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널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(null) 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marL="11822" marR="11822" marT="11822" marB="11822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err="1">
                          <a:latin typeface="+mn-ea"/>
                          <a:ea typeface="+mn-ea"/>
                        </a:rPr>
                        <a:t>true,false</a:t>
                      </a:r>
                      <a:endParaRPr lang="en-US" sz="1400" dirty="0">
                        <a:latin typeface="+mn-ea"/>
                        <a:ea typeface="+mn-ea"/>
                      </a:endParaRPr>
                    </a:p>
                  </a:txBody>
                  <a:tcPr marL="11822" marR="11822" marT="11822" marB="11822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90534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 b="0" dirty="0" smtClean="0">
                          <a:latin typeface="+mn-ea"/>
                          <a:ea typeface="+mn-ea"/>
                        </a:rPr>
                        <a:t>변수의 선언</a:t>
                      </a:r>
                      <a:endParaRPr lang="en-US" sz="1400" b="0" dirty="0">
                        <a:latin typeface="+mn-ea"/>
                        <a:ea typeface="+mn-ea"/>
                      </a:endParaRPr>
                    </a:p>
                  </a:txBody>
                  <a:tcPr marL="11822" marR="11822" marT="11822" marB="11822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 dirty="0" smtClean="0"/>
                        <a:t>일반적인 다른 언어들은 데이터의 종류에 따라서 다양한 변수의 형을 사용하는데 비하여 선언은 </a:t>
                      </a:r>
                      <a:r>
                        <a:rPr lang="en-US" altLang="ko-KR" sz="1400" b="1" dirty="0" err="1" smtClean="0"/>
                        <a:t>var</a:t>
                      </a:r>
                      <a:r>
                        <a:rPr lang="ko-KR" altLang="en-US" sz="1400" dirty="0" smtClean="0"/>
                        <a:t>한가지만 존재하여 대입되는 값에 따라 형이 변하게 된다</a:t>
                      </a:r>
                      <a:r>
                        <a:rPr lang="en-US" altLang="ko-KR" sz="1400" dirty="0" smtClean="0"/>
                        <a:t>. </a:t>
                      </a:r>
                      <a:r>
                        <a:rPr lang="ko-KR" altLang="en-US" sz="1400" dirty="0" err="1" smtClean="0"/>
                        <a:t>변수명은</a:t>
                      </a:r>
                      <a:r>
                        <a:rPr lang="ko-KR" altLang="en-US" sz="1400" dirty="0" smtClean="0"/>
                        <a:t> </a:t>
                      </a:r>
                      <a:r>
                        <a:rPr lang="ko-KR" altLang="en-US" sz="1400" b="1" dirty="0" smtClean="0"/>
                        <a:t>대소문자를 구분</a:t>
                      </a:r>
                      <a:r>
                        <a:rPr lang="ko-KR" altLang="en-US" sz="1400" dirty="0" smtClean="0"/>
                        <a:t>하니 유의하라</a:t>
                      </a:r>
                      <a:r>
                        <a:rPr lang="en-US" altLang="ko-KR" sz="1400" dirty="0" smtClean="0"/>
                        <a:t>. </a:t>
                      </a:r>
                      <a:r>
                        <a:rPr lang="ko-KR" altLang="en-US" sz="1400" dirty="0" smtClean="0"/>
                        <a:t>또한 </a:t>
                      </a:r>
                      <a:r>
                        <a:rPr lang="en-US" altLang="ko-KR" sz="1400" dirty="0" err="1" smtClean="0"/>
                        <a:t>var</a:t>
                      </a:r>
                      <a:r>
                        <a:rPr lang="ko-KR" altLang="en-US" sz="1400" dirty="0" smtClean="0"/>
                        <a:t>를 굳이 명시하지 않더라고 처음으로 변수가 나타나면 자동으로 새로 선언하도록 되어있다</a:t>
                      </a:r>
                      <a:r>
                        <a:rPr lang="en-US" altLang="ko-KR" sz="1400" dirty="0" smtClean="0"/>
                        <a:t>.</a:t>
                      </a:r>
                      <a:endParaRPr lang="en-US" altLang="ko-KR" sz="1400" dirty="0">
                        <a:latin typeface="+mn-ea"/>
                        <a:ea typeface="+mn-ea"/>
                      </a:endParaRPr>
                    </a:p>
                  </a:txBody>
                  <a:tcPr marL="11822" marR="11822" marT="11822" marB="11822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400" dirty="0" err="1" smtClean="0"/>
                        <a:t>var</a:t>
                      </a:r>
                      <a:r>
                        <a:rPr lang="en-US" altLang="ko-KR" sz="1400" dirty="0" smtClean="0"/>
                        <a:t> name = "Killer!"; </a:t>
                      </a:r>
                      <a:br>
                        <a:rPr lang="en-US" altLang="ko-KR" sz="1400" dirty="0" smtClean="0"/>
                      </a:br>
                      <a:r>
                        <a:rPr lang="en-US" altLang="ko-KR" sz="1400" dirty="0" err="1" smtClean="0"/>
                        <a:t>var</a:t>
                      </a:r>
                      <a:r>
                        <a:rPr lang="en-US" altLang="ko-KR" sz="1400" dirty="0" smtClean="0"/>
                        <a:t> answer = 20; </a:t>
                      </a:r>
                      <a:endParaRPr lang="en-US" sz="1400" dirty="0">
                        <a:latin typeface="+mn-ea"/>
                        <a:ea typeface="+mn-ea"/>
                      </a:endParaRPr>
                    </a:p>
                  </a:txBody>
                  <a:tcPr marL="11822" marR="11822" marT="11822" marB="11822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90534">
                <a:tc>
                  <a:txBody>
                    <a:bodyPr/>
                    <a:lstStyle/>
                    <a:p>
                      <a:pPr marL="0" marR="0" indent="0" algn="l" defTabSz="12933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 smtClean="0">
                          <a:latin typeface="+mn-ea"/>
                          <a:ea typeface="+mn-ea"/>
                        </a:rPr>
                        <a:t>변수의 범위</a:t>
                      </a:r>
                      <a:endParaRPr lang="en-US" altLang="ko-KR" sz="1400" b="0" dirty="0" smtClean="0">
                        <a:latin typeface="+mn-ea"/>
                        <a:ea typeface="+mn-ea"/>
                      </a:endParaRPr>
                    </a:p>
                    <a:p>
                      <a:pPr algn="l"/>
                      <a:endParaRPr lang="en-US" sz="1400" b="0" dirty="0">
                        <a:latin typeface="+mn-ea"/>
                        <a:ea typeface="+mn-ea"/>
                      </a:endParaRPr>
                    </a:p>
                  </a:txBody>
                  <a:tcPr marL="11822" marR="11822" marT="11822" marB="11822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 dirty="0" smtClean="0"/>
                        <a:t>함수의 내부에서 사용된 변수를 </a:t>
                      </a:r>
                      <a:r>
                        <a:rPr lang="ko-KR" altLang="en-US" sz="1400" b="1" dirty="0" smtClean="0"/>
                        <a:t>지역변수</a:t>
                      </a:r>
                      <a:r>
                        <a:rPr lang="en-US" altLang="ko-KR" sz="1400" b="1" dirty="0" smtClean="0"/>
                        <a:t>(local variable)</a:t>
                      </a:r>
                      <a:r>
                        <a:rPr lang="ko-KR" altLang="en-US" sz="1400" dirty="0" smtClean="0"/>
                        <a:t>이라 부르고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함수 외부에서 사용된 변수를 </a:t>
                      </a:r>
                      <a:r>
                        <a:rPr lang="ko-KR" altLang="en-US" sz="1400" b="1" dirty="0" smtClean="0"/>
                        <a:t>전역변수</a:t>
                      </a:r>
                      <a:r>
                        <a:rPr lang="en-US" altLang="ko-KR" sz="1400" b="1" dirty="0" smtClean="0"/>
                        <a:t>(global variable)</a:t>
                      </a:r>
                      <a:r>
                        <a:rPr lang="ko-KR" altLang="en-US" sz="1400" dirty="0" smtClean="0"/>
                        <a:t>이라고 부른다</a:t>
                      </a:r>
                      <a:r>
                        <a:rPr lang="en-US" altLang="ko-KR" sz="1400" dirty="0" smtClean="0"/>
                        <a:t>. </a:t>
                      </a:r>
                      <a:r>
                        <a:rPr lang="ko-KR" altLang="en-US" sz="1400" dirty="0" smtClean="0"/>
                        <a:t>당연히 지역변수는 해당 함수 안에서만 유효한 값을 가질 수 있고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전역변수의 경우는 해당 문서</a:t>
                      </a:r>
                      <a:r>
                        <a:rPr lang="en-US" altLang="ko-KR" sz="1400" dirty="0" smtClean="0"/>
                        <a:t>(HTML)</a:t>
                      </a:r>
                      <a:r>
                        <a:rPr lang="ko-KR" altLang="en-US" sz="1400" dirty="0" smtClean="0"/>
                        <a:t>안의 어디에서나 사용될 수 있다</a:t>
                      </a:r>
                      <a:r>
                        <a:rPr lang="en-US" altLang="ko-KR" sz="1400" dirty="0" smtClean="0"/>
                        <a:t>.</a:t>
                      </a:r>
                      <a:endParaRPr lang="en-US" altLang="ko-KR" sz="1400" dirty="0">
                        <a:latin typeface="+mn-ea"/>
                        <a:ea typeface="+mn-ea"/>
                      </a:endParaRPr>
                    </a:p>
                  </a:txBody>
                  <a:tcPr marL="11822" marR="11822" marT="11822" marB="11822"/>
                </a:tc>
                <a:tc>
                  <a:txBody>
                    <a:bodyPr/>
                    <a:lstStyle/>
                    <a:p>
                      <a:pPr algn="l"/>
                      <a:endParaRPr lang="en-US" sz="1400" dirty="0">
                        <a:latin typeface="+mn-ea"/>
                        <a:ea typeface="+mn-ea"/>
                      </a:endParaRPr>
                    </a:p>
                  </a:txBody>
                  <a:tcPr marL="11822" marR="11822" marT="11822" marB="11822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63778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 b="0" dirty="0" err="1" smtClean="0">
                          <a:latin typeface="+mn-ea"/>
                          <a:ea typeface="+mn-ea"/>
                        </a:rPr>
                        <a:t>형변환</a:t>
                      </a:r>
                      <a:r>
                        <a:rPr lang="en-US" altLang="ko-KR" sz="1400" b="0" dirty="0" smtClean="0">
                          <a:latin typeface="+mn-ea"/>
                          <a:ea typeface="+mn-ea"/>
                        </a:rPr>
                        <a:t>(Data Type Conversion)</a:t>
                      </a:r>
                      <a:endParaRPr lang="en-US" sz="1400" b="0" dirty="0">
                        <a:latin typeface="+mn-ea"/>
                        <a:ea typeface="+mn-ea"/>
                      </a:endParaRPr>
                    </a:p>
                  </a:txBody>
                  <a:tcPr marL="11822" marR="11822" marT="11822" marB="11822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 dirty="0" smtClean="0"/>
                        <a:t>자바스크립트는 변수에 대하여 대단히 관대하다</a:t>
                      </a:r>
                      <a:r>
                        <a:rPr lang="en-US" altLang="ko-KR" sz="1400" dirty="0" smtClean="0"/>
                        <a:t>. </a:t>
                      </a:r>
                      <a:r>
                        <a:rPr lang="ko-KR" altLang="en-US" sz="1400" dirty="0" smtClean="0"/>
                        <a:t>따라서 다음과 같은 연속적인 문장도 전혀 문제가 되지 않는다</a:t>
                      </a:r>
                      <a:r>
                        <a:rPr lang="en-US" altLang="ko-KR" sz="1400" dirty="0" smtClean="0"/>
                        <a:t>.</a:t>
                      </a:r>
                      <a:endParaRPr lang="en-US" altLang="ko-KR" sz="1400" dirty="0">
                        <a:latin typeface="+mn-ea"/>
                        <a:ea typeface="+mn-ea"/>
                      </a:endParaRPr>
                    </a:p>
                  </a:txBody>
                  <a:tcPr marL="11822" marR="11822" marT="11822" marB="11822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err="1" smtClean="0">
                          <a:latin typeface="+mn-ea"/>
                          <a:ea typeface="+mn-ea"/>
                        </a:rPr>
                        <a:t>I</a:t>
                      </a:r>
                      <a:r>
                        <a:rPr lang="en-US" altLang="ko-KR" sz="1400" dirty="0" err="1" smtClean="0"/>
                        <a:t>var</a:t>
                      </a:r>
                      <a:r>
                        <a:rPr lang="en-US" altLang="ko-KR" sz="1400" dirty="0" smtClean="0"/>
                        <a:t> result = "test"; result = 100;</a:t>
                      </a:r>
                      <a:endParaRPr lang="en-US" sz="1400" dirty="0">
                        <a:latin typeface="+mn-ea"/>
                        <a:ea typeface="+mn-ea"/>
                      </a:endParaRPr>
                    </a:p>
                  </a:txBody>
                  <a:tcPr marL="11822" marR="11822" marT="11822" marB="11822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9808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292152" y="696097"/>
            <a:ext cx="3047388" cy="486618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변수</a:t>
            </a:r>
            <a:r>
              <a:rPr lang="en-US" altLang="ko-KR" sz="1600" dirty="0"/>
              <a:t>(type, </a:t>
            </a:r>
            <a:r>
              <a:rPr lang="ko-KR" altLang="en-US" sz="1600" dirty="0"/>
              <a:t>연산</a:t>
            </a:r>
            <a:r>
              <a:rPr lang="en-US" altLang="ko-KR" sz="1600" dirty="0" smtClean="0"/>
              <a:t>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 smtClean="0"/>
              <a:t>다음 </a:t>
            </a:r>
            <a:r>
              <a:rPr lang="en-US" altLang="ko-KR" sz="1050" dirty="0" smtClean="0"/>
              <a:t>html</a:t>
            </a:r>
            <a:r>
              <a:rPr lang="ko-KR" altLang="en-US" sz="1050" dirty="0" smtClean="0"/>
              <a:t>소스를 작성하고 게시하시오</a:t>
            </a:r>
            <a:r>
              <a:rPr lang="en-US" altLang="ko-KR" sz="1050" dirty="0" smtClean="0"/>
              <a:t>(</a:t>
            </a:r>
            <a:r>
              <a:rPr lang="ko-KR" altLang="en-US" sz="1050" dirty="0" smtClean="0"/>
              <a:t>★ ★ </a:t>
            </a:r>
            <a:r>
              <a:rPr lang="en-US" altLang="ko-KR" sz="1050" dirty="0" smtClean="0"/>
              <a:t>)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 smtClean="0"/>
              <a:t>3.</a:t>
            </a:r>
            <a:r>
              <a:rPr lang="ko-KR" altLang="en-US" sz="1800" dirty="0" smtClean="0"/>
              <a:t>이해하기 </a:t>
            </a:r>
            <a:r>
              <a:rPr lang="en-US" altLang="ko-KR" sz="1800" dirty="0" smtClean="0"/>
              <a:t>/ 4. </a:t>
            </a:r>
            <a:r>
              <a:rPr lang="ko-KR" altLang="en-US" sz="1800" dirty="0" smtClean="0"/>
              <a:t>실습하기 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4104" y="780575"/>
            <a:ext cx="5638800" cy="552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438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292152" y="696097"/>
            <a:ext cx="3047388" cy="486618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변수</a:t>
            </a:r>
            <a:r>
              <a:rPr lang="en-US" altLang="ko-KR" sz="1600" dirty="0"/>
              <a:t>(</a:t>
            </a:r>
            <a:r>
              <a:rPr lang="ko-KR" altLang="en-US" sz="1600" dirty="0"/>
              <a:t>지역</a:t>
            </a:r>
            <a:r>
              <a:rPr lang="en-US" altLang="ko-KR" sz="1600" dirty="0"/>
              <a:t>,</a:t>
            </a:r>
            <a:r>
              <a:rPr lang="ko-KR" altLang="en-US" sz="1600" dirty="0"/>
              <a:t>전역변수</a:t>
            </a:r>
            <a:r>
              <a:rPr lang="en-US" altLang="ko-KR" sz="1600" dirty="0"/>
              <a:t>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 smtClean="0"/>
              <a:t>다음 </a:t>
            </a:r>
            <a:r>
              <a:rPr lang="en-US" altLang="ko-KR" sz="1050" dirty="0" smtClean="0"/>
              <a:t>html</a:t>
            </a:r>
            <a:r>
              <a:rPr lang="ko-KR" altLang="en-US" sz="1050" dirty="0" smtClean="0"/>
              <a:t>소스를 작성하고 게시하시오</a:t>
            </a:r>
            <a:r>
              <a:rPr lang="en-US" altLang="ko-KR" sz="1050" dirty="0" smtClean="0"/>
              <a:t>(</a:t>
            </a:r>
            <a:r>
              <a:rPr lang="ko-KR" altLang="en-US" sz="1050" dirty="0" smtClean="0"/>
              <a:t>★ ★ </a:t>
            </a:r>
            <a:r>
              <a:rPr lang="en-US" altLang="ko-KR" sz="1050" dirty="0" smtClean="0"/>
              <a:t>)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 smtClean="0"/>
              <a:t>3.</a:t>
            </a:r>
            <a:r>
              <a:rPr lang="ko-KR" altLang="en-US" sz="1800" dirty="0" smtClean="0"/>
              <a:t>이해하기 </a:t>
            </a:r>
            <a:r>
              <a:rPr lang="en-US" altLang="ko-KR" sz="1800" dirty="0" smtClean="0"/>
              <a:t>/ 4. </a:t>
            </a:r>
            <a:r>
              <a:rPr lang="ko-KR" altLang="en-US" sz="1800" dirty="0" smtClean="0"/>
              <a:t>실습하기 </a:t>
            </a: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0549" y="1084361"/>
            <a:ext cx="4596782" cy="4218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448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13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이해하기</a:t>
            </a:r>
            <a:endParaRPr lang="en-US" altLang="ko-KR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468313" y="1782763"/>
          <a:ext cx="7993062" cy="454183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160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770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3157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/>
                        <a:t>연산식</a:t>
                      </a:r>
                      <a:endParaRPr lang="ko-KR" altLang="en-US" sz="1400" dirty="0"/>
                    </a:p>
                  </a:txBody>
                  <a:tcPr marL="91442" marR="91442" marT="45723" marB="45723"/>
                </a:tc>
                <a:tc>
                  <a:txBody>
                    <a:bodyPr/>
                    <a:lstStyle/>
                    <a:p>
                      <a:pPr marL="0" marR="0" lvl="0" indent="0" algn="l" defTabSz="12933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1400" dirty="0" smtClean="0"/>
                        <a:t>answer += 2 * 3 - 1;</a:t>
                      </a:r>
                      <a:br>
                        <a:rPr lang="ko-KR" altLang="ko-KR" sz="1400" dirty="0" smtClean="0"/>
                      </a:br>
                      <a:r>
                        <a:rPr lang="ko-KR" altLang="ko-KR" sz="1400" dirty="0" smtClean="0"/>
                        <a:t>answer++;</a:t>
                      </a:r>
                      <a:br>
                        <a:rPr lang="ko-KR" altLang="ko-KR" sz="1400" dirty="0" smtClean="0"/>
                      </a:br>
                      <a:r>
                        <a:rPr lang="ko-KR" altLang="ko-KR" sz="1400" dirty="0" smtClean="0"/>
                        <a:t>answer = (y&gt;10) ? 1:(12%3);</a:t>
                      </a:r>
                      <a:endParaRPr kumimoji="1" lang="ko-KR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91442" marR="91442" marT="45723" marB="4572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118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/>
                        <a:t>조건식</a:t>
                      </a:r>
                      <a:endParaRPr lang="ko-KR" altLang="en-US" sz="1400" dirty="0"/>
                    </a:p>
                  </a:txBody>
                  <a:tcPr marL="91442" marR="91442" marT="45723" marB="45723"/>
                </a:tc>
                <a:tc>
                  <a:txBody>
                    <a:bodyPr/>
                    <a:lstStyle/>
                    <a:p>
                      <a:r>
                        <a:rPr lang="en-US" altLang="ko-KR" sz="1400" dirty="0" smtClean="0"/>
                        <a:t>if( condition1 ) {</a:t>
                      </a:r>
                      <a:br>
                        <a:rPr lang="en-US" altLang="ko-KR" sz="1400" dirty="0" smtClean="0"/>
                      </a:br>
                      <a:r>
                        <a:rPr lang="en-US" altLang="ko-KR" sz="1400" dirty="0" smtClean="0"/>
                        <a:t>   // .... </a:t>
                      </a:r>
                      <a:r>
                        <a:rPr lang="ko-KR" altLang="en-US" sz="1400" dirty="0" smtClean="0"/>
                        <a:t>조건</a:t>
                      </a:r>
                      <a:r>
                        <a:rPr lang="en-US" altLang="ko-KR" sz="1400" dirty="0" smtClean="0"/>
                        <a:t>1</a:t>
                      </a:r>
                      <a:r>
                        <a:rPr lang="ko-KR" altLang="en-US" sz="1400" dirty="0" smtClean="0"/>
                        <a:t>이 참일 때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수행되는 부분</a:t>
                      </a:r>
                      <a:br>
                        <a:rPr lang="ko-KR" altLang="en-US" sz="1400" dirty="0" smtClean="0"/>
                      </a:br>
                      <a:r>
                        <a:rPr lang="en-US" altLang="ko-KR" sz="1400" dirty="0" smtClean="0"/>
                        <a:t>}else if( condition2 ){</a:t>
                      </a:r>
                      <a:br>
                        <a:rPr lang="en-US" altLang="ko-KR" sz="1400" dirty="0" smtClean="0"/>
                      </a:br>
                      <a:r>
                        <a:rPr lang="en-US" altLang="ko-KR" sz="1400" dirty="0" smtClean="0"/>
                        <a:t>   // .... </a:t>
                      </a:r>
                      <a:r>
                        <a:rPr lang="ko-KR" altLang="en-US" sz="1400" dirty="0" smtClean="0"/>
                        <a:t>조건</a:t>
                      </a:r>
                      <a:r>
                        <a:rPr lang="en-US" altLang="ko-KR" sz="1400" dirty="0" smtClean="0"/>
                        <a:t>2</a:t>
                      </a:r>
                      <a:r>
                        <a:rPr lang="ko-KR" altLang="en-US" sz="1400" dirty="0" smtClean="0"/>
                        <a:t>가 참일 때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수행되는 부분</a:t>
                      </a:r>
                      <a:br>
                        <a:rPr lang="ko-KR" altLang="en-US" sz="1400" dirty="0" smtClean="0"/>
                      </a:br>
                      <a:r>
                        <a:rPr lang="en-US" altLang="ko-KR" sz="1400" dirty="0" smtClean="0"/>
                        <a:t>}else if( condition3 ){</a:t>
                      </a:r>
                      <a:br>
                        <a:rPr lang="en-US" altLang="ko-KR" sz="1400" dirty="0" smtClean="0"/>
                      </a:br>
                      <a:r>
                        <a:rPr lang="en-US" altLang="ko-KR" sz="1400" dirty="0" smtClean="0"/>
                        <a:t>   // .... </a:t>
                      </a:r>
                      <a:r>
                        <a:rPr lang="ko-KR" altLang="en-US" sz="1400" dirty="0" smtClean="0"/>
                        <a:t>조건</a:t>
                      </a:r>
                      <a:r>
                        <a:rPr lang="en-US" altLang="ko-KR" sz="1400" dirty="0" smtClean="0"/>
                        <a:t>3</a:t>
                      </a:r>
                      <a:r>
                        <a:rPr lang="ko-KR" altLang="en-US" sz="1400" dirty="0" smtClean="0"/>
                        <a:t>이 참일 때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수행되는 부분</a:t>
                      </a:r>
                      <a:br>
                        <a:rPr lang="ko-KR" altLang="en-US" sz="1400" dirty="0" smtClean="0"/>
                      </a:br>
                      <a:r>
                        <a:rPr lang="en-US" altLang="ko-KR" sz="1400" dirty="0" smtClean="0"/>
                        <a:t>}else{</a:t>
                      </a:r>
                      <a:br>
                        <a:rPr lang="en-US" altLang="ko-KR" sz="1400" dirty="0" smtClean="0"/>
                      </a:br>
                      <a:r>
                        <a:rPr lang="en-US" altLang="ko-KR" sz="1400" dirty="0" smtClean="0"/>
                        <a:t>   // </a:t>
                      </a:r>
                      <a:r>
                        <a:rPr lang="ko-KR" altLang="en-US" sz="1400" dirty="0" smtClean="0"/>
                        <a:t>앞의 모든 조건에 해당하지 않았을 때 수행되는 부분</a:t>
                      </a:r>
                      <a:br>
                        <a:rPr lang="ko-KR" altLang="en-US" sz="1400" dirty="0" smtClean="0"/>
                      </a:br>
                      <a:r>
                        <a:rPr lang="en-US" altLang="ko-KR" sz="1400" dirty="0" smtClean="0"/>
                        <a:t>} </a:t>
                      </a:r>
                      <a:endParaRPr lang="ko-KR" altLang="en-US" sz="1400" dirty="0"/>
                    </a:p>
                  </a:txBody>
                  <a:tcPr marL="91442" marR="91442" marT="45723" marB="4572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9844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/>
                        <a:t>조건식</a:t>
                      </a:r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marL="91442" marR="91442" marT="45723" marB="45723"/>
                </a:tc>
                <a:tc>
                  <a:txBody>
                    <a:bodyPr/>
                    <a:lstStyle/>
                    <a:p>
                      <a:pPr marL="0" marR="0" indent="0" algn="l" defTabSz="12933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latin typeface="+mn-ea"/>
                        </a:rPr>
                        <a:t>switch( value ){</a:t>
                      </a:r>
                      <a:br>
                        <a:rPr lang="en-US" altLang="ko-KR" sz="1400" dirty="0" smtClean="0">
                          <a:latin typeface="+mn-ea"/>
                        </a:rPr>
                      </a:br>
                      <a:r>
                        <a:rPr lang="en-US" altLang="ko-KR" sz="1400" dirty="0" smtClean="0">
                          <a:latin typeface="+mn-ea"/>
                        </a:rPr>
                        <a:t>    case value1: // 1 Link</a:t>
                      </a:r>
                      <a:br>
                        <a:rPr lang="en-US" altLang="ko-KR" sz="1400" dirty="0" smtClean="0">
                          <a:latin typeface="+mn-ea"/>
                        </a:rPr>
                      </a:br>
                      <a:r>
                        <a:rPr lang="en-US" altLang="ko-KR" sz="1400" dirty="0" smtClean="0">
                          <a:latin typeface="+mn-ea"/>
                        </a:rPr>
                        <a:t>       break;</a:t>
                      </a:r>
                      <a:br>
                        <a:rPr lang="en-US" altLang="ko-KR" sz="1400" dirty="0" smtClean="0">
                          <a:latin typeface="+mn-ea"/>
                        </a:rPr>
                      </a:br>
                      <a:r>
                        <a:rPr lang="en-US" altLang="ko-KR" sz="1400" dirty="0" smtClean="0">
                          <a:latin typeface="+mn-ea"/>
                        </a:rPr>
                        <a:t>    case value2: // 2 Link</a:t>
                      </a:r>
                      <a:br>
                        <a:rPr lang="en-US" altLang="ko-KR" sz="1400" dirty="0" smtClean="0">
                          <a:latin typeface="+mn-ea"/>
                        </a:rPr>
                      </a:br>
                      <a:r>
                        <a:rPr lang="en-US" altLang="ko-KR" sz="1400" dirty="0" smtClean="0">
                          <a:latin typeface="+mn-ea"/>
                        </a:rPr>
                        <a:t>       break;</a:t>
                      </a:r>
                      <a:br>
                        <a:rPr lang="en-US" altLang="ko-KR" sz="1400" dirty="0" smtClean="0">
                          <a:latin typeface="+mn-ea"/>
                        </a:rPr>
                      </a:br>
                      <a:r>
                        <a:rPr lang="en-US" altLang="ko-KR" sz="1400" dirty="0" smtClean="0">
                          <a:latin typeface="+mn-ea"/>
                        </a:rPr>
                        <a:t>    default: // 3 Link1</a:t>
                      </a:r>
                      <a:br>
                        <a:rPr lang="en-US" altLang="ko-KR" sz="1400" dirty="0" smtClean="0">
                          <a:latin typeface="+mn-ea"/>
                        </a:rPr>
                      </a:br>
                      <a:r>
                        <a:rPr lang="en-US" altLang="ko-KR" sz="1400" dirty="0" smtClean="0">
                          <a:latin typeface="+mn-ea"/>
                        </a:rPr>
                        <a:t>       break;</a:t>
                      </a:r>
                      <a:br>
                        <a:rPr lang="en-US" altLang="ko-KR" sz="1400" dirty="0" smtClean="0">
                          <a:latin typeface="+mn-ea"/>
                        </a:rPr>
                      </a:br>
                      <a:r>
                        <a:rPr lang="en-US" altLang="ko-KR" sz="1400" dirty="0" smtClean="0">
                          <a:latin typeface="+mn-ea"/>
                        </a:rPr>
                        <a:t>}</a:t>
                      </a:r>
                      <a:endParaRPr lang="ko-KR" altLang="en-US" sz="1400" dirty="0" smtClean="0"/>
                    </a:p>
                  </a:txBody>
                  <a:tcPr marL="91442" marR="91442" marT="45723" marB="4572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직사각형 6"/>
          <p:cNvSpPr>
            <a:spLocks noChangeArrowheads="1"/>
          </p:cNvSpPr>
          <p:nvPr/>
        </p:nvSpPr>
        <p:spPr bwMode="auto">
          <a:xfrm>
            <a:off x="608013" y="1163638"/>
            <a:ext cx="8335962" cy="436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9333" tIns="64666" rIns="129333" bIns="64666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342900" indent="-342900" eaLnBrk="1" hangingPunct="1">
              <a:buFont typeface="Wingdings" panose="05000000000000000000" pitchFamily="2" charset="2"/>
              <a:buChar char="ü"/>
            </a:pPr>
            <a:r>
              <a:rPr lang="ko-KR" altLang="en-US" b="1" dirty="0"/>
              <a:t>기본</a:t>
            </a:r>
            <a:r>
              <a:rPr lang="en-US" altLang="ko-KR" b="1" dirty="0"/>
              <a:t> </a:t>
            </a:r>
            <a:r>
              <a:rPr lang="ko-KR" altLang="en-US" b="1" dirty="0"/>
              <a:t>지식</a:t>
            </a:r>
            <a:r>
              <a:rPr lang="en-US" altLang="ko-KR" b="1" dirty="0"/>
              <a:t>– </a:t>
            </a:r>
            <a:r>
              <a:rPr lang="ko-KR" altLang="en-US" b="1" dirty="0"/>
              <a:t>연산</a:t>
            </a:r>
            <a:r>
              <a:rPr lang="en-US" altLang="ko-KR" b="1" dirty="0"/>
              <a:t>, </a:t>
            </a:r>
            <a:r>
              <a:rPr lang="ko-KR" altLang="en-US" b="1" dirty="0" err="1"/>
              <a:t>조건식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3458822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292152" y="696097"/>
            <a:ext cx="3047388" cy="486618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기본</a:t>
            </a:r>
            <a:r>
              <a:rPr lang="en-US" altLang="ko-KR" sz="1600" dirty="0"/>
              <a:t> </a:t>
            </a:r>
            <a:r>
              <a:rPr lang="ko-KR" altLang="en-US" sz="1600" dirty="0"/>
              <a:t>지식</a:t>
            </a:r>
            <a:r>
              <a:rPr lang="en-US" altLang="ko-KR" sz="1600" dirty="0"/>
              <a:t>– </a:t>
            </a:r>
            <a:r>
              <a:rPr lang="ko-KR" altLang="en-US" sz="1600" dirty="0"/>
              <a:t>연산</a:t>
            </a:r>
            <a:r>
              <a:rPr lang="en-US" altLang="ko-KR" sz="1600" dirty="0"/>
              <a:t>, </a:t>
            </a:r>
            <a:r>
              <a:rPr lang="ko-KR" altLang="en-US" sz="1600" dirty="0" err="1" smtClean="0"/>
              <a:t>조건식</a:t>
            </a:r>
            <a:endParaRPr lang="en-US" altLang="ko-KR" sz="16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 smtClean="0"/>
              <a:t>다음 </a:t>
            </a:r>
            <a:r>
              <a:rPr lang="en-US" altLang="ko-KR" sz="1050" dirty="0" smtClean="0"/>
              <a:t>html</a:t>
            </a:r>
            <a:r>
              <a:rPr lang="ko-KR" altLang="en-US" sz="1050" dirty="0" smtClean="0"/>
              <a:t>소스를 작성하고 게시하시오</a:t>
            </a:r>
            <a:r>
              <a:rPr lang="en-US" altLang="ko-KR" sz="1050" dirty="0" smtClean="0"/>
              <a:t>(</a:t>
            </a:r>
            <a:r>
              <a:rPr lang="ko-KR" altLang="en-US" sz="1050" dirty="0" smtClean="0"/>
              <a:t>★ ★ </a:t>
            </a:r>
            <a:r>
              <a:rPr lang="en-US" altLang="ko-KR" sz="1050" dirty="0" smtClean="0"/>
              <a:t>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05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 err="1" smtClean="0"/>
              <a:t>조건식</a:t>
            </a:r>
            <a:r>
              <a:rPr lang="ko-KR" altLang="en-US" sz="1050" dirty="0" smtClean="0"/>
              <a:t> </a:t>
            </a:r>
            <a:r>
              <a:rPr lang="en-US" altLang="ko-KR" sz="1050" dirty="0" smtClean="0"/>
              <a:t>1(if</a:t>
            </a:r>
            <a:r>
              <a:rPr lang="ko-KR" altLang="en-US" sz="1050" dirty="0" smtClean="0"/>
              <a:t>문</a:t>
            </a:r>
            <a:r>
              <a:rPr lang="en-US" altLang="ko-KR" sz="1050" dirty="0" smtClean="0"/>
              <a:t>)</a:t>
            </a:r>
            <a:r>
              <a:rPr lang="ko-KR" altLang="en-US" sz="1050" dirty="0" smtClean="0"/>
              <a:t>과 </a:t>
            </a:r>
            <a:r>
              <a:rPr lang="en-US" altLang="ko-KR" sz="1050" dirty="0" smtClean="0"/>
              <a:t>2(switch-case</a:t>
            </a:r>
            <a:r>
              <a:rPr lang="ko-KR" altLang="en-US" sz="1050" dirty="0" smtClean="0"/>
              <a:t>문</a:t>
            </a:r>
            <a:r>
              <a:rPr lang="en-US" altLang="ko-KR" sz="1050" dirty="0" smtClean="0"/>
              <a:t>)</a:t>
            </a:r>
            <a:r>
              <a:rPr lang="ko-KR" altLang="en-US" sz="1050" dirty="0" smtClean="0"/>
              <a:t>을 사용한 </a:t>
            </a:r>
            <a:r>
              <a:rPr lang="ko-KR" altLang="en-US" sz="1050" dirty="0" err="1" smtClean="0"/>
              <a:t>두가지</a:t>
            </a:r>
            <a:r>
              <a:rPr lang="ko-KR" altLang="en-US" sz="1050" dirty="0" smtClean="0"/>
              <a:t> </a:t>
            </a:r>
            <a:r>
              <a:rPr lang="en-US" altLang="ko-KR" sz="1050" dirty="0" smtClean="0"/>
              <a:t>html</a:t>
            </a:r>
            <a:r>
              <a:rPr lang="ko-KR" altLang="en-US" sz="1050" dirty="0" smtClean="0"/>
              <a:t>예제를 작성</a:t>
            </a:r>
            <a:endParaRPr lang="en-US" altLang="ko-KR" sz="1050" dirty="0" smtClean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 smtClean="0"/>
              <a:t>함수</a:t>
            </a:r>
            <a:r>
              <a:rPr lang="en-US" altLang="ko-KR" sz="1050" dirty="0" smtClean="0"/>
              <a:t>(</a:t>
            </a:r>
            <a:r>
              <a:rPr lang="en-US" altLang="ko-KR" sz="1050" dirty="0" err="1" smtClean="0"/>
              <a:t>hakjum</a:t>
            </a:r>
            <a:r>
              <a:rPr lang="en-US" altLang="ko-KR" sz="1050" dirty="0"/>
              <a:t>)</a:t>
            </a:r>
            <a:r>
              <a:rPr lang="ko-KR" altLang="en-US" sz="1050" dirty="0" smtClean="0"/>
              <a:t>를 하나 만들고 점수에</a:t>
            </a:r>
            <a:r>
              <a:rPr lang="en-US" altLang="ko-KR" sz="1050" dirty="0" smtClean="0"/>
              <a:t> </a:t>
            </a:r>
            <a:r>
              <a:rPr lang="ko-KR" altLang="en-US" sz="1050" dirty="0" smtClean="0"/>
              <a:t>따라 학점 </a:t>
            </a:r>
            <a:r>
              <a:rPr lang="en-US" altLang="ko-KR" sz="1050" dirty="0" err="1" smtClean="0"/>
              <a:t>a,b,c,d,f</a:t>
            </a:r>
            <a:r>
              <a:rPr lang="ko-KR" altLang="en-US" sz="1050" dirty="0" smtClean="0"/>
              <a:t>를 인쇄하는 홈페이지 예제를 스스로 작성하시오</a:t>
            </a:r>
            <a:endParaRPr lang="en-US" altLang="ko-KR" sz="1050" dirty="0" smtClean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 smtClean="0"/>
              <a:t>3.</a:t>
            </a:r>
            <a:r>
              <a:rPr lang="ko-KR" altLang="en-US" sz="1800" dirty="0" smtClean="0"/>
              <a:t>이해하기 </a:t>
            </a:r>
            <a:r>
              <a:rPr lang="en-US" altLang="ko-KR" sz="1800" dirty="0" smtClean="0"/>
              <a:t>/ 4. </a:t>
            </a:r>
            <a:r>
              <a:rPr lang="ko-KR" altLang="en-US" sz="1800" dirty="0" smtClean="0"/>
              <a:t>실습하기 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0247" y="1409823"/>
            <a:ext cx="5262018" cy="3587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601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15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이해하기</a:t>
            </a:r>
            <a:endParaRPr lang="en-US" altLang="ko-KR" dirty="0"/>
          </a:p>
        </p:txBody>
      </p:sp>
      <p:sp>
        <p:nvSpPr>
          <p:cNvPr id="7" name="직사각형 6"/>
          <p:cNvSpPr>
            <a:spLocks noChangeArrowheads="1"/>
          </p:cNvSpPr>
          <p:nvPr/>
        </p:nvSpPr>
        <p:spPr bwMode="auto">
          <a:xfrm>
            <a:off x="608013" y="1163638"/>
            <a:ext cx="8335962" cy="436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9333" tIns="64666" rIns="129333" bIns="64666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342900" indent="-342900" eaLnBrk="1" hangingPunct="1">
              <a:buFont typeface="Wingdings" panose="05000000000000000000" pitchFamily="2" charset="2"/>
              <a:buChar char="ü"/>
            </a:pPr>
            <a:r>
              <a:rPr lang="ko-KR" altLang="en-US" b="1" dirty="0"/>
              <a:t>기본</a:t>
            </a:r>
            <a:r>
              <a:rPr lang="en-US" altLang="ko-KR" b="1" dirty="0"/>
              <a:t> </a:t>
            </a:r>
            <a:r>
              <a:rPr lang="ko-KR" altLang="en-US" b="1" dirty="0"/>
              <a:t>지식</a:t>
            </a:r>
            <a:r>
              <a:rPr lang="en-US" altLang="ko-KR" b="1" dirty="0"/>
              <a:t>– </a:t>
            </a:r>
            <a:r>
              <a:rPr lang="ko-KR" altLang="en-US" b="1" dirty="0" err="1"/>
              <a:t>반복문</a:t>
            </a:r>
            <a:endParaRPr lang="en-US" altLang="ko-KR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144" y="1755288"/>
            <a:ext cx="7151228" cy="4523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695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292152" y="696097"/>
            <a:ext cx="3047388" cy="486618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기본</a:t>
            </a:r>
            <a:r>
              <a:rPr lang="en-US" altLang="ko-KR" sz="1600" dirty="0"/>
              <a:t> </a:t>
            </a:r>
            <a:r>
              <a:rPr lang="ko-KR" altLang="en-US" sz="1600" dirty="0"/>
              <a:t>지식</a:t>
            </a:r>
            <a:r>
              <a:rPr lang="en-US" altLang="ko-KR" sz="1600" dirty="0"/>
              <a:t>– </a:t>
            </a:r>
            <a:r>
              <a:rPr lang="ko-KR" altLang="en-US" sz="1600" dirty="0" err="1" smtClean="0"/>
              <a:t>반복문</a:t>
            </a:r>
            <a:endParaRPr lang="en-US" altLang="ko-KR" sz="16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 smtClean="0"/>
              <a:t>다음 </a:t>
            </a:r>
            <a:r>
              <a:rPr lang="en-US" altLang="ko-KR" sz="1050" dirty="0" smtClean="0"/>
              <a:t>html</a:t>
            </a:r>
            <a:r>
              <a:rPr lang="ko-KR" altLang="en-US" sz="1050" dirty="0" smtClean="0"/>
              <a:t>소스를 작성하고 게시하시오</a:t>
            </a:r>
            <a:r>
              <a:rPr lang="en-US" altLang="ko-KR" sz="1050" dirty="0" smtClean="0"/>
              <a:t>(</a:t>
            </a:r>
            <a:r>
              <a:rPr lang="ko-KR" altLang="en-US" sz="1050" dirty="0" smtClean="0"/>
              <a:t>★ ★ </a:t>
            </a:r>
            <a:r>
              <a:rPr lang="en-US" altLang="ko-KR" sz="1050" dirty="0" smtClean="0"/>
              <a:t>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05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 smtClean="0"/>
              <a:t>다음 왼쪽 </a:t>
            </a:r>
            <a:r>
              <a:rPr lang="en-US" altLang="ko-KR" sz="1050" dirty="0" smtClean="0"/>
              <a:t>3</a:t>
            </a:r>
            <a:r>
              <a:rPr lang="ko-KR" altLang="en-US" sz="1050" dirty="0" smtClean="0"/>
              <a:t>개의 사례를 사용하여 </a:t>
            </a:r>
            <a:r>
              <a:rPr lang="en-US" altLang="ko-KR" sz="1050" dirty="0" smtClean="0"/>
              <a:t>html</a:t>
            </a:r>
            <a:r>
              <a:rPr lang="ko-KR" altLang="en-US" sz="1050" dirty="0" smtClean="0"/>
              <a:t>을 작성 게시하여 실습하시오</a:t>
            </a:r>
            <a:endParaRPr lang="en-US" altLang="ko-KR" sz="1050" dirty="0" smtClean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 smtClean="0"/>
              <a:t>3.</a:t>
            </a:r>
            <a:r>
              <a:rPr lang="ko-KR" altLang="en-US" sz="1800" dirty="0" smtClean="0"/>
              <a:t>이해하기 </a:t>
            </a:r>
            <a:r>
              <a:rPr lang="en-US" altLang="ko-KR" sz="1800" dirty="0" smtClean="0"/>
              <a:t>/ 4. </a:t>
            </a:r>
            <a:r>
              <a:rPr lang="ko-KR" altLang="en-US" sz="1800" dirty="0" smtClean="0"/>
              <a:t>실습하기 </a:t>
            </a:r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1781" y="833300"/>
            <a:ext cx="5577365" cy="4523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423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17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이해하기</a:t>
            </a:r>
            <a:endParaRPr lang="en-US" altLang="ko-KR" dirty="0"/>
          </a:p>
        </p:txBody>
      </p:sp>
      <p:sp>
        <p:nvSpPr>
          <p:cNvPr id="11" name="직사각형 6"/>
          <p:cNvSpPr>
            <a:spLocks noChangeArrowheads="1"/>
          </p:cNvSpPr>
          <p:nvPr/>
        </p:nvSpPr>
        <p:spPr bwMode="auto">
          <a:xfrm>
            <a:off x="608013" y="1163638"/>
            <a:ext cx="8335962" cy="436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9333" tIns="64666" rIns="129333" bIns="64666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342900" indent="-342900" eaLnBrk="1" hangingPunct="1">
              <a:buFont typeface="Wingdings" panose="05000000000000000000" pitchFamily="2" charset="2"/>
              <a:buChar char="ü"/>
            </a:pPr>
            <a:r>
              <a:rPr lang="ko-KR" altLang="en-US" b="1" dirty="0"/>
              <a:t>기본</a:t>
            </a:r>
            <a:r>
              <a:rPr lang="en-US" altLang="ko-KR" b="1" dirty="0"/>
              <a:t> </a:t>
            </a:r>
            <a:r>
              <a:rPr lang="ko-KR" altLang="en-US" b="1" dirty="0"/>
              <a:t>지식</a:t>
            </a:r>
            <a:r>
              <a:rPr lang="en-US" altLang="ko-KR" b="1" dirty="0"/>
              <a:t>– </a:t>
            </a:r>
            <a:r>
              <a:rPr lang="ko-KR" altLang="en-US" b="1" dirty="0" smtClean="0"/>
              <a:t>함수</a:t>
            </a:r>
            <a:endParaRPr lang="en-US" altLang="ko-KR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7386" y="1670151"/>
            <a:ext cx="7151228" cy="3517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981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292152" y="696097"/>
            <a:ext cx="3047388" cy="486618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기본 지식</a:t>
            </a:r>
            <a:r>
              <a:rPr lang="en-US" altLang="ko-KR" sz="1600" dirty="0"/>
              <a:t>–  Object 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 smtClean="0"/>
              <a:t>다음 </a:t>
            </a:r>
            <a:r>
              <a:rPr lang="en-US" altLang="ko-KR" sz="1050" dirty="0" smtClean="0"/>
              <a:t>html</a:t>
            </a:r>
            <a:r>
              <a:rPr lang="ko-KR" altLang="en-US" sz="1050" dirty="0" smtClean="0"/>
              <a:t>소스를 작성하고 게시하시오</a:t>
            </a:r>
            <a:r>
              <a:rPr lang="en-US" altLang="ko-KR" sz="1050" dirty="0" smtClean="0"/>
              <a:t>(</a:t>
            </a:r>
            <a:r>
              <a:rPr lang="ko-KR" altLang="en-US" sz="1050" dirty="0" smtClean="0"/>
              <a:t>★ ★ </a:t>
            </a:r>
            <a:r>
              <a:rPr lang="en-US" altLang="ko-KR" sz="1050" dirty="0" smtClean="0"/>
              <a:t>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05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 smtClean="0"/>
              <a:t>다음 왼쪽 내용을 함수에 포함하여 전체 </a:t>
            </a:r>
            <a:r>
              <a:rPr lang="en-US" altLang="ko-KR" sz="1050" dirty="0" smtClean="0"/>
              <a:t>html</a:t>
            </a:r>
            <a:r>
              <a:rPr lang="ko-KR" altLang="en-US" sz="1050" dirty="0" smtClean="0"/>
              <a:t>을 작성하여 결과를 실습</a:t>
            </a:r>
            <a:endParaRPr lang="en-US" altLang="ko-KR" sz="1050" dirty="0" smtClean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050" dirty="0" smtClean="0"/>
              <a:t>JavaScript</a:t>
            </a:r>
            <a:r>
              <a:rPr lang="ko-KR" altLang="en-US" sz="1050" dirty="0" smtClean="0"/>
              <a:t>이지만 </a:t>
            </a:r>
            <a:r>
              <a:rPr lang="en-US" altLang="ko-KR" sz="1050" dirty="0" smtClean="0"/>
              <a:t>Date</a:t>
            </a:r>
            <a:r>
              <a:rPr lang="ko-KR" altLang="en-US" sz="1050" dirty="0" smtClean="0"/>
              <a:t>라는 클래스 오브젝트를 가지고 와서 </a:t>
            </a:r>
            <a:r>
              <a:rPr lang="ko-KR" altLang="en-US" sz="1050" dirty="0" err="1" smtClean="0"/>
              <a:t>생성자로</a:t>
            </a:r>
            <a:r>
              <a:rPr lang="ko-KR" altLang="en-US" sz="1050" dirty="0" smtClean="0"/>
              <a:t> 생성한다</a:t>
            </a:r>
            <a:endParaRPr lang="en-US" altLang="ko-KR" sz="1050" dirty="0" smtClean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 smtClean="0"/>
              <a:t>단 </a:t>
            </a:r>
            <a:r>
              <a:rPr lang="en-US" altLang="ko-KR" sz="1050" dirty="0" smtClean="0"/>
              <a:t>Java</a:t>
            </a:r>
            <a:r>
              <a:rPr lang="ko-KR" altLang="en-US" sz="1050" dirty="0" smtClean="0"/>
              <a:t>와 </a:t>
            </a:r>
            <a:r>
              <a:rPr lang="en-US" altLang="ko-KR" sz="1050" dirty="0" smtClean="0"/>
              <a:t>JavaScript</a:t>
            </a:r>
            <a:r>
              <a:rPr lang="ko-KR" altLang="en-US" sz="1050" dirty="0" smtClean="0"/>
              <a:t>의 클래스는 서로 다르기 때문에 잘 찾아서 사용하여야 함</a:t>
            </a:r>
            <a:r>
              <a:rPr lang="en-US" altLang="ko-KR" sz="1050" dirty="0" smtClean="0"/>
              <a:t>.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 smtClean="0"/>
              <a:t>3.</a:t>
            </a:r>
            <a:r>
              <a:rPr lang="ko-KR" altLang="en-US" sz="1800" dirty="0" smtClean="0"/>
              <a:t>이해하기 </a:t>
            </a:r>
            <a:r>
              <a:rPr lang="en-US" altLang="ko-KR" sz="1800" dirty="0" smtClean="0"/>
              <a:t>/ 4. </a:t>
            </a:r>
            <a:r>
              <a:rPr lang="ko-KR" altLang="en-US" sz="1800" dirty="0" smtClean="0"/>
              <a:t>실습하기 </a:t>
            </a: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1475" y="1466258"/>
            <a:ext cx="5700787" cy="3033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173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r>
              <a:rPr lang="en-US" altLang="ko-KR" sz="1800" dirty="0" smtClean="0">
                <a:solidFill>
                  <a:schemeClr val="bg1"/>
                </a:solidFill>
              </a:rPr>
              <a:t>  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331782" name="Rectangle 3"/>
          <p:cNvSpPr txBox="1">
            <a:spLocks noChangeArrowheads="1"/>
          </p:cNvSpPr>
          <p:nvPr/>
        </p:nvSpPr>
        <p:spPr bwMode="auto">
          <a:xfrm>
            <a:off x="1140502" y="818917"/>
            <a:ext cx="6558501" cy="5607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>
              <a:spcBef>
                <a:spcPct val="0"/>
              </a:spcBef>
              <a:buAutoNum type="arabicPeriod"/>
            </a:pPr>
            <a:r>
              <a:rPr lang="en-US" altLang="ko-KR" sz="2000" dirty="0" smtClean="0"/>
              <a:t>JavaScript </a:t>
            </a:r>
            <a:r>
              <a:rPr lang="ko-KR" altLang="en-US" sz="2000" dirty="0" smtClean="0"/>
              <a:t>익혀서 먹기</a:t>
            </a:r>
            <a:endParaRPr lang="en-US" altLang="ko-KR" sz="2000" dirty="0" smtClean="0"/>
          </a:p>
          <a:p>
            <a:pPr marL="285750" indent="-285750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ko-KR" dirty="0" smtClean="0"/>
              <a:t>Java</a:t>
            </a:r>
            <a:r>
              <a:rPr lang="en-US" altLang="ko-KR" dirty="0"/>
              <a:t>, Java Script , JSP(Java Server Page) </a:t>
            </a:r>
          </a:p>
          <a:p>
            <a:pPr marL="285750" indent="-285750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ko-KR" dirty="0"/>
              <a:t>Hello World</a:t>
            </a:r>
          </a:p>
          <a:p>
            <a:pPr marL="285750" indent="-285750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ko-KR" altLang="en-US" dirty="0"/>
              <a:t>기본함수 몇 가지 </a:t>
            </a:r>
          </a:p>
          <a:p>
            <a:pPr marL="285750" indent="-285750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ko-KR" altLang="en-US" dirty="0"/>
              <a:t>기본지식</a:t>
            </a:r>
            <a:r>
              <a:rPr lang="en-US" altLang="ko-KR" dirty="0"/>
              <a:t>-</a:t>
            </a:r>
            <a:r>
              <a:rPr lang="ko-KR" altLang="en-US" dirty="0"/>
              <a:t>변수</a:t>
            </a:r>
            <a:r>
              <a:rPr lang="en-US" altLang="ko-KR" dirty="0"/>
              <a:t>(type, </a:t>
            </a:r>
            <a:r>
              <a:rPr lang="ko-KR" altLang="en-US" dirty="0"/>
              <a:t>연산</a:t>
            </a:r>
            <a:r>
              <a:rPr lang="en-US" altLang="ko-KR" dirty="0"/>
              <a:t>,</a:t>
            </a:r>
            <a:r>
              <a:rPr lang="ko-KR" altLang="en-US" dirty="0"/>
              <a:t>지역</a:t>
            </a:r>
            <a:r>
              <a:rPr lang="en-US" altLang="ko-KR" dirty="0"/>
              <a:t>,</a:t>
            </a:r>
            <a:r>
              <a:rPr lang="ko-KR" altLang="en-US" dirty="0"/>
              <a:t>전역변수</a:t>
            </a:r>
            <a:r>
              <a:rPr lang="en-US" altLang="ko-KR" dirty="0"/>
              <a:t>)</a:t>
            </a:r>
          </a:p>
          <a:p>
            <a:pPr marL="285750" indent="-285750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ko-KR" altLang="en-US" dirty="0"/>
              <a:t>기본 지식</a:t>
            </a:r>
            <a:r>
              <a:rPr lang="en-US" altLang="ko-KR" dirty="0"/>
              <a:t>– </a:t>
            </a:r>
            <a:r>
              <a:rPr lang="ko-KR" altLang="en-US" dirty="0"/>
              <a:t>연산</a:t>
            </a:r>
            <a:r>
              <a:rPr lang="en-US" altLang="ko-KR" dirty="0"/>
              <a:t>, </a:t>
            </a:r>
            <a:r>
              <a:rPr lang="ko-KR" altLang="en-US" dirty="0" err="1"/>
              <a:t>조건식</a:t>
            </a:r>
            <a:endParaRPr lang="ko-KR" altLang="en-US" dirty="0"/>
          </a:p>
          <a:p>
            <a:pPr marL="285750" indent="-285750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ko-KR" altLang="en-US" dirty="0"/>
              <a:t>기본 지식</a:t>
            </a:r>
            <a:r>
              <a:rPr lang="en-US" altLang="ko-KR" dirty="0"/>
              <a:t>– </a:t>
            </a:r>
            <a:r>
              <a:rPr lang="ko-KR" altLang="en-US" dirty="0" err="1"/>
              <a:t>반복문</a:t>
            </a:r>
            <a:endParaRPr lang="ko-KR" altLang="en-US" dirty="0"/>
          </a:p>
          <a:p>
            <a:pPr marL="285750" indent="-285750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ko-KR" altLang="en-US" dirty="0"/>
              <a:t>기본 지식</a:t>
            </a:r>
            <a:r>
              <a:rPr lang="en-US" altLang="ko-KR" dirty="0"/>
              <a:t>– </a:t>
            </a:r>
            <a:r>
              <a:rPr lang="ko-KR" altLang="en-US" dirty="0"/>
              <a:t>함수</a:t>
            </a:r>
          </a:p>
          <a:p>
            <a:pPr marL="285750" indent="-285750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ko-KR" altLang="en-US" dirty="0"/>
              <a:t>기본 지식</a:t>
            </a:r>
            <a:r>
              <a:rPr lang="en-US" altLang="ko-KR" dirty="0"/>
              <a:t>–  Object </a:t>
            </a:r>
          </a:p>
          <a:p>
            <a:pPr marL="285750" indent="-285750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ko-KR" altLang="en-US" dirty="0"/>
              <a:t>객체 </a:t>
            </a:r>
            <a:r>
              <a:rPr lang="en-US" altLang="ko-KR" dirty="0"/>
              <a:t>– String </a:t>
            </a:r>
          </a:p>
          <a:p>
            <a:pPr marL="285750" indent="-285750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ko-KR" altLang="en-US" dirty="0"/>
              <a:t>배열 </a:t>
            </a:r>
            <a:r>
              <a:rPr lang="en-US" altLang="ko-KR" dirty="0"/>
              <a:t>– array </a:t>
            </a:r>
          </a:p>
          <a:p>
            <a:pPr marL="285750" indent="-285750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ko-KR" altLang="en-US" dirty="0"/>
              <a:t>객체 </a:t>
            </a:r>
            <a:r>
              <a:rPr lang="en-US" altLang="ko-KR" dirty="0"/>
              <a:t>– navigator </a:t>
            </a:r>
          </a:p>
          <a:p>
            <a:pPr marL="285750" indent="-285750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ko-KR" altLang="en-US" dirty="0"/>
              <a:t>객체 </a:t>
            </a:r>
            <a:r>
              <a:rPr lang="en-US" altLang="ko-KR" dirty="0"/>
              <a:t>– window </a:t>
            </a:r>
          </a:p>
          <a:p>
            <a:pPr marL="285750" indent="-285750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ko-KR" altLang="en-US" dirty="0"/>
              <a:t>객체 </a:t>
            </a:r>
            <a:r>
              <a:rPr lang="en-US" altLang="ko-KR" dirty="0"/>
              <a:t>– document</a:t>
            </a:r>
          </a:p>
          <a:p>
            <a:pPr marL="285750" indent="-285750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ko-KR" altLang="en-US" dirty="0"/>
              <a:t>객체 </a:t>
            </a:r>
            <a:r>
              <a:rPr lang="en-US" altLang="ko-KR" dirty="0"/>
              <a:t>– location</a:t>
            </a:r>
          </a:p>
          <a:p>
            <a:pPr marL="285750" indent="-285750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ko-KR" altLang="en-US" dirty="0"/>
              <a:t>객체 </a:t>
            </a:r>
            <a:r>
              <a:rPr lang="en-US" altLang="ko-KR" dirty="0"/>
              <a:t>– history </a:t>
            </a: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</a:t>
            </a:fld>
            <a:endParaRPr lang="en-US" altLang="ko-KR" sz="1100" b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3018903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ko-KR" altLang="en-US" sz="1800" dirty="0" smtClean="0"/>
              <a:t>주요내용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36599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292152" y="696097"/>
            <a:ext cx="3047388" cy="486618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객체 </a:t>
            </a:r>
            <a:r>
              <a:rPr lang="en-US" altLang="ko-KR" sz="1600" dirty="0"/>
              <a:t>– String 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 smtClean="0"/>
              <a:t>다음 </a:t>
            </a:r>
            <a:r>
              <a:rPr lang="en-US" altLang="ko-KR" sz="1050" dirty="0" smtClean="0"/>
              <a:t>html</a:t>
            </a:r>
            <a:r>
              <a:rPr lang="ko-KR" altLang="en-US" sz="1050" dirty="0" smtClean="0"/>
              <a:t>소스를 작성하고 게시하시오</a:t>
            </a:r>
            <a:r>
              <a:rPr lang="en-US" altLang="ko-KR" sz="1050" dirty="0" smtClean="0"/>
              <a:t>(</a:t>
            </a:r>
            <a:r>
              <a:rPr lang="ko-KR" altLang="en-US" sz="1050" dirty="0" smtClean="0"/>
              <a:t>★ ★ </a:t>
            </a:r>
            <a:r>
              <a:rPr lang="en-US" altLang="ko-KR" sz="1050" dirty="0" smtClean="0"/>
              <a:t>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05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050" dirty="0" smtClean="0"/>
              <a:t>JavaScript</a:t>
            </a:r>
            <a:r>
              <a:rPr lang="ko-KR" altLang="en-US" sz="1050" dirty="0" smtClean="0"/>
              <a:t>의 </a:t>
            </a:r>
            <a:r>
              <a:rPr lang="en-US" altLang="ko-KR" sz="1050" dirty="0" smtClean="0"/>
              <a:t>String</a:t>
            </a:r>
            <a:r>
              <a:rPr lang="ko-KR" altLang="en-US" sz="1050" dirty="0" smtClean="0"/>
              <a:t>객체의 다음 함수를 실습</a:t>
            </a:r>
            <a:endParaRPr lang="en-US" altLang="ko-KR" sz="105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050" dirty="0" err="1" smtClean="0"/>
              <a:t>charAt</a:t>
            </a:r>
            <a:r>
              <a:rPr lang="en-US" altLang="ko-KR" sz="1050" dirty="0" smtClean="0"/>
              <a:t>(</a:t>
            </a:r>
            <a:r>
              <a:rPr lang="en-US" altLang="ko-KR" sz="1050" dirty="0" err="1" smtClean="0"/>
              <a:t>idx</a:t>
            </a:r>
            <a:r>
              <a:rPr lang="en-US" altLang="ko-KR" sz="1050" dirty="0"/>
              <a:t>), </a:t>
            </a:r>
            <a:r>
              <a:rPr lang="en-US" altLang="ko-KR" sz="1050" dirty="0" err="1"/>
              <a:t>indexOf</a:t>
            </a:r>
            <a:r>
              <a:rPr lang="en-US" altLang="ko-KR" sz="1050" dirty="0"/>
              <a:t>(</a:t>
            </a:r>
            <a:r>
              <a:rPr lang="en-US" altLang="ko-KR" sz="1050" dirty="0" err="1"/>
              <a:t>str</a:t>
            </a:r>
            <a:r>
              <a:rPr lang="en-US" altLang="ko-KR" sz="1050" dirty="0"/>
              <a:t>), </a:t>
            </a:r>
            <a:r>
              <a:rPr lang="en-US" altLang="ko-KR" sz="1050" dirty="0" err="1"/>
              <a:t>lastIndexOf</a:t>
            </a:r>
            <a:r>
              <a:rPr lang="en-US" altLang="ko-KR" sz="1050" dirty="0"/>
              <a:t>(</a:t>
            </a:r>
            <a:r>
              <a:rPr lang="en-US" altLang="ko-KR" sz="1050" dirty="0" err="1"/>
              <a:t>str</a:t>
            </a:r>
            <a:r>
              <a:rPr lang="en-US" altLang="ko-KR" sz="1050" dirty="0"/>
              <a:t>), </a:t>
            </a:r>
            <a:r>
              <a:rPr lang="en-US" altLang="ko-KR" sz="1050" dirty="0" err="1"/>
              <a:t>substr</a:t>
            </a:r>
            <a:r>
              <a:rPr lang="en-US" altLang="ko-KR" sz="1050" dirty="0"/>
              <a:t>(</a:t>
            </a:r>
            <a:r>
              <a:rPr lang="en-US" altLang="ko-KR" sz="1050" dirty="0" err="1"/>
              <a:t>start_idx</a:t>
            </a:r>
            <a:r>
              <a:rPr lang="en-US" altLang="ko-KR" sz="1050" dirty="0"/>
              <a:t>, </a:t>
            </a:r>
            <a:r>
              <a:rPr lang="en-US" altLang="ko-KR" sz="1050" dirty="0" err="1"/>
              <a:t>len</a:t>
            </a:r>
            <a:r>
              <a:rPr lang="en-US" altLang="ko-KR" sz="1050" dirty="0" smtClean="0"/>
              <a:t>), </a:t>
            </a:r>
            <a:r>
              <a:rPr lang="en-US" altLang="ko-KR" sz="1050" dirty="0" err="1" smtClean="0"/>
              <a:t>toLowerCase</a:t>
            </a:r>
            <a:r>
              <a:rPr lang="en-US" altLang="ko-KR" sz="1050" dirty="0" smtClean="0"/>
              <a:t>(), </a:t>
            </a:r>
            <a:r>
              <a:rPr lang="en-US" altLang="ko-KR" sz="1050" dirty="0" err="1" smtClean="0"/>
              <a:t>toUpperCase</a:t>
            </a:r>
            <a:r>
              <a:rPr lang="en-US" altLang="ko-KR" sz="1050" dirty="0" smtClean="0"/>
              <a:t>()</a:t>
            </a:r>
            <a:endParaRPr lang="en-US" altLang="ko-KR" sz="1050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 smtClean="0"/>
              <a:t>3.</a:t>
            </a:r>
            <a:r>
              <a:rPr lang="ko-KR" altLang="en-US" sz="1800" dirty="0" smtClean="0"/>
              <a:t>이해하기 </a:t>
            </a:r>
            <a:r>
              <a:rPr lang="en-US" altLang="ko-KR" sz="1800" dirty="0" smtClean="0"/>
              <a:t>/ 4. </a:t>
            </a:r>
            <a:r>
              <a:rPr lang="ko-KR" altLang="en-US" sz="1800" dirty="0" smtClean="0"/>
              <a:t>실습하기 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6640" y="1080566"/>
            <a:ext cx="5877675" cy="3093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840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292152" y="696097"/>
            <a:ext cx="3047388" cy="486618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배열 </a:t>
            </a:r>
            <a:r>
              <a:rPr lang="en-US" altLang="ko-KR" sz="1600" dirty="0"/>
              <a:t>– array 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 smtClean="0"/>
              <a:t>다음 </a:t>
            </a:r>
            <a:r>
              <a:rPr lang="en-US" altLang="ko-KR" sz="1050" dirty="0" smtClean="0"/>
              <a:t>html</a:t>
            </a:r>
            <a:r>
              <a:rPr lang="ko-KR" altLang="en-US" sz="1050" dirty="0" smtClean="0"/>
              <a:t>소스를 작성하고 게시하시오</a:t>
            </a:r>
            <a:r>
              <a:rPr lang="en-US" altLang="ko-KR" sz="1050" dirty="0" smtClean="0"/>
              <a:t>(</a:t>
            </a:r>
            <a:r>
              <a:rPr lang="ko-KR" altLang="en-US" sz="1050" dirty="0" smtClean="0"/>
              <a:t>★ ★ </a:t>
            </a:r>
            <a:r>
              <a:rPr lang="en-US" altLang="ko-KR" sz="1050" dirty="0" smtClean="0"/>
              <a:t>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05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 smtClean="0"/>
              <a:t>다음 왼쪽 내용을 함수에 포함하여 전체 </a:t>
            </a:r>
            <a:r>
              <a:rPr lang="en-US" altLang="ko-KR" sz="1050" dirty="0" smtClean="0"/>
              <a:t>html</a:t>
            </a:r>
            <a:r>
              <a:rPr lang="ko-KR" altLang="en-US" sz="1050" dirty="0" smtClean="0"/>
              <a:t>을 작성하여 결과를 실습</a:t>
            </a:r>
            <a:endParaRPr lang="en-US" altLang="ko-KR" sz="1050" dirty="0" smtClean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050" dirty="0" smtClean="0"/>
              <a:t>JavaScript</a:t>
            </a:r>
            <a:r>
              <a:rPr lang="ko-KR" altLang="en-US" sz="1050" dirty="0"/>
              <a:t>의 배열의</a:t>
            </a:r>
            <a:r>
              <a:rPr lang="en-US" altLang="ko-KR" sz="1050" dirty="0"/>
              <a:t> Type, length, </a:t>
            </a:r>
            <a:r>
              <a:rPr lang="en-US" altLang="ko-KR" sz="1050" dirty="0" smtClean="0"/>
              <a:t>sort</a:t>
            </a:r>
            <a:r>
              <a:rPr lang="ko-KR" altLang="en-US" sz="1050" dirty="0" smtClean="0"/>
              <a:t>를 실습</a:t>
            </a:r>
            <a:endParaRPr lang="en-US" altLang="ko-KR" sz="105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 err="1" smtClean="0"/>
              <a:t>배열내</a:t>
            </a:r>
            <a:r>
              <a:rPr lang="ko-KR" altLang="en-US" sz="1050" dirty="0" smtClean="0"/>
              <a:t> 여러 형태를</a:t>
            </a:r>
            <a:r>
              <a:rPr lang="en-US" altLang="ko-KR" sz="1050" dirty="0" smtClean="0"/>
              <a:t>(</a:t>
            </a:r>
            <a:r>
              <a:rPr lang="ko-KR" altLang="en-US" sz="1050" dirty="0" err="1" smtClean="0"/>
              <a:t>숫자형</a:t>
            </a:r>
            <a:r>
              <a:rPr lang="en-US" altLang="ko-KR" sz="1050" dirty="0" smtClean="0"/>
              <a:t>,</a:t>
            </a:r>
            <a:r>
              <a:rPr lang="ko-KR" altLang="en-US" sz="1050" dirty="0" smtClean="0"/>
              <a:t>문자형</a:t>
            </a:r>
            <a:r>
              <a:rPr lang="en-US" altLang="ko-KR" sz="1050" dirty="0" smtClean="0"/>
              <a:t>)</a:t>
            </a:r>
            <a:r>
              <a:rPr lang="ko-KR" altLang="en-US" sz="1050" dirty="0" smtClean="0"/>
              <a:t> 같이 사용할 수 있다</a:t>
            </a:r>
            <a:r>
              <a:rPr lang="en-US" altLang="ko-KR" sz="1050" dirty="0" smtClean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050" dirty="0" smtClean="0"/>
              <a:t>Java</a:t>
            </a:r>
            <a:r>
              <a:rPr lang="ko-KR" altLang="en-US" sz="1050" dirty="0" smtClean="0"/>
              <a:t>와는 </a:t>
            </a:r>
            <a:r>
              <a:rPr lang="ko-KR" altLang="en-US" sz="1050" dirty="0" err="1" smtClean="0"/>
              <a:t>같은듯</a:t>
            </a:r>
            <a:r>
              <a:rPr lang="ko-KR" altLang="en-US" sz="1050" dirty="0" smtClean="0"/>
              <a:t> 조금은 다르다</a:t>
            </a:r>
            <a:r>
              <a:rPr lang="en-US" altLang="ko-KR" sz="1050" dirty="0" smtClean="0"/>
              <a:t>.</a:t>
            </a:r>
            <a:endParaRPr lang="en-US" altLang="ko-KR" sz="1050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 smtClean="0"/>
              <a:t>3.</a:t>
            </a:r>
            <a:r>
              <a:rPr lang="ko-KR" altLang="en-US" sz="1800" dirty="0" smtClean="0"/>
              <a:t>이해하기 </a:t>
            </a:r>
            <a:r>
              <a:rPr lang="en-US" altLang="ko-KR" sz="1800" dirty="0" smtClean="0"/>
              <a:t>/ 4. </a:t>
            </a:r>
            <a:r>
              <a:rPr lang="ko-KR" altLang="en-US" sz="1800" dirty="0" smtClean="0"/>
              <a:t>실습하기 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8235" y="869685"/>
            <a:ext cx="6204046" cy="3520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162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292152" y="696097"/>
            <a:ext cx="3047388" cy="486618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 smtClean="0"/>
              <a:t>객체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– </a:t>
            </a:r>
            <a:r>
              <a:rPr lang="en-US" altLang="ko-KR" sz="1600" dirty="0" smtClean="0"/>
              <a:t>navigator </a:t>
            </a:r>
            <a:endParaRPr lang="en-US" altLang="ko-KR" sz="16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 smtClean="0"/>
              <a:t>다음 </a:t>
            </a:r>
            <a:r>
              <a:rPr lang="en-US" altLang="ko-KR" sz="1050" dirty="0" smtClean="0"/>
              <a:t>html</a:t>
            </a:r>
            <a:r>
              <a:rPr lang="ko-KR" altLang="en-US" sz="1050" dirty="0" smtClean="0"/>
              <a:t>소스를 작성하고 게시하시오</a:t>
            </a:r>
            <a:r>
              <a:rPr lang="en-US" altLang="ko-KR" sz="1050" dirty="0" smtClean="0"/>
              <a:t>(</a:t>
            </a:r>
            <a:r>
              <a:rPr lang="ko-KR" altLang="en-US" sz="1050" dirty="0" smtClean="0"/>
              <a:t>★ ★ </a:t>
            </a:r>
            <a:r>
              <a:rPr lang="en-US" altLang="ko-KR" sz="1050" dirty="0" smtClean="0"/>
              <a:t>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05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 smtClean="0"/>
              <a:t>다음 왼쪽 내용을 함수에 포함하여 전체 </a:t>
            </a:r>
            <a:r>
              <a:rPr lang="en-US" altLang="ko-KR" sz="1050" dirty="0" smtClean="0"/>
              <a:t>html</a:t>
            </a:r>
            <a:r>
              <a:rPr lang="ko-KR" altLang="en-US" sz="1050" dirty="0" smtClean="0"/>
              <a:t>을 작성하여 결과를 실습</a:t>
            </a:r>
            <a:endParaRPr lang="en-US" altLang="ko-KR" sz="1050" dirty="0" smtClean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050" dirty="0"/>
              <a:t>navigator </a:t>
            </a:r>
            <a:r>
              <a:rPr lang="en-US" altLang="ko-KR" sz="1050" dirty="0" smtClean="0"/>
              <a:t>: </a:t>
            </a:r>
            <a:r>
              <a:rPr lang="ko-KR" altLang="en-US" sz="1050" dirty="0" err="1" smtClean="0"/>
              <a:t>브라우져명과</a:t>
            </a:r>
            <a:r>
              <a:rPr lang="ko-KR" altLang="en-US" sz="1050" dirty="0" smtClean="0"/>
              <a:t> </a:t>
            </a:r>
            <a:r>
              <a:rPr lang="ko-KR" altLang="en-US" sz="1050" dirty="0" err="1" smtClean="0"/>
              <a:t>버전정보등을</a:t>
            </a:r>
            <a:r>
              <a:rPr lang="ko-KR" altLang="en-US" sz="1050" dirty="0" smtClean="0"/>
              <a:t> </a:t>
            </a:r>
            <a:r>
              <a:rPr lang="ko-KR" altLang="en-US" sz="1050" dirty="0"/>
              <a:t>속성으로 가진다</a:t>
            </a:r>
            <a:endParaRPr lang="en-US" altLang="ko-KR" sz="1050" dirty="0" smtClean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050" dirty="0" smtClean="0"/>
              <a:t>Navigator</a:t>
            </a:r>
            <a:r>
              <a:rPr lang="ko-KR" altLang="en-US" sz="1050" dirty="0" smtClean="0"/>
              <a:t>로 출력되는 내용에 대하여 </a:t>
            </a:r>
            <a:r>
              <a:rPr lang="ko-KR" altLang="en-US" sz="1050" dirty="0" err="1" smtClean="0"/>
              <a:t>캡처할</a:t>
            </a:r>
            <a:r>
              <a:rPr lang="ko-KR" altLang="en-US" sz="1050" dirty="0" smtClean="0"/>
              <a:t> 때 무슨 내용인지 설명도 달 것</a:t>
            </a:r>
            <a:endParaRPr lang="en-US" altLang="ko-KR" sz="1050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 smtClean="0"/>
              <a:t>3.</a:t>
            </a:r>
            <a:r>
              <a:rPr lang="ko-KR" altLang="en-US" sz="1800" dirty="0" smtClean="0"/>
              <a:t>이해하기 </a:t>
            </a:r>
            <a:r>
              <a:rPr lang="en-US" altLang="ko-KR" sz="1800" dirty="0" smtClean="0"/>
              <a:t>/ 4. </a:t>
            </a:r>
            <a:r>
              <a:rPr lang="ko-KR" altLang="en-US" sz="1800" dirty="0" smtClean="0"/>
              <a:t>실습하기 </a:t>
            </a: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0145" y="2188858"/>
            <a:ext cx="5031318" cy="810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643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292152" y="696097"/>
            <a:ext cx="3047388" cy="486618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 smtClean="0"/>
              <a:t>객체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– </a:t>
            </a:r>
            <a:r>
              <a:rPr lang="en-US" altLang="ko-KR" sz="1600" dirty="0" smtClean="0"/>
              <a:t>window </a:t>
            </a:r>
            <a:endParaRPr lang="en-US" altLang="ko-KR" sz="16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 smtClean="0"/>
              <a:t>다음 </a:t>
            </a:r>
            <a:r>
              <a:rPr lang="en-US" altLang="ko-KR" sz="1050" dirty="0" smtClean="0"/>
              <a:t>html</a:t>
            </a:r>
            <a:r>
              <a:rPr lang="ko-KR" altLang="en-US" sz="1050" dirty="0" smtClean="0"/>
              <a:t>소스를 작성하고 게시하시오</a:t>
            </a:r>
            <a:r>
              <a:rPr lang="en-US" altLang="ko-KR" sz="1050" dirty="0" smtClean="0"/>
              <a:t>(</a:t>
            </a:r>
            <a:r>
              <a:rPr lang="ko-KR" altLang="en-US" sz="1050" dirty="0" smtClean="0"/>
              <a:t>★ ★ </a:t>
            </a:r>
            <a:r>
              <a:rPr lang="en-US" altLang="ko-KR" sz="1050" dirty="0" smtClean="0"/>
              <a:t>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05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 smtClean="0"/>
              <a:t>다음 왼쪽 내용을 함수에 포함하여 전체 </a:t>
            </a:r>
            <a:r>
              <a:rPr lang="en-US" altLang="ko-KR" sz="1050" dirty="0" smtClean="0"/>
              <a:t>html</a:t>
            </a:r>
            <a:r>
              <a:rPr lang="ko-KR" altLang="en-US" sz="1050" dirty="0" smtClean="0"/>
              <a:t>을 작성하여 결과를 실습</a:t>
            </a:r>
            <a:endParaRPr lang="en-US" altLang="ko-KR" sz="1050" dirty="0" smtClean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 smtClean="0"/>
              <a:t>막혀있는</a:t>
            </a:r>
            <a:r>
              <a:rPr lang="en-US" altLang="ko-KR" sz="1050" dirty="0" smtClean="0"/>
              <a:t> </a:t>
            </a:r>
            <a:r>
              <a:rPr lang="ko-KR" altLang="en-US" sz="1050" dirty="0" smtClean="0"/>
              <a:t>부분을 하나씩 풀어서 어떤 결과가 나오는지 실습할 것</a:t>
            </a:r>
            <a:endParaRPr lang="en-US" altLang="ko-KR" sz="1050" dirty="0" smtClean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050" dirty="0" smtClean="0"/>
              <a:t>Window</a:t>
            </a:r>
            <a:r>
              <a:rPr lang="ko-KR" altLang="en-US" sz="1050" dirty="0" smtClean="0"/>
              <a:t> </a:t>
            </a:r>
            <a:r>
              <a:rPr lang="en-US" altLang="ko-KR" sz="1050" dirty="0" smtClean="0"/>
              <a:t>: </a:t>
            </a:r>
            <a:r>
              <a:rPr lang="ko-KR" altLang="en-US" sz="1050" dirty="0"/>
              <a:t>최상위 객체로</a:t>
            </a:r>
            <a:r>
              <a:rPr lang="en-US" altLang="ko-KR" sz="1050" dirty="0"/>
              <a:t>, </a:t>
            </a:r>
            <a:r>
              <a:rPr lang="ko-KR" altLang="en-US" sz="1050" dirty="0"/>
              <a:t>각 </a:t>
            </a:r>
            <a:r>
              <a:rPr lang="ko-KR" altLang="en-US" sz="1050" dirty="0" smtClean="0"/>
              <a:t>프레임 별로 </a:t>
            </a:r>
            <a:r>
              <a:rPr lang="ko-KR" altLang="en-US" sz="1050" dirty="0"/>
              <a:t>하나씩 </a:t>
            </a:r>
            <a:r>
              <a:rPr lang="ko-KR" altLang="en-US" sz="1050" dirty="0" smtClean="0"/>
              <a:t>존재</a:t>
            </a:r>
            <a:endParaRPr lang="en-US" altLang="ko-KR" sz="1050" dirty="0" smtClean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/>
              <a:t>현재 </a:t>
            </a:r>
            <a:r>
              <a:rPr lang="en-US" altLang="ko-KR" sz="1050" dirty="0"/>
              <a:t>URL</a:t>
            </a:r>
            <a:r>
              <a:rPr lang="ko-KR" altLang="en-US" sz="1050" dirty="0"/>
              <a:t>을 </a:t>
            </a:r>
            <a:r>
              <a:rPr lang="en-US" altLang="ko-KR" sz="1050" dirty="0"/>
              <a:t>test.html</a:t>
            </a:r>
            <a:r>
              <a:rPr lang="ko-KR" altLang="en-US" sz="1050" dirty="0"/>
              <a:t>로 변경하기 </a:t>
            </a:r>
            <a:r>
              <a:rPr lang="en-US" altLang="ko-KR" sz="1050" dirty="0"/>
              <a:t>: </a:t>
            </a:r>
            <a:r>
              <a:rPr lang="en-US" altLang="ko-KR" sz="1050" dirty="0" err="1"/>
              <a:t>window.location</a:t>
            </a:r>
            <a:r>
              <a:rPr lang="en-US" altLang="ko-KR" sz="1050" dirty="0"/>
              <a:t> = test.html;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050" dirty="0"/>
              <a:t> status bar</a:t>
            </a:r>
            <a:r>
              <a:rPr lang="ko-KR" altLang="en-US" sz="1050" dirty="0"/>
              <a:t>에 정보 표기 </a:t>
            </a:r>
            <a:r>
              <a:rPr lang="en-US" altLang="ko-KR" sz="1050" dirty="0"/>
              <a:t>: </a:t>
            </a:r>
            <a:r>
              <a:rPr lang="en-US" altLang="ko-KR" sz="1050" dirty="0" err="1"/>
              <a:t>window.status</a:t>
            </a:r>
            <a:r>
              <a:rPr lang="en-US" altLang="ko-KR" sz="1050" dirty="0"/>
              <a:t> = "Hello";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050" dirty="0" err="1"/>
              <a:t>window.open</a:t>
            </a:r>
            <a:r>
              <a:rPr lang="en-US" altLang="ko-KR" sz="1050" dirty="0"/>
              <a:t>("new.html","</a:t>
            </a:r>
            <a:r>
              <a:rPr lang="en-US" altLang="ko-KR" sz="1050" dirty="0" err="1"/>
              <a:t>newWindow</a:t>
            </a:r>
            <a:r>
              <a:rPr lang="en-US" altLang="ko-KR" sz="1050" dirty="0"/>
              <a:t>","toolbar=yes, ..,width=200");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 smtClean="0"/>
              <a:t>3.</a:t>
            </a:r>
            <a:r>
              <a:rPr lang="ko-KR" altLang="en-US" sz="1800" dirty="0" smtClean="0"/>
              <a:t>이해하기 </a:t>
            </a:r>
            <a:r>
              <a:rPr lang="en-US" altLang="ko-KR" sz="1800" dirty="0" smtClean="0"/>
              <a:t>/ 4. </a:t>
            </a:r>
            <a:r>
              <a:rPr lang="ko-KR" altLang="en-US" sz="1800" dirty="0" smtClean="0"/>
              <a:t>실습하기 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8828" y="1224025"/>
            <a:ext cx="5894528" cy="3810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494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292152" y="696097"/>
            <a:ext cx="3047388" cy="486618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 smtClean="0"/>
              <a:t>객체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– document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 smtClean="0"/>
              <a:t>다음 </a:t>
            </a:r>
            <a:r>
              <a:rPr lang="en-US" altLang="ko-KR" sz="1050" dirty="0" smtClean="0"/>
              <a:t>html</a:t>
            </a:r>
            <a:r>
              <a:rPr lang="ko-KR" altLang="en-US" sz="1050" dirty="0" smtClean="0"/>
              <a:t>소스를 작성하고 게시하시오</a:t>
            </a:r>
            <a:r>
              <a:rPr lang="en-US" altLang="ko-KR" sz="1050" dirty="0" smtClean="0"/>
              <a:t>(</a:t>
            </a:r>
            <a:r>
              <a:rPr lang="ko-KR" altLang="en-US" sz="1050" dirty="0" smtClean="0"/>
              <a:t>★ ★ </a:t>
            </a:r>
            <a:r>
              <a:rPr lang="en-US" altLang="ko-KR" sz="1050" dirty="0" smtClean="0"/>
              <a:t>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05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 smtClean="0"/>
              <a:t>다음 왼쪽 내용을 함수에 포함하여 전체 </a:t>
            </a:r>
            <a:r>
              <a:rPr lang="en-US" altLang="ko-KR" sz="1050" dirty="0" smtClean="0"/>
              <a:t>html</a:t>
            </a:r>
            <a:r>
              <a:rPr lang="ko-KR" altLang="en-US" sz="1050" dirty="0" smtClean="0"/>
              <a:t>을 작성하여 결과를 실습</a:t>
            </a:r>
            <a:r>
              <a:rPr lang="en-US" altLang="ko-KR" sz="1050" dirty="0" smtClean="0"/>
              <a:t>(</a:t>
            </a:r>
            <a:r>
              <a:rPr lang="ko-KR" altLang="en-US" sz="1050" dirty="0" smtClean="0"/>
              <a:t>실습할 것이 두 개</a:t>
            </a:r>
            <a:r>
              <a:rPr lang="en-US" altLang="ko-KR" sz="1050" dirty="0" smtClean="0"/>
              <a:t>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050" dirty="0"/>
              <a:t>document </a:t>
            </a:r>
            <a:r>
              <a:rPr lang="en-US" altLang="ko-KR" sz="1050" dirty="0" smtClean="0"/>
              <a:t>: </a:t>
            </a:r>
            <a:r>
              <a:rPr lang="ko-KR" altLang="en-US" sz="1050" dirty="0"/>
              <a:t>현재의 문서에 대한 정보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 smtClean="0"/>
              <a:t>프레임을 나눈 상태에서 다른 프레임의 </a:t>
            </a:r>
            <a:r>
              <a:rPr lang="en-US" altLang="ko-KR" sz="1050" dirty="0" smtClean="0"/>
              <a:t>html</a:t>
            </a:r>
            <a:r>
              <a:rPr lang="ko-KR" altLang="en-US" sz="1050" dirty="0" smtClean="0"/>
              <a:t>에서 옆에 프레임을 호출하여 처리할 수 있다</a:t>
            </a:r>
            <a:r>
              <a:rPr lang="en-US" altLang="ko-KR" sz="1050" dirty="0" smtClean="0"/>
              <a:t>.</a:t>
            </a:r>
            <a:endParaRPr lang="en-US" altLang="ko-KR" sz="1050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 smtClean="0"/>
              <a:t>3.</a:t>
            </a:r>
            <a:r>
              <a:rPr lang="ko-KR" altLang="en-US" sz="1800" dirty="0" smtClean="0"/>
              <a:t>이해하기 </a:t>
            </a:r>
            <a:r>
              <a:rPr lang="en-US" altLang="ko-KR" sz="1800" dirty="0" smtClean="0"/>
              <a:t>/ 4. </a:t>
            </a:r>
            <a:r>
              <a:rPr lang="ko-KR" altLang="en-US" sz="1800" dirty="0" smtClean="0"/>
              <a:t>실습하기 </a:t>
            </a: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7410" y="749124"/>
            <a:ext cx="3893384" cy="184827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7410" y="3273036"/>
            <a:ext cx="4907705" cy="1981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024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292152" y="696097"/>
            <a:ext cx="3047388" cy="486618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 smtClean="0"/>
              <a:t>객체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– </a:t>
            </a:r>
            <a:r>
              <a:rPr lang="en-US" altLang="ko-KR" sz="1600" dirty="0" smtClean="0"/>
              <a:t>location</a:t>
            </a:r>
            <a:endParaRPr lang="en-US" altLang="ko-KR" sz="16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 smtClean="0"/>
              <a:t>다음 </a:t>
            </a:r>
            <a:r>
              <a:rPr lang="en-US" altLang="ko-KR" sz="1050" dirty="0" smtClean="0"/>
              <a:t>html</a:t>
            </a:r>
            <a:r>
              <a:rPr lang="ko-KR" altLang="en-US" sz="1050" dirty="0" smtClean="0"/>
              <a:t>소스를 작성하고 게시하시오</a:t>
            </a:r>
            <a:r>
              <a:rPr lang="en-US" altLang="ko-KR" sz="1050" dirty="0" smtClean="0"/>
              <a:t>(</a:t>
            </a:r>
            <a:r>
              <a:rPr lang="ko-KR" altLang="en-US" sz="1050" dirty="0" smtClean="0"/>
              <a:t>★ ★ </a:t>
            </a:r>
            <a:r>
              <a:rPr lang="en-US" altLang="ko-KR" sz="1050" dirty="0" smtClean="0"/>
              <a:t>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05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 smtClean="0"/>
              <a:t>다음 왼쪽 내용을 함수에 포함하여 전체 </a:t>
            </a:r>
            <a:r>
              <a:rPr lang="en-US" altLang="ko-KR" sz="1050" dirty="0" smtClean="0"/>
              <a:t>html</a:t>
            </a:r>
            <a:r>
              <a:rPr lang="ko-KR" altLang="en-US" sz="1050" dirty="0" smtClean="0"/>
              <a:t>을 작성하여 결과를 실습</a:t>
            </a:r>
            <a:r>
              <a:rPr lang="en-US" altLang="ko-KR" sz="1050" dirty="0" smtClean="0"/>
              <a:t>(</a:t>
            </a:r>
            <a:r>
              <a:rPr lang="ko-KR" altLang="en-US" sz="1050" dirty="0" smtClean="0"/>
              <a:t>실습할 것이 여러 개</a:t>
            </a:r>
            <a:r>
              <a:rPr lang="en-US" altLang="ko-KR" sz="1050" dirty="0" smtClean="0"/>
              <a:t>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050" dirty="0"/>
              <a:t>location </a:t>
            </a:r>
            <a:r>
              <a:rPr lang="en-US" altLang="ko-KR" sz="1050" dirty="0" smtClean="0"/>
              <a:t>: </a:t>
            </a:r>
            <a:r>
              <a:rPr lang="ko-KR" altLang="en-US" sz="1050" dirty="0"/>
              <a:t>현재 </a:t>
            </a:r>
            <a:r>
              <a:rPr lang="en-US" altLang="ko-KR" sz="1050" dirty="0"/>
              <a:t>URL</a:t>
            </a:r>
            <a:r>
              <a:rPr lang="ko-KR" altLang="en-US" sz="1050" dirty="0"/>
              <a:t>에 대한 정보</a:t>
            </a:r>
            <a:r>
              <a:rPr lang="en-US" altLang="ko-KR" sz="1050" dirty="0"/>
              <a:t>. </a:t>
            </a:r>
            <a:r>
              <a:rPr lang="ko-KR" altLang="en-US" sz="1050" dirty="0" err="1"/>
              <a:t>브라우져에서</a:t>
            </a:r>
            <a:r>
              <a:rPr lang="ko-KR" altLang="en-US" sz="1050" dirty="0"/>
              <a:t> 사용자가 요청하는 </a:t>
            </a:r>
            <a:r>
              <a:rPr lang="en-US" altLang="ko-KR" sz="1050" dirty="0"/>
              <a:t>URL.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/>
              <a:t>이동 </a:t>
            </a:r>
            <a:r>
              <a:rPr lang="en-US" altLang="ko-KR" sz="1050" dirty="0"/>
              <a:t>: </a:t>
            </a:r>
            <a:r>
              <a:rPr lang="en-US" altLang="ko-KR" sz="1050" dirty="0" err="1"/>
              <a:t>window.location</a:t>
            </a:r>
            <a:r>
              <a:rPr lang="en-US" altLang="ko-KR" sz="1050" dirty="0"/>
              <a:t> = "http://</a:t>
            </a:r>
            <a:r>
              <a:rPr lang="en-US" altLang="ko-KR" sz="1050" dirty="0" smtClean="0"/>
              <a:t>www.naver.com";</a:t>
            </a:r>
            <a:endParaRPr lang="en-US" altLang="ko-KR" sz="1050" dirty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/>
              <a:t>그밖에 </a:t>
            </a:r>
            <a:r>
              <a:rPr lang="ko-KR" altLang="en-US" sz="1050" dirty="0" smtClean="0"/>
              <a:t>속성으로 </a:t>
            </a:r>
            <a:r>
              <a:rPr lang="en-US" altLang="ko-KR" sz="1050" dirty="0" err="1"/>
              <a:t>href</a:t>
            </a:r>
            <a:r>
              <a:rPr lang="en-US" altLang="ko-KR" sz="1050" dirty="0" smtClean="0"/>
              <a:t>, port, hostname</a:t>
            </a:r>
            <a:r>
              <a:rPr lang="en-US" altLang="ko-KR" sz="1050" dirty="0"/>
              <a:t>, hash</a:t>
            </a:r>
            <a:r>
              <a:rPr lang="en-US" altLang="ko-KR" sz="1050" dirty="0" smtClean="0"/>
              <a:t>, protocol </a:t>
            </a:r>
            <a:r>
              <a:rPr lang="ko-KR" altLang="en-US" sz="1050" dirty="0" smtClean="0"/>
              <a:t>을 찾아서 예제를 만들어 실습하시오</a:t>
            </a:r>
            <a:r>
              <a:rPr lang="en-US" altLang="ko-KR" sz="1050" dirty="0" smtClean="0"/>
              <a:t>.</a:t>
            </a:r>
            <a:endParaRPr lang="en-US" altLang="ko-KR" sz="105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7038" y="1380817"/>
            <a:ext cx="3609145" cy="3261643"/>
          </a:xfrm>
          <a:prstGeom prst="rect">
            <a:avLst/>
          </a:prstGeom>
        </p:spPr>
      </p:pic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 smtClean="0"/>
              <a:t>3.</a:t>
            </a:r>
            <a:r>
              <a:rPr lang="ko-KR" altLang="en-US" sz="1800" dirty="0" smtClean="0"/>
              <a:t>이해하기 </a:t>
            </a:r>
            <a:r>
              <a:rPr lang="en-US" altLang="ko-KR" sz="1800" dirty="0" smtClean="0"/>
              <a:t>/ 4. </a:t>
            </a:r>
            <a:r>
              <a:rPr lang="ko-KR" altLang="en-US" sz="1800" dirty="0" smtClean="0"/>
              <a:t>실습하기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80471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292152" y="696097"/>
            <a:ext cx="3047388" cy="486618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 smtClean="0"/>
              <a:t>객체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– </a:t>
            </a:r>
            <a:r>
              <a:rPr lang="en-US" altLang="ko-KR" sz="1600" dirty="0" smtClean="0"/>
              <a:t>history</a:t>
            </a:r>
            <a:r>
              <a:rPr lang="ko-KR" altLang="en-US" sz="1600" dirty="0" smtClean="0"/>
              <a:t> </a:t>
            </a:r>
            <a:endParaRPr lang="en-US" altLang="ko-KR" sz="16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 smtClean="0"/>
              <a:t>다음 </a:t>
            </a:r>
            <a:r>
              <a:rPr lang="en-US" altLang="ko-KR" sz="1050" dirty="0" smtClean="0"/>
              <a:t>html</a:t>
            </a:r>
            <a:r>
              <a:rPr lang="ko-KR" altLang="en-US" sz="1050" dirty="0" smtClean="0"/>
              <a:t>소스를 작성하고 게시하시오</a:t>
            </a:r>
            <a:r>
              <a:rPr lang="en-US" altLang="ko-KR" sz="1050" dirty="0" smtClean="0"/>
              <a:t>(</a:t>
            </a:r>
            <a:r>
              <a:rPr lang="ko-KR" altLang="en-US" sz="1050" dirty="0" smtClean="0"/>
              <a:t>★ ★ </a:t>
            </a:r>
            <a:r>
              <a:rPr lang="en-US" altLang="ko-KR" sz="1050" dirty="0" smtClean="0"/>
              <a:t>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05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 smtClean="0"/>
              <a:t>다음 왼쪽 내용을 함수에 포함하여 전체 </a:t>
            </a:r>
            <a:r>
              <a:rPr lang="en-US" altLang="ko-KR" sz="1050" dirty="0" smtClean="0"/>
              <a:t>html</a:t>
            </a:r>
            <a:r>
              <a:rPr lang="ko-KR" altLang="en-US" sz="1050" dirty="0" smtClean="0"/>
              <a:t>을 작성하여 결과를 실습</a:t>
            </a:r>
            <a:r>
              <a:rPr lang="en-US" altLang="ko-KR" sz="1050" dirty="0" smtClean="0"/>
              <a:t>(</a:t>
            </a:r>
            <a:r>
              <a:rPr lang="ko-KR" altLang="en-US" sz="1050" dirty="0" smtClean="0"/>
              <a:t>실습할 것이 여러 개</a:t>
            </a:r>
            <a:r>
              <a:rPr lang="en-US" altLang="ko-KR" sz="1050" dirty="0" smtClean="0"/>
              <a:t>)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050" dirty="0"/>
              <a:t>history </a:t>
            </a:r>
            <a:r>
              <a:rPr lang="en-US" altLang="ko-KR" sz="1050" dirty="0" smtClean="0"/>
              <a:t>: </a:t>
            </a:r>
            <a:r>
              <a:rPr lang="ko-KR" altLang="en-US" sz="1050" dirty="0"/>
              <a:t>현재의 </a:t>
            </a:r>
            <a:r>
              <a:rPr lang="ko-KR" altLang="en-US" sz="1050" dirty="0" err="1"/>
              <a:t>브라우져가</a:t>
            </a:r>
            <a:r>
              <a:rPr lang="ko-KR" altLang="en-US" sz="1050" dirty="0"/>
              <a:t> 접근했던 </a:t>
            </a:r>
            <a:r>
              <a:rPr lang="en-US" altLang="ko-KR" sz="1050" dirty="0"/>
              <a:t>URL</a:t>
            </a:r>
            <a:r>
              <a:rPr lang="ko-KR" altLang="en-US" sz="1050" dirty="0"/>
              <a:t>의 </a:t>
            </a:r>
            <a:r>
              <a:rPr lang="en-US" altLang="ko-KR" sz="1050" dirty="0" smtClean="0"/>
              <a:t>history.</a:t>
            </a:r>
            <a:endParaRPr lang="en-US" altLang="ko-KR" sz="1050" dirty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050" dirty="0" smtClean="0"/>
              <a:t>go, back, </a:t>
            </a:r>
            <a:r>
              <a:rPr lang="en-US" altLang="ko-KR" sz="1050" dirty="0" err="1" smtClean="0"/>
              <a:t>forword</a:t>
            </a:r>
            <a:r>
              <a:rPr lang="ko-KR" altLang="en-US" sz="1050" dirty="0" smtClean="0"/>
              <a:t>를</a:t>
            </a:r>
            <a:r>
              <a:rPr lang="en-US" altLang="ko-KR" sz="1050" dirty="0" smtClean="0"/>
              <a:t> </a:t>
            </a:r>
            <a:r>
              <a:rPr lang="ko-KR" altLang="en-US" sz="1050" dirty="0" smtClean="0"/>
              <a:t>각각 실습할 것</a:t>
            </a:r>
            <a:endParaRPr lang="en-US" altLang="ko-KR" sz="1050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 smtClean="0"/>
              <a:t>3.</a:t>
            </a:r>
            <a:r>
              <a:rPr lang="ko-KR" altLang="en-US" sz="1800" dirty="0" smtClean="0"/>
              <a:t>이해하기 </a:t>
            </a:r>
            <a:r>
              <a:rPr lang="en-US" altLang="ko-KR" sz="1800" dirty="0" smtClean="0"/>
              <a:t>/ 4. </a:t>
            </a:r>
            <a:r>
              <a:rPr lang="ko-KR" altLang="en-US" sz="1800" dirty="0" smtClean="0"/>
              <a:t>실습하기 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0020" y="1042360"/>
            <a:ext cx="3542083" cy="3627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07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292152" y="696097"/>
            <a:ext cx="1832595" cy="520007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en-US" altLang="ko-KR" sz="1600" dirty="0" smtClean="0"/>
              <a:t>Im100Again - </a:t>
            </a:r>
            <a:r>
              <a:rPr lang="ko-KR" altLang="en-US" sz="1600" dirty="0" smtClean="0"/>
              <a:t>영수증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 </a:t>
            </a:r>
            <a:endParaRPr lang="en-US" altLang="ko-KR" sz="16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 smtClean="0"/>
              <a:t>다음 </a:t>
            </a:r>
            <a:r>
              <a:rPr lang="en-US" altLang="ko-KR" sz="1050" dirty="0" smtClean="0"/>
              <a:t>html</a:t>
            </a:r>
            <a:r>
              <a:rPr lang="ko-KR" altLang="en-US" sz="1050" dirty="0" smtClean="0"/>
              <a:t>소스를 작성하고 게시하시오</a:t>
            </a:r>
            <a:r>
              <a:rPr lang="en-US" altLang="ko-KR" sz="1050" dirty="0" smtClean="0"/>
              <a:t>(</a:t>
            </a:r>
            <a:r>
              <a:rPr lang="ko-KR" altLang="en-US" sz="1050" dirty="0" smtClean="0"/>
              <a:t>★ ★ </a:t>
            </a:r>
            <a:r>
              <a:rPr lang="en-US" altLang="ko-KR" sz="1050" dirty="0" smtClean="0"/>
              <a:t>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05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 smtClean="0"/>
              <a:t>그때 그 </a:t>
            </a:r>
            <a:r>
              <a:rPr lang="ko-KR" altLang="en-US" sz="1050" dirty="0" err="1" smtClean="0"/>
              <a:t>추억속의</a:t>
            </a:r>
            <a:r>
              <a:rPr lang="ko-KR" altLang="en-US" sz="1050" dirty="0" smtClean="0"/>
              <a:t> 영수증 </a:t>
            </a:r>
            <a:r>
              <a:rPr lang="en-US" altLang="ko-KR" sz="1050" dirty="0" smtClean="0"/>
              <a:t>java</a:t>
            </a:r>
            <a:r>
              <a:rPr lang="ko-KR" altLang="en-US" sz="1050" dirty="0" smtClean="0"/>
              <a:t>프로그램을  </a:t>
            </a:r>
            <a:r>
              <a:rPr lang="en-US" altLang="ko-KR" sz="1050" dirty="0" err="1" smtClean="0"/>
              <a:t>javascript</a:t>
            </a:r>
            <a:r>
              <a:rPr lang="ko-KR" altLang="en-US" sz="1050" dirty="0" smtClean="0"/>
              <a:t>로 재 작성하여 웹 출력으로 칸을 맞춰 보시지</a:t>
            </a:r>
            <a:r>
              <a:rPr lang="en-US" altLang="ko-KR" sz="1050" dirty="0" smtClean="0"/>
              <a:t>…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 smtClean="0"/>
              <a:t>아마 </a:t>
            </a:r>
            <a:r>
              <a:rPr lang="en-US" altLang="ko-KR" sz="1050" dirty="0" smtClean="0"/>
              <a:t>&lt;table&gt; &lt;</a:t>
            </a:r>
            <a:r>
              <a:rPr lang="en-US" altLang="ko-KR" sz="1050" dirty="0" err="1" smtClean="0"/>
              <a:t>tr</a:t>
            </a:r>
            <a:r>
              <a:rPr lang="en-US" altLang="ko-KR" sz="1050" dirty="0" smtClean="0"/>
              <a:t>&gt; &lt;td&gt; </a:t>
            </a:r>
            <a:r>
              <a:rPr lang="ko-KR" altLang="en-US" sz="1050" dirty="0" smtClean="0"/>
              <a:t>와 비율</a:t>
            </a:r>
            <a:r>
              <a:rPr lang="en-US" altLang="ko-KR" sz="1050" dirty="0" smtClean="0"/>
              <a:t>, </a:t>
            </a:r>
            <a:r>
              <a:rPr lang="ko-KR" altLang="en-US" sz="1050" dirty="0" smtClean="0"/>
              <a:t>크기를 사용하여 칸을 맞춰 보시오</a:t>
            </a:r>
            <a:r>
              <a:rPr lang="en-US" altLang="ko-KR" sz="1050" dirty="0" smtClean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 smtClean="0"/>
              <a:t>데이터는 </a:t>
            </a:r>
            <a:r>
              <a:rPr lang="en-US" altLang="ko-KR" sz="1050" dirty="0" smtClean="0"/>
              <a:t>java</a:t>
            </a:r>
            <a:r>
              <a:rPr lang="ko-KR" altLang="en-US" sz="1050" dirty="0" smtClean="0"/>
              <a:t>실습과 같은 방법으로 사용</a:t>
            </a:r>
            <a:endParaRPr lang="en-US" altLang="ko-KR" sz="1050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 smtClean="0"/>
              <a:t>4. </a:t>
            </a:r>
            <a:r>
              <a:rPr lang="ko-KR" altLang="en-US" sz="1800" dirty="0" smtClean="0"/>
              <a:t>실습하기 </a:t>
            </a: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7361" y="1143589"/>
            <a:ext cx="7499063" cy="4509756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4121615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292152" y="696096"/>
            <a:ext cx="1832595" cy="551499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en-US" altLang="ko-KR" sz="1600" dirty="0" smtClean="0"/>
              <a:t>Im100Again - </a:t>
            </a:r>
            <a:r>
              <a:rPr lang="ko-KR" altLang="en-US" sz="1600" dirty="0" smtClean="0"/>
              <a:t>영수증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 </a:t>
            </a:r>
            <a:endParaRPr lang="en-US" altLang="ko-KR" sz="16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 smtClean="0"/>
              <a:t>다음 </a:t>
            </a:r>
            <a:r>
              <a:rPr lang="en-US" altLang="ko-KR" sz="1050" dirty="0" smtClean="0"/>
              <a:t>html</a:t>
            </a:r>
            <a:r>
              <a:rPr lang="ko-KR" altLang="en-US" sz="1050" dirty="0" smtClean="0"/>
              <a:t>소스를 작성하고 게시하시오</a:t>
            </a:r>
            <a:r>
              <a:rPr lang="en-US" altLang="ko-KR" sz="1050" dirty="0" smtClean="0"/>
              <a:t>(</a:t>
            </a:r>
            <a:r>
              <a:rPr lang="ko-KR" altLang="en-US" sz="1050" dirty="0" smtClean="0"/>
              <a:t>★ ★ </a:t>
            </a:r>
            <a:r>
              <a:rPr lang="en-US" altLang="ko-KR" sz="1050" dirty="0" smtClean="0"/>
              <a:t>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05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 smtClean="0"/>
              <a:t>그때 그 </a:t>
            </a:r>
            <a:r>
              <a:rPr lang="ko-KR" altLang="en-US" sz="1050" dirty="0" err="1" smtClean="0"/>
              <a:t>추억속의</a:t>
            </a:r>
            <a:r>
              <a:rPr lang="ko-KR" altLang="en-US" sz="1050" dirty="0" smtClean="0"/>
              <a:t> 성적집계표 </a:t>
            </a:r>
            <a:r>
              <a:rPr lang="en-US" altLang="ko-KR" sz="1050" dirty="0" smtClean="0"/>
              <a:t>java</a:t>
            </a:r>
            <a:r>
              <a:rPr lang="ko-KR" altLang="en-US" sz="1050" dirty="0" smtClean="0"/>
              <a:t>프로그램을  </a:t>
            </a:r>
            <a:r>
              <a:rPr lang="en-US" altLang="ko-KR" sz="1050" dirty="0" err="1" smtClean="0"/>
              <a:t>javascript</a:t>
            </a:r>
            <a:r>
              <a:rPr lang="ko-KR" altLang="en-US" sz="1050" dirty="0" smtClean="0"/>
              <a:t>로 재 작성하여 웹 출력으로 칸을 맞춰 보시지</a:t>
            </a:r>
            <a:r>
              <a:rPr lang="en-US" altLang="ko-KR" sz="1050" dirty="0" smtClean="0"/>
              <a:t>…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 smtClean="0"/>
              <a:t>아마 </a:t>
            </a:r>
            <a:r>
              <a:rPr lang="en-US" altLang="ko-KR" sz="1050" dirty="0" smtClean="0"/>
              <a:t>&lt;table&gt; &lt;</a:t>
            </a:r>
            <a:r>
              <a:rPr lang="en-US" altLang="ko-KR" sz="1050" dirty="0" err="1" smtClean="0"/>
              <a:t>tr</a:t>
            </a:r>
            <a:r>
              <a:rPr lang="en-US" altLang="ko-KR" sz="1050" dirty="0" smtClean="0"/>
              <a:t>&gt; &lt;td&gt; </a:t>
            </a:r>
            <a:r>
              <a:rPr lang="ko-KR" altLang="en-US" sz="1050" dirty="0" smtClean="0"/>
              <a:t>와 비율</a:t>
            </a:r>
            <a:r>
              <a:rPr lang="en-US" altLang="ko-KR" sz="1050" dirty="0" smtClean="0"/>
              <a:t>, </a:t>
            </a:r>
            <a:r>
              <a:rPr lang="ko-KR" altLang="en-US" sz="1050" dirty="0" smtClean="0"/>
              <a:t>크기를 사용하여 칸을 맞춰 보시오</a:t>
            </a:r>
            <a:r>
              <a:rPr lang="en-US" altLang="ko-KR" sz="1050" dirty="0" smtClean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 smtClean="0"/>
              <a:t>데이터는 </a:t>
            </a:r>
            <a:r>
              <a:rPr lang="en-US" altLang="ko-KR" sz="1050" dirty="0" smtClean="0"/>
              <a:t>java</a:t>
            </a:r>
            <a:r>
              <a:rPr lang="ko-KR" altLang="en-US" sz="1050" dirty="0" smtClean="0"/>
              <a:t>실습과 같은 방법으로 사용</a:t>
            </a:r>
            <a:endParaRPr lang="en-US" altLang="ko-KR" sz="1050" dirty="0" smtClean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 smtClean="0"/>
              <a:t>본 프로그램은 단화면 리포트의 전형적인 형태</a:t>
            </a:r>
            <a:r>
              <a:rPr lang="en-US" altLang="ko-KR" sz="1050" dirty="0" smtClean="0"/>
              <a:t>, </a:t>
            </a:r>
            <a:r>
              <a:rPr lang="ko-KR" altLang="en-US" sz="1050" dirty="0" smtClean="0"/>
              <a:t>연속화면은 나중에 실습해 봅시다</a:t>
            </a:r>
            <a:r>
              <a:rPr lang="en-US" altLang="ko-KR" sz="1050" dirty="0" smtClean="0"/>
              <a:t>.</a:t>
            </a:r>
            <a:endParaRPr lang="en-US" altLang="ko-KR" sz="1050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 smtClean="0"/>
              <a:t>4. </a:t>
            </a:r>
            <a:r>
              <a:rPr lang="ko-KR" altLang="en-US" sz="1800" dirty="0" smtClean="0"/>
              <a:t>실습하기 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3914" y="632153"/>
            <a:ext cx="7570628" cy="4573477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574401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292152" y="696096"/>
            <a:ext cx="2258101" cy="551499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en-US" altLang="ko-KR" sz="1600" dirty="0" err="1" smtClean="0"/>
              <a:t>ChartNew</a:t>
            </a:r>
            <a:r>
              <a:rPr lang="ko-KR" altLang="en-US" sz="1600" dirty="0" smtClean="0"/>
              <a:t>가지고 놀기</a:t>
            </a:r>
            <a:endParaRPr lang="en-US" altLang="ko-KR" sz="16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 smtClean="0"/>
              <a:t>다음 </a:t>
            </a:r>
            <a:r>
              <a:rPr lang="en-US" altLang="ko-KR" sz="1050" dirty="0" smtClean="0"/>
              <a:t>html</a:t>
            </a:r>
            <a:r>
              <a:rPr lang="ko-KR" altLang="en-US" sz="1050" dirty="0" smtClean="0"/>
              <a:t>소스를 작성하고 게시하시오</a:t>
            </a:r>
            <a:r>
              <a:rPr lang="en-US" altLang="ko-KR" sz="1050" dirty="0" smtClean="0"/>
              <a:t>(</a:t>
            </a:r>
            <a:r>
              <a:rPr lang="ko-KR" altLang="en-US" sz="1050" dirty="0" smtClean="0"/>
              <a:t>★ ★ </a:t>
            </a:r>
            <a:r>
              <a:rPr lang="en-US" altLang="ko-KR" sz="1050" dirty="0" smtClean="0"/>
              <a:t>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05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 smtClean="0"/>
              <a:t>리눅스 마지막 </a:t>
            </a:r>
            <a:r>
              <a:rPr lang="ko-KR" altLang="en-US" sz="1050" dirty="0" err="1" smtClean="0"/>
              <a:t>도나스</a:t>
            </a:r>
            <a:r>
              <a:rPr lang="ko-KR" altLang="en-US" sz="1050" dirty="0" smtClean="0"/>
              <a:t> </a:t>
            </a:r>
            <a:r>
              <a:rPr lang="ko-KR" altLang="en-US" sz="1050" dirty="0" err="1" smtClean="0"/>
              <a:t>돌던것</a:t>
            </a:r>
            <a:r>
              <a:rPr lang="en-US" altLang="ko-KR" sz="1050" dirty="0" smtClean="0"/>
              <a:t>……(chartnew.js)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 smtClean="0"/>
              <a:t>주요 차트</a:t>
            </a:r>
            <a:r>
              <a:rPr lang="en-US" altLang="ko-KR" sz="1050" dirty="0" err="1" smtClean="0"/>
              <a:t>js</a:t>
            </a:r>
            <a:r>
              <a:rPr lang="ko-KR" altLang="en-US" sz="1050" dirty="0" smtClean="0"/>
              <a:t>라이브러리는 </a:t>
            </a:r>
            <a:r>
              <a:rPr lang="en-US" altLang="ko-KR" sz="1050" dirty="0" smtClean="0"/>
              <a:t>D3.js , chart.js, </a:t>
            </a:r>
            <a:r>
              <a:rPr lang="en-US" altLang="ko-KR" sz="1050" dirty="0" err="1" smtClean="0"/>
              <a:t>chartNew.sjs</a:t>
            </a:r>
            <a:r>
              <a:rPr lang="ko-KR" altLang="en-US" sz="1050" dirty="0" smtClean="0"/>
              <a:t>등이 있는데 </a:t>
            </a:r>
            <a:r>
              <a:rPr lang="en-US" altLang="ko-KR" sz="1050" dirty="0" smtClean="0"/>
              <a:t>chart/</a:t>
            </a:r>
            <a:r>
              <a:rPr lang="en-US" altLang="ko-KR" sz="1050" dirty="0" err="1" smtClean="0"/>
              <a:t>chartNew</a:t>
            </a:r>
            <a:r>
              <a:rPr lang="ko-KR" altLang="en-US" sz="1050" dirty="0" smtClean="0"/>
              <a:t>는 </a:t>
            </a:r>
            <a:r>
              <a:rPr lang="en-US" altLang="ko-KR" sz="1050" dirty="0" smtClean="0"/>
              <a:t>MIT</a:t>
            </a:r>
            <a:r>
              <a:rPr lang="ko-KR" altLang="en-US" sz="1050" dirty="0" smtClean="0"/>
              <a:t>라이센스</a:t>
            </a:r>
            <a:r>
              <a:rPr lang="en-US" altLang="ko-KR" sz="1050" dirty="0" smtClean="0"/>
              <a:t>(</a:t>
            </a:r>
            <a:r>
              <a:rPr lang="ko-KR" altLang="en-US" sz="1050" dirty="0" smtClean="0"/>
              <a:t>공짜</a:t>
            </a:r>
            <a:r>
              <a:rPr lang="en-US" altLang="ko-KR" sz="1050" dirty="0" smtClean="0"/>
              <a:t>).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050" dirty="0" smtClean="0"/>
              <a:t>ChartNew.js</a:t>
            </a:r>
            <a:r>
              <a:rPr lang="ko-KR" altLang="en-US" sz="1050" dirty="0" smtClean="0"/>
              <a:t>를 검색하고 </a:t>
            </a:r>
            <a:r>
              <a:rPr lang="en-US" altLang="ko-KR" sz="1050" dirty="0" smtClean="0"/>
              <a:t>sample</a:t>
            </a:r>
            <a:r>
              <a:rPr lang="ko-KR" altLang="en-US" sz="1050" dirty="0" smtClean="0"/>
              <a:t>을 살펴봄</a:t>
            </a:r>
            <a:r>
              <a:rPr lang="en-US" altLang="ko-KR" sz="1050" dirty="0" smtClean="0"/>
              <a:t>, </a:t>
            </a:r>
            <a:r>
              <a:rPr lang="ko-KR" altLang="en-US" sz="1050" dirty="0" smtClean="0"/>
              <a:t>그리고 샘플을 좀 고쳐서 </a:t>
            </a:r>
            <a:r>
              <a:rPr lang="en-US" altLang="ko-KR" sz="1050" dirty="0" smtClean="0"/>
              <a:t>.20</a:t>
            </a:r>
            <a:r>
              <a:rPr lang="ko-KR" altLang="en-US" sz="1050" dirty="0" smtClean="0"/>
              <a:t>명의 점수 막대그래프를 만드시오</a:t>
            </a:r>
            <a:r>
              <a:rPr lang="en-US" altLang="ko-KR" sz="1050" dirty="0" smtClean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 err="1" smtClean="0"/>
              <a:t>차트종류는</a:t>
            </a:r>
            <a:r>
              <a:rPr lang="ko-KR" altLang="en-US" sz="1050" dirty="0" smtClean="0"/>
              <a:t>  </a:t>
            </a:r>
            <a:r>
              <a:rPr lang="ko-KR" altLang="en-US" sz="1050" dirty="0" err="1" smtClean="0"/>
              <a:t>너맘대로</a:t>
            </a:r>
            <a:r>
              <a:rPr lang="ko-KR" altLang="en-US" sz="1050" dirty="0" smtClean="0"/>
              <a:t> 하셔요</a:t>
            </a:r>
            <a:endParaRPr lang="en-US" altLang="ko-KR" sz="1050" dirty="0" smtClean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050" dirty="0" smtClean="0"/>
              <a:t>Reload</a:t>
            </a:r>
            <a:r>
              <a:rPr lang="ko-KR" altLang="en-US" sz="1050" dirty="0" smtClean="0"/>
              <a:t>로 다시 부르면 </a:t>
            </a:r>
            <a:r>
              <a:rPr lang="en-US" altLang="ko-KR" sz="1050" dirty="0" smtClean="0"/>
              <a:t>20</a:t>
            </a:r>
            <a:r>
              <a:rPr lang="ko-KR" altLang="en-US" sz="1050" dirty="0" smtClean="0"/>
              <a:t>명의 점수가 랜덤으로 </a:t>
            </a:r>
            <a:r>
              <a:rPr lang="ko-KR" altLang="en-US" sz="1050" dirty="0" err="1" smtClean="0"/>
              <a:t>생성된후</a:t>
            </a:r>
            <a:r>
              <a:rPr lang="ko-KR" altLang="en-US" sz="1050" dirty="0" smtClean="0"/>
              <a:t> 그래프를 그리는 </a:t>
            </a:r>
            <a:r>
              <a:rPr lang="en-US" altLang="ko-KR" sz="1050" dirty="0" err="1" smtClean="0"/>
              <a:t>javascript</a:t>
            </a:r>
            <a:r>
              <a:rPr lang="ko-KR" altLang="en-US" sz="1050" dirty="0" smtClean="0"/>
              <a:t>파일을 만드시오</a:t>
            </a:r>
            <a:endParaRPr lang="en-US" altLang="ko-KR" sz="1050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 smtClean="0"/>
              <a:t>4. </a:t>
            </a:r>
            <a:r>
              <a:rPr lang="ko-KR" altLang="en-US" sz="1800" dirty="0" smtClean="0"/>
              <a:t>실습하기 </a:t>
            </a: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9624" y="696096"/>
            <a:ext cx="4132641" cy="2261911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 bwMode="auto">
          <a:xfrm>
            <a:off x="3582099" y="3775046"/>
            <a:ext cx="293615" cy="1652631"/>
          </a:xfrm>
          <a:prstGeom prst="rect">
            <a:avLst/>
          </a:prstGeom>
          <a:solidFill>
            <a:srgbClr val="FF000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7" name="직사각형 6"/>
          <p:cNvSpPr/>
          <p:nvPr/>
        </p:nvSpPr>
        <p:spPr bwMode="auto">
          <a:xfrm>
            <a:off x="3995257" y="4437776"/>
            <a:ext cx="300605" cy="999688"/>
          </a:xfrm>
          <a:prstGeom prst="rect">
            <a:avLst/>
          </a:prstGeom>
          <a:solidFill>
            <a:srgbClr val="FF000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4415406" y="4118993"/>
            <a:ext cx="274040" cy="1308683"/>
          </a:xfrm>
          <a:prstGeom prst="rect">
            <a:avLst/>
          </a:prstGeom>
          <a:solidFill>
            <a:srgbClr val="FF000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9" name="직사각형 8"/>
          <p:cNvSpPr/>
          <p:nvPr/>
        </p:nvSpPr>
        <p:spPr bwMode="auto">
          <a:xfrm>
            <a:off x="4808990" y="4353886"/>
            <a:ext cx="308294" cy="1083578"/>
          </a:xfrm>
          <a:prstGeom prst="rect">
            <a:avLst/>
          </a:prstGeom>
          <a:solidFill>
            <a:srgbClr val="FF000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10" name="직사각형 9"/>
          <p:cNvSpPr/>
          <p:nvPr/>
        </p:nvSpPr>
        <p:spPr bwMode="auto">
          <a:xfrm>
            <a:off x="5202573" y="4882392"/>
            <a:ext cx="258659" cy="555071"/>
          </a:xfrm>
          <a:prstGeom prst="rect">
            <a:avLst/>
          </a:prstGeom>
          <a:solidFill>
            <a:srgbClr val="FF000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11" name="직사각형 10"/>
          <p:cNvSpPr/>
          <p:nvPr/>
        </p:nvSpPr>
        <p:spPr bwMode="auto">
          <a:xfrm>
            <a:off x="5571688" y="3775046"/>
            <a:ext cx="293615" cy="1652631"/>
          </a:xfrm>
          <a:prstGeom prst="rect">
            <a:avLst/>
          </a:prstGeom>
          <a:solidFill>
            <a:srgbClr val="FF000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12" name="직사각형 11"/>
          <p:cNvSpPr/>
          <p:nvPr/>
        </p:nvSpPr>
        <p:spPr bwMode="auto">
          <a:xfrm>
            <a:off x="5984846" y="4437776"/>
            <a:ext cx="300605" cy="999688"/>
          </a:xfrm>
          <a:prstGeom prst="rect">
            <a:avLst/>
          </a:prstGeom>
          <a:solidFill>
            <a:srgbClr val="FF000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13" name="직사각형 12"/>
          <p:cNvSpPr/>
          <p:nvPr/>
        </p:nvSpPr>
        <p:spPr bwMode="auto">
          <a:xfrm>
            <a:off x="6404995" y="4118993"/>
            <a:ext cx="274040" cy="1308683"/>
          </a:xfrm>
          <a:prstGeom prst="rect">
            <a:avLst/>
          </a:prstGeom>
          <a:solidFill>
            <a:srgbClr val="FF000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14" name="직사각형 13"/>
          <p:cNvSpPr/>
          <p:nvPr/>
        </p:nvSpPr>
        <p:spPr bwMode="auto">
          <a:xfrm>
            <a:off x="6798579" y="4353886"/>
            <a:ext cx="308294" cy="1083578"/>
          </a:xfrm>
          <a:prstGeom prst="rect">
            <a:avLst/>
          </a:prstGeom>
          <a:solidFill>
            <a:srgbClr val="FF000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15" name="직사각형 14"/>
          <p:cNvSpPr/>
          <p:nvPr/>
        </p:nvSpPr>
        <p:spPr bwMode="auto">
          <a:xfrm>
            <a:off x="7192162" y="4882392"/>
            <a:ext cx="258659" cy="555071"/>
          </a:xfrm>
          <a:prstGeom prst="rect">
            <a:avLst/>
          </a:prstGeom>
          <a:solidFill>
            <a:srgbClr val="FF000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17" name="직사각형 16"/>
          <p:cNvSpPr/>
          <p:nvPr/>
        </p:nvSpPr>
        <p:spPr bwMode="auto">
          <a:xfrm>
            <a:off x="7595274" y="3765258"/>
            <a:ext cx="293615" cy="1652631"/>
          </a:xfrm>
          <a:prstGeom prst="rect">
            <a:avLst/>
          </a:prstGeom>
          <a:solidFill>
            <a:srgbClr val="FF000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18" name="직사각형 17"/>
          <p:cNvSpPr/>
          <p:nvPr/>
        </p:nvSpPr>
        <p:spPr bwMode="auto">
          <a:xfrm>
            <a:off x="8008432" y="4427988"/>
            <a:ext cx="300605" cy="999688"/>
          </a:xfrm>
          <a:prstGeom prst="rect">
            <a:avLst/>
          </a:prstGeom>
          <a:solidFill>
            <a:srgbClr val="FF000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19" name="직사각형 18"/>
          <p:cNvSpPr/>
          <p:nvPr/>
        </p:nvSpPr>
        <p:spPr bwMode="auto">
          <a:xfrm>
            <a:off x="8428581" y="4109205"/>
            <a:ext cx="274040" cy="1308683"/>
          </a:xfrm>
          <a:prstGeom prst="rect">
            <a:avLst/>
          </a:prstGeom>
          <a:solidFill>
            <a:srgbClr val="FF000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8822165" y="4344098"/>
            <a:ext cx="308294" cy="1083578"/>
          </a:xfrm>
          <a:prstGeom prst="rect">
            <a:avLst/>
          </a:prstGeom>
          <a:solidFill>
            <a:srgbClr val="FF000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21" name="직사각형 20"/>
          <p:cNvSpPr/>
          <p:nvPr/>
        </p:nvSpPr>
        <p:spPr bwMode="auto">
          <a:xfrm>
            <a:off x="9215748" y="4872604"/>
            <a:ext cx="258659" cy="555071"/>
          </a:xfrm>
          <a:prstGeom prst="rect">
            <a:avLst/>
          </a:prstGeom>
          <a:solidFill>
            <a:srgbClr val="FF000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cxnSp>
        <p:nvCxnSpPr>
          <p:cNvPr id="22" name="직선 화살표 연결선 21"/>
          <p:cNvCxnSpPr/>
          <p:nvPr/>
        </p:nvCxnSpPr>
        <p:spPr bwMode="auto">
          <a:xfrm>
            <a:off x="3306662" y="5412296"/>
            <a:ext cx="6416178" cy="15381"/>
          </a:xfrm>
          <a:prstGeom prst="straightConnector1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4" name="직선 화살표 연결선 23"/>
          <p:cNvCxnSpPr/>
          <p:nvPr/>
        </p:nvCxnSpPr>
        <p:spPr bwMode="auto">
          <a:xfrm flipV="1">
            <a:off x="3459062" y="3292678"/>
            <a:ext cx="0" cy="2272018"/>
          </a:xfrm>
          <a:prstGeom prst="straightConnector1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" name="직사각형 2"/>
          <p:cNvSpPr/>
          <p:nvPr/>
        </p:nvSpPr>
        <p:spPr>
          <a:xfrm>
            <a:off x="2789080" y="5645302"/>
            <a:ext cx="678163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dirty="0"/>
              <a:t>&lt;SCRIPT </a:t>
            </a:r>
            <a:r>
              <a:rPr lang="ko-KR" altLang="en-US" sz="1100" dirty="0" err="1"/>
              <a:t>src</a:t>
            </a:r>
            <a:r>
              <a:rPr lang="ko-KR" altLang="en-US" sz="1100" dirty="0"/>
              <a:t>='https://rawgit.com/FVANCOP/ChartNew.js/master/ChartNew.js'&gt;&lt;/script&gt;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1399869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2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 smtClean="0"/>
              <a:t>1. </a:t>
            </a:r>
            <a:r>
              <a:rPr lang="ko-KR" altLang="en-US" sz="1800" dirty="0"/>
              <a:t>강의 </a:t>
            </a:r>
            <a:r>
              <a:rPr lang="ko-KR" altLang="en-US" sz="1800" dirty="0" smtClean="0"/>
              <a:t>들어가기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41831"/>
            <a:ext cx="7450138" cy="25682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 smtClean="0"/>
              <a:t>학습목표 제시</a:t>
            </a:r>
            <a:endParaRPr lang="en-US" altLang="ko-KR" sz="1600" dirty="0" smtClean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 err="1" smtClean="0"/>
              <a:t>동적홈페이지를</a:t>
            </a:r>
            <a:r>
              <a:rPr lang="ko-KR" altLang="en-US" sz="1200" dirty="0" smtClean="0"/>
              <a:t> 구성하는 </a:t>
            </a:r>
            <a:r>
              <a:rPr lang="ko-KR" altLang="en-US" sz="1200" dirty="0" err="1" smtClean="0"/>
              <a:t>방법중</a:t>
            </a:r>
            <a:r>
              <a:rPr lang="ko-KR" altLang="en-US" sz="1200" dirty="0" smtClean="0"/>
              <a:t> 하나인 </a:t>
            </a:r>
            <a:r>
              <a:rPr lang="en-US" altLang="ko-KR" sz="1200" dirty="0" smtClean="0"/>
              <a:t>Java Script</a:t>
            </a:r>
            <a:r>
              <a:rPr lang="ko-KR" altLang="en-US" sz="1200" dirty="0" smtClean="0"/>
              <a:t>을 사용할 수 있다</a:t>
            </a:r>
            <a:r>
              <a:rPr lang="en-US" altLang="ko-KR" sz="1200" dirty="0" smtClean="0"/>
              <a:t>. 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 smtClean="0"/>
              <a:t>무척 많은 연습으로 </a:t>
            </a:r>
            <a:r>
              <a:rPr lang="en-US" altLang="ko-KR" sz="1200" dirty="0" smtClean="0"/>
              <a:t>JavaScript</a:t>
            </a:r>
            <a:r>
              <a:rPr lang="ko-KR" altLang="en-US" sz="1200" dirty="0" smtClean="0"/>
              <a:t>가 몸에 익숙해 질 수 있다</a:t>
            </a:r>
            <a:r>
              <a:rPr lang="en-US" altLang="ko-KR" sz="12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53864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auto">
          <a:xfrm>
            <a:off x="323174" y="1078930"/>
            <a:ext cx="9061444" cy="507694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331782" name="Rectangle 3"/>
          <p:cNvSpPr txBox="1">
            <a:spLocks noChangeArrowheads="1"/>
          </p:cNvSpPr>
          <p:nvPr/>
        </p:nvSpPr>
        <p:spPr bwMode="auto">
          <a:xfrm>
            <a:off x="384560" y="779074"/>
            <a:ext cx="9498013" cy="286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85750" indent="-285750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ko-KR" altLang="en-US" dirty="0" smtClean="0"/>
              <a:t>다음 제시된 내용을 자필로 작성하여 제출 하시오 </a:t>
            </a:r>
            <a:r>
              <a:rPr lang="en-US" altLang="ko-KR" dirty="0" smtClean="0"/>
              <a:t>(</a:t>
            </a:r>
            <a:r>
              <a:rPr lang="ko-KR" altLang="en-US" dirty="0" smtClean="0"/>
              <a:t>상단 학번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이름 기입</a:t>
            </a:r>
            <a:r>
              <a:rPr lang="en-US" altLang="ko-KR" dirty="0" smtClean="0"/>
              <a:t>)</a:t>
            </a:r>
            <a:endParaRPr lang="en-US" altLang="ko-KR" dirty="0"/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29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6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정리하기</a:t>
            </a:r>
            <a:endParaRPr lang="en-US" altLang="ko-KR" dirty="0"/>
          </a:p>
        </p:txBody>
      </p:sp>
      <p:sp>
        <p:nvSpPr>
          <p:cNvPr id="2" name="직사각형 1"/>
          <p:cNvSpPr/>
          <p:nvPr/>
        </p:nvSpPr>
        <p:spPr>
          <a:xfrm>
            <a:off x="603094" y="1283413"/>
            <a:ext cx="83701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ct val="0"/>
              </a:spcBef>
              <a:buAutoNum type="arabicPeriod"/>
            </a:pPr>
            <a:r>
              <a:rPr lang="ko-KR" altLang="en-US" sz="1800" dirty="0" smtClean="0"/>
              <a:t>다음 내용을 나름대로 정리하여 필기하시오</a:t>
            </a:r>
            <a:endParaRPr lang="en-US" altLang="ko-KR" sz="1400" dirty="0"/>
          </a:p>
        </p:txBody>
      </p:sp>
      <p:sp>
        <p:nvSpPr>
          <p:cNvPr id="4" name="직사각형 3"/>
          <p:cNvSpPr/>
          <p:nvPr/>
        </p:nvSpPr>
        <p:spPr>
          <a:xfrm>
            <a:off x="1273741" y="2040801"/>
            <a:ext cx="4953000" cy="378565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ko-KR" dirty="0"/>
              <a:t>Java, Java Script , JSP(Java Server Page) </a:t>
            </a:r>
          </a:p>
          <a:p>
            <a:pPr marL="285750" indent="-285750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ko-KR" dirty="0"/>
              <a:t>Hello World</a:t>
            </a:r>
          </a:p>
          <a:p>
            <a:pPr marL="285750" indent="-285750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ko-KR" altLang="en-US" dirty="0"/>
              <a:t>기본함수 몇 가지 </a:t>
            </a:r>
          </a:p>
          <a:p>
            <a:pPr marL="285750" indent="-285750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ko-KR" altLang="en-US" dirty="0"/>
              <a:t>기본지식</a:t>
            </a:r>
            <a:r>
              <a:rPr lang="en-US" altLang="ko-KR" dirty="0"/>
              <a:t>-</a:t>
            </a:r>
            <a:r>
              <a:rPr lang="ko-KR" altLang="en-US" dirty="0"/>
              <a:t>변수</a:t>
            </a:r>
            <a:r>
              <a:rPr lang="en-US" altLang="ko-KR" dirty="0"/>
              <a:t>(type, </a:t>
            </a:r>
            <a:r>
              <a:rPr lang="ko-KR" altLang="en-US" dirty="0"/>
              <a:t>연산</a:t>
            </a:r>
            <a:r>
              <a:rPr lang="en-US" altLang="ko-KR" dirty="0"/>
              <a:t>,</a:t>
            </a:r>
            <a:r>
              <a:rPr lang="ko-KR" altLang="en-US" dirty="0"/>
              <a:t>지역</a:t>
            </a:r>
            <a:r>
              <a:rPr lang="en-US" altLang="ko-KR" dirty="0"/>
              <a:t>,</a:t>
            </a:r>
            <a:r>
              <a:rPr lang="ko-KR" altLang="en-US" dirty="0"/>
              <a:t>전역변수</a:t>
            </a:r>
            <a:r>
              <a:rPr lang="en-US" altLang="ko-KR" dirty="0"/>
              <a:t>)</a:t>
            </a:r>
          </a:p>
          <a:p>
            <a:pPr marL="285750" indent="-285750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ko-KR" altLang="en-US" dirty="0"/>
              <a:t>기본 지식</a:t>
            </a:r>
            <a:r>
              <a:rPr lang="en-US" altLang="ko-KR" dirty="0"/>
              <a:t>– </a:t>
            </a:r>
            <a:r>
              <a:rPr lang="ko-KR" altLang="en-US" dirty="0"/>
              <a:t>연산</a:t>
            </a:r>
            <a:r>
              <a:rPr lang="en-US" altLang="ko-KR" dirty="0"/>
              <a:t>, </a:t>
            </a:r>
            <a:r>
              <a:rPr lang="ko-KR" altLang="en-US" dirty="0" err="1"/>
              <a:t>조건식</a:t>
            </a:r>
            <a:endParaRPr lang="ko-KR" altLang="en-US" dirty="0"/>
          </a:p>
          <a:p>
            <a:pPr marL="285750" indent="-285750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ko-KR" altLang="en-US" dirty="0"/>
              <a:t>기본 지식</a:t>
            </a:r>
            <a:r>
              <a:rPr lang="en-US" altLang="ko-KR" dirty="0"/>
              <a:t>– </a:t>
            </a:r>
            <a:r>
              <a:rPr lang="ko-KR" altLang="en-US" dirty="0" err="1"/>
              <a:t>반복문</a:t>
            </a:r>
            <a:endParaRPr lang="ko-KR" altLang="en-US" dirty="0"/>
          </a:p>
          <a:p>
            <a:pPr marL="285750" indent="-285750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ko-KR" altLang="en-US" dirty="0"/>
              <a:t>기본 지식</a:t>
            </a:r>
            <a:r>
              <a:rPr lang="en-US" altLang="ko-KR" dirty="0"/>
              <a:t>– </a:t>
            </a:r>
            <a:r>
              <a:rPr lang="ko-KR" altLang="en-US" dirty="0"/>
              <a:t>함수</a:t>
            </a:r>
          </a:p>
          <a:p>
            <a:pPr marL="285750" indent="-285750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ko-KR" altLang="en-US" dirty="0"/>
              <a:t>기본 지식</a:t>
            </a:r>
            <a:r>
              <a:rPr lang="en-US" altLang="ko-KR" dirty="0"/>
              <a:t>–  Object </a:t>
            </a:r>
          </a:p>
          <a:p>
            <a:pPr marL="285750" indent="-285750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ko-KR" altLang="en-US" dirty="0"/>
              <a:t>객체 </a:t>
            </a:r>
            <a:r>
              <a:rPr lang="en-US" altLang="ko-KR" dirty="0"/>
              <a:t>– String </a:t>
            </a:r>
          </a:p>
          <a:p>
            <a:pPr marL="285750" indent="-285750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ko-KR" altLang="en-US" dirty="0"/>
              <a:t>배열 </a:t>
            </a:r>
            <a:r>
              <a:rPr lang="en-US" altLang="ko-KR" dirty="0"/>
              <a:t>– array </a:t>
            </a:r>
          </a:p>
          <a:p>
            <a:pPr marL="285750" indent="-285750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ko-KR" altLang="en-US" dirty="0"/>
              <a:t>객체 </a:t>
            </a:r>
            <a:r>
              <a:rPr lang="en-US" altLang="ko-KR" dirty="0"/>
              <a:t>– navigator </a:t>
            </a:r>
          </a:p>
          <a:p>
            <a:pPr marL="285750" indent="-285750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ko-KR" altLang="en-US" dirty="0"/>
              <a:t>객체 </a:t>
            </a:r>
            <a:r>
              <a:rPr lang="en-US" altLang="ko-KR" dirty="0"/>
              <a:t>– window </a:t>
            </a:r>
          </a:p>
          <a:p>
            <a:pPr marL="285750" indent="-285750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ko-KR" altLang="en-US" dirty="0"/>
              <a:t>객체 </a:t>
            </a:r>
            <a:r>
              <a:rPr lang="en-US" altLang="ko-KR" dirty="0"/>
              <a:t>– document</a:t>
            </a:r>
          </a:p>
          <a:p>
            <a:pPr marL="285750" indent="-285750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ko-KR" altLang="en-US" dirty="0"/>
              <a:t>객체 </a:t>
            </a:r>
            <a:r>
              <a:rPr lang="en-US" altLang="ko-KR" dirty="0"/>
              <a:t>– location</a:t>
            </a:r>
          </a:p>
          <a:p>
            <a:pPr marL="285750" indent="-285750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ko-KR" altLang="en-US" dirty="0"/>
              <a:t>객체 </a:t>
            </a:r>
            <a:r>
              <a:rPr lang="en-US" altLang="ko-KR" dirty="0"/>
              <a:t>– history </a:t>
            </a:r>
          </a:p>
        </p:txBody>
      </p:sp>
    </p:spTree>
    <p:extLst>
      <p:ext uri="{BB962C8B-B14F-4D97-AF65-F5344CB8AC3E}">
        <p14:creationId xmlns:p14="http://schemas.microsoft.com/office/powerpoint/2010/main" val="2259212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30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7</a:t>
            </a:r>
            <a:r>
              <a:rPr lang="en-US" altLang="ko-KR" sz="1800" dirty="0" smtClean="0"/>
              <a:t>. </a:t>
            </a:r>
            <a:r>
              <a:rPr lang="ko-KR" altLang="en-US" sz="1800" dirty="0" err="1" smtClean="0"/>
              <a:t>차시</a:t>
            </a:r>
            <a:r>
              <a:rPr lang="ko-KR" altLang="en-US" sz="1800" dirty="0" smtClean="0"/>
              <a:t> 예고</a:t>
            </a:r>
            <a:endParaRPr lang="en-US" altLang="ko-KR" dirty="0"/>
          </a:p>
        </p:txBody>
      </p: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768122" y="1211890"/>
            <a:ext cx="7450138" cy="783081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sp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 err="1" smtClean="0"/>
              <a:t>차시</a:t>
            </a:r>
            <a:r>
              <a:rPr lang="ko-KR" altLang="en-US" sz="1600" dirty="0" smtClean="0"/>
              <a:t> 준비</a:t>
            </a:r>
            <a:endParaRPr lang="en-US" altLang="ko-KR" sz="1600" dirty="0" smtClean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 smtClean="0"/>
              <a:t>Servlet/JSP</a:t>
            </a:r>
            <a:r>
              <a:rPr lang="ko-KR" altLang="en-US" sz="1200" dirty="0" smtClean="0"/>
              <a:t>를 배워보자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4091224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3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2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생각해볼 문제 및 용어</a:t>
            </a:r>
            <a:endParaRPr lang="en-US" altLang="ko-KR" dirty="0"/>
          </a:p>
        </p:txBody>
      </p:sp>
      <p:sp>
        <p:nvSpPr>
          <p:cNvPr id="27" name="Text Box 5"/>
          <p:cNvSpPr txBox="1">
            <a:spLocks noChangeArrowheads="1"/>
          </p:cNvSpPr>
          <p:nvPr/>
        </p:nvSpPr>
        <p:spPr bwMode="auto">
          <a:xfrm>
            <a:off x="533166" y="768187"/>
            <a:ext cx="8073938" cy="2570631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 smtClean="0"/>
              <a:t>학습 전 생각해볼 문제</a:t>
            </a:r>
            <a:endParaRPr lang="en-US" altLang="ko-KR" sz="1600" dirty="0" smtClean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 smtClean="0"/>
              <a:t>Java Script</a:t>
            </a:r>
            <a:r>
              <a:rPr lang="ko-KR" altLang="en-US" sz="1200" dirty="0" smtClean="0"/>
              <a:t>와 </a:t>
            </a:r>
            <a:r>
              <a:rPr lang="en-US" altLang="ko-KR" sz="1200" dirty="0" smtClean="0"/>
              <a:t>HTML5, CSS</a:t>
            </a:r>
            <a:r>
              <a:rPr lang="ko-KR" altLang="en-US" sz="1200" dirty="0" smtClean="0"/>
              <a:t>등</a:t>
            </a:r>
            <a:endParaRPr lang="en-US" altLang="ko-KR" sz="1200" dirty="0" smtClean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 smtClean="0"/>
              <a:t>최신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웹 기술이란 무엇인가</a:t>
            </a:r>
            <a:r>
              <a:rPr lang="en-US" altLang="ko-KR" sz="1200" dirty="0" smtClean="0"/>
              <a:t>? </a:t>
            </a:r>
            <a:r>
              <a:rPr lang="ko-KR" altLang="en-US" sz="1200" dirty="0" smtClean="0"/>
              <a:t>무엇을 추구하는가</a:t>
            </a:r>
            <a:r>
              <a:rPr lang="en-US" altLang="ko-KR" sz="1200" dirty="0" smtClean="0"/>
              <a:t>?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1476144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4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이해하기</a:t>
            </a:r>
            <a:endParaRPr lang="en-US" altLang="ko-KR" dirty="0"/>
          </a:p>
        </p:txBody>
      </p:sp>
      <p:grpSp>
        <p:nvGrpSpPr>
          <p:cNvPr id="14" name="Group 17"/>
          <p:cNvGrpSpPr>
            <a:grpSpLocks/>
          </p:cNvGrpSpPr>
          <p:nvPr/>
        </p:nvGrpSpPr>
        <p:grpSpPr bwMode="auto">
          <a:xfrm>
            <a:off x="547833" y="1966369"/>
            <a:ext cx="6886575" cy="579438"/>
            <a:chOff x="1056" y="1039"/>
            <a:chExt cx="3072" cy="257"/>
          </a:xfrm>
        </p:grpSpPr>
        <p:sp>
          <p:nvSpPr>
            <p:cNvPr id="15" name="Text Box 18"/>
            <p:cNvSpPr txBox="1">
              <a:spLocks noChangeArrowheads="1"/>
            </p:cNvSpPr>
            <p:nvPr/>
          </p:nvSpPr>
          <p:spPr bwMode="auto">
            <a:xfrm>
              <a:off x="1056" y="1039"/>
              <a:ext cx="794" cy="1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7" tIns="45714" rIns="91427" bIns="45714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r>
                <a:rPr lang="ko-KR" altLang="en-US" b="1">
                  <a:solidFill>
                    <a:srgbClr val="724FB7"/>
                  </a:solidFill>
                </a:rPr>
                <a:t>고민해 봅시다</a:t>
              </a:r>
              <a:endParaRPr lang="ko-KR" altLang="ko-KR" b="1">
                <a:solidFill>
                  <a:srgbClr val="724FB7"/>
                </a:solidFill>
              </a:endParaRPr>
            </a:p>
          </p:txBody>
        </p:sp>
        <p:sp>
          <p:nvSpPr>
            <p:cNvPr id="24" name="Line 19"/>
            <p:cNvSpPr>
              <a:spLocks noChangeShapeType="1"/>
            </p:cNvSpPr>
            <p:nvPr/>
          </p:nvSpPr>
          <p:spPr bwMode="auto">
            <a:xfrm>
              <a:off x="1104" y="1248"/>
              <a:ext cx="2976" cy="0"/>
            </a:xfrm>
            <a:prstGeom prst="line">
              <a:avLst/>
            </a:prstGeom>
            <a:noFill/>
            <a:ln w="28575">
              <a:solidFill>
                <a:srgbClr val="724FB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5" name="Oval 20"/>
            <p:cNvSpPr>
              <a:spLocks noChangeArrowheads="1"/>
            </p:cNvSpPr>
            <p:nvPr/>
          </p:nvSpPr>
          <p:spPr bwMode="auto">
            <a:xfrm>
              <a:off x="3984" y="1152"/>
              <a:ext cx="144" cy="144"/>
            </a:xfrm>
            <a:prstGeom prst="ellipse">
              <a:avLst/>
            </a:prstGeom>
            <a:solidFill>
              <a:srgbClr val="B6A1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26" name="Oval 21"/>
            <p:cNvSpPr>
              <a:spLocks noChangeArrowheads="1"/>
            </p:cNvSpPr>
            <p:nvPr/>
          </p:nvSpPr>
          <p:spPr bwMode="auto">
            <a:xfrm>
              <a:off x="3888" y="1056"/>
              <a:ext cx="96" cy="96"/>
            </a:xfrm>
            <a:prstGeom prst="ellipse">
              <a:avLst/>
            </a:prstGeom>
            <a:solidFill>
              <a:srgbClr val="B6A1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</p:grpSp>
      <p:sp>
        <p:nvSpPr>
          <p:cNvPr id="27" name="AutoShape 60"/>
          <p:cNvSpPr>
            <a:spLocks noChangeArrowheads="1"/>
          </p:cNvSpPr>
          <p:nvPr/>
        </p:nvSpPr>
        <p:spPr bwMode="auto">
          <a:xfrm>
            <a:off x="725633" y="3303044"/>
            <a:ext cx="7205662" cy="511175"/>
          </a:xfrm>
          <a:prstGeom prst="flowChartAlternateProcess">
            <a:avLst/>
          </a:prstGeom>
          <a:solidFill>
            <a:srgbClr val="DFCC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9333" tIns="64666" rIns="129333" bIns="64666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700"/>
              <a:t>&lt;script language="JavaScript"&gt; </a:t>
            </a:r>
            <a:r>
              <a:rPr lang="ko-KR" altLang="en-US" sz="1700"/>
              <a:t>를 소스보기에서 찾기</a:t>
            </a:r>
            <a:endParaRPr lang="en-US" altLang="ko-KR" sz="1700"/>
          </a:p>
        </p:txBody>
      </p:sp>
      <p:sp>
        <p:nvSpPr>
          <p:cNvPr id="28" name="AutoShape 62"/>
          <p:cNvSpPr>
            <a:spLocks noChangeArrowheads="1"/>
          </p:cNvSpPr>
          <p:nvPr/>
        </p:nvSpPr>
        <p:spPr bwMode="auto">
          <a:xfrm>
            <a:off x="725633" y="2691857"/>
            <a:ext cx="7116762" cy="511175"/>
          </a:xfrm>
          <a:prstGeom prst="flowChartAlternateProcess">
            <a:avLst/>
          </a:prstGeom>
          <a:solidFill>
            <a:srgbClr val="DFCC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9333" tIns="64666" rIns="129333" bIns="64666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700"/>
              <a:t>Java / Java Script / JSP?</a:t>
            </a:r>
          </a:p>
        </p:txBody>
      </p:sp>
      <p:sp>
        <p:nvSpPr>
          <p:cNvPr id="29" name="AutoShape 64"/>
          <p:cNvSpPr>
            <a:spLocks noChangeArrowheads="1"/>
          </p:cNvSpPr>
          <p:nvPr/>
        </p:nvSpPr>
        <p:spPr bwMode="auto">
          <a:xfrm>
            <a:off x="725633" y="3915819"/>
            <a:ext cx="8234362" cy="511175"/>
          </a:xfrm>
          <a:prstGeom prst="flowChartAlternateProcess">
            <a:avLst/>
          </a:prstGeom>
          <a:solidFill>
            <a:srgbClr val="DFCC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9333" tIns="64666" rIns="129333" bIns="64666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700"/>
              <a:t>Copy / </a:t>
            </a:r>
            <a:r>
              <a:rPr lang="ko-KR" altLang="en-US" sz="1700"/>
              <a:t>고치고 </a:t>
            </a:r>
            <a:r>
              <a:rPr lang="en-US" altLang="ko-KR" sz="1700"/>
              <a:t>/ </a:t>
            </a:r>
            <a:r>
              <a:rPr lang="ko-KR" altLang="en-US" sz="1700"/>
              <a:t>실행해 보기</a:t>
            </a:r>
            <a:r>
              <a:rPr lang="en-US" altLang="ko-KR" sz="1700"/>
              <a:t>?</a:t>
            </a:r>
            <a:endParaRPr lang="ko-KR" altLang="ko-KR" sz="1700"/>
          </a:p>
        </p:txBody>
      </p:sp>
    </p:spTree>
    <p:extLst>
      <p:ext uri="{BB962C8B-B14F-4D97-AF65-F5344CB8AC3E}">
        <p14:creationId xmlns:p14="http://schemas.microsoft.com/office/powerpoint/2010/main" val="2596531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5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이해하기</a:t>
            </a:r>
            <a:endParaRPr lang="en-US" altLang="ko-KR" dirty="0"/>
          </a:p>
        </p:txBody>
      </p:sp>
      <p:sp>
        <p:nvSpPr>
          <p:cNvPr id="7" name="직사각형 6"/>
          <p:cNvSpPr>
            <a:spLocks noChangeArrowheads="1"/>
          </p:cNvSpPr>
          <p:nvPr/>
        </p:nvSpPr>
        <p:spPr bwMode="auto">
          <a:xfrm>
            <a:off x="608013" y="784219"/>
            <a:ext cx="8335962" cy="436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9333" tIns="64666" rIns="129333" bIns="64666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342900" indent="-342900" eaLnBrk="1" hangingPunct="1">
              <a:buFont typeface="Wingdings" panose="05000000000000000000" pitchFamily="2" charset="2"/>
              <a:buChar char="ü"/>
            </a:pPr>
            <a:r>
              <a:rPr lang="en-US" altLang="ko-KR" b="1" dirty="0"/>
              <a:t>Java, Java Script , JSP(Java Server Page) 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4813" y="1396994"/>
            <a:ext cx="1119187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025" y="1497006"/>
            <a:ext cx="1157288" cy="919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450" y="1728781"/>
            <a:ext cx="484188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오른쪽 화살표 11"/>
          <p:cNvSpPr/>
          <p:nvPr/>
        </p:nvSpPr>
        <p:spPr>
          <a:xfrm>
            <a:off x="1927225" y="1598606"/>
            <a:ext cx="814388" cy="2047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9333" tIns="64666" rIns="129333" bIns="64666"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" name="오른쪽 화살표 12"/>
          <p:cNvSpPr/>
          <p:nvPr/>
        </p:nvSpPr>
        <p:spPr>
          <a:xfrm rot="10800000">
            <a:off x="1927225" y="2008181"/>
            <a:ext cx="814388" cy="203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9333" tIns="64666" rIns="129333" bIns="64666"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4" name="한쪽 모서리가 잘린 사각형 13"/>
          <p:cNvSpPr/>
          <p:nvPr/>
        </p:nvSpPr>
        <p:spPr>
          <a:xfrm>
            <a:off x="4165600" y="1598606"/>
            <a:ext cx="1117600" cy="715963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9333" tIns="64666" rIns="129333" bIns="64666" anchor="ctr"/>
          <a:lstStyle/>
          <a:p>
            <a:pPr algn="ctr">
              <a:defRPr/>
            </a:pPr>
            <a:r>
              <a:rPr lang="ko-KR" altLang="en-US" sz="1400" dirty="0"/>
              <a:t>정적 </a:t>
            </a:r>
            <a:endParaRPr lang="en-US" altLang="ko-KR" sz="1400" dirty="0"/>
          </a:p>
          <a:p>
            <a:pPr algn="ctr">
              <a:defRPr/>
            </a:pPr>
            <a:r>
              <a:rPr lang="ko-KR" altLang="en-US" sz="1400" dirty="0" err="1"/>
              <a:t>웹페이지</a:t>
            </a:r>
            <a:endParaRPr lang="ko-KR" altLang="en-US" sz="1400" dirty="0"/>
          </a:p>
        </p:txBody>
      </p:sp>
      <p:sp>
        <p:nvSpPr>
          <p:cNvPr id="15" name="TextBox 23"/>
          <p:cNvSpPr txBox="1">
            <a:spLocks noChangeArrowheads="1"/>
          </p:cNvSpPr>
          <p:nvPr/>
        </p:nvSpPr>
        <p:spPr bwMode="auto">
          <a:xfrm>
            <a:off x="3046413" y="2416169"/>
            <a:ext cx="760412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9333" tIns="64666" rIns="129333" bIns="64666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r>
              <a:rPr lang="ko-KR" altLang="en-US" sz="1300"/>
              <a:t>웹서버</a:t>
            </a:r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2788" y="1396994"/>
            <a:ext cx="1117600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25"/>
          <p:cNvSpPr txBox="1">
            <a:spLocks noChangeArrowheads="1"/>
          </p:cNvSpPr>
          <p:nvPr/>
        </p:nvSpPr>
        <p:spPr bwMode="auto">
          <a:xfrm>
            <a:off x="5591175" y="1192206"/>
            <a:ext cx="187325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9333" tIns="64666" rIns="129333" bIns="64666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r>
              <a:rPr lang="ko-KR" altLang="en-US" sz="1300"/>
              <a:t>웹 어플리케이션 서버</a:t>
            </a:r>
          </a:p>
        </p:txBody>
      </p:sp>
      <p:sp>
        <p:nvSpPr>
          <p:cNvPr id="18" name="한쪽 모서리가 잘린 사각형 17"/>
          <p:cNvSpPr/>
          <p:nvPr/>
        </p:nvSpPr>
        <p:spPr>
          <a:xfrm>
            <a:off x="7115175" y="1598606"/>
            <a:ext cx="1117600" cy="715963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9333" tIns="64666" rIns="129333" bIns="64666" anchor="ctr"/>
          <a:lstStyle/>
          <a:p>
            <a:pPr algn="ctr">
              <a:defRPr/>
            </a:pPr>
            <a:r>
              <a:rPr lang="ko-KR" altLang="en-US" sz="1400" dirty="0" err="1"/>
              <a:t>웹서버</a:t>
            </a:r>
            <a:endParaRPr lang="en-US" altLang="ko-KR" sz="1400" dirty="0"/>
          </a:p>
          <a:p>
            <a:pPr algn="ctr">
              <a:defRPr/>
            </a:pPr>
            <a:r>
              <a:rPr lang="ko-KR" altLang="en-US" sz="1400" dirty="0"/>
              <a:t>프로그램</a:t>
            </a:r>
          </a:p>
        </p:txBody>
      </p:sp>
      <p:sp>
        <p:nvSpPr>
          <p:cNvPr id="19" name="왼쪽/오른쪽 화살표 18"/>
          <p:cNvSpPr/>
          <p:nvPr/>
        </p:nvSpPr>
        <p:spPr>
          <a:xfrm>
            <a:off x="5310188" y="1803394"/>
            <a:ext cx="509587" cy="204787"/>
          </a:xfrm>
          <a:prstGeom prst="left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9333" tIns="64666" rIns="129333" bIns="64666"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0" name="왼쪽/오른쪽 화살표 19"/>
          <p:cNvSpPr/>
          <p:nvPr/>
        </p:nvSpPr>
        <p:spPr>
          <a:xfrm>
            <a:off x="6810375" y="1803394"/>
            <a:ext cx="404813" cy="204787"/>
          </a:xfrm>
          <a:prstGeom prst="left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9333" tIns="64666" rIns="129333" bIns="64666"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1" name="TextBox 29"/>
          <p:cNvSpPr txBox="1">
            <a:spLocks noChangeArrowheads="1"/>
          </p:cNvSpPr>
          <p:nvPr/>
        </p:nvSpPr>
        <p:spPr bwMode="auto">
          <a:xfrm>
            <a:off x="912813" y="2314569"/>
            <a:ext cx="9271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9333" tIns="64666" rIns="129333" bIns="64666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r>
              <a:rPr lang="ko-KR" altLang="en-US" sz="1300"/>
              <a:t>브라우저</a:t>
            </a:r>
          </a:p>
        </p:txBody>
      </p:sp>
      <p:sp>
        <p:nvSpPr>
          <p:cNvPr id="22" name="순서도: 자기 디스크 21"/>
          <p:cNvSpPr/>
          <p:nvPr/>
        </p:nvSpPr>
        <p:spPr>
          <a:xfrm>
            <a:off x="5995988" y="2724144"/>
            <a:ext cx="1219200" cy="612775"/>
          </a:xfrm>
          <a:prstGeom prst="flowChartMagneticDisk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9333" tIns="64666" rIns="129333" bIns="64666"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3" name="TextBox 25"/>
          <p:cNvSpPr txBox="1">
            <a:spLocks noChangeArrowheads="1"/>
          </p:cNvSpPr>
          <p:nvPr/>
        </p:nvSpPr>
        <p:spPr bwMode="auto">
          <a:xfrm>
            <a:off x="7318375" y="2925756"/>
            <a:ext cx="1595438" cy="531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9333" tIns="64666" rIns="129333" bIns="64666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r>
              <a:rPr lang="ko-KR" altLang="en-US" sz="1300"/>
              <a:t>데이터베이스</a:t>
            </a:r>
            <a:r>
              <a:rPr lang="en-US" altLang="ko-KR" sz="1300"/>
              <a:t>/</a:t>
            </a:r>
          </a:p>
          <a:p>
            <a:pPr eaLnBrk="1" hangingPunct="1"/>
            <a:r>
              <a:rPr lang="ko-KR" altLang="en-US" sz="1300"/>
              <a:t>데이터베이스서버</a:t>
            </a:r>
          </a:p>
        </p:txBody>
      </p:sp>
      <p:sp>
        <p:nvSpPr>
          <p:cNvPr id="24" name="왼쪽/오른쪽 화살표 23"/>
          <p:cNvSpPr/>
          <p:nvPr/>
        </p:nvSpPr>
        <p:spPr>
          <a:xfrm rot="5400000">
            <a:off x="6326981" y="2428075"/>
            <a:ext cx="407988" cy="203200"/>
          </a:xfrm>
          <a:prstGeom prst="left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9333" tIns="64666" rIns="129333" bIns="64666" anchor="ctr"/>
          <a:lstStyle/>
          <a:p>
            <a:pPr algn="ctr">
              <a:defRPr/>
            </a:pPr>
            <a:endParaRPr lang="ko-KR" altLang="en-US"/>
          </a:p>
        </p:txBody>
      </p: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2388453"/>
              </p:ext>
            </p:extLst>
          </p:nvPr>
        </p:nvGraphicFramePr>
        <p:xfrm>
          <a:off x="304800" y="3917950"/>
          <a:ext cx="8639174" cy="254018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75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448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667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511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 smtClean="0">
                          <a:latin typeface="+mj-lt"/>
                        </a:rPr>
                        <a:t>구분</a:t>
                      </a:r>
                      <a:endParaRPr lang="ko-KR" altLang="en-US" sz="1500" b="1" dirty="0">
                        <a:latin typeface="+mj-lt"/>
                      </a:endParaRPr>
                    </a:p>
                  </a:txBody>
                  <a:tcPr marL="129104" marR="129104" marT="64805" marB="64805"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 smtClean="0">
                          <a:latin typeface="+mj-lt"/>
                        </a:rPr>
                        <a:t>내용</a:t>
                      </a:r>
                      <a:endParaRPr lang="ko-KR" altLang="en-US" sz="1500" b="1" dirty="0">
                        <a:latin typeface="+mj-lt"/>
                      </a:endParaRPr>
                    </a:p>
                  </a:txBody>
                  <a:tcPr marL="129104" marR="129104" marT="64805" marB="64805"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 smtClean="0">
                          <a:latin typeface="+mj-lt"/>
                        </a:rPr>
                        <a:t>동작과정</a:t>
                      </a:r>
                      <a:endParaRPr lang="ko-KR" altLang="en-US" sz="1500" b="1" dirty="0">
                        <a:latin typeface="+mj-lt"/>
                      </a:endParaRPr>
                    </a:p>
                  </a:txBody>
                  <a:tcPr marL="129104" marR="129104" marT="64805" marB="64805"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67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b="0" dirty="0" smtClean="0">
                          <a:latin typeface="+mj-lt"/>
                        </a:rPr>
                        <a:t>JAVA</a:t>
                      </a:r>
                      <a:endParaRPr lang="ko-KR" altLang="en-US" sz="1500" b="0" dirty="0">
                        <a:latin typeface="+mj-lt"/>
                      </a:endParaRPr>
                    </a:p>
                  </a:txBody>
                  <a:tcPr marL="129104" marR="129104" marT="64805" marB="6480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b="0" dirty="0" smtClean="0">
                          <a:latin typeface="+mj-lt"/>
                        </a:rPr>
                        <a:t>프로그래밍 언어의 하나</a:t>
                      </a:r>
                      <a:r>
                        <a:rPr lang="en-US" altLang="ko-KR" sz="1500" b="0" dirty="0" smtClean="0">
                          <a:latin typeface="+mj-lt"/>
                        </a:rPr>
                        <a:t>, OOP,</a:t>
                      </a:r>
                      <a:r>
                        <a:rPr lang="en-US" altLang="ko-KR" sz="1500" b="0" baseline="0" dirty="0" smtClean="0">
                          <a:latin typeface="+mj-lt"/>
                        </a:rPr>
                        <a:t> </a:t>
                      </a:r>
                      <a:endParaRPr lang="ko-KR" altLang="en-US" sz="1500" b="0" dirty="0">
                        <a:latin typeface="+mj-lt"/>
                      </a:endParaRPr>
                    </a:p>
                  </a:txBody>
                  <a:tcPr marL="129104" marR="129104" marT="64805" marB="6480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b="0" dirty="0" smtClean="0">
                          <a:latin typeface="+mj-lt"/>
                        </a:rPr>
                        <a:t>Java</a:t>
                      </a:r>
                      <a:r>
                        <a:rPr lang="ko-KR" altLang="en-US" sz="1500" b="0" dirty="0" smtClean="0">
                          <a:latin typeface="+mj-lt"/>
                        </a:rPr>
                        <a:t>로 작성된 언어 컴파일</a:t>
                      </a:r>
                      <a:r>
                        <a:rPr lang="en-US" altLang="ko-KR" sz="1500" b="0" dirty="0" smtClean="0">
                          <a:latin typeface="+mj-lt"/>
                        </a:rPr>
                        <a:t>(?), JVM</a:t>
                      </a:r>
                      <a:r>
                        <a:rPr lang="ko-KR" altLang="en-US" sz="1500" b="0" dirty="0" smtClean="0">
                          <a:latin typeface="+mj-lt"/>
                        </a:rPr>
                        <a:t>이 구동</a:t>
                      </a:r>
                      <a:endParaRPr lang="en-US" altLang="ko-KR" sz="1500" b="0" dirty="0" smtClean="0">
                        <a:latin typeface="+mj-lt"/>
                      </a:endParaRPr>
                    </a:p>
                    <a:p>
                      <a:pPr latinLnBrk="1"/>
                      <a:r>
                        <a:rPr lang="en-US" altLang="ko-KR" sz="1500" b="0" dirty="0" err="1" smtClean="0">
                          <a:latin typeface="+mj-lt"/>
                        </a:rPr>
                        <a:t>Servlet</a:t>
                      </a:r>
                      <a:r>
                        <a:rPr lang="en-US" altLang="ko-KR" sz="1500" b="0" dirty="0" smtClean="0">
                          <a:latin typeface="+mj-lt"/>
                        </a:rPr>
                        <a:t>, EJB</a:t>
                      </a:r>
                      <a:r>
                        <a:rPr lang="ko-KR" altLang="en-US" sz="1500" b="0" dirty="0" smtClean="0">
                          <a:latin typeface="+mj-lt"/>
                        </a:rPr>
                        <a:t>등은 순수자바 언어</a:t>
                      </a:r>
                      <a:endParaRPr lang="ko-KR" altLang="en-US" sz="1500" b="0" dirty="0">
                        <a:latin typeface="+mj-lt"/>
                      </a:endParaRPr>
                    </a:p>
                  </a:txBody>
                  <a:tcPr marL="129104" marR="129104" marT="64805" marB="6480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67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b="0" dirty="0" smtClean="0">
                          <a:latin typeface="+mj-lt"/>
                        </a:rPr>
                        <a:t>Java Script</a:t>
                      </a:r>
                      <a:endParaRPr lang="ko-KR" altLang="en-US" sz="1500" b="0" dirty="0">
                        <a:latin typeface="+mj-lt"/>
                      </a:endParaRPr>
                    </a:p>
                  </a:txBody>
                  <a:tcPr marL="129104" marR="129104" marT="64805" marB="6480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b="0" dirty="0" smtClean="0">
                          <a:latin typeface="+mj-lt"/>
                        </a:rPr>
                        <a:t>HTML</a:t>
                      </a:r>
                      <a:r>
                        <a:rPr lang="ko-KR" altLang="en-US" sz="1500" b="0" dirty="0" smtClean="0">
                          <a:latin typeface="+mj-lt"/>
                        </a:rPr>
                        <a:t>과 섞어서 기술</a:t>
                      </a:r>
                      <a:r>
                        <a:rPr lang="en-US" altLang="ko-KR" sz="1500" b="0" dirty="0" smtClean="0">
                          <a:latin typeface="+mj-lt"/>
                        </a:rPr>
                        <a:t>, </a:t>
                      </a:r>
                      <a:r>
                        <a:rPr lang="ko-KR" altLang="en-US" sz="1500" b="0" dirty="0" smtClean="0">
                          <a:latin typeface="+mj-lt"/>
                        </a:rPr>
                        <a:t>쉬운 문법의 </a:t>
                      </a:r>
                      <a:r>
                        <a:rPr lang="en-US" altLang="ko-KR" sz="1500" b="0" dirty="0" smtClean="0">
                          <a:latin typeface="+mj-lt"/>
                        </a:rPr>
                        <a:t>Java Script </a:t>
                      </a:r>
                      <a:r>
                        <a:rPr lang="ko-KR" altLang="en-US" sz="1500" b="0" dirty="0" smtClean="0">
                          <a:latin typeface="+mj-lt"/>
                        </a:rPr>
                        <a:t>규칙</a:t>
                      </a:r>
                      <a:r>
                        <a:rPr lang="en-US" altLang="ko-KR" sz="1500" b="0" dirty="0" smtClean="0">
                          <a:latin typeface="+mj-lt"/>
                        </a:rPr>
                        <a:t>(</a:t>
                      </a:r>
                      <a:r>
                        <a:rPr lang="ko-KR" altLang="en-US" sz="1500" b="0" dirty="0" smtClean="0">
                          <a:latin typeface="+mj-lt"/>
                        </a:rPr>
                        <a:t>언어</a:t>
                      </a:r>
                      <a:r>
                        <a:rPr lang="en-US" altLang="ko-KR" sz="1500" b="0" dirty="0" smtClean="0">
                          <a:latin typeface="+mj-lt"/>
                        </a:rPr>
                        <a:t>)</a:t>
                      </a:r>
                      <a:r>
                        <a:rPr lang="ko-KR" altLang="en-US" sz="1500" b="0" dirty="0" smtClean="0">
                          <a:latin typeface="+mj-lt"/>
                        </a:rPr>
                        <a:t>으로 기술</a:t>
                      </a:r>
                      <a:endParaRPr lang="ko-KR" altLang="en-US" sz="1500" b="0" dirty="0">
                        <a:latin typeface="+mj-lt"/>
                      </a:endParaRPr>
                    </a:p>
                  </a:txBody>
                  <a:tcPr marL="129104" marR="129104" marT="64805" marB="6480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b="0" dirty="0" smtClean="0">
                          <a:latin typeface="+mj-lt"/>
                        </a:rPr>
                        <a:t>B</a:t>
                      </a:r>
                      <a:r>
                        <a:rPr lang="ko-KR" altLang="en-US" sz="1500" b="0" dirty="0" smtClean="0">
                          <a:latin typeface="+mj-lt"/>
                        </a:rPr>
                        <a:t>에 업로드</a:t>
                      </a:r>
                      <a:r>
                        <a:rPr lang="en-US" altLang="ko-KR" sz="1500" b="0" dirty="0" smtClean="0">
                          <a:latin typeface="+mj-lt"/>
                        </a:rPr>
                        <a:t>, A</a:t>
                      </a:r>
                      <a:r>
                        <a:rPr lang="ko-KR" altLang="en-US" sz="1500" b="0" dirty="0" smtClean="0">
                          <a:latin typeface="+mj-lt"/>
                        </a:rPr>
                        <a:t>가 요청시 </a:t>
                      </a:r>
                      <a:r>
                        <a:rPr lang="en-US" altLang="ko-KR" sz="1500" b="0" dirty="0" smtClean="0">
                          <a:latin typeface="+mj-lt"/>
                        </a:rPr>
                        <a:t>A</a:t>
                      </a:r>
                      <a:r>
                        <a:rPr lang="ko-KR" altLang="en-US" sz="1500" b="0" dirty="0" smtClean="0">
                          <a:latin typeface="+mj-lt"/>
                        </a:rPr>
                        <a:t>의 브라우저에서 해석하여 실행</a:t>
                      </a:r>
                      <a:endParaRPr lang="ko-KR" altLang="en-US" sz="1500" b="0" dirty="0">
                        <a:latin typeface="+mj-lt"/>
                      </a:endParaRPr>
                    </a:p>
                  </a:txBody>
                  <a:tcPr marL="129104" marR="129104" marT="64805" marB="6480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67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b="0" dirty="0" smtClean="0">
                          <a:latin typeface="+mj-lt"/>
                        </a:rPr>
                        <a:t>JSP</a:t>
                      </a:r>
                      <a:endParaRPr lang="ko-KR" altLang="en-US" sz="1500" b="0" dirty="0">
                        <a:latin typeface="+mj-lt"/>
                      </a:endParaRPr>
                    </a:p>
                  </a:txBody>
                  <a:tcPr marL="129104" marR="129104" marT="64805" marB="6480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HTML</a:t>
                      </a:r>
                      <a:r>
                        <a:rPr lang="ko-KR" altLang="en-US" sz="15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과 섞어서 기술</a:t>
                      </a:r>
                      <a:r>
                        <a:rPr lang="en-US" altLang="ko-KR" sz="15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5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쉬운 문법의 </a:t>
                      </a:r>
                      <a:r>
                        <a:rPr lang="en-US" altLang="ko-KR" sz="15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Java</a:t>
                      </a:r>
                      <a:r>
                        <a:rPr lang="ko-KR" altLang="en-US" sz="15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언어로 기술</a:t>
                      </a:r>
                      <a:endParaRPr lang="ko-KR" altLang="en-US" sz="1500" b="0" dirty="0">
                        <a:latin typeface="+mj-lt"/>
                      </a:endParaRPr>
                    </a:p>
                  </a:txBody>
                  <a:tcPr marL="129104" marR="129104" marT="64805" marB="6480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b="0" dirty="0" smtClean="0">
                          <a:latin typeface="+mj-lt"/>
                        </a:rPr>
                        <a:t>C</a:t>
                      </a:r>
                      <a:r>
                        <a:rPr lang="ko-KR" altLang="en-US" sz="1500" b="0" dirty="0" smtClean="0">
                          <a:latin typeface="+mj-lt"/>
                        </a:rPr>
                        <a:t>에 업로드 </a:t>
                      </a:r>
                      <a:r>
                        <a:rPr lang="en-US" altLang="ko-KR" sz="1500" b="0" dirty="0" smtClean="0">
                          <a:latin typeface="+mj-lt"/>
                        </a:rPr>
                        <a:t>A</a:t>
                      </a:r>
                      <a:r>
                        <a:rPr lang="ko-KR" altLang="en-US" sz="1500" b="0" dirty="0" smtClean="0">
                          <a:latin typeface="+mj-lt"/>
                        </a:rPr>
                        <a:t>가 요청시 </a:t>
                      </a:r>
                      <a:r>
                        <a:rPr lang="en-US" altLang="ko-KR" sz="1500" b="0" dirty="0" smtClean="0">
                          <a:latin typeface="+mj-lt"/>
                        </a:rPr>
                        <a:t>WAS</a:t>
                      </a:r>
                      <a:r>
                        <a:rPr lang="ko-KR" altLang="en-US" sz="1500" b="0" dirty="0" smtClean="0">
                          <a:latin typeface="+mj-lt"/>
                        </a:rPr>
                        <a:t>에 의하여 </a:t>
                      </a:r>
                      <a:r>
                        <a:rPr lang="en-US" altLang="ko-KR" sz="1500" b="0" dirty="0" smtClean="0">
                          <a:latin typeface="+mj-lt"/>
                        </a:rPr>
                        <a:t>(</a:t>
                      </a:r>
                      <a:r>
                        <a:rPr lang="ko-KR" altLang="en-US" sz="1500" b="0" dirty="0" err="1" smtClean="0">
                          <a:latin typeface="+mj-lt"/>
                        </a:rPr>
                        <a:t>서블렛으로</a:t>
                      </a:r>
                      <a:r>
                        <a:rPr lang="ko-KR" altLang="en-US" sz="1500" b="0" dirty="0" smtClean="0">
                          <a:latin typeface="+mj-lt"/>
                        </a:rPr>
                        <a:t> 해석되어 실행</a:t>
                      </a:r>
                      <a:r>
                        <a:rPr lang="en-US" altLang="ko-KR" sz="1500" b="0" dirty="0" smtClean="0">
                          <a:latin typeface="+mj-lt"/>
                        </a:rPr>
                        <a:t>) B</a:t>
                      </a:r>
                      <a:r>
                        <a:rPr lang="ko-KR" altLang="en-US" sz="1500" b="0" dirty="0" smtClean="0">
                          <a:latin typeface="+mj-lt"/>
                        </a:rPr>
                        <a:t>에 </a:t>
                      </a:r>
                      <a:r>
                        <a:rPr lang="en-US" altLang="ko-KR" sz="1500" b="0" dirty="0" smtClean="0">
                          <a:latin typeface="+mj-lt"/>
                        </a:rPr>
                        <a:t>HTML</a:t>
                      </a:r>
                      <a:r>
                        <a:rPr lang="ko-KR" altLang="en-US" sz="1500" b="0" dirty="0" smtClean="0">
                          <a:latin typeface="+mj-lt"/>
                        </a:rPr>
                        <a:t>형식으로 바뀌어 보임</a:t>
                      </a:r>
                      <a:endParaRPr lang="ko-KR" altLang="en-US" sz="1500" b="0" dirty="0">
                        <a:latin typeface="+mj-lt"/>
                      </a:endParaRPr>
                    </a:p>
                  </a:txBody>
                  <a:tcPr marL="129104" marR="129104" marT="64805" marB="6480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6" name="타원 25"/>
          <p:cNvSpPr/>
          <p:nvPr/>
        </p:nvSpPr>
        <p:spPr>
          <a:xfrm>
            <a:off x="1044575" y="1331906"/>
            <a:ext cx="360363" cy="287338"/>
          </a:xfrm>
          <a:prstGeom prst="ellips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 b="1" dirty="0">
                <a:solidFill>
                  <a:srgbClr val="FF0000"/>
                </a:solidFill>
              </a:rPr>
              <a:t>A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4213225" y="1331906"/>
            <a:ext cx="360363" cy="287338"/>
          </a:xfrm>
          <a:prstGeom prst="ellips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 b="1" dirty="0">
                <a:solidFill>
                  <a:srgbClr val="FF0000"/>
                </a:solidFill>
              </a:rPr>
              <a:t>B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7740650" y="1331906"/>
            <a:ext cx="360363" cy="287338"/>
          </a:xfrm>
          <a:prstGeom prst="ellips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 b="1" dirty="0">
                <a:solidFill>
                  <a:srgbClr val="FF0000"/>
                </a:solidFill>
              </a:rPr>
              <a:t>C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3918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6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이해하기</a:t>
            </a:r>
            <a:endParaRPr lang="en-US" altLang="ko-KR" dirty="0"/>
          </a:p>
        </p:txBody>
      </p:sp>
      <p:sp>
        <p:nvSpPr>
          <p:cNvPr id="7" name="직사각형 6"/>
          <p:cNvSpPr>
            <a:spLocks noChangeArrowheads="1"/>
          </p:cNvSpPr>
          <p:nvPr/>
        </p:nvSpPr>
        <p:spPr bwMode="auto">
          <a:xfrm>
            <a:off x="608013" y="784219"/>
            <a:ext cx="8335962" cy="43163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9333" tIns="64666" rIns="129333" bIns="64666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342900" indent="-342900" eaLnBrk="1" hangingPunct="1">
              <a:buFont typeface="Wingdings" panose="05000000000000000000" pitchFamily="2" charset="2"/>
              <a:buChar char="ü"/>
            </a:pPr>
            <a:r>
              <a:rPr lang="en-US" altLang="ko-KR" b="1" dirty="0" smtClean="0"/>
              <a:t>Java Script</a:t>
            </a:r>
          </a:p>
          <a:p>
            <a:pPr marL="342900" indent="-342900" eaLnBrk="1" hangingPunct="1">
              <a:buFont typeface="Wingdings" panose="05000000000000000000" pitchFamily="2" charset="2"/>
              <a:buChar char="ü"/>
            </a:pPr>
            <a:endParaRPr lang="en-US" altLang="ko-KR" dirty="0"/>
          </a:p>
          <a:p>
            <a:pPr marL="342900" indent="-342900" eaLnBrk="1" hangingPunct="1">
              <a:buFont typeface="Wingdings" panose="05000000000000000000" pitchFamily="2" charset="2"/>
              <a:buChar char="ü"/>
            </a:pPr>
            <a:r>
              <a:rPr lang="ko-KR" altLang="en-US" b="1" dirty="0" smtClean="0"/>
              <a:t>자바스크립트는 처음 </a:t>
            </a:r>
            <a:r>
              <a:rPr lang="en-US" altLang="ko-KR" b="1" dirty="0" smtClean="0"/>
              <a:t>html</a:t>
            </a:r>
            <a:r>
              <a:rPr lang="ko-KR" altLang="en-US" b="1" dirty="0" smtClean="0"/>
              <a:t>을 보완하는 수준으로 </a:t>
            </a:r>
            <a:r>
              <a:rPr lang="en-US" altLang="ko-KR" b="1" dirty="0" smtClean="0"/>
              <a:t>htm</a:t>
            </a:r>
            <a:r>
              <a:rPr lang="en-US" altLang="ko-KR" dirty="0" smtClean="0"/>
              <a:t>l</a:t>
            </a:r>
            <a:r>
              <a:rPr lang="ko-KR" altLang="en-US" dirty="0" smtClean="0"/>
              <a:t>에 포함된 스크립트 언어로 간단한 수준의 코드를 브라우저가 해석하여 실행</a:t>
            </a:r>
            <a:endParaRPr lang="en-US" altLang="ko-KR" dirty="0" smtClean="0"/>
          </a:p>
          <a:p>
            <a:pPr marL="342900" indent="-342900" eaLnBrk="1" hangingPunct="1">
              <a:buFont typeface="Wingdings" panose="05000000000000000000" pitchFamily="2" charset="2"/>
              <a:buChar char="ü"/>
            </a:pPr>
            <a:r>
              <a:rPr lang="ko-KR" altLang="en-US" b="1" dirty="0" err="1" smtClean="0"/>
              <a:t>자바인듯</a:t>
            </a:r>
            <a:r>
              <a:rPr lang="ko-KR" altLang="en-US" b="1" dirty="0" smtClean="0"/>
              <a:t> 자바 아님</a:t>
            </a:r>
            <a:r>
              <a:rPr lang="en-US" altLang="ko-KR" b="1" dirty="0" smtClean="0"/>
              <a:t>. </a:t>
            </a:r>
            <a:r>
              <a:rPr lang="en-US" altLang="ko-KR" dirty="0" smtClean="0"/>
              <a:t>(</a:t>
            </a:r>
            <a:r>
              <a:rPr lang="ko-KR" altLang="en-US" dirty="0" smtClean="0"/>
              <a:t>변수선언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함수명이</a:t>
            </a:r>
            <a:r>
              <a:rPr lang="ko-KR" altLang="en-US" dirty="0" smtClean="0"/>
              <a:t> 매우 상이함</a:t>
            </a:r>
            <a:r>
              <a:rPr lang="en-US" altLang="ko-KR" dirty="0" smtClean="0"/>
              <a:t>)</a:t>
            </a:r>
          </a:p>
          <a:p>
            <a:pPr marL="342900" indent="-342900" eaLnBrk="1" hangingPunct="1">
              <a:buFont typeface="Wingdings" panose="05000000000000000000" pitchFamily="2" charset="2"/>
              <a:buChar char="ü"/>
            </a:pPr>
            <a:r>
              <a:rPr lang="ko-KR" altLang="en-US" dirty="0" smtClean="0"/>
              <a:t>처음에는 간단한 사용위주였으나</a:t>
            </a:r>
            <a:r>
              <a:rPr lang="en-US" altLang="ko-KR" dirty="0" smtClean="0"/>
              <a:t>, </a:t>
            </a:r>
            <a:r>
              <a:rPr lang="ko-KR" altLang="en-US" dirty="0" smtClean="0"/>
              <a:t>현재 </a:t>
            </a:r>
            <a:r>
              <a:rPr lang="en-US" altLang="ko-KR" dirty="0" smtClean="0"/>
              <a:t>html5 </a:t>
            </a:r>
            <a:r>
              <a:rPr lang="ko-KR" altLang="en-US" dirty="0" smtClean="0"/>
              <a:t>표준에서 매우 매우 발전됨</a:t>
            </a:r>
            <a:endParaRPr lang="en-US" altLang="ko-KR" dirty="0" smtClean="0"/>
          </a:p>
          <a:p>
            <a:pPr marL="342900" indent="-342900" eaLnBrk="1" hangingPunct="1">
              <a:buFont typeface="Wingdings" panose="05000000000000000000" pitchFamily="2" charset="2"/>
              <a:buChar char="ü"/>
            </a:pPr>
            <a:r>
              <a:rPr lang="ko-KR" altLang="en-US" dirty="0" smtClean="0"/>
              <a:t>클라이언트로 코드가 배포되며 브라우저가 실행</a:t>
            </a:r>
            <a:endParaRPr lang="en-US" altLang="ko-KR" dirty="0" smtClean="0"/>
          </a:p>
          <a:p>
            <a:pPr marL="342900" indent="-342900" eaLnBrk="1" hangingPunct="1">
              <a:buFont typeface="Wingdings" panose="05000000000000000000" pitchFamily="2" charset="2"/>
              <a:buChar char="ü"/>
            </a:pPr>
            <a:r>
              <a:rPr lang="ko-KR" altLang="en-US" dirty="0" smtClean="0"/>
              <a:t>자바스크립트를 꼭</a:t>
            </a:r>
            <a:r>
              <a:rPr lang="en-US" altLang="ko-KR" dirty="0" smtClean="0"/>
              <a:t> </a:t>
            </a:r>
            <a:r>
              <a:rPr lang="ko-KR" altLang="en-US" dirty="0" smtClean="0"/>
              <a:t>웹 분야가 아니라 많은 </a:t>
            </a:r>
            <a:r>
              <a:rPr lang="ko-KR" altLang="en-US" dirty="0" err="1" smtClean="0"/>
              <a:t>개발툴에서</a:t>
            </a:r>
            <a:r>
              <a:rPr lang="ko-KR" altLang="en-US" dirty="0" smtClean="0"/>
              <a:t> 사용됨</a:t>
            </a:r>
            <a:r>
              <a:rPr lang="en-US" altLang="ko-KR" dirty="0" smtClean="0"/>
              <a:t>(MS, </a:t>
            </a:r>
            <a:r>
              <a:rPr lang="en-US" altLang="ko-KR" dirty="0" err="1" smtClean="0"/>
              <a:t>xPlatform</a:t>
            </a:r>
            <a:r>
              <a:rPr lang="en-US" altLang="ko-KR" dirty="0" smtClean="0"/>
              <a:t> </a:t>
            </a:r>
            <a:r>
              <a:rPr lang="ko-KR" altLang="en-US" dirty="0" smtClean="0"/>
              <a:t>등등</a:t>
            </a:r>
            <a:r>
              <a:rPr lang="en-US" altLang="ko-KR" dirty="0" smtClean="0"/>
              <a:t>)</a:t>
            </a:r>
          </a:p>
          <a:p>
            <a:pPr marL="342900" indent="-342900" eaLnBrk="1" hangingPunct="1">
              <a:buFont typeface="Wingdings" panose="05000000000000000000" pitchFamily="2" charset="2"/>
              <a:buChar char="ü"/>
            </a:pPr>
            <a:r>
              <a:rPr lang="ko-KR" altLang="en-US" dirty="0" smtClean="0"/>
              <a:t>코드가 보여지는 것은 단점</a:t>
            </a:r>
            <a:endParaRPr lang="en-US" altLang="ko-KR" dirty="0"/>
          </a:p>
          <a:p>
            <a:pPr marL="342900" indent="-342900" eaLnBrk="1" hangingPunct="1">
              <a:buFont typeface="Wingdings" panose="05000000000000000000" pitchFamily="2" charset="2"/>
              <a:buChar char="ü"/>
            </a:pP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2448093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7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이해하기</a:t>
            </a:r>
            <a:endParaRPr lang="en-US" altLang="ko-KR" dirty="0"/>
          </a:p>
        </p:txBody>
      </p:sp>
      <p:sp>
        <p:nvSpPr>
          <p:cNvPr id="6" name="직사각형 6"/>
          <p:cNvSpPr>
            <a:spLocks noChangeArrowheads="1"/>
          </p:cNvSpPr>
          <p:nvPr/>
        </p:nvSpPr>
        <p:spPr bwMode="auto">
          <a:xfrm>
            <a:off x="619125" y="753753"/>
            <a:ext cx="7626350" cy="4808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9333" tIns="64666" rIns="129333" bIns="64666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342900" indent="-342900" eaLnBrk="1" hangingPunct="1">
              <a:buFont typeface="Wingdings" panose="05000000000000000000" pitchFamily="2" charset="2"/>
              <a:buChar char="ü"/>
            </a:pPr>
            <a:r>
              <a:rPr lang="en-US" altLang="ko-KR" dirty="0" smtClean="0"/>
              <a:t>Hello World</a:t>
            </a:r>
            <a:endParaRPr lang="en-US" altLang="ko-KR" dirty="0"/>
          </a:p>
          <a:p>
            <a:pPr eaLnBrk="1" hangingPunct="1"/>
            <a:endParaRPr lang="en-US" altLang="ko-KR" dirty="0"/>
          </a:p>
          <a:p>
            <a:pPr eaLnBrk="1" hangingPunct="1"/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 smtClean="0"/>
          </a:p>
          <a:p>
            <a:pPr eaLnBrk="1" hangingPunct="1"/>
            <a:endParaRPr lang="en-US" altLang="ko-KR" dirty="0"/>
          </a:p>
          <a:p>
            <a:pPr eaLnBrk="1" hangingPunct="1"/>
            <a:endParaRPr lang="en-US" altLang="ko-KR" dirty="0"/>
          </a:p>
          <a:p>
            <a:pPr eaLnBrk="1" hangingPunct="1"/>
            <a:endParaRPr lang="en-US" altLang="ko-KR" dirty="0"/>
          </a:p>
          <a:p>
            <a:pPr eaLnBrk="1" hangingPunct="1"/>
            <a:endParaRPr lang="en-US" altLang="ko-KR" dirty="0"/>
          </a:p>
          <a:p>
            <a:pPr eaLnBrk="1" hangingPunct="1"/>
            <a:endParaRPr lang="en-US" altLang="ko-KR" dirty="0"/>
          </a:p>
          <a:p>
            <a:pPr eaLnBrk="1" hangingPunct="1"/>
            <a:endParaRPr lang="en-US" altLang="ko-KR" dirty="0"/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ko-KR" dirty="0"/>
              <a:t> </a:t>
            </a:r>
            <a:r>
              <a:rPr lang="ko-KR" altLang="en-US" dirty="0" smtClean="0"/>
              <a:t>예시된 </a:t>
            </a:r>
            <a:r>
              <a:rPr lang="en-US" altLang="ko-KR" dirty="0" smtClean="0"/>
              <a:t>html</a:t>
            </a:r>
            <a:r>
              <a:rPr lang="ko-KR" altLang="en-US" dirty="0" smtClean="0"/>
              <a:t>파일을 </a:t>
            </a:r>
            <a:r>
              <a:rPr lang="en-US" altLang="ko-KR" dirty="0" smtClean="0"/>
              <a:t>pc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a.html</a:t>
            </a:r>
            <a:r>
              <a:rPr lang="ko-KR" altLang="en-US" dirty="0" smtClean="0"/>
              <a:t>로 저장한 후 브라우저로 실행</a:t>
            </a:r>
            <a:endParaRPr lang="en-US" altLang="ko-KR" dirty="0"/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ko-KR" dirty="0" smtClean="0"/>
              <a:t> </a:t>
            </a:r>
            <a:r>
              <a:rPr lang="ko-KR" altLang="en-US" dirty="0" smtClean="0"/>
              <a:t>서버에 게시한 후 실행</a:t>
            </a:r>
            <a:endParaRPr lang="en-US" altLang="ko-KR" dirty="0" smtClean="0"/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ko-KR" dirty="0"/>
              <a:t> </a:t>
            </a:r>
            <a:r>
              <a:rPr lang="ko-KR" altLang="en-US" dirty="0" smtClean="0"/>
              <a:t>어떤 차이가 있는가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578" y="1640612"/>
            <a:ext cx="3342505" cy="239987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155556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8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이해하기</a:t>
            </a:r>
            <a:endParaRPr lang="en-US" altLang="ko-KR" dirty="0"/>
          </a:p>
        </p:txBody>
      </p:sp>
      <p:sp>
        <p:nvSpPr>
          <p:cNvPr id="6" name="직사각형 6"/>
          <p:cNvSpPr>
            <a:spLocks noChangeArrowheads="1"/>
          </p:cNvSpPr>
          <p:nvPr/>
        </p:nvSpPr>
        <p:spPr bwMode="auto">
          <a:xfrm>
            <a:off x="619125" y="753753"/>
            <a:ext cx="7626350" cy="5178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9333" tIns="64666" rIns="129333" bIns="64666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342900" indent="-342900" eaLnBrk="1" hangingPunct="1">
              <a:buFont typeface="Wingdings" panose="05000000000000000000" pitchFamily="2" charset="2"/>
              <a:buChar char="ü"/>
            </a:pPr>
            <a:r>
              <a:rPr lang="en-US" altLang="ko-KR" dirty="0" smtClean="0"/>
              <a:t>Hello World 2</a:t>
            </a:r>
            <a:endParaRPr lang="en-US" altLang="ko-KR" dirty="0"/>
          </a:p>
          <a:p>
            <a:pPr eaLnBrk="1" hangingPunct="1"/>
            <a:endParaRPr lang="en-US" altLang="ko-KR" dirty="0"/>
          </a:p>
          <a:p>
            <a:pPr eaLnBrk="1" hangingPunct="1"/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 smtClean="0"/>
          </a:p>
          <a:p>
            <a:pPr eaLnBrk="1" hangingPunct="1"/>
            <a:endParaRPr lang="en-US" altLang="ko-KR" dirty="0"/>
          </a:p>
          <a:p>
            <a:pPr eaLnBrk="1" hangingPunct="1"/>
            <a:endParaRPr lang="en-US" altLang="ko-KR" dirty="0"/>
          </a:p>
          <a:p>
            <a:pPr eaLnBrk="1" hangingPunct="1"/>
            <a:endParaRPr lang="en-US" altLang="ko-KR" dirty="0"/>
          </a:p>
          <a:p>
            <a:pPr eaLnBrk="1" hangingPunct="1"/>
            <a:endParaRPr lang="en-US" altLang="ko-KR" dirty="0"/>
          </a:p>
          <a:p>
            <a:pPr eaLnBrk="1" hangingPunct="1"/>
            <a:endParaRPr lang="en-US" altLang="ko-KR" dirty="0"/>
          </a:p>
          <a:p>
            <a:pPr eaLnBrk="1" hangingPunct="1"/>
            <a:endParaRPr lang="en-US" altLang="ko-KR" dirty="0"/>
          </a:p>
          <a:p>
            <a:pPr eaLnBrk="1" hangingPunct="1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eaLnBrk="1" hangingPunct="1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eaLnBrk="1" hangingPunct="1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ko-KR" dirty="0"/>
              <a:t> </a:t>
            </a:r>
            <a:r>
              <a:rPr lang="ko-KR" altLang="en-US" dirty="0" smtClean="0"/>
              <a:t>서버에 게시한 후 실행</a:t>
            </a:r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6611" y="1476414"/>
            <a:ext cx="5616727" cy="3671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659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Default Design">
  <a:themeElements>
    <a:clrScheme name="1_Default Design 4">
      <a:dk1>
        <a:srgbClr val="000000"/>
      </a:dk1>
      <a:lt1>
        <a:srgbClr val="FFFFFF"/>
      </a:lt1>
      <a:dk2>
        <a:srgbClr val="000066"/>
      </a:dk2>
      <a:lt2>
        <a:srgbClr val="808080"/>
      </a:lt2>
      <a:accent1>
        <a:srgbClr val="194293"/>
      </a:accent1>
      <a:accent2>
        <a:srgbClr val="9999CC"/>
      </a:accent2>
      <a:accent3>
        <a:srgbClr val="FFFFFF"/>
      </a:accent3>
      <a:accent4>
        <a:srgbClr val="000000"/>
      </a:accent4>
      <a:accent5>
        <a:srgbClr val="ABB0C8"/>
      </a:accent5>
      <a:accent6>
        <a:srgbClr val="8A8AB9"/>
      </a:accent6>
      <a:hlink>
        <a:srgbClr val="CCCCE6"/>
      </a:hlink>
      <a:folHlink>
        <a:srgbClr val="B2B2B2"/>
      </a:folHlink>
    </a:clrScheme>
    <a:fontScheme name="1_Default Design">
      <a:majorFont>
        <a:latin typeface="가는각진제목체"/>
        <a:ea typeface="가는각진제목체"/>
        <a:cs typeface=""/>
      </a:majorFont>
      <a:minorFont>
        <a:latin typeface="가는각진제목체"/>
        <a:ea typeface="가는각진제목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bg2"/>
          </a:buClr>
          <a:buSzPct val="100000"/>
          <a:buFontTx/>
          <a:buChar char="•"/>
          <a:tabLst/>
          <a:defRPr kumimoji="0" lang="ko-KR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가는각진제목체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bg2"/>
          </a:buClr>
          <a:buSzPct val="100000"/>
          <a:buFontTx/>
          <a:buChar char="•"/>
          <a:tabLst/>
          <a:defRPr kumimoji="0" lang="ko-KR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가는각진제목체" pitchFamily="18" charset="-127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5250"/>
        </a:dk2>
        <a:lt2>
          <a:srgbClr val="808080"/>
        </a:lt2>
        <a:accent1>
          <a:srgbClr val="008080"/>
        </a:accent1>
        <a:accent2>
          <a:srgbClr val="1CB094"/>
        </a:accent2>
        <a:accent3>
          <a:srgbClr val="FFFFFF"/>
        </a:accent3>
        <a:accent4>
          <a:srgbClr val="000000"/>
        </a:accent4>
        <a:accent5>
          <a:srgbClr val="AAC0C0"/>
        </a:accent5>
        <a:accent6>
          <a:srgbClr val="189F86"/>
        </a:accent6>
        <a:hlink>
          <a:srgbClr val="99D1C2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2F3C7"/>
        </a:lt1>
        <a:dk2>
          <a:srgbClr val="333300"/>
        </a:dk2>
        <a:lt2>
          <a:srgbClr val="808080"/>
        </a:lt2>
        <a:accent1>
          <a:srgbClr val="747660"/>
        </a:accent1>
        <a:accent2>
          <a:srgbClr val="A99B69"/>
        </a:accent2>
        <a:accent3>
          <a:srgbClr val="F7F8E0"/>
        </a:accent3>
        <a:accent4>
          <a:srgbClr val="000000"/>
        </a:accent4>
        <a:accent5>
          <a:srgbClr val="BCBDB6"/>
        </a:accent5>
        <a:accent6>
          <a:srgbClr val="998C5E"/>
        </a:accent6>
        <a:hlink>
          <a:srgbClr val="959167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194293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ABB0C8"/>
        </a:accent5>
        <a:accent6>
          <a:srgbClr val="8A8AB9"/>
        </a:accent6>
        <a:hlink>
          <a:srgbClr val="CCCCE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4C0026"/>
        </a:dk2>
        <a:lt2>
          <a:srgbClr val="808080"/>
        </a:lt2>
        <a:accent1>
          <a:srgbClr val="7C1C45"/>
        </a:accent1>
        <a:accent2>
          <a:srgbClr val="C15D75"/>
        </a:accent2>
        <a:accent3>
          <a:srgbClr val="FFFFFF"/>
        </a:accent3>
        <a:accent4>
          <a:srgbClr val="000000"/>
        </a:accent4>
        <a:accent5>
          <a:srgbClr val="BFABB0"/>
        </a:accent5>
        <a:accent6>
          <a:srgbClr val="AF5369"/>
        </a:accent6>
        <a:hlink>
          <a:srgbClr val="C29D8C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기본 디자인">
  <a:themeElements>
    <a:clrScheme name="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돋움"/>
        <a:ea typeface="돋움"/>
        <a:cs typeface=""/>
      </a:majorFont>
      <a:minorFont>
        <a:latin typeface="돋움"/>
        <a:ea typeface="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Default Design">
  <a:themeElements>
    <a:clrScheme name="3_Default Design 4">
      <a:dk1>
        <a:srgbClr val="000000"/>
      </a:dk1>
      <a:lt1>
        <a:srgbClr val="FFFFFF"/>
      </a:lt1>
      <a:dk2>
        <a:srgbClr val="000066"/>
      </a:dk2>
      <a:lt2>
        <a:srgbClr val="808080"/>
      </a:lt2>
      <a:accent1>
        <a:srgbClr val="194293"/>
      </a:accent1>
      <a:accent2>
        <a:srgbClr val="9999CC"/>
      </a:accent2>
      <a:accent3>
        <a:srgbClr val="FFFFFF"/>
      </a:accent3>
      <a:accent4>
        <a:srgbClr val="000000"/>
      </a:accent4>
      <a:accent5>
        <a:srgbClr val="ABB0C8"/>
      </a:accent5>
      <a:accent6>
        <a:srgbClr val="8A8AB9"/>
      </a:accent6>
      <a:hlink>
        <a:srgbClr val="CCCCE6"/>
      </a:hlink>
      <a:folHlink>
        <a:srgbClr val="B2B2B2"/>
      </a:folHlink>
    </a:clrScheme>
    <a:fontScheme name="3_Default Design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Default Design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2">
        <a:dk1>
          <a:srgbClr val="000000"/>
        </a:dk1>
        <a:lt1>
          <a:srgbClr val="FFFFFF"/>
        </a:lt1>
        <a:dk2>
          <a:srgbClr val="005250"/>
        </a:dk2>
        <a:lt2>
          <a:srgbClr val="808080"/>
        </a:lt2>
        <a:accent1>
          <a:srgbClr val="008080"/>
        </a:accent1>
        <a:accent2>
          <a:srgbClr val="1CB094"/>
        </a:accent2>
        <a:accent3>
          <a:srgbClr val="FFFFFF"/>
        </a:accent3>
        <a:accent4>
          <a:srgbClr val="000000"/>
        </a:accent4>
        <a:accent5>
          <a:srgbClr val="AAC0C0"/>
        </a:accent5>
        <a:accent6>
          <a:srgbClr val="189F86"/>
        </a:accent6>
        <a:hlink>
          <a:srgbClr val="99D1C2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3">
        <a:dk1>
          <a:srgbClr val="000000"/>
        </a:dk1>
        <a:lt1>
          <a:srgbClr val="F2F3C7"/>
        </a:lt1>
        <a:dk2>
          <a:srgbClr val="333300"/>
        </a:dk2>
        <a:lt2>
          <a:srgbClr val="808080"/>
        </a:lt2>
        <a:accent1>
          <a:srgbClr val="747660"/>
        </a:accent1>
        <a:accent2>
          <a:srgbClr val="A99B69"/>
        </a:accent2>
        <a:accent3>
          <a:srgbClr val="F7F8E0"/>
        </a:accent3>
        <a:accent4>
          <a:srgbClr val="000000"/>
        </a:accent4>
        <a:accent5>
          <a:srgbClr val="BCBDB6"/>
        </a:accent5>
        <a:accent6>
          <a:srgbClr val="998C5E"/>
        </a:accent6>
        <a:hlink>
          <a:srgbClr val="959167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194293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ABB0C8"/>
        </a:accent5>
        <a:accent6>
          <a:srgbClr val="8A8AB9"/>
        </a:accent6>
        <a:hlink>
          <a:srgbClr val="CCCCE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5">
        <a:dk1>
          <a:srgbClr val="000000"/>
        </a:dk1>
        <a:lt1>
          <a:srgbClr val="FFFFFF"/>
        </a:lt1>
        <a:dk2>
          <a:srgbClr val="4C0026"/>
        </a:dk2>
        <a:lt2>
          <a:srgbClr val="808080"/>
        </a:lt2>
        <a:accent1>
          <a:srgbClr val="7C1C45"/>
        </a:accent1>
        <a:accent2>
          <a:srgbClr val="C15D75"/>
        </a:accent2>
        <a:accent3>
          <a:srgbClr val="FFFFFF"/>
        </a:accent3>
        <a:accent4>
          <a:srgbClr val="000000"/>
        </a:accent4>
        <a:accent5>
          <a:srgbClr val="BFABB0"/>
        </a:accent5>
        <a:accent6>
          <a:srgbClr val="AF5369"/>
        </a:accent6>
        <a:hlink>
          <a:srgbClr val="C29D8C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48109</TotalTime>
  <Words>5242</Words>
  <Application>Microsoft Office PowerPoint</Application>
  <PresentationFormat>A4 용지(210x297mm)</PresentationFormat>
  <Paragraphs>688</Paragraphs>
  <Slides>31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31</vt:i4>
      </vt:variant>
    </vt:vector>
  </HeadingPairs>
  <TitlesOfParts>
    <vt:vector size="40" baseType="lpstr">
      <vt:lpstr>가는각진제목체</vt:lpstr>
      <vt:lpstr>굴림</vt:lpstr>
      <vt:lpstr>돋움</vt:lpstr>
      <vt:lpstr>맑은 고딕</vt:lpstr>
      <vt:lpstr>Arial</vt:lpstr>
      <vt:lpstr>Wingdings</vt:lpstr>
      <vt:lpstr>1_Default Design</vt:lpstr>
      <vt:lpstr>기본 디자인</vt:lpstr>
      <vt:lpstr>3_Default Design</vt:lpstr>
      <vt:lpstr>2. Java Script 익히기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메리츠화재 IT본부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Department Logo &amp; Slogan</dc:title>
  <dc:creator>홍필두</dc:creator>
  <cp:lastModifiedBy>401-PC</cp:lastModifiedBy>
  <cp:revision>2889</cp:revision>
  <cp:lastPrinted>2015-10-28T04:44:44Z</cp:lastPrinted>
  <dcterms:created xsi:type="dcterms:W3CDTF">2003-10-22T07:02:37Z</dcterms:created>
  <dcterms:modified xsi:type="dcterms:W3CDTF">2023-05-10T05:36:37Z</dcterms:modified>
</cp:coreProperties>
</file>