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30"/>
  </p:notesMasterIdLst>
  <p:sldIdLst>
    <p:sldId id="694" r:id="rId4"/>
    <p:sldId id="961" r:id="rId5"/>
    <p:sldId id="977" r:id="rId6"/>
    <p:sldId id="978" r:id="rId7"/>
    <p:sldId id="1008" r:id="rId8"/>
    <p:sldId id="1058" r:id="rId9"/>
    <p:sldId id="1038" r:id="rId10"/>
    <p:sldId id="1059" r:id="rId11"/>
    <p:sldId id="1042" r:id="rId12"/>
    <p:sldId id="1060" r:id="rId13"/>
    <p:sldId id="1061" r:id="rId14"/>
    <p:sldId id="1062" r:id="rId15"/>
    <p:sldId id="1063" r:id="rId16"/>
    <p:sldId id="1065" r:id="rId17"/>
    <p:sldId id="1066" r:id="rId18"/>
    <p:sldId id="1067" r:id="rId19"/>
    <p:sldId id="1064" r:id="rId20"/>
    <p:sldId id="1068" r:id="rId21"/>
    <p:sldId id="1069" r:id="rId22"/>
    <p:sldId id="1070" r:id="rId23"/>
    <p:sldId id="1071" r:id="rId24"/>
    <p:sldId id="1072" r:id="rId25"/>
    <p:sldId id="1073" r:id="rId26"/>
    <p:sldId id="1074" r:id="rId27"/>
    <p:sldId id="991" r:id="rId28"/>
    <p:sldId id="984" r:id="rId29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46" d="100"/>
          <a:sy n="46" d="100"/>
        </p:scale>
        <p:origin x="32" y="556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280309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055354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757588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444034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584111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63464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333327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90677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346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 smtClean="0"/>
              <a:t>3</a:t>
            </a:r>
            <a:r>
              <a:rPr lang="en-US" altLang="ko-KR" sz="2400" dirty="0"/>
              <a:t>. Java Script </a:t>
            </a:r>
            <a:r>
              <a:rPr lang="ko-KR" altLang="en-US" sz="2400" dirty="0"/>
              <a:t>익히기</a:t>
            </a:r>
            <a:endParaRPr lang="ko-KR" altLang="en-US" sz="2400" dirty="0" smtClean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박종원</a:t>
            </a:r>
            <a:r>
              <a:rPr kumimoji="1" lang="ko-KR" altLang="en-US" dirty="0" smtClean="0">
                <a:solidFill>
                  <a:schemeClr val="tx1"/>
                </a:solidFill>
              </a:rPr>
              <a:t> </a:t>
            </a:r>
            <a:r>
              <a:rPr kumimoji="1" lang="ko-KR" altLang="en-US" dirty="0" smtClean="0">
                <a:solidFill>
                  <a:schemeClr val="tx1"/>
                </a:solidFill>
              </a:rPr>
              <a:t>교수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err="1" smtClean="0">
                <a:solidFill>
                  <a:schemeClr val="tx1"/>
                </a:solidFill>
              </a:rPr>
              <a:t>웹서버프로그래밍</a:t>
            </a:r>
            <a:r>
              <a:rPr kumimoji="1" lang="en-US" altLang="ko-KR" dirty="0" smtClean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3047388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addEventListener</a:t>
            </a:r>
            <a:r>
              <a:rPr lang="en-US" altLang="ko-KR" sz="1600" dirty="0"/>
              <a:t>()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  <a:endParaRPr lang="en-US" altLang="ko-K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033" y="696097"/>
            <a:ext cx="6503967" cy="363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1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3047388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익명 함수로 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작성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  <a:endParaRPr lang="en-US" altLang="ko-K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411" y="696097"/>
            <a:ext cx="6203589" cy="338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68433" y="676399"/>
            <a:ext cx="8153400" cy="6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buClrTx/>
            </a:pPr>
            <a:r>
              <a:rPr lang="ko-KR" altLang="en-US" b="0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이벤트 객체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2" name="내용 개체 틀 11"/>
          <p:cNvSpPr txBox="1">
            <a:spLocks/>
          </p:cNvSpPr>
          <p:nvPr/>
        </p:nvSpPr>
        <p:spPr>
          <a:xfrm>
            <a:off x="612648" y="1340768"/>
            <a:ext cx="8153400" cy="5040560"/>
          </a:xfr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smtClean="0"/>
              <a:t>이벤트 객체</a:t>
            </a:r>
            <a:r>
              <a:rPr lang="en-US" altLang="ko-KR" kern="0" smtClean="0"/>
              <a:t>(event object)</a:t>
            </a:r>
          </a:p>
          <a:p>
            <a:pPr lvl="1"/>
            <a:r>
              <a:rPr lang="ko-KR" altLang="en-US" b="0" kern="0" smtClean="0"/>
              <a:t>발생한 이벤트에 관련된 다양한 정보를 담은 객체</a:t>
            </a:r>
            <a:endParaRPr lang="en-US" altLang="ko-KR" b="0" kern="0" smtClean="0"/>
          </a:p>
          <a:p>
            <a:pPr lvl="1"/>
            <a:r>
              <a:rPr lang="ko-KR" altLang="en-US" b="0" kern="0" smtClean="0"/>
              <a:t>예</a:t>
            </a:r>
            <a:r>
              <a:rPr lang="en-US" altLang="ko-KR" b="0" kern="0" smtClean="0"/>
              <a:t>) mousedown </a:t>
            </a:r>
            <a:r>
              <a:rPr lang="ko-KR" altLang="en-US" b="0" kern="0" smtClean="0"/>
              <a:t>이벤트의 경우</a:t>
            </a:r>
            <a:r>
              <a:rPr lang="en-US" altLang="ko-KR" b="0" kern="0" smtClean="0"/>
              <a:t>, </a:t>
            </a:r>
            <a:r>
              <a:rPr lang="ko-KR" altLang="en-US" b="0" kern="0" smtClean="0"/>
              <a:t>마우스 좌표와 버튼 번호 등</a:t>
            </a:r>
          </a:p>
          <a:p>
            <a:pPr marL="365760" lvl="1" indent="0">
              <a:buFontTx/>
              <a:buNone/>
            </a:pPr>
            <a:r>
              <a:rPr lang="en-US" altLang="ko-KR" b="0" kern="0" smtClean="0"/>
              <a:t>        keydown </a:t>
            </a:r>
            <a:r>
              <a:rPr lang="ko-KR" altLang="en-US" b="0" kern="0" smtClean="0"/>
              <a:t>이벤트의 경우</a:t>
            </a:r>
            <a:r>
              <a:rPr lang="en-US" altLang="ko-KR" b="0" kern="0" smtClean="0"/>
              <a:t>, </a:t>
            </a:r>
            <a:r>
              <a:rPr lang="ko-KR" altLang="en-US" b="0" kern="0" smtClean="0"/>
              <a:t>키 </a:t>
            </a:r>
            <a:r>
              <a:rPr lang="en-US" altLang="ko-KR" b="0" kern="0" smtClean="0"/>
              <a:t>코드 값 </a:t>
            </a:r>
            <a:r>
              <a:rPr lang="ko-KR" altLang="en-US" b="0" kern="0" smtClean="0"/>
              <a:t>등</a:t>
            </a:r>
            <a:endParaRPr lang="en-US" altLang="ko-KR" b="0" kern="0" smtClean="0"/>
          </a:p>
          <a:p>
            <a:pPr lvl="1"/>
            <a:r>
              <a:rPr lang="ko-KR" altLang="en-US" b="0" kern="0" smtClean="0"/>
              <a:t>이벤트가 처리되고 나면 이벤트 객체 소멸</a:t>
            </a:r>
          </a:p>
          <a:p>
            <a:pPr marL="365760" lvl="1" indent="0">
              <a:buFontTx/>
              <a:buNone/>
            </a:pPr>
            <a:endParaRPr lang="ko-KR" altLang="en-US" b="0" kern="0" smtClean="0"/>
          </a:p>
          <a:p>
            <a:pPr lvl="1"/>
            <a:endParaRPr lang="ko-KR" altLang="en-US" b="0" kern="0" smtClean="0"/>
          </a:p>
          <a:p>
            <a:pPr lvl="1"/>
            <a:endParaRPr lang="ko-KR" altLang="en-US" b="0" kern="0" smtClean="0"/>
          </a:p>
          <a:p>
            <a:pPr lvl="1"/>
            <a:endParaRPr lang="ko-KR" altLang="en-US" b="0" kern="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816935" y="2893604"/>
            <a:ext cx="5392273" cy="2828616"/>
            <a:chOff x="1816935" y="3721241"/>
            <a:chExt cx="5392273" cy="2828616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6935" y="3721241"/>
              <a:ext cx="2744872" cy="2000979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3750" y="5342364"/>
              <a:ext cx="212697" cy="307851"/>
            </a:xfrm>
            <a:prstGeom prst="rect">
              <a:avLst/>
            </a:prstGeom>
            <a:solidFill>
              <a:srgbClr val="FF0000"/>
            </a:solidFill>
          </p:spPr>
        </p:pic>
        <p:grpSp>
          <p:nvGrpSpPr>
            <p:cNvPr id="26" name="그룹 25"/>
            <p:cNvGrpSpPr/>
            <p:nvPr/>
          </p:nvGrpSpPr>
          <p:grpSpPr>
            <a:xfrm>
              <a:off x="4121191" y="5615096"/>
              <a:ext cx="720080" cy="934761"/>
              <a:chOff x="3200521" y="4630057"/>
              <a:chExt cx="720080" cy="934761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200521" y="4795377"/>
                <a:ext cx="7200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400" dirty="0" smtClean="0">
                    <a:sym typeface="Wingdings" panose="05000000000000000000" pitchFamily="2" charset="2"/>
                  </a:rPr>
                  <a:t></a:t>
                </a:r>
                <a:endParaRPr lang="ko-KR" altLang="en-US" sz="4400" dirty="0"/>
              </a:p>
            </p:txBody>
          </p:sp>
          <p:sp>
            <p:nvSpPr>
              <p:cNvPr id="33" name="자유형 32"/>
              <p:cNvSpPr/>
              <p:nvPr/>
            </p:nvSpPr>
            <p:spPr>
              <a:xfrm>
                <a:off x="3229429" y="4630057"/>
                <a:ext cx="90714" cy="486229"/>
              </a:xfrm>
              <a:custGeom>
                <a:avLst/>
                <a:gdLst>
                  <a:gd name="connsiteX0" fmla="*/ 90714 w 90714"/>
                  <a:gd name="connsiteY0" fmla="*/ 486229 h 486229"/>
                  <a:gd name="connsiteX1" fmla="*/ 29028 w 90714"/>
                  <a:gd name="connsiteY1" fmla="*/ 254000 h 486229"/>
                  <a:gd name="connsiteX2" fmla="*/ 0 w 90714"/>
                  <a:gd name="connsiteY2" fmla="*/ 0 h 486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714" h="486229">
                    <a:moveTo>
                      <a:pt x="90714" y="486229"/>
                    </a:moveTo>
                    <a:cubicBezTo>
                      <a:pt x="67430" y="410633"/>
                      <a:pt x="44147" y="335038"/>
                      <a:pt x="29028" y="254000"/>
                    </a:cubicBezTo>
                    <a:cubicBezTo>
                      <a:pt x="13909" y="172962"/>
                      <a:pt x="6048" y="42333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모서리가 둥근 직사각형 26"/>
            <p:cNvSpPr/>
            <p:nvPr/>
          </p:nvSpPr>
          <p:spPr>
            <a:xfrm>
              <a:off x="5633359" y="3815692"/>
              <a:ext cx="1575849" cy="64807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이벤트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리스너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자바스크립트 코드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포인트가 6개인 별 27"/>
            <p:cNvSpPr/>
            <p:nvPr/>
          </p:nvSpPr>
          <p:spPr>
            <a:xfrm>
              <a:off x="3207213" y="4771751"/>
              <a:ext cx="1271095" cy="720080"/>
            </a:xfrm>
            <a:prstGeom prst="star6">
              <a:avLst>
                <a:gd name="adj" fmla="val 38442"/>
                <a:gd name="hf" fmla="val 115470"/>
              </a:avLst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</a:rPr>
                <a:t>mousedown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이벤트발생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4409223" y="4488932"/>
              <a:ext cx="2007994" cy="682152"/>
            </a:xfrm>
            <a:custGeom>
              <a:avLst/>
              <a:gdLst>
                <a:gd name="connsiteX0" fmla="*/ 0 w 1651223"/>
                <a:gd name="connsiteY0" fmla="*/ 566058 h 578601"/>
                <a:gd name="connsiteX1" fmla="*/ 1378857 w 1651223"/>
                <a:gd name="connsiteY1" fmla="*/ 504372 h 578601"/>
                <a:gd name="connsiteX2" fmla="*/ 1651000 w 1651223"/>
                <a:gd name="connsiteY2" fmla="*/ 0 h 578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223" h="578601">
                  <a:moveTo>
                    <a:pt x="0" y="566058"/>
                  </a:moveTo>
                  <a:cubicBezTo>
                    <a:pt x="551845" y="582386"/>
                    <a:pt x="1103690" y="598715"/>
                    <a:pt x="1378857" y="504372"/>
                  </a:cubicBezTo>
                  <a:cubicBezTo>
                    <a:pt x="1654024" y="410029"/>
                    <a:pt x="1652512" y="205014"/>
                    <a:pt x="1651000" y="0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5314845" y="5186241"/>
              <a:ext cx="872062" cy="61118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마우스 클릭 좌표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 번호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휠이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구른 값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56176" y="5373216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이벤트 객체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3506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68433" y="676399"/>
            <a:ext cx="8153400" cy="6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buClrTx/>
            </a:pPr>
            <a:r>
              <a:rPr lang="ko-KR" altLang="en-US" b="0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이벤트 </a:t>
            </a:r>
            <a:r>
              <a:rPr lang="ko-KR" altLang="en-US" b="0" dirty="0" smtClean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객체 전달받기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6" name="내용 개체 틀 2"/>
          <p:cNvSpPr txBox="1">
            <a:spLocks/>
          </p:cNvSpPr>
          <p:nvPr/>
        </p:nvSpPr>
        <p:spPr>
          <a:xfrm>
            <a:off x="612648" y="1340768"/>
            <a:ext cx="8153400" cy="50405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이벤트 객체는 이벤트 리스너 함수의 첫 번째 매개변수에 전달</a:t>
            </a:r>
          </a:p>
          <a:p>
            <a:pPr marL="365760" marR="0" lvl="1" indent="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1.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이름을 가진 이벤트 리스너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365760" marR="0" lvl="1" indent="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2.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익명 함수의 경우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365760" marR="0" lvl="1" indent="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3. HTML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태그에 이벤트 리스너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: </a:t>
            </a:r>
            <a:r>
              <a:rPr kumimoji="0" lang="en-US" altLang="ko-KR" sz="16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event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라는 이름으로 전달</a:t>
            </a: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endParaRPr kumimoji="0" lang="ko-KR" alt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HY나무L" pitchFamily="18" charset="-127"/>
            </a:endParaRP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endParaRPr kumimoji="0" lang="ko-KR" alt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HY나무L" pitchFamily="18" charset="-127"/>
            </a:endParaRP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endParaRPr kumimoji="0" lang="ko-KR" alt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HY나무L" pitchFamily="18" charset="-127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31640" y="2084269"/>
            <a:ext cx="6048672" cy="954107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</p:spPr>
        <p:txBody>
          <a:bodyPr wrap="square">
            <a:spAutoFit/>
          </a:bodyPr>
          <a:lstStyle/>
          <a:p>
            <a:pPr marL="1905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function f(e) { //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매개변수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에 이벤트 객체 전달받음</a:t>
            </a:r>
          </a:p>
          <a:p>
            <a:pPr marL="1905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...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1905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} 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1905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obj.onclick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= f; // 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obj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객체의 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onclick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ko-KR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리스너로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함수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등록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331640" y="3491716"/>
            <a:ext cx="6048672" cy="738664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</p:spPr>
        <p:txBody>
          <a:bodyPr wrap="square">
            <a:spAutoFit/>
          </a:bodyPr>
          <a:lstStyle/>
          <a:p>
            <a:pPr marL="1905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obj.onclick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= function(e) { //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매개변수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에 이벤트 객체 전달받음</a:t>
            </a:r>
          </a:p>
          <a:p>
            <a:pPr marL="1905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... 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1905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} 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343698" y="4996333"/>
            <a:ext cx="6048672" cy="1384995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</p:spPr>
        <p:txBody>
          <a:bodyPr wrap="square">
            <a:spAutoFit/>
          </a:bodyPr>
          <a:lstStyle/>
          <a:p>
            <a:pPr marL="1905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function f(e) {</a:t>
            </a:r>
          </a:p>
          <a:p>
            <a:pPr marL="1905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... 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1905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}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1905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...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1905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&lt;button 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onclick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=“f(event)”&gt;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버튼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&lt;/button&gt; </a:t>
            </a:r>
          </a:p>
          <a:p>
            <a:pPr marL="1905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&lt;div 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onclick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=“alert(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event.type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)”&gt;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버튼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&lt;/div&gt; </a:t>
            </a:r>
          </a:p>
        </p:txBody>
      </p:sp>
      <p:sp>
        <p:nvSpPr>
          <p:cNvPr id="40" name="자유형 39"/>
          <p:cNvSpPr/>
          <p:nvPr/>
        </p:nvSpPr>
        <p:spPr>
          <a:xfrm>
            <a:off x="2487313" y="5225774"/>
            <a:ext cx="954685" cy="702365"/>
          </a:xfrm>
          <a:custGeom>
            <a:avLst/>
            <a:gdLst>
              <a:gd name="connsiteX0" fmla="*/ 953835 w 954685"/>
              <a:gd name="connsiteY0" fmla="*/ 702365 h 702365"/>
              <a:gd name="connsiteX1" fmla="*/ 821313 w 954685"/>
              <a:gd name="connsiteY1" fmla="*/ 437322 h 702365"/>
              <a:gd name="connsiteX2" fmla="*/ 123365 w 954685"/>
              <a:gd name="connsiteY2" fmla="*/ 353391 h 702365"/>
              <a:gd name="connsiteX3" fmla="*/ 4096 w 954685"/>
              <a:gd name="connsiteY3" fmla="*/ 0 h 70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4685" h="702365">
                <a:moveTo>
                  <a:pt x="953835" y="702365"/>
                </a:moveTo>
                <a:cubicBezTo>
                  <a:pt x="956780" y="598924"/>
                  <a:pt x="959725" y="495484"/>
                  <a:pt x="821313" y="437322"/>
                </a:cubicBezTo>
                <a:cubicBezTo>
                  <a:pt x="682901" y="379160"/>
                  <a:pt x="259568" y="426278"/>
                  <a:pt x="123365" y="353391"/>
                </a:cubicBezTo>
                <a:cubicBezTo>
                  <a:pt x="-12838" y="280504"/>
                  <a:pt x="-4371" y="140252"/>
                  <a:pt x="4096" y="0"/>
                </a:cubicBezTo>
              </a:path>
            </a:pathLst>
          </a:custGeom>
          <a:noFill/>
          <a:ln w="12700" cap="flat" cmpd="sng" algn="ctr">
            <a:solidFill>
              <a:srgbClr val="C00000"/>
            </a:solidFill>
            <a:prstDash val="sysDash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1" name="모서리가 둥근 사각형 설명선 40"/>
          <p:cNvSpPr/>
          <p:nvPr/>
        </p:nvSpPr>
        <p:spPr>
          <a:xfrm>
            <a:off x="3779912" y="5432235"/>
            <a:ext cx="2898550" cy="289441"/>
          </a:xfrm>
          <a:prstGeom prst="wedgeRoundRectCallout">
            <a:avLst>
              <a:gd name="adj1" fmla="val -59277"/>
              <a:gd name="adj2" fmla="val 129652"/>
              <a:gd name="adj3" fmla="val 16667"/>
            </a:avLst>
          </a:prstGeom>
          <a:solidFill>
            <a:srgbClr val="D8B25C">
              <a:lumMod val="20000"/>
              <a:lumOff val="80000"/>
            </a:srgbClr>
          </a:solidFill>
          <a:ln w="952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event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라는 이름으로 이벤트 객체 전달받음</a:t>
            </a:r>
          </a:p>
        </p:txBody>
      </p:sp>
    </p:spTree>
    <p:extLst>
      <p:ext uri="{BB962C8B-B14F-4D97-AF65-F5344CB8AC3E}">
        <p14:creationId xmlns:p14="http://schemas.microsoft.com/office/powerpoint/2010/main" val="19564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3047388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이벤트 </a:t>
            </a:r>
            <a:r>
              <a:rPr lang="ko-KR" altLang="en-US" sz="1600" dirty="0" err="1"/>
              <a:t>리스너에서</a:t>
            </a:r>
            <a:r>
              <a:rPr lang="ko-KR" altLang="en-US" sz="1600" dirty="0"/>
              <a:t> 이벤트 객체 전달 받기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  <a:endParaRPr lang="en-US" altLang="ko-K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168" y="696097"/>
            <a:ext cx="5762742" cy="346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68433" y="676399"/>
            <a:ext cx="8153400" cy="6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buClrTx/>
            </a:pPr>
            <a:r>
              <a:rPr lang="ko-KR" altLang="en-US" b="0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이벤트 객체에 들어 있는 정보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4" name="내용 개체 틀 3"/>
          <p:cNvSpPr txBox="1">
            <a:spLocks/>
          </p:cNvSpPr>
          <p:nvPr/>
        </p:nvSpPr>
        <p:spPr>
          <a:xfrm>
            <a:off x="612648" y="1340768"/>
            <a:ext cx="8153400" cy="504056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이벤트 객체에 들어 있는 정보</a:t>
            </a:r>
            <a:endParaRPr kumimoji="0" lang="en-US" altLang="ko-KR" sz="24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현재 발생한 이벤트에 관한 다양한 정보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이벤트 객체의 프로퍼티와 메소드로 알 수 있음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HY나무L" pitchFamily="18" charset="-127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이벤트의 종류마다 조금씩 다름</a:t>
            </a: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이벤트 객체의 공통 멤버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HY나무L" pitchFamily="18" charset="-127"/>
            </a:endParaRP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HY나무L" pitchFamily="18" charset="-127"/>
            </a:endParaRP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HY나무L" pitchFamily="18" charset="-127"/>
            </a:endParaRP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HY나무L" pitchFamily="18" charset="-127"/>
            </a:endParaRP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HY나무L" pitchFamily="18" charset="-127"/>
            </a:endParaRP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HY나무L" pitchFamily="18" charset="-127"/>
            </a:endParaRP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HY나무L" pitchFamily="18" charset="-127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target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프로퍼티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이벤트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타겟 객체 가리킴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HY나무L" pitchFamily="18" charset="-127"/>
            </a:endParaRP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이벤트 타겟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: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이벤트를 유발시킨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DOM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객체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HY나무L" pitchFamily="18" charset="-127"/>
            </a:endParaRPr>
          </a:p>
          <a:p>
            <a:pPr marL="13716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B81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휴먼편지체" pitchFamily="18" charset="-127"/>
                <a:ea typeface="휴먼편지체" pitchFamily="18" charset="-127"/>
              </a:rPr>
              <a:t>&lt;button&gt; </a:t>
            </a:r>
            <a:r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휴먼편지체" pitchFamily="18" charset="-127"/>
                <a:ea typeface="휴먼편지체" pitchFamily="18" charset="-127"/>
              </a:rPr>
              <a:t>태그의 버튼을 클릭하였으면</a:t>
            </a:r>
            <a:r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휴먼편지체" pitchFamily="18" charset="-127"/>
                <a:ea typeface="휴먼편지체" pitchFamily="18" charset="-127"/>
              </a:rPr>
              <a:t>, </a:t>
            </a:r>
            <a:r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휴먼편지체" pitchFamily="18" charset="-127"/>
                <a:ea typeface="휴먼편지체" pitchFamily="18" charset="-127"/>
              </a:rPr>
              <a:t>이때 </a:t>
            </a:r>
            <a:r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휴먼편지체" pitchFamily="18" charset="-127"/>
                <a:ea typeface="휴먼편지체" pitchFamily="18" charset="-127"/>
              </a:rPr>
              <a:t>click </a:t>
            </a:r>
            <a:r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휴먼편지체" pitchFamily="18" charset="-127"/>
                <a:ea typeface="휴먼편지체" pitchFamily="18" charset="-127"/>
              </a:rPr>
              <a:t>이벤트의 이벤트 타겟은 버튼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068960"/>
            <a:ext cx="7386947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8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3047388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이벤트 객체의 </a:t>
            </a:r>
            <a:r>
              <a:rPr lang="ko-KR" altLang="en-US" sz="1600" dirty="0" err="1"/>
              <a:t>프로퍼티</a:t>
            </a:r>
            <a:r>
              <a:rPr lang="ko-KR" altLang="en-US" sz="1600" dirty="0"/>
              <a:t> 출력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  <a:endParaRPr lang="en-US" altLang="ko-K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708" y="565382"/>
            <a:ext cx="6438292" cy="421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68433" y="676399"/>
            <a:ext cx="8153400" cy="6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buClrTx/>
            </a:pPr>
            <a:r>
              <a:rPr lang="ko-KR" altLang="en-US" b="0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이벤트의 디폴트 행동 취소</a:t>
            </a:r>
            <a:r>
              <a:rPr lang="en-US" altLang="ko-KR" b="0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en-US" altLang="ko-KR" b="0" dirty="0" err="1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preventDefault</a:t>
            </a:r>
            <a:r>
              <a:rPr lang="en-US" altLang="ko-KR" b="0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()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1" name="내용 개체 틀 3"/>
          <p:cNvSpPr txBox="1">
            <a:spLocks/>
          </p:cNvSpPr>
          <p:nvPr/>
        </p:nvSpPr>
        <p:spPr>
          <a:xfrm>
            <a:off x="612648" y="1340768"/>
            <a:ext cx="8153400" cy="504056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이벤트의 디폴트 행동이란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?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특정 이벤트에 대한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HTML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태그의 기본 행동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사례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&lt;a&gt;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의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click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이벤트의 디폴트 행동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웹 페이지 이동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HY나무L" pitchFamily="18" charset="-127"/>
            </a:endParaRP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Submit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버튼의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click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이벤트의 디폴트 행동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폼 데이터 전송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HY나무L" pitchFamily="18" charset="-127"/>
            </a:endParaRP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&lt;input type=“checkbox”&gt;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의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click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이벤트의 디폴트 행동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체크박스선택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HY나무L" pitchFamily="18" charset="-127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이벤트의 디폴트 행동을 막는 방법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1.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이벤트 리스너에서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false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리턴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2.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이벤트 객체의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preventDefault()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메소드 호출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320040" marR="0" lvl="0" indent="-320040" algn="l" defTabSz="914400" rtl="0" eaLnBrk="1" fontAlgn="base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이벤트 객체의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cancelable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프로퍼티가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true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인 경우만 취소 가능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03648" y="3699010"/>
            <a:ext cx="6192688" cy="738664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</p:spPr>
        <p:txBody>
          <a:bodyPr wrap="square">
            <a:spAutoFit/>
          </a:bodyPr>
          <a:lstStyle/>
          <a:p>
            <a:pPr marL="1905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&lt;a 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href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="http://www.naver.com" 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onclick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="return false"&gt;</a:t>
            </a:r>
          </a:p>
          <a:p>
            <a:pPr marL="1905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이동 </a:t>
            </a:r>
            <a:r>
              <a:rPr kumimoji="0" lang="ko-KR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안되는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링크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1905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&lt;/a&gt;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385573" y="5040169"/>
            <a:ext cx="6192688" cy="738664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</p:spPr>
        <p:txBody>
          <a:bodyPr wrap="square">
            <a:spAutoFit/>
          </a:bodyPr>
          <a:lstStyle/>
          <a:p>
            <a:pPr marL="1905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&lt;a 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href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="http://www.naver.com" 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onclick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="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event.preventDefault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();"&gt;</a:t>
            </a:r>
          </a:p>
          <a:p>
            <a:pPr marL="1905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이동 </a:t>
            </a:r>
            <a:r>
              <a:rPr kumimoji="0" lang="ko-KR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안되는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링크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1905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177799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3047388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이벤트의 디폴트 행동 취소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  <a:endParaRPr lang="en-US" altLang="ko-K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104" y="696097"/>
            <a:ext cx="6132642" cy="39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2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68433" y="676399"/>
            <a:ext cx="8153400" cy="6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buClrTx/>
            </a:pPr>
            <a:r>
              <a:rPr lang="ko-KR" altLang="en-US" b="0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이벤트 흐름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내용 개체 틀 3"/>
          <p:cNvSpPr txBox="1">
            <a:spLocks/>
          </p:cNvSpPr>
          <p:nvPr/>
        </p:nvSpPr>
        <p:spPr>
          <a:xfrm>
            <a:off x="612648" y="1340768"/>
            <a:ext cx="8153400" cy="504056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이벤트 흐름이란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?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이벤트가 발생하면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window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객체에 먼저 도달하고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, DOM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트리를 따라 이벤트 타겟에 도착하고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다시 반대 방향으로 흘러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window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객체에 도달한 다음 사라지는 과정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이벤트가 흘러가는 과정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캡쳐 단계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(capturing phase) </a:t>
            </a: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이벤트가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window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객체에서 중간의 모든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DOM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객체를 거쳐 타겟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객체에 전달되는 과정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HY나무L" pitchFamily="18" charset="-127"/>
            </a:endParaRP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이벤트가 거쳐가는 모든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DOM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객체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(window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포함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)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의 이벤트 리스너 실행 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HY나무L" pitchFamily="18" charset="-127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버블 단계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(bubbling phase) </a:t>
            </a: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이벤트가 타겟에서 중간의 모든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DOM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객체를 거쳐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 window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객체에 전달되는 과정 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HY나무L" pitchFamily="18" charset="-127"/>
            </a:endParaRP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이벤트가 거쳐가는 모든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DOM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객체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(window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포함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)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의 이벤트 리스너 실행 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HY나무L" pitchFamily="18" charset="-127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DOM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객체에는 캡쳐 리스너와 버블 리스너 두 개 모두 작성할 수 있음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677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0"/>
              </a:spcBef>
              <a:buAutoNum type="arabicPeriod"/>
            </a:pPr>
            <a:r>
              <a:rPr lang="en-US" altLang="ko-KR" sz="2000" dirty="0" smtClean="0"/>
              <a:t>JavaScript </a:t>
            </a:r>
            <a:r>
              <a:rPr lang="ko-KR" altLang="en-US" sz="2000" dirty="0" smtClean="0"/>
              <a:t>익혀서 먹기</a:t>
            </a:r>
            <a:endParaRPr lang="en-US" altLang="ko-KR" sz="2000" dirty="0" smtClean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이벤트가 무엇이고 언제 발생하는지 안다</a:t>
            </a:r>
            <a:r>
              <a:rPr lang="en-US" altLang="ko-KR" dirty="0"/>
              <a:t>.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자바스크립트 코드로 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작성할 수 있다</a:t>
            </a:r>
            <a:r>
              <a:rPr lang="en-US" altLang="ko-KR" dirty="0"/>
              <a:t>.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발생하는 이벤트가 </a:t>
            </a:r>
            <a:r>
              <a:rPr lang="en-US" altLang="ko-KR" dirty="0"/>
              <a:t>DOM </a:t>
            </a:r>
            <a:r>
              <a:rPr lang="ko-KR" altLang="en-US" dirty="0" err="1"/>
              <a:t>트리를</a:t>
            </a:r>
            <a:r>
              <a:rPr lang="ko-KR" altLang="en-US" dirty="0"/>
              <a:t> 따라 흘러가는 경로를 안다</a:t>
            </a:r>
            <a:r>
              <a:rPr lang="en-US" altLang="ko-KR" dirty="0"/>
              <a:t>.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문서와 이미지의 로딩 완료 시 호출되는 </a:t>
            </a:r>
            <a:r>
              <a:rPr lang="en-US" altLang="ko-KR" dirty="0" err="1"/>
              <a:t>onload</a:t>
            </a:r>
            <a:r>
              <a:rPr lang="en-US" altLang="ko-KR" dirty="0"/>
              <a:t> </a:t>
            </a:r>
            <a:r>
              <a:rPr lang="ko-KR" altLang="en-US" dirty="0" err="1"/>
              <a:t>리스너를</a:t>
            </a:r>
            <a:r>
              <a:rPr lang="ko-KR" altLang="en-US" dirty="0"/>
              <a:t> 작성할 수 있다</a:t>
            </a:r>
            <a:r>
              <a:rPr lang="en-US" altLang="ko-KR" dirty="0"/>
              <a:t>.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폼에 발생하는 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다룰 수 있다</a:t>
            </a:r>
            <a:r>
              <a:rPr lang="en-US" altLang="ko-KR" dirty="0"/>
              <a:t>.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마우스 관련 이벤트를 다룰 수 있다</a:t>
            </a:r>
            <a:r>
              <a:rPr lang="en-US" altLang="ko-KR" dirty="0"/>
              <a:t>.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키 관련 이벤트를 다룰 수 있다</a:t>
            </a:r>
            <a:r>
              <a:rPr lang="en-US" altLang="ko-KR" dirty="0"/>
              <a:t>.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68433" y="676399"/>
            <a:ext cx="8153400" cy="6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buClrTx/>
            </a:pPr>
            <a:r>
              <a:rPr lang="ko-KR" altLang="en-US" b="0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이벤트 흐름 사례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2203998"/>
            <a:ext cx="2807893" cy="2027552"/>
          </a:xfrm>
          <a:prstGeom prst="rect">
            <a:avLst/>
          </a:prstGeom>
        </p:spPr>
      </p:pic>
      <p:sp>
        <p:nvSpPr>
          <p:cNvPr id="17" name="내용 개체 틀 4"/>
          <p:cNvSpPr txBox="1">
            <a:spLocks/>
          </p:cNvSpPr>
          <p:nvPr/>
        </p:nvSpPr>
        <p:spPr>
          <a:xfrm>
            <a:off x="612648" y="1340768"/>
            <a:ext cx="8153400" cy="50405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샘플 웹 페이지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89796" y="2144177"/>
            <a:ext cx="3888432" cy="2123658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94B6D2">
                <a:lumMod val="7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rIns="36000">
            <a:spAutoFit/>
          </a:bodyPr>
          <a:lstStyle/>
          <a:p>
            <a:pPr marL="0" marR="0" lvl="0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&lt;!DOCTYPE html&gt;</a:t>
            </a:r>
          </a:p>
          <a:p>
            <a:pPr marL="0" marR="0" lvl="0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&lt;html&gt;&lt;head&gt;&lt;title&gt;HTML DOM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트리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&lt;/title&gt;&lt;/head&gt;</a:t>
            </a:r>
          </a:p>
          <a:p>
            <a:pPr marL="0" marR="0" lvl="0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&lt;body&gt;</a:t>
            </a:r>
          </a:p>
          <a:p>
            <a:pPr marL="0" marR="0" lvl="0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&lt;p style="</a:t>
            </a:r>
            <a:r>
              <a:rPr kumimoji="0" lang="en-US" altLang="ko-KR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color:blue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" &gt;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이것은 </a:t>
            </a:r>
          </a:p>
          <a:p>
            <a:pPr marL="0" marR="0" lvl="0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    &lt;span style="</a:t>
            </a:r>
            <a:r>
              <a:rPr kumimoji="0" lang="en-US" altLang="ko-KR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color:red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"&gt;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문장입니다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.&lt;/span&gt;</a:t>
            </a:r>
          </a:p>
          <a:p>
            <a:pPr marL="0" marR="0" lvl="0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&lt;/p&gt;</a:t>
            </a:r>
          </a:p>
          <a:p>
            <a:pPr marL="0" marR="0" lvl="0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&lt;form&gt;</a:t>
            </a:r>
          </a:p>
          <a:p>
            <a:pPr marL="0" marR="0" lvl="0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    &lt;input type="text"&gt;</a:t>
            </a:r>
          </a:p>
          <a:p>
            <a:pPr marL="0" marR="0" lvl="0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    &lt;input type="button" value="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테스트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" id="button"&gt;</a:t>
            </a:r>
            <a:endParaRPr kumimoji="0" lang="ko-KR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</a:endParaRPr>
          </a:p>
          <a:p>
            <a:pPr marL="0" marR="0" lvl="0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    &lt;</a:t>
            </a:r>
            <a:r>
              <a:rPr kumimoji="0" lang="en-US" altLang="ko-KR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hr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&gt;</a:t>
            </a:r>
          </a:p>
          <a:p>
            <a:pPr marL="0" marR="0" lvl="0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&lt;/form&gt;</a:t>
            </a:r>
          </a:p>
          <a:p>
            <a:pPr marL="0" marR="0" lvl="0" indent="0" defTabSz="180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&lt;/body&gt;&lt;/html&gt;</a:t>
            </a:r>
          </a:p>
        </p:txBody>
      </p:sp>
      <p:sp>
        <p:nvSpPr>
          <p:cNvPr id="19" name="타원 18"/>
          <p:cNvSpPr/>
          <p:nvPr/>
        </p:nvSpPr>
        <p:spPr>
          <a:xfrm>
            <a:off x="6851444" y="3545060"/>
            <a:ext cx="575056" cy="327309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00192" y="4293096"/>
            <a:ext cx="1836143" cy="272415"/>
          </a:xfrm>
          <a:prstGeom prst="wedgeRoundRectCallout">
            <a:avLst>
              <a:gd name="adj1" fmla="val 5610"/>
              <a:gd name="adj2" fmla="val -217840"/>
              <a:gd name="adj3" fmla="val 16667"/>
            </a:avLst>
          </a:prstGeom>
          <a:solidFill>
            <a:srgbClr val="D8B25C">
              <a:lumMod val="20000"/>
              <a:lumOff val="80000"/>
            </a:srgb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버튼 클릭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, click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이벤트 발생</a:t>
            </a:r>
          </a:p>
        </p:txBody>
      </p:sp>
      <p:sp>
        <p:nvSpPr>
          <p:cNvPr id="21" name="자유형 20"/>
          <p:cNvSpPr/>
          <p:nvPr/>
        </p:nvSpPr>
        <p:spPr>
          <a:xfrm>
            <a:off x="3107821" y="3437170"/>
            <a:ext cx="3809513" cy="157756"/>
          </a:xfrm>
          <a:custGeom>
            <a:avLst/>
            <a:gdLst>
              <a:gd name="connsiteX0" fmla="*/ 0 w 3809513"/>
              <a:gd name="connsiteY0" fmla="*/ 113935 h 157756"/>
              <a:gd name="connsiteX1" fmla="*/ 493718 w 3809513"/>
              <a:gd name="connsiteY1" fmla="*/ 0 h 157756"/>
              <a:gd name="connsiteX2" fmla="*/ 2760729 w 3809513"/>
              <a:gd name="connsiteY2" fmla="*/ 40899 h 157756"/>
              <a:gd name="connsiteX3" fmla="*/ 3809513 w 3809513"/>
              <a:gd name="connsiteY3" fmla="*/ 157756 h 1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9513" h="157756">
                <a:moveTo>
                  <a:pt x="0" y="113935"/>
                </a:moveTo>
                <a:cubicBezTo>
                  <a:pt x="16798" y="63054"/>
                  <a:pt x="493718" y="0"/>
                  <a:pt x="493718" y="0"/>
                </a:cubicBezTo>
                <a:lnTo>
                  <a:pt x="2760729" y="40899"/>
                </a:lnTo>
                <a:cubicBezTo>
                  <a:pt x="3313361" y="67192"/>
                  <a:pt x="3561437" y="112474"/>
                  <a:pt x="3809513" y="157756"/>
                </a:cubicBezTo>
              </a:path>
            </a:pathLst>
          </a:custGeom>
          <a:noFill/>
          <a:ln w="9525" cap="flat" cmpd="sng" algn="ctr">
            <a:solidFill>
              <a:srgbClr val="C00000"/>
            </a:solidFill>
            <a:prstDash val="solid"/>
            <a:headEnd type="triangl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38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68433" y="676399"/>
            <a:ext cx="8153400" cy="6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buClrTx/>
            </a:pPr>
            <a:r>
              <a:rPr lang="ko-KR" altLang="en-US" b="0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이벤트 흐름 사례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7" name="내용 개체 틀 4"/>
          <p:cNvSpPr txBox="1">
            <a:spLocks/>
          </p:cNvSpPr>
          <p:nvPr/>
        </p:nvSpPr>
        <p:spPr>
          <a:xfrm>
            <a:off x="612648" y="1340768"/>
            <a:ext cx="8153400" cy="50405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샘플 웹 페이지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068" y="1514104"/>
            <a:ext cx="5203623" cy="486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4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68433" y="676399"/>
            <a:ext cx="8153400" cy="6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buClrTx/>
            </a:pPr>
            <a:r>
              <a:rPr lang="ko-KR" altLang="en-US" b="0" dirty="0" err="1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캡쳐</a:t>
            </a:r>
            <a:r>
              <a:rPr lang="ko-KR" altLang="en-US" b="0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b="0" dirty="0" err="1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리스너와</a:t>
            </a:r>
            <a:r>
              <a:rPr lang="ko-KR" altLang="en-US" b="0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 버블 </a:t>
            </a:r>
            <a:r>
              <a:rPr lang="ko-KR" altLang="en-US" b="0" dirty="0" err="1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리스너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" name="내용 개체 틀 3"/>
          <p:cNvSpPr txBox="1">
            <a:spLocks/>
          </p:cNvSpPr>
          <p:nvPr/>
        </p:nvSpPr>
        <p:spPr>
          <a:xfrm>
            <a:off x="612648" y="1340768"/>
            <a:ext cx="8153400" cy="50405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DOM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객체의 이벤트 </a:t>
            </a:r>
            <a:r>
              <a:rPr kumimoji="0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리스너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캡쳐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리스너와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버블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리스너를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모두 소유 가능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이벤트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리스너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 등록 시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캡쳐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리스너인지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 버블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리스너인지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 구분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HY나무L" pitchFamily="18" charset="-127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캡쳐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리스너와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버블 </a:t>
            </a:r>
            <a:r>
              <a:rPr kumimoji="0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리스너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등록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addEventListener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()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의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3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번째 매개 변수 이용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true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이면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캡쳐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리스너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, false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이면 버블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리스너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HY나무L" pitchFamily="18" charset="-127"/>
            </a:endParaRP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HY나무L" pitchFamily="18" charset="-127"/>
            </a:endParaRP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HY나무L" pitchFamily="18" charset="-127"/>
            </a:endParaRP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HY나무L" pitchFamily="18" charset="-127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다른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방법의 이벤트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리스너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등록의 경우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버블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리스너로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 자동 등록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HY나무L" pitchFamily="18" charset="-127"/>
            </a:endParaRP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예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나무L" pitchFamily="18" charset="-127"/>
              </a:rPr>
              <a:t>)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HY나무L" pitchFamily="18" charset="-127"/>
            </a:endParaRP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HY나무L" pitchFamily="18" charset="-127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59632" y="3717032"/>
            <a:ext cx="7200800" cy="738664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</p:spPr>
        <p:txBody>
          <a:bodyPr wrap="square">
            <a:spAutoFit/>
          </a:bodyPr>
          <a:lstStyle/>
          <a:p>
            <a:pPr marL="1905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var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b = 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document.getElementById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("button");</a:t>
            </a:r>
          </a:p>
          <a:p>
            <a:pPr marL="1905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b.addEventListener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("click", 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capFunc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true); // </a:t>
            </a:r>
            <a:r>
              <a:rPr kumimoji="0" lang="ko-KR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캡쳐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단계에서 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capFunc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()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실행</a:t>
            </a:r>
          </a:p>
          <a:p>
            <a:pPr marL="1905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b.addEventListener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("click", 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bubbleFunc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false); //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버블 단계에서 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bubbleFunc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()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실행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979712" y="5517232"/>
            <a:ext cx="4464496" cy="738664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</p:spPr>
        <p:txBody>
          <a:bodyPr wrap="square">
            <a:spAutoFit/>
          </a:bodyPr>
          <a:lstStyle/>
          <a:p>
            <a:pPr marL="1905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obj.onclick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= function(e) { //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버블 </a:t>
            </a:r>
            <a:r>
              <a:rPr kumimoji="0" lang="ko-KR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리스너도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작동</a:t>
            </a:r>
          </a:p>
          <a:p>
            <a:pPr marL="1905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... 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1905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} 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7668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3047388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이벤트 흐름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  <a:endParaRPr lang="en-US" altLang="ko-K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684" y="696097"/>
            <a:ext cx="6467316" cy="411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6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68433" y="676399"/>
            <a:ext cx="8153400" cy="6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buClrTx/>
            </a:pPr>
            <a:r>
              <a:rPr lang="ko-KR" altLang="en-US" b="0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이벤트 흐름을 중단시킬 수 있는가</a:t>
            </a:r>
            <a:r>
              <a:rPr lang="en-US" altLang="ko-KR" b="0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? YES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" name="내용 개체 틀 3"/>
          <p:cNvSpPr txBox="1">
            <a:spLocks/>
          </p:cNvSpPr>
          <p:nvPr/>
        </p:nvSpPr>
        <p:spPr>
          <a:xfrm>
            <a:off x="612648" y="1340768"/>
            <a:ext cx="8153400" cy="50405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buClr>
                <a:srgbClr val="DD8047"/>
              </a:buClr>
            </a:pPr>
            <a:r>
              <a:rPr lang="ko-KR" altLang="en-US" b="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이벤트 객체의 </a:t>
            </a:r>
            <a:r>
              <a:rPr lang="en-US" altLang="ko-KR" b="0" dirty="0" err="1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stopPropagation</a:t>
            </a:r>
            <a:r>
              <a:rPr lang="en-US" altLang="ko-KR" b="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() </a:t>
            </a:r>
            <a:r>
              <a:rPr lang="ko-KR" altLang="en-US" b="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호출</a:t>
            </a:r>
          </a:p>
          <a:p>
            <a:pPr lvl="1" fontAlgn="auto">
              <a:spcAft>
                <a:spcPts val="0"/>
              </a:spcAft>
              <a:buClr>
                <a:srgbClr val="DD8047"/>
              </a:buClr>
            </a:pPr>
            <a:r>
              <a:rPr lang="en-US" altLang="ko-KR" b="0" dirty="0" err="1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event.stopPropagation</a:t>
            </a:r>
            <a:r>
              <a:rPr lang="en-US" altLang="ko-KR" b="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(); // event</a:t>
            </a:r>
            <a:r>
              <a:rPr lang="ko-KR" altLang="en-US" b="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가 이벤트 객체일 때</a:t>
            </a:r>
          </a:p>
        </p:txBody>
      </p:sp>
    </p:spTree>
    <p:extLst>
      <p:ext uri="{BB962C8B-B14F-4D97-AF65-F5344CB8AC3E}">
        <p14:creationId xmlns:p14="http://schemas.microsoft.com/office/powerpoint/2010/main" val="308117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 smtClean="0"/>
              <a:t>다음 제시된 내용을 자필로 작성하여 제출 하시오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상단 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 기입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AutoNum type="arabicPeriod"/>
            </a:pPr>
            <a:r>
              <a:rPr lang="ko-KR" altLang="en-US" sz="1800" dirty="0" smtClean="0"/>
              <a:t>다음 내용을 나름대로 정리하여 필기하시오</a:t>
            </a:r>
            <a:endParaRPr lang="en-US" altLang="ko-KR" sz="1400" dirty="0"/>
          </a:p>
        </p:txBody>
      </p:sp>
      <p:sp>
        <p:nvSpPr>
          <p:cNvPr id="4" name="직사각형 3"/>
          <p:cNvSpPr/>
          <p:nvPr/>
        </p:nvSpPr>
        <p:spPr>
          <a:xfrm>
            <a:off x="1273741" y="2040801"/>
            <a:ext cx="4953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dirty="0"/>
              <a:t>Java, Java Script , JSP(Java Server Page)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dirty="0"/>
              <a:t>Hello World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기본함수 몇 가지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기본지식</a:t>
            </a:r>
            <a:r>
              <a:rPr lang="en-US" altLang="ko-KR" dirty="0"/>
              <a:t>-</a:t>
            </a:r>
            <a:r>
              <a:rPr lang="ko-KR" altLang="en-US" dirty="0"/>
              <a:t>변수</a:t>
            </a:r>
            <a:r>
              <a:rPr lang="en-US" altLang="ko-KR" dirty="0"/>
              <a:t>(type, </a:t>
            </a:r>
            <a:r>
              <a:rPr lang="ko-KR" altLang="en-US" dirty="0"/>
              <a:t>연산</a:t>
            </a:r>
            <a:r>
              <a:rPr lang="en-US" altLang="ko-KR" dirty="0"/>
              <a:t>,</a:t>
            </a:r>
            <a:r>
              <a:rPr lang="ko-KR" altLang="en-US" dirty="0"/>
              <a:t>지역</a:t>
            </a:r>
            <a:r>
              <a:rPr lang="en-US" altLang="ko-KR" dirty="0"/>
              <a:t>,</a:t>
            </a:r>
            <a:r>
              <a:rPr lang="ko-KR" altLang="en-US" dirty="0"/>
              <a:t>전역변수</a:t>
            </a:r>
            <a:r>
              <a:rPr lang="en-US" altLang="ko-KR" dirty="0"/>
              <a:t>)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기본 지식</a:t>
            </a:r>
            <a:r>
              <a:rPr lang="en-US" altLang="ko-KR" dirty="0"/>
              <a:t>– </a:t>
            </a:r>
            <a:r>
              <a:rPr lang="ko-KR" altLang="en-US" dirty="0"/>
              <a:t>연산</a:t>
            </a:r>
            <a:r>
              <a:rPr lang="en-US" altLang="ko-KR" dirty="0"/>
              <a:t>, </a:t>
            </a:r>
            <a:r>
              <a:rPr lang="ko-KR" altLang="en-US" dirty="0" err="1"/>
              <a:t>조건식</a:t>
            </a:r>
            <a:endParaRPr lang="ko-KR" altLang="en-US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기본 지식</a:t>
            </a:r>
            <a:r>
              <a:rPr lang="en-US" altLang="ko-KR" dirty="0"/>
              <a:t>– </a:t>
            </a:r>
            <a:r>
              <a:rPr lang="ko-KR" altLang="en-US" dirty="0" err="1"/>
              <a:t>반복문</a:t>
            </a:r>
            <a:endParaRPr lang="ko-KR" altLang="en-US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기본 지식</a:t>
            </a:r>
            <a:r>
              <a:rPr lang="en-US" altLang="ko-KR" dirty="0"/>
              <a:t>– </a:t>
            </a:r>
            <a:r>
              <a:rPr lang="ko-KR" altLang="en-US" dirty="0"/>
              <a:t>함수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기본 지식</a:t>
            </a:r>
            <a:r>
              <a:rPr lang="en-US" altLang="ko-KR" dirty="0"/>
              <a:t>–  Object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객체 </a:t>
            </a:r>
            <a:r>
              <a:rPr lang="en-US" altLang="ko-KR" dirty="0"/>
              <a:t>– String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배열 </a:t>
            </a:r>
            <a:r>
              <a:rPr lang="en-US" altLang="ko-KR" dirty="0"/>
              <a:t>– array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객체 </a:t>
            </a:r>
            <a:r>
              <a:rPr lang="en-US" altLang="ko-KR" dirty="0"/>
              <a:t>– navigator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객체 </a:t>
            </a:r>
            <a:r>
              <a:rPr lang="en-US" altLang="ko-KR" dirty="0"/>
              <a:t>– window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객체 </a:t>
            </a:r>
            <a:r>
              <a:rPr lang="en-US" altLang="ko-KR" dirty="0"/>
              <a:t>– document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객체 </a:t>
            </a:r>
            <a:r>
              <a:rPr lang="en-US" altLang="ko-KR" dirty="0"/>
              <a:t>– location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객체 </a:t>
            </a:r>
            <a:r>
              <a:rPr lang="en-US" altLang="ko-KR" dirty="0"/>
              <a:t>– history </a:t>
            </a:r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</a:t>
            </a:r>
            <a:r>
              <a:rPr lang="en-US" altLang="ko-KR" sz="1800" dirty="0" smtClean="0"/>
              <a:t>. </a:t>
            </a:r>
            <a:r>
              <a:rPr lang="ko-KR" altLang="en-US" sz="1800" dirty="0" err="1" smtClean="0"/>
              <a:t>차시</a:t>
            </a:r>
            <a:r>
              <a:rPr lang="ko-KR" altLang="en-US" sz="1800" dirty="0" smtClean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68122" y="1211890"/>
            <a:ext cx="7450138" cy="7830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차시</a:t>
            </a:r>
            <a:r>
              <a:rPr lang="ko-KR" altLang="en-US" sz="1600" dirty="0" smtClean="0"/>
              <a:t> 준비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Servlet/JSP</a:t>
            </a:r>
            <a:r>
              <a:rPr lang="ko-KR" altLang="en-US" sz="1200" dirty="0" smtClean="0"/>
              <a:t>를 배워보자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/>
              <a:t>강의 </a:t>
            </a:r>
            <a:r>
              <a:rPr lang="ko-KR" altLang="en-US" sz="1800" dirty="0" smtClean="0"/>
              <a:t>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학습목표 제시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 smtClean="0"/>
              <a:t>동적홈페이지를</a:t>
            </a:r>
            <a:r>
              <a:rPr lang="ko-KR" altLang="en-US" sz="1200" dirty="0" smtClean="0"/>
              <a:t> 구성하는 </a:t>
            </a:r>
            <a:r>
              <a:rPr lang="ko-KR" altLang="en-US" sz="1200" dirty="0" err="1" smtClean="0"/>
              <a:t>방법중</a:t>
            </a:r>
            <a:r>
              <a:rPr lang="ko-KR" altLang="en-US" sz="1200" dirty="0" smtClean="0"/>
              <a:t> 하나인 </a:t>
            </a:r>
            <a:r>
              <a:rPr lang="en-US" altLang="ko-KR" sz="1200" dirty="0" smtClean="0"/>
              <a:t>Java Script</a:t>
            </a:r>
            <a:r>
              <a:rPr lang="ko-KR" altLang="en-US" sz="1200" dirty="0" smtClean="0"/>
              <a:t>을 사용할 수 있다</a:t>
            </a:r>
            <a:r>
              <a:rPr lang="en-US" altLang="ko-KR" sz="1200" dirty="0" smtClean="0"/>
              <a:t>.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무척 많은 연습으로 </a:t>
            </a:r>
            <a:r>
              <a:rPr lang="en-US" altLang="ko-KR" sz="1200" dirty="0" smtClean="0"/>
              <a:t>JavaScript</a:t>
            </a:r>
            <a:r>
              <a:rPr lang="ko-KR" altLang="en-US" sz="1200" dirty="0" smtClean="0"/>
              <a:t>가 몸에 익숙해 질 수 있다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학습 전 생각해볼 문제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Java Script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HTML5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최신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웹 기술이란 무엇인가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무엇을 추구하는가</a:t>
            </a:r>
            <a:r>
              <a:rPr lang="en-US" altLang="ko-KR" sz="1200" dirty="0" smtClean="0"/>
              <a:t>?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642625" y="1306787"/>
            <a:ext cx="8046076" cy="430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040" lvl="0" indent="-320040" eaLnBrk="1" fontAlgn="auto" latinLnBrk="1" hangingPunct="1"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ko-KR" altLang="en-US" sz="2400" b="0" dirty="0">
                <a:solidFill>
                  <a:prstClr val="black"/>
                </a:solidFill>
                <a:latin typeface="맑은 고딕"/>
              </a:rPr>
              <a:t>이벤트</a:t>
            </a:r>
            <a:endParaRPr lang="en-US" altLang="ko-KR" sz="2400" b="0" dirty="0">
              <a:solidFill>
                <a:prstClr val="black"/>
              </a:solidFill>
              <a:latin typeface="맑은 고딕"/>
            </a:endParaRPr>
          </a:p>
          <a:p>
            <a:pPr marL="640080" lvl="1" indent="-274320" eaLnBrk="1" fontAlgn="auto" latinLnBrk="1" hangingPunct="1"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ko-KR" altLang="en-US" sz="2000" b="0" dirty="0">
                <a:solidFill>
                  <a:prstClr val="black"/>
                </a:solidFill>
                <a:latin typeface="맑은 고딕"/>
              </a:rPr>
              <a:t>마우스 클릭</a:t>
            </a:r>
            <a:r>
              <a:rPr lang="en-US" altLang="ko-KR" sz="2000" b="0" dirty="0">
                <a:solidFill>
                  <a:prstClr val="black"/>
                </a:solidFill>
                <a:latin typeface="맑은 고딕"/>
              </a:rPr>
              <a:t>, </a:t>
            </a:r>
            <a:r>
              <a:rPr lang="ko-KR" altLang="en-US" sz="2000" b="0" dirty="0">
                <a:solidFill>
                  <a:prstClr val="black"/>
                </a:solidFill>
                <a:latin typeface="맑은 고딕"/>
              </a:rPr>
              <a:t>키보드 입력</a:t>
            </a:r>
            <a:r>
              <a:rPr lang="en-US" altLang="ko-KR" sz="2000" b="0" dirty="0">
                <a:solidFill>
                  <a:prstClr val="black"/>
                </a:solidFill>
                <a:latin typeface="맑은 고딕"/>
              </a:rPr>
              <a:t>, </a:t>
            </a:r>
            <a:r>
              <a:rPr lang="ko-KR" altLang="en-US" sz="2000" b="0" dirty="0">
                <a:solidFill>
                  <a:prstClr val="black"/>
                </a:solidFill>
                <a:latin typeface="맑은 고딕"/>
              </a:rPr>
              <a:t>이미지나 </a:t>
            </a:r>
            <a:r>
              <a:rPr lang="en-US" altLang="ko-KR" sz="2000" b="0" dirty="0">
                <a:solidFill>
                  <a:prstClr val="black"/>
                </a:solidFill>
                <a:latin typeface="맑은 고딕"/>
              </a:rPr>
              <a:t>HTML </a:t>
            </a:r>
            <a:r>
              <a:rPr lang="ko-KR" altLang="en-US" sz="2000" b="0" dirty="0">
                <a:solidFill>
                  <a:prstClr val="black"/>
                </a:solidFill>
                <a:latin typeface="맑은 고딕"/>
              </a:rPr>
              <a:t>문서의 로딩</a:t>
            </a:r>
            <a:r>
              <a:rPr lang="en-US" altLang="ko-KR" sz="2000" b="0" dirty="0">
                <a:solidFill>
                  <a:prstClr val="black"/>
                </a:solidFill>
                <a:latin typeface="맑은 고딕"/>
              </a:rPr>
              <a:t>, </a:t>
            </a:r>
            <a:r>
              <a:rPr lang="ko-KR" altLang="en-US" sz="2000" b="0" dirty="0">
                <a:solidFill>
                  <a:prstClr val="black"/>
                </a:solidFill>
                <a:latin typeface="맑은 고딕"/>
              </a:rPr>
              <a:t>타이머의 타임아웃 등 사용자의 입력 행위나</a:t>
            </a:r>
            <a:r>
              <a:rPr lang="en-US" altLang="ko-KR" sz="2000" b="0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ko-KR" altLang="en-US" sz="2000" b="0" dirty="0">
                <a:solidFill>
                  <a:prstClr val="black"/>
                </a:solidFill>
                <a:latin typeface="맑은 고딕"/>
              </a:rPr>
              <a:t>문서나 브라우저의 상태 변화를 자바스크립트 코드에게 알리는 통지</a:t>
            </a:r>
            <a:r>
              <a:rPr lang="en-US" altLang="ko-KR" sz="2000" b="0" dirty="0">
                <a:solidFill>
                  <a:prstClr val="black"/>
                </a:solidFill>
                <a:latin typeface="맑은 고딕"/>
              </a:rPr>
              <a:t>(notification)</a:t>
            </a:r>
            <a:endParaRPr lang="ko-KR" altLang="en-US" sz="2000" b="0" dirty="0">
              <a:solidFill>
                <a:prstClr val="black"/>
              </a:solidFill>
              <a:latin typeface="맑은 고딕"/>
            </a:endParaRPr>
          </a:p>
          <a:p>
            <a:pPr marL="320040" lvl="0" indent="-320040" eaLnBrk="1" fontAlgn="auto" latinLnBrk="1" hangingPunct="1"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ko-KR" altLang="en-US" sz="2400" b="0" dirty="0">
                <a:solidFill>
                  <a:prstClr val="black"/>
                </a:solidFill>
                <a:latin typeface="맑은 고딕"/>
              </a:rPr>
              <a:t>이벤트 </a:t>
            </a:r>
            <a:r>
              <a:rPr lang="ko-KR" altLang="en-US" sz="2400" b="0" dirty="0" err="1">
                <a:solidFill>
                  <a:prstClr val="black"/>
                </a:solidFill>
                <a:latin typeface="맑은 고딕"/>
              </a:rPr>
              <a:t>리스너</a:t>
            </a:r>
            <a:endParaRPr lang="en-US" altLang="ko-KR" sz="2400" b="0" dirty="0">
              <a:solidFill>
                <a:prstClr val="black"/>
              </a:solidFill>
              <a:latin typeface="맑은 고딕"/>
            </a:endParaRPr>
          </a:p>
          <a:p>
            <a:pPr marL="640080" lvl="1" indent="-274320" eaLnBrk="1" fontAlgn="auto" latinLnBrk="1" hangingPunct="1"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ko-KR" altLang="en-US" sz="2000" b="0" dirty="0">
                <a:solidFill>
                  <a:prstClr val="black"/>
                </a:solidFill>
                <a:latin typeface="맑은 고딕"/>
              </a:rPr>
              <a:t>발생한 이벤트에 대처하기 위해 작성된 자바스크립트 코드</a:t>
            </a:r>
          </a:p>
          <a:p>
            <a:pPr marL="320040" lvl="0" indent="-320040" eaLnBrk="1" fontAlgn="auto" latinLnBrk="1" hangingPunct="1"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ko-KR" altLang="en-US" sz="2400" b="0" dirty="0">
                <a:solidFill>
                  <a:prstClr val="black"/>
                </a:solidFill>
                <a:latin typeface="맑은 고딕"/>
              </a:rPr>
              <a:t>이벤트 종류</a:t>
            </a:r>
            <a:endParaRPr lang="en-US" altLang="ko-KR" sz="2400" b="0" dirty="0">
              <a:solidFill>
                <a:prstClr val="black"/>
              </a:solidFill>
              <a:latin typeface="맑은 고딕"/>
            </a:endParaRPr>
          </a:p>
          <a:p>
            <a:pPr marL="640080" lvl="1" indent="-274320" eaLnBrk="1" fontAlgn="auto" latinLnBrk="1" hangingPunct="1"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altLang="ko-KR" sz="2000" b="0" dirty="0">
                <a:solidFill>
                  <a:prstClr val="black"/>
                </a:solidFill>
                <a:latin typeface="맑은 고딕"/>
              </a:rPr>
              <a:t>HTML5</a:t>
            </a:r>
            <a:r>
              <a:rPr lang="ko-KR" altLang="en-US" sz="2000" b="0" dirty="0">
                <a:solidFill>
                  <a:prstClr val="black"/>
                </a:solidFill>
                <a:latin typeface="맑은 고딕"/>
              </a:rPr>
              <a:t>에서 이벤트 종류는 </a:t>
            </a:r>
            <a:r>
              <a:rPr lang="en-US" altLang="ko-KR" sz="2000" b="0" dirty="0">
                <a:solidFill>
                  <a:prstClr val="black"/>
                </a:solidFill>
                <a:latin typeface="맑은 고딕"/>
              </a:rPr>
              <a:t>70</a:t>
            </a:r>
            <a:r>
              <a:rPr lang="ko-KR" altLang="en-US" sz="2000" b="0" dirty="0">
                <a:solidFill>
                  <a:prstClr val="black"/>
                </a:solidFill>
                <a:latin typeface="맑은 고딕"/>
              </a:rPr>
              <a:t>여가지</a:t>
            </a:r>
            <a:endParaRPr lang="en-US" altLang="ko-KR" sz="2000" b="0" dirty="0">
              <a:solidFill>
                <a:prstClr val="black"/>
              </a:solidFill>
              <a:latin typeface="맑은 고딕"/>
            </a:endParaRPr>
          </a:p>
          <a:p>
            <a:pPr marL="640080" lvl="1" indent="-274320" eaLnBrk="1" fontAlgn="auto" latinLnBrk="1" hangingPunct="1"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ko-KR" altLang="en-US" sz="2000" b="0" dirty="0">
                <a:solidFill>
                  <a:prstClr val="black"/>
                </a:solidFill>
                <a:latin typeface="맑은 고딕"/>
              </a:rPr>
              <a:t>이벤트 </a:t>
            </a:r>
            <a:r>
              <a:rPr lang="ko-KR" altLang="en-US" sz="2000" b="0" dirty="0" err="1">
                <a:solidFill>
                  <a:prstClr val="black"/>
                </a:solidFill>
                <a:latin typeface="맑은 고딕"/>
              </a:rPr>
              <a:t>리스너</a:t>
            </a:r>
            <a:r>
              <a:rPr lang="ko-KR" altLang="en-US" sz="2000" b="0" dirty="0">
                <a:solidFill>
                  <a:prstClr val="black"/>
                </a:solidFill>
                <a:latin typeface="맑은 고딕"/>
              </a:rPr>
              <a:t> 이름은 이벤트 이름 앞에 </a:t>
            </a:r>
            <a:r>
              <a:rPr lang="en-US" altLang="ko-KR" sz="2000" b="0" dirty="0">
                <a:solidFill>
                  <a:prstClr val="black"/>
                </a:solidFill>
                <a:latin typeface="맑은 고딕"/>
              </a:rPr>
              <a:t>on</a:t>
            </a:r>
            <a:r>
              <a:rPr lang="ko-KR" altLang="en-US" sz="2000" b="0" dirty="0">
                <a:solidFill>
                  <a:prstClr val="black"/>
                </a:solidFill>
                <a:latin typeface="맑은 고딕"/>
              </a:rPr>
              <a:t>을 덧붙임</a:t>
            </a:r>
            <a:endParaRPr lang="en-US" altLang="ko-KR" sz="2000" b="0" dirty="0">
              <a:solidFill>
                <a:prstClr val="black"/>
              </a:solidFill>
              <a:latin typeface="맑은 고딕"/>
            </a:endParaRPr>
          </a:p>
          <a:p>
            <a:pPr marL="640080" lvl="1" indent="-274320" eaLnBrk="1" fontAlgn="auto" latinLnBrk="1" hangingPunct="1"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ko-KR" altLang="en-US" sz="2000" b="0" dirty="0">
                <a:solidFill>
                  <a:prstClr val="black"/>
                </a:solidFill>
                <a:latin typeface="맑은 고딕"/>
              </a:rPr>
              <a:t>예</a:t>
            </a:r>
            <a:r>
              <a:rPr lang="en-US" altLang="ko-KR" sz="2000" b="0" dirty="0">
                <a:solidFill>
                  <a:prstClr val="black"/>
                </a:solidFill>
                <a:latin typeface="맑은 고딕"/>
              </a:rPr>
              <a:t>) </a:t>
            </a:r>
            <a:r>
              <a:rPr lang="en-US" altLang="ko-KR" sz="2000" b="0" dirty="0" err="1">
                <a:solidFill>
                  <a:prstClr val="black"/>
                </a:solidFill>
                <a:latin typeface="맑은 고딕"/>
              </a:rPr>
              <a:t>onmousedown</a:t>
            </a:r>
            <a:r>
              <a:rPr lang="en-US" altLang="ko-KR" sz="2000" b="0" dirty="0">
                <a:solidFill>
                  <a:prstClr val="black"/>
                </a:solidFill>
                <a:latin typeface="맑은 고딕"/>
              </a:rPr>
              <a:t> : </a:t>
            </a:r>
            <a:r>
              <a:rPr lang="en-US" altLang="ko-KR" sz="2000" b="0" dirty="0" err="1">
                <a:solidFill>
                  <a:prstClr val="black"/>
                </a:solidFill>
                <a:latin typeface="맑은 고딕"/>
              </a:rPr>
              <a:t>mousedown</a:t>
            </a:r>
            <a:r>
              <a:rPr lang="en-US" altLang="ko-KR" sz="2000" b="0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ko-KR" altLang="en-US" sz="2000" b="0" dirty="0">
                <a:solidFill>
                  <a:prstClr val="black"/>
                </a:solidFill>
                <a:latin typeface="맑은 고딕"/>
              </a:rPr>
              <a:t>이벤트의 </a:t>
            </a:r>
            <a:r>
              <a:rPr lang="ko-KR" altLang="en-US" sz="2000" b="0" dirty="0" err="1">
                <a:solidFill>
                  <a:prstClr val="black"/>
                </a:solidFill>
                <a:latin typeface="맑은 고딕"/>
              </a:rPr>
              <a:t>리스너</a:t>
            </a:r>
            <a:endParaRPr lang="en-US" altLang="ko-KR" sz="2000" b="0" dirty="0">
              <a:solidFill>
                <a:prstClr val="black"/>
              </a:solidFill>
              <a:latin typeface="맑은 고딕"/>
            </a:endParaRPr>
          </a:p>
          <a:p>
            <a:pPr marL="365760" lvl="1" eaLnBrk="1" fontAlgn="auto" latinLnBrk="1" hangingPunct="1"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</a:pPr>
            <a:r>
              <a:rPr lang="en-US" altLang="ko-KR" sz="2000" b="0" dirty="0">
                <a:solidFill>
                  <a:prstClr val="black"/>
                </a:solidFill>
                <a:latin typeface="맑은 고딕"/>
              </a:rPr>
              <a:t>        </a:t>
            </a:r>
            <a:r>
              <a:rPr lang="en-US" altLang="ko-KR" sz="2000" b="0" dirty="0" err="1">
                <a:solidFill>
                  <a:prstClr val="black"/>
                </a:solidFill>
                <a:latin typeface="맑은 고딕"/>
              </a:rPr>
              <a:t>onkeydown</a:t>
            </a:r>
            <a:r>
              <a:rPr lang="en-US" altLang="ko-KR" sz="2000" b="0" dirty="0">
                <a:solidFill>
                  <a:prstClr val="black"/>
                </a:solidFill>
                <a:latin typeface="맑은 고딕"/>
              </a:rPr>
              <a:t> : </a:t>
            </a:r>
            <a:r>
              <a:rPr lang="en-US" altLang="ko-KR" sz="2000" b="0" dirty="0" err="1">
                <a:solidFill>
                  <a:prstClr val="black"/>
                </a:solidFill>
                <a:latin typeface="맑은 고딕"/>
              </a:rPr>
              <a:t>keydown</a:t>
            </a:r>
            <a:r>
              <a:rPr lang="en-US" altLang="ko-KR" sz="2000" b="0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ko-KR" altLang="en-US" sz="2000" b="0" dirty="0">
                <a:solidFill>
                  <a:prstClr val="black"/>
                </a:solidFill>
                <a:latin typeface="맑은 고딕"/>
              </a:rPr>
              <a:t>이벤트의 </a:t>
            </a:r>
            <a:r>
              <a:rPr lang="ko-KR" altLang="en-US" sz="2000" b="0" dirty="0" err="1">
                <a:solidFill>
                  <a:prstClr val="black"/>
                </a:solidFill>
                <a:latin typeface="맑은 고딕"/>
              </a:rPr>
              <a:t>리스너</a:t>
            </a:r>
            <a:endParaRPr lang="ko-KR" altLang="en-US" sz="2000" b="0" dirty="0">
              <a:solidFill>
                <a:prstClr val="black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965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781" y="578588"/>
            <a:ext cx="5924550" cy="4629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80711" y="1872074"/>
            <a:ext cx="1314501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rgbClr val="C00000"/>
                </a:solidFill>
              </a:rPr>
              <a:t>dblclick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</a:rPr>
              <a:t>마우스 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더블클릭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46437" y="5812379"/>
            <a:ext cx="1371074" cy="510778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keypress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</a:rPr>
              <a:t>키를 </a:t>
            </a:r>
            <a:r>
              <a:rPr lang="ko-KR" altLang="en-US" sz="1200" dirty="0">
                <a:solidFill>
                  <a:srgbClr val="C00000"/>
                </a:solidFill>
              </a:rPr>
              <a:t>누를 </a:t>
            </a:r>
            <a:r>
              <a:rPr lang="ko-KR" altLang="en-US" sz="1200" dirty="0" smtClean="0">
                <a:solidFill>
                  <a:srgbClr val="C00000"/>
                </a:solidFill>
              </a:rPr>
              <a:t>때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18573" y="5812379"/>
            <a:ext cx="1562418" cy="510778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rgbClr val="C00000"/>
                </a:solidFill>
              </a:rPr>
              <a:t>keyup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누른 키를 놓을 </a:t>
            </a:r>
            <a:r>
              <a:rPr lang="ko-KR" altLang="en-US" sz="1200" dirty="0" smtClean="0">
                <a:solidFill>
                  <a:srgbClr val="C00000"/>
                </a:solidFill>
              </a:rPr>
              <a:t>때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31" y="3421115"/>
            <a:ext cx="1267447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load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이미지의 </a:t>
            </a:r>
            <a:r>
              <a:rPr lang="ko-KR" altLang="en-US" sz="1200" dirty="0" smtClean="0">
                <a:solidFill>
                  <a:srgbClr val="C00000"/>
                </a:solidFill>
              </a:rPr>
              <a:t>로딩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완료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94995" y="3145398"/>
            <a:ext cx="1285932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change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</a:rPr>
              <a:t>라디오버튼 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선택 </a:t>
            </a:r>
            <a:r>
              <a:rPr lang="ko-KR" altLang="en-US" sz="1200" dirty="0">
                <a:solidFill>
                  <a:srgbClr val="C00000"/>
                </a:solidFill>
              </a:rPr>
              <a:t>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90644" y="4464362"/>
            <a:ext cx="1181652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resize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</a:rPr>
              <a:t>윈도우 크기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 변경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877078" y="3778661"/>
            <a:ext cx="651185" cy="8182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 14"/>
          <p:cNvSpPr/>
          <p:nvPr/>
        </p:nvSpPr>
        <p:spPr>
          <a:xfrm flipV="1">
            <a:off x="5534007" y="4223930"/>
            <a:ext cx="826234" cy="1588448"/>
          </a:xfrm>
          <a:custGeom>
            <a:avLst/>
            <a:gdLst>
              <a:gd name="connsiteX0" fmla="*/ 1794933 w 1794933"/>
              <a:gd name="connsiteY0" fmla="*/ 0 h 389467"/>
              <a:gd name="connsiteX1" fmla="*/ 347133 w 1794933"/>
              <a:gd name="connsiteY1" fmla="*/ 169334 h 389467"/>
              <a:gd name="connsiteX2" fmla="*/ 0 w 1794933"/>
              <a:gd name="connsiteY2" fmla="*/ 389467 h 38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4933" h="389467">
                <a:moveTo>
                  <a:pt x="1794933" y="0"/>
                </a:moveTo>
                <a:cubicBezTo>
                  <a:pt x="1220610" y="52211"/>
                  <a:pt x="646288" y="104423"/>
                  <a:pt x="347133" y="169334"/>
                </a:cubicBezTo>
                <a:cubicBezTo>
                  <a:pt x="47977" y="234245"/>
                  <a:pt x="23988" y="311856"/>
                  <a:pt x="0" y="389467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8035593" y="4821906"/>
            <a:ext cx="194547" cy="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자유형 16"/>
          <p:cNvSpPr/>
          <p:nvPr/>
        </p:nvSpPr>
        <p:spPr>
          <a:xfrm flipV="1">
            <a:off x="6277096" y="3344084"/>
            <a:ext cx="1947555" cy="467933"/>
          </a:xfrm>
          <a:custGeom>
            <a:avLst/>
            <a:gdLst>
              <a:gd name="connsiteX0" fmla="*/ 905934 w 905934"/>
              <a:gd name="connsiteY0" fmla="*/ 702733 h 702733"/>
              <a:gd name="connsiteX1" fmla="*/ 211667 w 905934"/>
              <a:gd name="connsiteY1" fmla="*/ 482600 h 702733"/>
              <a:gd name="connsiteX2" fmla="*/ 0 w 905934"/>
              <a:gd name="connsiteY2" fmla="*/ 0 h 702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934" h="702733">
                <a:moveTo>
                  <a:pt x="905934" y="702733"/>
                </a:moveTo>
                <a:cubicBezTo>
                  <a:pt x="634295" y="651227"/>
                  <a:pt x="362656" y="599722"/>
                  <a:pt x="211667" y="482600"/>
                </a:cubicBezTo>
                <a:cubicBezTo>
                  <a:pt x="60678" y="365478"/>
                  <a:pt x="30339" y="182739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854655" y="5785072"/>
            <a:ext cx="1262405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submit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(submit </a:t>
            </a:r>
            <a:r>
              <a:rPr lang="ko-KR" altLang="en-US" sz="1200" dirty="0" smtClean="0">
                <a:solidFill>
                  <a:srgbClr val="C00000"/>
                </a:solidFill>
              </a:rPr>
              <a:t>버튼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 클릭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19" name="직선 화살표 연결선 18"/>
          <p:cNvCxnSpPr>
            <a:stCxn id="18" idx="0"/>
          </p:cNvCxnSpPr>
          <p:nvPr/>
        </p:nvCxnSpPr>
        <p:spPr>
          <a:xfrm flipV="1">
            <a:off x="3485858" y="4879166"/>
            <a:ext cx="127201" cy="90590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40473" y="5770378"/>
            <a:ext cx="1122291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reset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(reset </a:t>
            </a:r>
            <a:r>
              <a:rPr lang="ko-KR" altLang="en-US" sz="1200" dirty="0" smtClean="0">
                <a:solidFill>
                  <a:srgbClr val="C00000"/>
                </a:solidFill>
              </a:rPr>
              <a:t>버튼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 클릭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4314796" y="4879166"/>
            <a:ext cx="586824" cy="89121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자유형 21"/>
          <p:cNvSpPr/>
          <p:nvPr/>
        </p:nvSpPr>
        <p:spPr>
          <a:xfrm flipV="1">
            <a:off x="5595375" y="4215555"/>
            <a:ext cx="2528093" cy="1596821"/>
          </a:xfrm>
          <a:custGeom>
            <a:avLst/>
            <a:gdLst>
              <a:gd name="connsiteX0" fmla="*/ 1794933 w 1794933"/>
              <a:gd name="connsiteY0" fmla="*/ 0 h 389467"/>
              <a:gd name="connsiteX1" fmla="*/ 347133 w 1794933"/>
              <a:gd name="connsiteY1" fmla="*/ 169334 h 389467"/>
              <a:gd name="connsiteX2" fmla="*/ 0 w 1794933"/>
              <a:gd name="connsiteY2" fmla="*/ 389467 h 38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4933" h="389467">
                <a:moveTo>
                  <a:pt x="1794933" y="0"/>
                </a:moveTo>
                <a:cubicBezTo>
                  <a:pt x="1220610" y="52211"/>
                  <a:pt x="646288" y="104423"/>
                  <a:pt x="347133" y="169334"/>
                </a:cubicBezTo>
                <a:cubicBezTo>
                  <a:pt x="47977" y="234245"/>
                  <a:pt x="23988" y="311856"/>
                  <a:pt x="0" y="389467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07593" y="5752692"/>
            <a:ext cx="1347981" cy="510778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click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</a:rPr>
              <a:t>마우</a:t>
            </a:r>
            <a:r>
              <a:rPr lang="ko-KR" altLang="en-US" sz="1200" dirty="0">
                <a:solidFill>
                  <a:srgbClr val="C00000"/>
                </a:solidFill>
              </a:rPr>
              <a:t>스</a:t>
            </a:r>
            <a:r>
              <a:rPr lang="ko-KR" altLang="en-US" sz="1200" dirty="0" smtClean="0">
                <a:solidFill>
                  <a:srgbClr val="C00000"/>
                </a:solidFill>
              </a:rPr>
              <a:t> 클릭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24" name="직선 화살표 연결선 23"/>
          <p:cNvCxnSpPr>
            <a:stCxn id="23" idx="0"/>
          </p:cNvCxnSpPr>
          <p:nvPr/>
        </p:nvCxnSpPr>
        <p:spPr>
          <a:xfrm flipV="1">
            <a:off x="1681584" y="4879167"/>
            <a:ext cx="1088036" cy="873525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0381" y="1872074"/>
            <a:ext cx="1430457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load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(HTML </a:t>
            </a:r>
            <a:r>
              <a:rPr lang="ko-KR" altLang="en-US" sz="1200" dirty="0" smtClean="0">
                <a:solidFill>
                  <a:srgbClr val="C00000"/>
                </a:solidFill>
              </a:rPr>
              <a:t>문서 전체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로딩 완료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1880838" y="2016090"/>
            <a:ext cx="702240" cy="213529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7105607" y="2229619"/>
            <a:ext cx="1075104" cy="118021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41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가지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태그 내에 작성</a:t>
            </a:r>
          </a:p>
          <a:p>
            <a:pPr lvl="1"/>
            <a:r>
              <a:rPr lang="en-US" altLang="ko-KR" dirty="0" smtClean="0"/>
              <a:t>DOM </a:t>
            </a:r>
            <a:r>
              <a:rPr lang="ko-KR" altLang="en-US" dirty="0" smtClean="0"/>
              <a:t>객체의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프로퍼티에</a:t>
            </a:r>
            <a:r>
              <a:rPr lang="ko-KR" altLang="en-US" dirty="0" smtClean="0"/>
              <a:t> 작성</a:t>
            </a:r>
          </a:p>
          <a:p>
            <a:pPr lvl="1"/>
            <a:r>
              <a:rPr lang="en-US" altLang="ko-KR" dirty="0" smtClean="0"/>
              <a:t>DOM 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addEventListener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이용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HTML </a:t>
            </a:r>
            <a:r>
              <a:rPr lang="ko-KR" altLang="en-US" dirty="0" smtClean="0"/>
              <a:t>태그 내에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속성에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ko-KR" altLang="en-US" dirty="0" smtClean="0"/>
              <a:t>코드 </a:t>
            </a:r>
            <a:r>
              <a:rPr lang="ko-KR" altLang="en-US" dirty="0"/>
              <a:t>직접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640080" lvl="2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en-US" altLang="ko-KR" dirty="0"/>
              <a:t>&lt;p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태그에 마우스 </a:t>
            </a:r>
            <a:r>
              <a:rPr lang="ko-KR" altLang="en-US" dirty="0"/>
              <a:t>올리면 </a:t>
            </a:r>
            <a:r>
              <a:rPr lang="en-US" altLang="ko-KR" dirty="0" smtClean="0"/>
              <a:t>orchid, </a:t>
            </a:r>
            <a:r>
              <a:rPr lang="ko-KR" altLang="en-US" dirty="0"/>
              <a:t>내리면 흰색으로 </a:t>
            </a:r>
            <a:r>
              <a:rPr lang="ko-KR" altLang="en-US" dirty="0" smtClean="0"/>
              <a:t>배경변경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68433" y="676399"/>
            <a:ext cx="8153400" cy="6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775F55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이벤트 리스너 만들기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0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3047388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HTML </a:t>
            </a:r>
            <a:r>
              <a:rPr lang="ko-KR" altLang="en-US" sz="1600" dirty="0"/>
              <a:t>태그 내에 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작성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  <a:endParaRPr lang="en-US" altLang="ko-K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386" y="1164102"/>
            <a:ext cx="6377614" cy="373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6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3047388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DOM </a:t>
            </a:r>
            <a:r>
              <a:rPr lang="ko-KR" altLang="en-US" sz="1600" dirty="0"/>
              <a:t>객체의 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프로퍼티에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등록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  <a:endParaRPr lang="en-US" altLang="ko-K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716" y="1075496"/>
            <a:ext cx="6341284" cy="386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3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48022</TotalTime>
  <Words>2987</Words>
  <Application>Microsoft Office PowerPoint</Application>
  <PresentationFormat>A4 용지(210x297mm)</PresentationFormat>
  <Paragraphs>486</Paragraphs>
  <Slides>26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26</vt:i4>
      </vt:variant>
    </vt:vector>
  </HeadingPairs>
  <TitlesOfParts>
    <vt:vector size="38" baseType="lpstr">
      <vt:lpstr>HY나무L</vt:lpstr>
      <vt:lpstr>가는각진제목체</vt:lpstr>
      <vt:lpstr>굴림</vt:lpstr>
      <vt:lpstr>돋움</vt:lpstr>
      <vt:lpstr>맑은 고딕</vt:lpstr>
      <vt:lpstr>휴먼편지체</vt:lpstr>
      <vt:lpstr>Arial</vt:lpstr>
      <vt:lpstr>Wingdings</vt:lpstr>
      <vt:lpstr>Wingdings 2</vt:lpstr>
      <vt:lpstr>1_Default Design</vt:lpstr>
      <vt:lpstr>기본 디자인</vt:lpstr>
      <vt:lpstr>3_Default Design</vt:lpstr>
      <vt:lpstr>3. Java Script 익히기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kopo</cp:lastModifiedBy>
  <cp:revision>2885</cp:revision>
  <cp:lastPrinted>2015-10-28T04:44:44Z</cp:lastPrinted>
  <dcterms:created xsi:type="dcterms:W3CDTF">2003-10-22T07:02:37Z</dcterms:created>
  <dcterms:modified xsi:type="dcterms:W3CDTF">2019-07-04T23:32:11Z</dcterms:modified>
</cp:coreProperties>
</file>