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9"/>
  </p:notesMasterIdLst>
  <p:sldIdLst>
    <p:sldId id="694" r:id="rId4"/>
    <p:sldId id="961" r:id="rId5"/>
    <p:sldId id="977" r:id="rId6"/>
    <p:sldId id="978" r:id="rId7"/>
    <p:sldId id="1149" r:id="rId8"/>
    <p:sldId id="1172" r:id="rId9"/>
    <p:sldId id="1173" r:id="rId10"/>
    <p:sldId id="1174" r:id="rId11"/>
    <p:sldId id="1175" r:id="rId12"/>
    <p:sldId id="1176" r:id="rId13"/>
    <p:sldId id="1180" r:id="rId14"/>
    <p:sldId id="1181" r:id="rId15"/>
    <p:sldId id="1190" r:id="rId16"/>
    <p:sldId id="1191" r:id="rId17"/>
    <p:sldId id="1192" r:id="rId18"/>
    <p:sldId id="1193" r:id="rId19"/>
    <p:sldId id="1167" r:id="rId20"/>
    <p:sldId id="1168" r:id="rId21"/>
    <p:sldId id="1169" r:id="rId22"/>
    <p:sldId id="1194" r:id="rId23"/>
    <p:sldId id="1170" r:id="rId24"/>
    <p:sldId id="1195" r:id="rId25"/>
    <p:sldId id="1164" r:id="rId26"/>
    <p:sldId id="991" r:id="rId27"/>
    <p:sldId id="984" r:id="rId2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00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530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4014" y="102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A356E-06FB-49E6-B7CB-7B5A1897A3F7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80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88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622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3871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89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kma.go.kr/wid/queryDFS.jsp?gridx=61&amp;gridy=12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6. </a:t>
            </a:r>
            <a:r>
              <a:rPr lang="en-US" altLang="ko-KR" sz="2400" smtClean="0"/>
              <a:t>front-end/back-end </a:t>
            </a:r>
            <a:endParaRPr lang="ko-KR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117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xmlmake.jsp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를 읽고 </a:t>
            </a:r>
            <a:r>
              <a:rPr lang="en-US" altLang="ko-KR" sz="1400" dirty="0" smtClean="0"/>
              <a:t>xml</a:t>
            </a:r>
            <a:r>
              <a:rPr lang="ko-KR" altLang="en-US" sz="1400" dirty="0" smtClean="0"/>
              <a:t>을 만드는 </a:t>
            </a:r>
            <a:r>
              <a:rPr lang="en-US" altLang="ko-KR" sz="1400" dirty="0" err="1" smtClean="0"/>
              <a:t>xmlmake.jsp</a:t>
            </a:r>
            <a:r>
              <a:rPr lang="ko-KR" altLang="en-US" sz="1400" dirty="0" smtClean="0"/>
              <a:t>를 호출하면 </a:t>
            </a:r>
            <a:r>
              <a:rPr lang="en-US" altLang="ko-KR" sz="1400" dirty="0" smtClean="0"/>
              <a:t>xml</a:t>
            </a:r>
            <a:r>
              <a:rPr lang="ko-KR" altLang="en-US" sz="1400" dirty="0" smtClean="0"/>
              <a:t>이 출력된다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실제 현장에서는 이런 데이터를 실시간 호출 응답을 통하여 데이터 통신을 수행한다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34" y="1998188"/>
            <a:ext cx="5379331" cy="43242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96" y="3566698"/>
            <a:ext cx="5548404" cy="2539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55280" y="4241800"/>
            <a:ext cx="1107996" cy="261610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주의</a:t>
            </a:r>
            <a:r>
              <a:rPr lang="en-US" altLang="ko-KR" sz="1100" dirty="0" smtClean="0">
                <a:solidFill>
                  <a:srgbClr val="FF0000"/>
                </a:solidFill>
              </a:rPr>
              <a:t>:localhost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73050" y="556985"/>
            <a:ext cx="8335962" cy="64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web</a:t>
            </a:r>
            <a:r>
              <a:rPr lang="ko-KR" altLang="en-US" dirty="0"/>
              <a:t>조회로 </a:t>
            </a:r>
            <a:r>
              <a:rPr lang="en-US" altLang="ko-KR" dirty="0"/>
              <a:t>xml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(3)</a:t>
            </a: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소스</a:t>
            </a:r>
            <a:r>
              <a:rPr lang="en-US" altLang="ko-KR" sz="1100" dirty="0" smtClean="0"/>
              <a:t> 3 (</a:t>
            </a:r>
            <a:r>
              <a:rPr lang="ko-KR" altLang="en-US" sz="1100" dirty="0" smtClean="0"/>
              <a:t>이건 앞에 것과 </a:t>
            </a:r>
            <a:r>
              <a:rPr lang="ko-KR" altLang="en-US" sz="1100" dirty="0" err="1" smtClean="0"/>
              <a:t>비슷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파일대신 </a:t>
            </a:r>
            <a:r>
              <a:rPr lang="en-US" altLang="ko-KR" sz="1100" dirty="0" smtClean="0"/>
              <a:t>xml</a:t>
            </a:r>
            <a:r>
              <a:rPr lang="ko-KR" altLang="en-US" sz="1100" dirty="0" smtClean="0"/>
              <a:t>호출로 처리</a:t>
            </a:r>
            <a:endParaRPr lang="en-US" altLang="ko-KR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2" y="1122366"/>
            <a:ext cx="9326121" cy="52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web</a:t>
            </a:r>
            <a:r>
              <a:rPr lang="ko-KR" altLang="en-US" sz="1600" dirty="0"/>
              <a:t>조회로 </a:t>
            </a:r>
            <a:r>
              <a:rPr lang="en-US" altLang="ko-KR" sz="1600" dirty="0"/>
              <a:t>xml</a:t>
            </a:r>
            <a:r>
              <a:rPr lang="ko-KR" altLang="en-US" sz="1600" dirty="0" err="1"/>
              <a:t>파싱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앞 설명의 내용을  참조하여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를 작성하여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앞의 설명된 내용을 스스로 작성하고 </a:t>
            </a:r>
            <a:r>
              <a:rPr lang="ko-KR" altLang="en-US" sz="1050" dirty="0" err="1" smtClean="0"/>
              <a:t>아는데까지</a:t>
            </a:r>
            <a:r>
              <a:rPr lang="ko-KR" altLang="en-US" sz="1050" dirty="0" smtClean="0"/>
              <a:t> 설명을 최선을 다해 달아보자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i="1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i="1" dirty="0" smtClean="0"/>
              <a:t>parsing2.jsp</a:t>
            </a:r>
            <a:endParaRPr lang="en-US" altLang="ko-KR" sz="1050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1" y="909865"/>
            <a:ext cx="6010275" cy="443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13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08087" y="572829"/>
            <a:ext cx="8990123" cy="104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기상청 동네예보</a:t>
            </a:r>
            <a:r>
              <a:rPr lang="en-US" altLang="ko-KR" dirty="0" smtClean="0"/>
              <a:t>(1)</a:t>
            </a:r>
            <a:endParaRPr lang="en-US" altLang="ko-KR" sz="1100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누구나 가져다 활용하라고 실시간으로 데이터를 준다</a:t>
            </a:r>
            <a:endParaRPr lang="en-US" altLang="ko-KR" sz="1100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sz="1100" dirty="0">
                <a:hlinkClick r:id="rId2"/>
              </a:rPr>
              <a:t>http://</a:t>
            </a:r>
            <a:r>
              <a:rPr lang="en-US" altLang="ko-KR" sz="1100" dirty="0" smtClean="0">
                <a:hlinkClick r:id="rId2"/>
              </a:rPr>
              <a:t>www.kma.go.kr/wid/queryDFS.jsp?gridx=61&amp;gridy=123</a:t>
            </a:r>
            <a:r>
              <a:rPr lang="en-US" altLang="ko-KR" sz="1100" dirty="0" smtClean="0"/>
              <a:t>  (</a:t>
            </a:r>
            <a:r>
              <a:rPr lang="ko-KR" altLang="en-US" sz="1100" dirty="0" smtClean="0"/>
              <a:t>여기서 </a:t>
            </a:r>
            <a:r>
              <a:rPr lang="en-US" altLang="ko-KR" sz="1100" dirty="0" err="1" smtClean="0"/>
              <a:t>gridx,gridy</a:t>
            </a:r>
            <a:r>
              <a:rPr lang="ko-KR" altLang="en-US" sz="1100" dirty="0" smtClean="0"/>
              <a:t>는 기상청사이트에서 </a:t>
            </a:r>
            <a:r>
              <a:rPr lang="ko-KR" altLang="en-US" sz="1100" dirty="0" err="1" smtClean="0"/>
              <a:t>알아볼것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예제는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분당구</a:t>
            </a:r>
            <a:r>
              <a:rPr lang="en-US" altLang="ko-KR" sz="1100" dirty="0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577746"/>
            <a:ext cx="2578288" cy="4090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138724" y="1616060"/>
            <a:ext cx="39853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1) &lt;data&gt;&lt;/data&gt;</a:t>
            </a:r>
            <a:r>
              <a:rPr lang="ko-KR" altLang="en-US" sz="1000" dirty="0" err="1" smtClean="0"/>
              <a:t>테그를</a:t>
            </a:r>
            <a:r>
              <a:rPr lang="ko-KR" altLang="en-US" sz="1000" dirty="0" smtClean="0"/>
              <a:t> 보면 </a:t>
            </a:r>
            <a:r>
              <a:rPr lang="en-US" altLang="ko-KR" sz="1000" dirty="0" smtClean="0"/>
              <a:t>&lt;data 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=0&gt;</a:t>
            </a:r>
            <a:r>
              <a:rPr lang="ko-KR" altLang="en-US" sz="1000" dirty="0" smtClean="0"/>
              <a:t>와 같이 값이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이를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라 하고 </a:t>
            </a:r>
            <a:r>
              <a:rPr lang="en-US" altLang="ko-KR" sz="1000" dirty="0" err="1" smtClean="0"/>
              <a:t>seq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어트리뷰트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은 </a:t>
            </a:r>
            <a:r>
              <a:rPr lang="ko-KR" altLang="en-US" sz="1000" dirty="0" err="1" smtClean="0"/>
              <a:t>어트리뷰트</a:t>
            </a:r>
            <a:r>
              <a:rPr lang="ko-KR" altLang="en-US" sz="1000" dirty="0" smtClean="0"/>
              <a:t> 값이다</a:t>
            </a:r>
            <a:endParaRPr lang="en-US" altLang="ko-KR" sz="1000" dirty="0" smtClean="0"/>
          </a:p>
          <a:p>
            <a:r>
              <a:rPr lang="en-US" altLang="ko-KR" sz="1000" dirty="0" smtClean="0"/>
              <a:t>2) &lt;data&gt;</a:t>
            </a:r>
            <a:r>
              <a:rPr lang="ko-KR" altLang="en-US" sz="1000" dirty="0" err="1" smtClean="0"/>
              <a:t>테그</a:t>
            </a:r>
            <a:r>
              <a:rPr lang="ko-KR" altLang="en-US" sz="1000" dirty="0" smtClean="0"/>
              <a:t> 하위로 값들이 존재한다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138723" y="2416859"/>
            <a:ext cx="6572435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Element root = </a:t>
            </a:r>
            <a:r>
              <a:rPr lang="en-US" altLang="ko-KR" sz="1000" dirty="0" err="1"/>
              <a:t>doc.getDocumentElement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 smtClean="0"/>
              <a:t>NodeList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tag_001 = </a:t>
            </a:r>
            <a:r>
              <a:rPr lang="en-US" altLang="ko-KR" sz="1000" dirty="0" err="1"/>
              <a:t>doc.getElementsByTagName</a:t>
            </a:r>
            <a:r>
              <a:rPr lang="en-US" altLang="ko-KR" sz="1000" dirty="0"/>
              <a:t>("data</a:t>
            </a:r>
            <a:r>
              <a:rPr lang="en-US" altLang="ko-KR" sz="1000" dirty="0" smtClean="0"/>
              <a:t>"); </a:t>
            </a:r>
            <a:r>
              <a:rPr lang="en-US" altLang="ko-KR" sz="1000" dirty="0" smtClean="0">
                <a:solidFill>
                  <a:srgbClr val="FF0000"/>
                </a:solidFill>
              </a:rPr>
              <a:t>//xml</a:t>
            </a:r>
            <a:r>
              <a:rPr lang="ko-KR" altLang="en-US" sz="1000" dirty="0" smtClean="0">
                <a:solidFill>
                  <a:srgbClr val="FF0000"/>
                </a:solidFill>
              </a:rPr>
              <a:t>의 루트를 기준으로  </a:t>
            </a:r>
            <a:r>
              <a:rPr lang="en-US" altLang="ko-KR" sz="1000" dirty="0" smtClean="0">
                <a:solidFill>
                  <a:srgbClr val="FF0000"/>
                </a:solidFill>
              </a:rPr>
              <a:t>data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테그를</a:t>
            </a:r>
            <a:r>
              <a:rPr lang="ko-KR" altLang="en-US" sz="1000" dirty="0" smtClean="0">
                <a:solidFill>
                  <a:srgbClr val="FF0000"/>
                </a:solidFill>
              </a:rPr>
              <a:t> 찾는다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f</a:t>
            </a:r>
            <a:r>
              <a:rPr lang="en-US" altLang="ko-KR" sz="1000" dirty="0" smtClean="0"/>
              <a:t>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&lt;tag_001.getLength();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// data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테그가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여러 개 있는데 하나를 선택</a:t>
            </a:r>
            <a:r>
              <a:rPr lang="en-US" altLang="ko-KR" sz="1000" dirty="0" smtClean="0">
                <a:solidFill>
                  <a:srgbClr val="FF0000"/>
                </a:solidFill>
              </a:rPr>
              <a:t>(item(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000" dirty="0" smtClean="0">
                <a:solidFill>
                  <a:srgbClr val="FF0000"/>
                </a:solidFill>
              </a:rPr>
              <a:t>)) </a:t>
            </a:r>
            <a:r>
              <a:rPr lang="ko-KR" altLang="en-US" sz="1000" dirty="0" smtClean="0">
                <a:solidFill>
                  <a:srgbClr val="FF0000"/>
                </a:solidFill>
              </a:rPr>
              <a:t>하여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어트리뷰트가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seq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찾고 그것의 값을 찾는다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// data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seq</a:t>
            </a:r>
            <a:r>
              <a:rPr lang="en-US" altLang="ko-KR" sz="1000" dirty="0" smtClean="0">
                <a:solidFill>
                  <a:srgbClr val="FF0000"/>
                </a:solidFill>
              </a:rPr>
              <a:t>=“0”, </a:t>
            </a:r>
            <a:r>
              <a:rPr lang="en-US" altLang="ko-KR" sz="1000" dirty="0">
                <a:solidFill>
                  <a:srgbClr val="FF0000"/>
                </a:solidFill>
              </a:rPr>
              <a:t>data </a:t>
            </a:r>
            <a:r>
              <a:rPr lang="en-US" altLang="ko-KR" sz="1000" dirty="0" err="1">
                <a:solidFill>
                  <a:srgbClr val="FF0000"/>
                </a:solidFill>
              </a:rPr>
              <a:t>seq</a:t>
            </a:r>
            <a:r>
              <a:rPr lang="en-US" altLang="ko-KR" sz="1000" dirty="0" smtClean="0">
                <a:solidFill>
                  <a:srgbClr val="FF0000"/>
                </a:solidFill>
              </a:rPr>
              <a:t>=“1”</a:t>
            </a:r>
            <a:r>
              <a:rPr lang="ko-KR" altLang="en-US" sz="1000" dirty="0" smtClean="0">
                <a:solidFill>
                  <a:srgbClr val="FF0000"/>
                </a:solidFill>
              </a:rPr>
              <a:t>등을 보고 결국 </a:t>
            </a:r>
            <a:r>
              <a:rPr lang="en-US" altLang="ko-KR" sz="1000" dirty="0" smtClean="0">
                <a:solidFill>
                  <a:srgbClr val="FF0000"/>
                </a:solidFill>
              </a:rPr>
              <a:t>0,1,2,3 </a:t>
            </a:r>
            <a:r>
              <a:rPr lang="ko-KR" altLang="en-US" sz="1000" dirty="0" smtClean="0">
                <a:solidFill>
                  <a:srgbClr val="FF0000"/>
                </a:solidFill>
              </a:rPr>
              <a:t>값이 나온다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en-US" altLang="ko-KR" sz="1000" dirty="0" smtClean="0"/>
              <a:t> 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=tag_001.item(</a:t>
            </a:r>
            <a:r>
              <a:rPr lang="en-US" altLang="ko-KR" sz="1000" dirty="0" err="1" smtClean="0"/>
              <a:t>i</a:t>
            </a:r>
            <a:r>
              <a:rPr lang="en-US" altLang="ko-KR" sz="1000" dirty="0"/>
              <a:t>).</a:t>
            </a:r>
            <a:r>
              <a:rPr lang="en-US" altLang="ko-KR" sz="1000" dirty="0" err="1"/>
              <a:t>getAttributes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getNamedItem</a:t>
            </a:r>
            <a:r>
              <a:rPr lang="en-US" altLang="ko-KR" sz="1000" dirty="0" smtClean="0"/>
              <a:t>(＂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＂).</a:t>
            </a:r>
            <a:r>
              <a:rPr lang="en-US" altLang="ko-KR" sz="1000" dirty="0" err="1"/>
              <a:t>getNodeValue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smtClean="0">
                <a:solidFill>
                  <a:srgbClr val="FF0000"/>
                </a:solidFill>
              </a:rPr>
              <a:t>//</a:t>
            </a:r>
            <a:r>
              <a:rPr lang="ko-KR" altLang="en-US" sz="1000" dirty="0" smtClean="0">
                <a:solidFill>
                  <a:srgbClr val="FF0000"/>
                </a:solidFill>
              </a:rPr>
              <a:t>아래 </a:t>
            </a:r>
            <a:r>
              <a:rPr lang="en-US" altLang="ko-KR" sz="1000" dirty="0" smtClean="0">
                <a:solidFill>
                  <a:srgbClr val="FF0000"/>
                </a:solidFill>
              </a:rPr>
              <a:t>hour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테그는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전체 </a:t>
            </a:r>
            <a:r>
              <a:rPr lang="en-US" altLang="ko-KR" sz="1000" dirty="0" smtClean="0">
                <a:solidFill>
                  <a:srgbClr val="FF0000"/>
                </a:solidFill>
              </a:rPr>
              <a:t>xml</a:t>
            </a:r>
            <a:r>
              <a:rPr lang="ko-KR" altLang="en-US" sz="1000" dirty="0" smtClean="0">
                <a:solidFill>
                  <a:srgbClr val="FF0000"/>
                </a:solidFill>
              </a:rPr>
              <a:t>이 아니라 현재 </a:t>
            </a:r>
            <a:r>
              <a:rPr lang="en-US" altLang="ko-KR" sz="1000" dirty="0" smtClean="0">
                <a:solidFill>
                  <a:srgbClr val="FF0000"/>
                </a:solidFill>
              </a:rPr>
              <a:t>data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테그</a:t>
            </a:r>
            <a:r>
              <a:rPr lang="ko-KR" altLang="en-US" sz="1000" dirty="0" smtClean="0">
                <a:solidFill>
                  <a:srgbClr val="FF0000"/>
                </a:solidFill>
              </a:rPr>
              <a:t> 하나를 기준으로 하위의  </a:t>
            </a:r>
            <a:r>
              <a:rPr lang="en-US" altLang="ko-KR" sz="1000" dirty="0" smtClean="0">
                <a:solidFill>
                  <a:srgbClr val="FF0000"/>
                </a:solidFill>
              </a:rPr>
              <a:t>hour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찾아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 //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그놈의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노드값을</a:t>
            </a:r>
            <a:r>
              <a:rPr lang="ko-KR" altLang="en-US" sz="1000" dirty="0" smtClean="0">
                <a:solidFill>
                  <a:srgbClr val="FF0000"/>
                </a:solidFill>
              </a:rPr>
              <a:t> 보여준다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 </a:t>
            </a:r>
            <a:r>
              <a:rPr lang="en-US" altLang="ko-KR" sz="1000" dirty="0" smtClean="0"/>
              <a:t>Element </a:t>
            </a:r>
            <a:r>
              <a:rPr lang="en-US" altLang="ko-KR" sz="1000" dirty="0" err="1"/>
              <a:t>elmt</a:t>
            </a:r>
            <a:r>
              <a:rPr lang="en-US" altLang="ko-KR" sz="1000" dirty="0"/>
              <a:t>=(Element)tag_001.item(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 smtClean="0"/>
              <a:t>    hour=</a:t>
            </a:r>
            <a:r>
              <a:rPr lang="en-US" altLang="ko-KR" sz="1000" dirty="0" err="1" smtClean="0"/>
              <a:t>elmt.getElementsByTagName</a:t>
            </a:r>
            <a:r>
              <a:rPr lang="en-US" altLang="ko-KR" sz="1000" dirty="0"/>
              <a:t>("hour").item(0).</a:t>
            </a:r>
            <a:r>
              <a:rPr lang="en-US" altLang="ko-KR" sz="1000" dirty="0" err="1"/>
              <a:t>getFirstChild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getNodeValue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2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08088" y="572829"/>
            <a:ext cx="8335962" cy="64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기상청 동네예보</a:t>
            </a:r>
            <a:r>
              <a:rPr lang="en-US" altLang="ko-KR" dirty="0" smtClean="0"/>
              <a:t>(2)</a:t>
            </a:r>
            <a:endParaRPr lang="en-US" altLang="ko-KR" sz="1100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주요 내용</a:t>
            </a:r>
            <a:endParaRPr lang="en-US" altLang="ko-KR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2" y="1138211"/>
            <a:ext cx="5216933" cy="2620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52" y="4052453"/>
            <a:ext cx="4235305" cy="23988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99370" y="4035824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HINT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8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08088" y="572829"/>
            <a:ext cx="8335962" cy="64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기상청 동네예보</a:t>
            </a:r>
            <a:r>
              <a:rPr lang="en-US" altLang="ko-KR" dirty="0" smtClean="0"/>
              <a:t>(3)</a:t>
            </a:r>
            <a:endParaRPr lang="en-US" altLang="ko-KR" sz="1100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활용사례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84" y="1221780"/>
            <a:ext cx="6051387" cy="51763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23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기상청 동네예보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오픈</a:t>
            </a:r>
            <a:r>
              <a:rPr lang="en-US" altLang="ko-KR" sz="1600" dirty="0" smtClean="0"/>
              <a:t> API</a:t>
            </a:r>
            <a:r>
              <a:rPr lang="ko-KR" altLang="en-US" sz="1600" dirty="0" smtClean="0"/>
              <a:t>기본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앞 설명의 내용을  참조하여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를 작성하여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>
                <a:solidFill>
                  <a:srgbClr val="FF0000"/>
                </a:solidFill>
              </a:rPr>
              <a:t>단 코드로 된 부분은 글씨나 그림으로 바꾸어 표시할 것 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시간은 오늘</a:t>
            </a:r>
            <a:r>
              <a:rPr lang="en-US" altLang="ko-KR" sz="1050" dirty="0" smtClean="0">
                <a:solidFill>
                  <a:srgbClr val="FF0000"/>
                </a:solidFill>
              </a:rPr>
              <a:t>18</a:t>
            </a:r>
            <a:r>
              <a:rPr lang="ko-KR" altLang="en-US" sz="1050" dirty="0" smtClean="0">
                <a:solidFill>
                  <a:srgbClr val="FF0000"/>
                </a:solidFill>
              </a:rPr>
              <a:t>시</a:t>
            </a:r>
            <a:r>
              <a:rPr lang="en-US" altLang="ko-KR" sz="1050" dirty="0" smtClean="0">
                <a:solidFill>
                  <a:srgbClr val="FF0000"/>
                </a:solidFill>
              </a:rPr>
              <a:t>,</a:t>
            </a:r>
            <a:r>
              <a:rPr lang="ko-KR" altLang="en-US" sz="1050" dirty="0" smtClean="0">
                <a:solidFill>
                  <a:srgbClr val="FF0000"/>
                </a:solidFill>
              </a:rPr>
              <a:t>금일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시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내일</a:t>
            </a:r>
            <a:r>
              <a:rPr lang="en-US" altLang="ko-KR" sz="1050" dirty="0" smtClean="0">
                <a:solidFill>
                  <a:srgbClr val="FF0000"/>
                </a:solidFill>
              </a:rPr>
              <a:t>2</a:t>
            </a:r>
            <a:r>
              <a:rPr lang="ko-KR" altLang="en-US" sz="1050" dirty="0" smtClean="0">
                <a:solidFill>
                  <a:srgbClr val="FF0000"/>
                </a:solidFill>
              </a:rPr>
              <a:t>시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모래 </a:t>
            </a:r>
            <a:r>
              <a:rPr lang="en-US" altLang="ko-KR" sz="1050" dirty="0" smtClean="0">
                <a:solidFill>
                  <a:srgbClr val="FF0000"/>
                </a:solidFill>
              </a:rPr>
              <a:t>3</a:t>
            </a:r>
            <a:r>
              <a:rPr lang="ko-KR" altLang="en-US" sz="1050" dirty="0" smtClean="0">
                <a:solidFill>
                  <a:srgbClr val="FF0000"/>
                </a:solidFill>
              </a:rPr>
              <a:t>시와 같은 형식으로 표시하시오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앞의 설명된 내용을 스스로 작성하고 </a:t>
            </a:r>
            <a:r>
              <a:rPr lang="ko-KR" altLang="en-US" sz="1050" dirty="0" err="1" smtClean="0"/>
              <a:t>아는데까지</a:t>
            </a:r>
            <a:r>
              <a:rPr lang="ko-KR" altLang="en-US" sz="1050" dirty="0" smtClean="0"/>
              <a:t> 설명을 최선을 다해 달아보자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136" y="5562283"/>
            <a:ext cx="6345626" cy="7457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14" y="1206758"/>
            <a:ext cx="7201174" cy="40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5" name="직사각형 6"/>
          <p:cNvSpPr>
            <a:spLocks noChangeArrowheads="1"/>
          </p:cNvSpPr>
          <p:nvPr/>
        </p:nvSpPr>
        <p:spPr bwMode="auto">
          <a:xfrm>
            <a:off x="608013" y="962164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기능 설계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 1)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후보등록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22300" y="1509851"/>
          <a:ext cx="8208963" cy="4751388"/>
        </p:xfrm>
        <a:graphic>
          <a:graphicData uri="http://schemas.openxmlformats.org/drawingml/2006/table">
            <a:tbl>
              <a:tblPr firstRow="1" bandRow="1"/>
              <a:tblGrid>
                <a:gridCol w="60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13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 marL="91441" marR="91441" marT="45709" marB="4570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화면기능은 삭제와 추가로만 구현함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추가는 맨 아래 줄에 해당되며 입력 받을 칸을 만든다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각 버튼을 누르면 </a:t>
                      </a:r>
                      <a:r>
                        <a:rPr lang="en-US" altLang="ko-KR" sz="1000" dirty="0"/>
                        <a:t>A_02.jsp</a:t>
                      </a:r>
                      <a:r>
                        <a:rPr lang="ko-KR" altLang="en-US" sz="1000" dirty="0"/>
                        <a:t>를 호출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추가 삭제가 완료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에러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된 경우 해당 메시지 창을 후보등록 결과에서 보여줌</a:t>
                      </a:r>
                      <a:r>
                        <a:rPr lang="en-US" altLang="ko-KR" sz="1000" baseline="0" dirty="0"/>
                        <a:t> 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후보등록버튼은 </a:t>
                      </a:r>
                      <a:r>
                        <a:rPr lang="en-US" altLang="ko-KR" sz="1000" dirty="0"/>
                        <a:t>A_01.jsp</a:t>
                      </a:r>
                      <a:r>
                        <a:rPr lang="ko-KR" altLang="en-US" sz="1000" dirty="0"/>
                        <a:t>로 이동함 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모든 화면의 공통적으로 상단의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후보등록</a:t>
                      </a:r>
                      <a:r>
                        <a:rPr lang="en-US" altLang="ko-KR" sz="1000" dirty="0"/>
                        <a:t>”,”</a:t>
                      </a:r>
                      <a:r>
                        <a:rPr lang="ko-KR" altLang="en-US" sz="1000" dirty="0"/>
                        <a:t>투표</a:t>
                      </a:r>
                      <a:r>
                        <a:rPr lang="en-US" altLang="ko-KR" sz="1000" dirty="0"/>
                        <a:t>”,”</a:t>
                      </a:r>
                      <a:r>
                        <a:rPr lang="ko-KR" altLang="en-US" sz="1000" dirty="0"/>
                        <a:t>개표결과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의 버튼을 만들어서 해당 프로그램으로 점프 가능하도록 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A_01.jsp :</a:t>
                      </a:r>
                      <a:r>
                        <a:rPr lang="ko-KR" altLang="en-US" sz="1000" dirty="0"/>
                        <a:t>후보등록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등록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000" dirty="0"/>
                        <a:t>      A_02.jsp</a:t>
                      </a:r>
                      <a:r>
                        <a:rPr lang="en-US" altLang="ko-KR" sz="1000" baseline="0" dirty="0"/>
                        <a:t> :</a:t>
                      </a:r>
                      <a:r>
                        <a:rPr lang="ko-KR" altLang="en-US" sz="1000" baseline="0" dirty="0"/>
                        <a:t>후보등록</a:t>
                      </a:r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등록결과</a:t>
                      </a:r>
                      <a:r>
                        <a:rPr lang="en-US" altLang="ko-KR" sz="1000" baseline="0" dirty="0"/>
                        <a:t>(</a:t>
                      </a:r>
                      <a:r>
                        <a:rPr lang="ko-KR" altLang="en-US" sz="1000" baseline="0" dirty="0"/>
                        <a:t>삭제</a:t>
                      </a:r>
                      <a:r>
                        <a:rPr lang="en-US" altLang="ko-KR" sz="1000" baseline="0" dirty="0"/>
                        <a:t>)</a:t>
                      </a:r>
                    </a:p>
                    <a:p>
                      <a:pPr marL="228600" marR="0" indent="-22860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     A_03.jsp</a:t>
                      </a:r>
                      <a:r>
                        <a:rPr lang="en-US" altLang="ko-KR" sz="1000" baseline="0" dirty="0"/>
                        <a:t> :</a:t>
                      </a:r>
                      <a:r>
                        <a:rPr lang="ko-KR" altLang="en-US" sz="1000" baseline="0" dirty="0"/>
                        <a:t>후보등록</a:t>
                      </a:r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등록결과</a:t>
                      </a:r>
                      <a:r>
                        <a:rPr lang="en-US" altLang="ko-KR" sz="1000" baseline="0" dirty="0"/>
                        <a:t>(</a:t>
                      </a:r>
                      <a:r>
                        <a:rPr lang="ko-KR" altLang="en-US" sz="1000" baseline="0" dirty="0"/>
                        <a:t>추가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  <a:p>
                      <a:pPr marL="228600" indent="-228600" latinLnBrk="1">
                        <a:buNone/>
                      </a:pPr>
                      <a:endParaRPr lang="ko-KR" altLang="en-US" sz="1000" dirty="0"/>
                    </a:p>
                  </a:txBody>
                  <a:tcPr marL="91441" marR="91441" marT="45709" marB="4570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28675" y="1616214"/>
            <a:ext cx="5472113" cy="2736850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1044575" y="2084526"/>
          <a:ext cx="5040313" cy="1620840"/>
        </p:xfrm>
        <a:graphic>
          <a:graphicData uri="http://schemas.openxmlformats.org/drawingml/2006/table">
            <a:tbl>
              <a:tblPr firstRow="1" bandRow="1"/>
              <a:tblGrid>
                <a:gridCol w="504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기호번호 </a:t>
                      </a:r>
                      <a:r>
                        <a:rPr lang="en-US" altLang="ko-KR" sz="1200" dirty="0"/>
                        <a:t>: 1        </a:t>
                      </a:r>
                      <a:r>
                        <a:rPr lang="ko-KR" altLang="en-US" sz="1200" dirty="0" err="1"/>
                        <a:t>후보명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김일돌</a:t>
                      </a:r>
                      <a:endParaRPr lang="ko-KR" altLang="en-US" sz="1200" dirty="0"/>
                    </a:p>
                  </a:txBody>
                  <a:tcPr marL="91436" marR="91436" marT="45739" marB="4573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기호번호 </a:t>
                      </a:r>
                      <a:r>
                        <a:rPr lang="en-US" altLang="ko-KR" sz="1200" dirty="0"/>
                        <a:t>: 2        </a:t>
                      </a:r>
                      <a:r>
                        <a:rPr lang="ko-KR" altLang="en-US" sz="1200" dirty="0" err="1"/>
                        <a:t>후보명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김이돌</a:t>
                      </a:r>
                      <a:endParaRPr lang="ko-KR" altLang="en-US" sz="1200" dirty="0"/>
                    </a:p>
                  </a:txBody>
                  <a:tcPr marL="91436" marR="91436" marT="45739" marB="4573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기호번호 </a:t>
                      </a:r>
                      <a:r>
                        <a:rPr lang="en-US" altLang="ko-KR" sz="1200" dirty="0"/>
                        <a:t>: 3        </a:t>
                      </a:r>
                      <a:r>
                        <a:rPr lang="ko-KR" altLang="en-US" sz="1200" dirty="0" err="1"/>
                        <a:t>후보명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김삼돌</a:t>
                      </a:r>
                      <a:endParaRPr lang="ko-KR" altLang="en-US" sz="1200" dirty="0"/>
                    </a:p>
                  </a:txBody>
                  <a:tcPr marL="91436" marR="91436" marT="45739" marB="4573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기호번호 </a:t>
                      </a:r>
                      <a:r>
                        <a:rPr lang="en-US" altLang="ko-KR" sz="1200" dirty="0"/>
                        <a:t>: 4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 err="1"/>
                        <a:t>후보명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김사돌</a:t>
                      </a:r>
                      <a:endParaRPr lang="ko-KR" altLang="en-US" sz="1200" dirty="0"/>
                    </a:p>
                  </a:txBody>
                  <a:tcPr marL="91436" marR="91436" marT="45739" marB="4573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기호번호 </a:t>
                      </a:r>
                      <a:r>
                        <a:rPr lang="en-US" altLang="ko-KR" sz="1200" dirty="0"/>
                        <a:t>: 5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 err="1"/>
                        <a:t>후보명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</a:t>
                      </a:r>
                      <a:endParaRPr lang="ko-KR" altLang="en-US" sz="1200" dirty="0"/>
                    </a:p>
                  </a:txBody>
                  <a:tcPr marL="91436" marR="91436" marT="45739" marB="4573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954338" y="3419614"/>
            <a:ext cx="1152525" cy="215900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36738" y="3419614"/>
            <a:ext cx="495300" cy="20637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0288" y="1652726"/>
            <a:ext cx="1211262" cy="40005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후보등록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76825" y="2157551"/>
            <a:ext cx="863600" cy="2159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삭제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84763" y="2462351"/>
            <a:ext cx="865187" cy="2159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삭제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95875" y="2789376"/>
            <a:ext cx="865188" cy="2159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삭제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06988" y="3102114"/>
            <a:ext cx="865187" cy="2159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삭제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095875" y="3430726"/>
            <a:ext cx="863600" cy="2159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추가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73138" y="4821376"/>
            <a:ext cx="5472112" cy="1296988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TextBox 32"/>
          <p:cNvSpPr txBox="1">
            <a:spLocks noChangeArrowheads="1"/>
          </p:cNvSpPr>
          <p:nvPr/>
        </p:nvSpPr>
        <p:spPr bwMode="auto">
          <a:xfrm>
            <a:off x="1476375" y="5542101"/>
            <a:ext cx="3436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후보등록 결과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후보가 추가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삭제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되었습니다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65363" y="1652726"/>
            <a:ext cx="1227137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투표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9963" y="1652726"/>
            <a:ext cx="1279525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개표결과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6188" y="4926151"/>
            <a:ext cx="1211262" cy="40005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후보등록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81263" y="4926151"/>
            <a:ext cx="1227137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투표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25863" y="4926151"/>
            <a:ext cx="1279525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개표결과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rot="2371663">
            <a:off x="6352599" y="1694283"/>
            <a:ext cx="3514104" cy="117570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앞에서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한거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기억하겠지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일단 </a:t>
            </a:r>
            <a:r>
              <a:rPr lang="ko-KR" altLang="en-US" dirty="0" err="1" smtClean="0">
                <a:solidFill>
                  <a:srgbClr val="FF0000"/>
                </a:solidFill>
              </a:rPr>
              <a:t>실습진도상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이부분은</a:t>
            </a:r>
            <a:r>
              <a:rPr lang="ko-KR" altLang="en-US" dirty="0" smtClean="0">
                <a:solidFill>
                  <a:srgbClr val="FF0000"/>
                </a:solidFill>
              </a:rPr>
              <a:t> 그대로</a:t>
            </a:r>
            <a:r>
              <a:rPr lang="en-US" altLang="ko-KR" dirty="0" smtClean="0">
                <a:solidFill>
                  <a:srgbClr val="FF0000"/>
                </a:solidFill>
              </a:rPr>
              <a:t>(?)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즉 </a:t>
            </a:r>
            <a:r>
              <a:rPr lang="en-US" altLang="ko-KR" dirty="0" smtClean="0">
                <a:solidFill>
                  <a:srgbClr val="FF0000"/>
                </a:solidFill>
              </a:rPr>
              <a:t>Backend</a:t>
            </a:r>
            <a:r>
              <a:rPr lang="ko-KR" altLang="en-US" dirty="0" smtClean="0">
                <a:solidFill>
                  <a:srgbClr val="FF0000"/>
                </a:solidFill>
              </a:rPr>
              <a:t>서버에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608013" y="907921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기능 설계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 2)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투표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622300" y="1455608"/>
          <a:ext cx="8208963" cy="4751388"/>
        </p:xfrm>
        <a:graphic>
          <a:graphicData uri="http://schemas.openxmlformats.org/drawingml/2006/table">
            <a:tbl>
              <a:tblPr firstRow="1" bandRow="1"/>
              <a:tblGrid>
                <a:gridCol w="60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13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endParaRPr lang="ko-KR" altLang="en-US" sz="1000" b="0" dirty="0"/>
                    </a:p>
                  </a:txBody>
                  <a:tcPr marL="91441" marR="91441" marT="45709" marB="4570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두 개의 입력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후보선택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본인연령대 선택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은 콤보박스로 처리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err="1"/>
                        <a:t>투표하기버튼을</a:t>
                      </a:r>
                      <a:r>
                        <a:rPr lang="ko-KR" altLang="en-US" sz="1000" dirty="0"/>
                        <a:t> 누르면 처리</a:t>
                      </a:r>
                      <a:r>
                        <a:rPr lang="en-US" altLang="ko-KR" sz="1000" dirty="0"/>
                        <a:t>(B_02.jsp</a:t>
                      </a:r>
                      <a:r>
                        <a:rPr lang="ko-KR" altLang="en-US" sz="1000" dirty="0"/>
                        <a:t>를 호출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상단 투표 버튼을 누르는 경우 </a:t>
                      </a:r>
                      <a:r>
                        <a:rPr lang="en-US" altLang="ko-KR" sz="1000" dirty="0"/>
                        <a:t>B_01.jsp</a:t>
                      </a:r>
                      <a:r>
                        <a:rPr lang="ko-KR" altLang="en-US" sz="1000" dirty="0"/>
                        <a:t>로 이동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B_01.jsp :</a:t>
                      </a:r>
                      <a:r>
                        <a:rPr lang="ko-KR" altLang="en-US" sz="1000" dirty="0"/>
                        <a:t>투표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투표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000" dirty="0"/>
                        <a:t>      B_02.jsp</a:t>
                      </a:r>
                      <a:r>
                        <a:rPr lang="en-US" altLang="ko-KR" sz="1000" baseline="0" dirty="0"/>
                        <a:t> :</a:t>
                      </a:r>
                      <a:r>
                        <a:rPr lang="ko-KR" altLang="en-US" sz="1000" baseline="0" dirty="0"/>
                        <a:t>투표</a:t>
                      </a:r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투표결과</a:t>
                      </a:r>
                      <a:endParaRPr lang="ko-KR" altLang="en-US" sz="1000" dirty="0"/>
                    </a:p>
                  </a:txBody>
                  <a:tcPr marL="91441" marR="91441" marT="45709" marB="4570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828675" y="1561971"/>
            <a:ext cx="5472113" cy="2736850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1116013" y="2103308"/>
          <a:ext cx="5040312" cy="323850"/>
        </p:xfrm>
        <a:graphic>
          <a:graphicData uri="http://schemas.openxmlformats.org/drawingml/2006/table">
            <a:tbl>
              <a:tblPr firstRow="1" bandRow="1"/>
              <a:tblGrid>
                <a:gridCol w="504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  </a:t>
                      </a:r>
                      <a:endParaRPr lang="ko-KR" altLang="en-US" sz="1200" dirty="0"/>
                    </a:p>
                  </a:txBody>
                  <a:tcPr marL="91436" marR="91436" marT="45694" marB="45694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547813" y="2463671"/>
            <a:ext cx="1152525" cy="1150937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1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번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김일돌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2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번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김이돌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3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번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김삼돌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4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번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김사돌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5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번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김오돌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0288" y="1598483"/>
            <a:ext cx="1211262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후보등록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76825" y="2152521"/>
            <a:ext cx="863600" cy="2159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투표하기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73138" y="4767133"/>
            <a:ext cx="5472112" cy="1296988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TextBox 32"/>
          <p:cNvSpPr txBox="1">
            <a:spLocks noChangeArrowheads="1"/>
          </p:cNvSpPr>
          <p:nvPr/>
        </p:nvSpPr>
        <p:spPr bwMode="auto">
          <a:xfrm>
            <a:off x="1476375" y="5487858"/>
            <a:ext cx="2141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투표 결과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투표하였습니다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5363" y="1598483"/>
            <a:ext cx="1227137" cy="40005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투표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9963" y="1598483"/>
            <a:ext cx="1279525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개표결과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6188" y="4871908"/>
            <a:ext cx="1211262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후보등록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263" y="4871908"/>
            <a:ext cx="1227137" cy="40005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투표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25863" y="4871908"/>
            <a:ext cx="1279525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개표결과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47813" y="2158871"/>
            <a:ext cx="1152525" cy="215900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63938" y="2174746"/>
            <a:ext cx="865187" cy="215900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2773363" y="2200146"/>
            <a:ext cx="215900" cy="144462"/>
          </a:xfrm>
          <a:prstGeom prst="triangle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4500563" y="2200146"/>
            <a:ext cx="215900" cy="144462"/>
          </a:xfrm>
          <a:prstGeom prst="triangle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0338" y="2122358"/>
            <a:ext cx="352425" cy="268288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29125" y="2141408"/>
            <a:ext cx="350838" cy="268288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63938" y="2463671"/>
            <a:ext cx="865187" cy="1727200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10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20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30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40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50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60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70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80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90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대</a:t>
            </a:r>
          </a:p>
        </p:txBody>
      </p:sp>
      <p:sp>
        <p:nvSpPr>
          <p:cNvPr id="26" name="TextBox 25"/>
          <p:cNvSpPr txBox="1"/>
          <p:nvPr/>
        </p:nvSpPr>
        <p:spPr>
          <a:xfrm rot="2371663">
            <a:off x="6114310" y="1058384"/>
            <a:ext cx="3514104" cy="117570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앞에서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한거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기억하겠지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일단 </a:t>
            </a:r>
            <a:r>
              <a:rPr lang="ko-KR" altLang="en-US" dirty="0" err="1">
                <a:solidFill>
                  <a:srgbClr val="FF0000"/>
                </a:solidFill>
              </a:rPr>
              <a:t>실습진도상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이부분은</a:t>
            </a:r>
            <a:r>
              <a:rPr lang="ko-KR" altLang="en-US" dirty="0">
                <a:solidFill>
                  <a:srgbClr val="FF0000"/>
                </a:solidFill>
              </a:rPr>
              <a:t> 그대로</a:t>
            </a:r>
            <a:r>
              <a:rPr lang="en-US" altLang="ko-KR" dirty="0">
                <a:solidFill>
                  <a:srgbClr val="FF0000"/>
                </a:solidFill>
              </a:rPr>
              <a:t>(?)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즉 </a:t>
            </a:r>
            <a:r>
              <a:rPr lang="en-US" altLang="ko-KR" dirty="0">
                <a:solidFill>
                  <a:srgbClr val="FF0000"/>
                </a:solidFill>
              </a:rPr>
              <a:t>Backend</a:t>
            </a:r>
            <a:r>
              <a:rPr lang="ko-KR" altLang="en-US" dirty="0">
                <a:solidFill>
                  <a:srgbClr val="FF0000"/>
                </a:solidFill>
              </a:rPr>
              <a:t>서버에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4" name="직사각형 6"/>
          <p:cNvSpPr>
            <a:spLocks noChangeArrowheads="1"/>
          </p:cNvSpPr>
          <p:nvPr/>
        </p:nvSpPr>
        <p:spPr bwMode="auto">
          <a:xfrm>
            <a:off x="608013" y="80717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기능 설계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 2)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개표결과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dirty="0"/>
              <a:t>HTML</a:t>
            </a:r>
            <a:r>
              <a:rPr lang="ko-KR" altLang="en-US" dirty="0"/>
              <a:t>버전 </a:t>
            </a:r>
            <a:r>
              <a:rPr lang="en-US" altLang="ko-KR" dirty="0" smtClean="0"/>
              <a:t>UI-</a:t>
            </a:r>
            <a:r>
              <a:rPr kumimoji="0" lang="en-US" altLang="ko-KR" b="0" dirty="0" err="1" smtClean="0">
                <a:latin typeface="Arial" charset="0"/>
                <a:ea typeface="가는각진제목체" pitchFamily="18" charset="-127"/>
              </a:rPr>
              <a:t>UIReportAll.jsp</a:t>
            </a:r>
            <a:r>
              <a:rPr kumimoji="0" lang="en-US" altLang="ko-KR" b="0" dirty="0" smtClean="0">
                <a:latin typeface="Arial" charset="0"/>
                <a:ea typeface="가는각진제목체" pitchFamily="18" charset="-127"/>
              </a:rPr>
              <a:t>)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22300" y="1354865"/>
          <a:ext cx="8208963" cy="4751388"/>
        </p:xfrm>
        <a:graphic>
          <a:graphicData uri="http://schemas.openxmlformats.org/drawingml/2006/table">
            <a:tbl>
              <a:tblPr firstRow="1" bandRow="1"/>
              <a:tblGrid>
                <a:gridCol w="60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13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endParaRPr lang="ko-KR" altLang="en-US" sz="1000" b="0" dirty="0"/>
                    </a:p>
                  </a:txBody>
                  <a:tcPr marL="91441" marR="91441" marT="45709" marB="4570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후보 별 득표율을 막대그래프로 보여줌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해당 후보 명을 누르면 성향분석화면으로 이동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C_01.jsp :</a:t>
                      </a:r>
                      <a:r>
                        <a:rPr lang="ko-KR" altLang="en-US" sz="1000" dirty="0"/>
                        <a:t>개표결과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득표율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000" dirty="0"/>
                        <a:t>      C_02.jsp</a:t>
                      </a:r>
                      <a:r>
                        <a:rPr lang="en-US" altLang="ko-KR" sz="1000" baseline="0" dirty="0"/>
                        <a:t> :</a:t>
                      </a:r>
                      <a:r>
                        <a:rPr lang="ko-KR" altLang="en-US" sz="1000" baseline="0" dirty="0"/>
                        <a:t>개표결과</a:t>
                      </a:r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성향분석</a:t>
                      </a:r>
                      <a:endParaRPr lang="ko-KR" altLang="en-US" sz="1000" dirty="0"/>
                    </a:p>
                  </a:txBody>
                  <a:tcPr marL="91441" marR="91441" marT="45709" marB="45709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28675" y="1461228"/>
            <a:ext cx="5472113" cy="2736850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0288" y="1497740"/>
            <a:ext cx="1211262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후보등록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65363" y="1497740"/>
            <a:ext cx="1227137" cy="400050"/>
          </a:xfrm>
          <a:prstGeom prst="rect">
            <a:avLst/>
          </a:prstGeom>
          <a:noFill/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투표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9963" y="1497740"/>
            <a:ext cx="1279525" cy="40005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CC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개표결과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1044575" y="2362928"/>
          <a:ext cx="4752975" cy="1549400"/>
        </p:xfrm>
        <a:graphic>
          <a:graphicData uri="http://schemas.openxmlformats.org/drawingml/2006/table">
            <a:tbl>
              <a:tblPr firstRow="1" bandRow="1"/>
              <a:tblGrid>
                <a:gridCol w="115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u="sng" dirty="0"/>
                        <a:t>1 </a:t>
                      </a:r>
                      <a:r>
                        <a:rPr lang="ko-KR" altLang="en-US" sz="1200" u="sng" dirty="0" err="1"/>
                        <a:t>김일돌</a:t>
                      </a:r>
                      <a:endParaRPr lang="ko-KR" altLang="en-US" sz="1200" u="sng" dirty="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endParaRPr lang="ko-KR" altLang="en-US" sz="120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/>
                        <a:t>2 </a:t>
                      </a:r>
                      <a:r>
                        <a:rPr lang="ko-KR" altLang="en-US" sz="1200" u="sng" dirty="0" err="1"/>
                        <a:t>김이돌</a:t>
                      </a:r>
                      <a:endParaRPr lang="ko-KR" altLang="en-US" sz="1200" u="sng" dirty="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endParaRPr lang="ko-KR" altLang="en-US" sz="120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/>
                        <a:t>3 </a:t>
                      </a:r>
                      <a:r>
                        <a:rPr lang="ko-KR" altLang="en-US" sz="1200" u="sng" dirty="0" err="1"/>
                        <a:t>김삼돌</a:t>
                      </a:r>
                      <a:endParaRPr lang="ko-KR" altLang="en-US" sz="1200" u="sng" dirty="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endParaRPr lang="ko-KR" altLang="en-US" sz="120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/>
                        <a:t>4 </a:t>
                      </a:r>
                      <a:r>
                        <a:rPr lang="ko-KR" altLang="en-US" sz="1200" u="sng" dirty="0" err="1"/>
                        <a:t>김사돌</a:t>
                      </a:r>
                      <a:endParaRPr lang="ko-KR" altLang="en-US" sz="1200" dirty="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endParaRPr lang="ko-KR" altLang="en-US" sz="120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/>
                        <a:t>5 </a:t>
                      </a:r>
                      <a:r>
                        <a:rPr lang="ko-KR" altLang="en-US" sz="1200" u="sng" dirty="0" err="1"/>
                        <a:t>김오돌</a:t>
                      </a:r>
                      <a:endParaRPr lang="ko-KR" altLang="en-US" sz="1200" u="sng" dirty="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endParaRPr lang="ko-KR" altLang="en-US" sz="1200" dirty="0"/>
                    </a:p>
                  </a:txBody>
                  <a:tcPr marL="91449" marR="91449" marT="45701" marB="45701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1116013" y="2074003"/>
            <a:ext cx="1192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후보 별 득표율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197100" y="2434365"/>
            <a:ext cx="1871663" cy="14446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97100" y="2747103"/>
            <a:ext cx="1655763" cy="11906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97100" y="3082065"/>
            <a:ext cx="1079500" cy="14446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93925" y="3370990"/>
            <a:ext cx="579438" cy="142875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7100" y="3658328"/>
            <a:ext cx="2879725" cy="14446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TextBox 50"/>
          <p:cNvSpPr txBox="1">
            <a:spLocks noChangeArrowheads="1"/>
          </p:cNvSpPr>
          <p:nvPr/>
        </p:nvSpPr>
        <p:spPr bwMode="auto">
          <a:xfrm>
            <a:off x="4140200" y="2386740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102(10%)</a:t>
            </a: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52"/>
          <p:cNvSpPr txBox="1">
            <a:spLocks noChangeArrowheads="1"/>
          </p:cNvSpPr>
          <p:nvPr/>
        </p:nvSpPr>
        <p:spPr bwMode="auto">
          <a:xfrm>
            <a:off x="3924300" y="2721703"/>
            <a:ext cx="774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102(10%)</a:t>
            </a: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TextBox 53"/>
          <p:cNvSpPr txBox="1">
            <a:spLocks noChangeArrowheads="1"/>
          </p:cNvSpPr>
          <p:nvPr/>
        </p:nvSpPr>
        <p:spPr bwMode="auto">
          <a:xfrm>
            <a:off x="3348038" y="3010628"/>
            <a:ext cx="774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102(10%)</a:t>
            </a: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0" name="TextBox 54"/>
          <p:cNvSpPr txBox="1">
            <a:spLocks noChangeArrowheads="1"/>
          </p:cNvSpPr>
          <p:nvPr/>
        </p:nvSpPr>
        <p:spPr bwMode="auto">
          <a:xfrm>
            <a:off x="2844800" y="3297965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102(10%)</a:t>
            </a: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TextBox 55"/>
          <p:cNvSpPr txBox="1">
            <a:spLocks noChangeArrowheads="1"/>
          </p:cNvSpPr>
          <p:nvPr/>
        </p:nvSpPr>
        <p:spPr bwMode="auto">
          <a:xfrm>
            <a:off x="5076825" y="3586890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102(10%)</a:t>
            </a: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958" y="4393029"/>
            <a:ext cx="6207597" cy="122495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 페이지가 기존에는 </a:t>
            </a:r>
            <a:r>
              <a:rPr lang="en-US" altLang="ko-KR" dirty="0" smtClean="0">
                <a:solidFill>
                  <a:srgbClr val="FF0000"/>
                </a:solidFill>
              </a:rPr>
              <a:t>DB</a:t>
            </a:r>
            <a:r>
              <a:rPr lang="ko-KR" altLang="en-US" dirty="0" smtClean="0">
                <a:solidFill>
                  <a:srgbClr val="FF0000"/>
                </a:solidFill>
              </a:rPr>
              <a:t>부분이 매우 </a:t>
            </a:r>
            <a:r>
              <a:rPr lang="ko-KR" altLang="en-US" dirty="0">
                <a:solidFill>
                  <a:srgbClr val="FF0000"/>
                </a:solidFill>
              </a:rPr>
              <a:t>복잡하게 </a:t>
            </a:r>
            <a:r>
              <a:rPr lang="ko-KR" altLang="en-US" dirty="0" smtClean="0">
                <a:solidFill>
                  <a:srgbClr val="FF0000"/>
                </a:solidFill>
              </a:rPr>
              <a:t>들어가 있다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개표결과 그래프를 </a:t>
            </a:r>
            <a:r>
              <a:rPr lang="en-US" altLang="ko-KR" dirty="0" smtClean="0">
                <a:solidFill>
                  <a:srgbClr val="FF0000"/>
                </a:solidFill>
              </a:rPr>
              <a:t>front/backend</a:t>
            </a:r>
            <a:r>
              <a:rPr lang="ko-KR" altLang="en-US" dirty="0" smtClean="0">
                <a:solidFill>
                  <a:srgbClr val="FF0000"/>
                </a:solidFill>
              </a:rPr>
              <a:t>로 분리해보자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본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frontend</a:t>
            </a:r>
            <a:r>
              <a:rPr lang="ko-KR" altLang="en-US" dirty="0" smtClean="0">
                <a:solidFill>
                  <a:srgbClr val="FF0000"/>
                </a:solidFill>
              </a:rPr>
              <a:t>에 구현하고 </a:t>
            </a:r>
            <a:r>
              <a:rPr lang="en-US" altLang="ko-KR" dirty="0" smtClean="0">
                <a:solidFill>
                  <a:srgbClr val="FF0000"/>
                </a:solidFill>
              </a:rPr>
              <a:t>backend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xml</a:t>
            </a:r>
            <a:r>
              <a:rPr lang="ko-KR" altLang="en-US" dirty="0" smtClean="0">
                <a:solidFill>
                  <a:srgbClr val="FF0000"/>
                </a:solidFill>
              </a:rPr>
              <a:t>서비스를 호출하고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본 페이지는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</a:rPr>
              <a:t>만 구현하는 걸로 코딩해본다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Front/backend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사용자 투표 시스템을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</a:t>
            </a:r>
            <a:r>
              <a:rPr lang="ko-KR" altLang="en-US" dirty="0" smtClean="0"/>
              <a:t>으로 나누어 처리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4" name="직사각형 6"/>
          <p:cNvSpPr>
            <a:spLocks noChangeArrowheads="1"/>
          </p:cNvSpPr>
          <p:nvPr/>
        </p:nvSpPr>
        <p:spPr bwMode="auto">
          <a:xfrm>
            <a:off x="608013" y="80717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기능 설계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 2)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개표결과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백 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엔드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서비스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65208"/>
              </p:ext>
            </p:extLst>
          </p:nvPr>
        </p:nvGraphicFramePr>
        <p:xfrm>
          <a:off x="1016000" y="1410546"/>
          <a:ext cx="6603999" cy="3483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val="3234403386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434632631"/>
                    </a:ext>
                  </a:extLst>
                </a:gridCol>
                <a:gridCol w="1681479">
                  <a:extLst>
                    <a:ext uri="{9D8B030D-6E8A-4147-A177-3AD203B41FA5}">
                      <a16:colId xmlns:a16="http://schemas.microsoft.com/office/drawing/2014/main" val="2821142598"/>
                    </a:ext>
                  </a:extLst>
                </a:gridCol>
              </a:tblGrid>
              <a:tr h="342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서비스명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ReportAll.jsp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24516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3308"/>
                  </a:ext>
                </a:extLst>
              </a:tr>
              <a:tr h="14636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</a:t>
                      </a:r>
                      <a:r>
                        <a:rPr lang="en-US" altLang="ko-KR" sz="1200" dirty="0" err="1" smtClean="0"/>
                        <a:t>datas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&lt;data&gt;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hubo</a:t>
                      </a:r>
                      <a:r>
                        <a:rPr lang="en-US" altLang="ko-KR" sz="1200" dirty="0" smtClean="0"/>
                        <a:t>&gt;1.</a:t>
                      </a:r>
                      <a:r>
                        <a:rPr lang="ko-KR" altLang="en-US" sz="1200" dirty="0" err="1" smtClean="0"/>
                        <a:t>김일돌</a:t>
                      </a:r>
                      <a:r>
                        <a:rPr lang="en-US" altLang="ko-KR" sz="1200" dirty="0" smtClean="0"/>
                        <a:t>&lt;/</a:t>
                      </a:r>
                      <a:r>
                        <a:rPr lang="en-US" altLang="ko-KR" sz="1200" dirty="0" err="1" smtClean="0"/>
                        <a:t>hubo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pyosu</a:t>
                      </a:r>
                      <a:r>
                        <a:rPr lang="en-US" altLang="ko-KR" sz="1200" dirty="0" smtClean="0"/>
                        <a:t>&gt;122&lt;/</a:t>
                      </a:r>
                      <a:r>
                        <a:rPr lang="en-US" altLang="ko-KR" sz="1200" dirty="0" err="1" smtClean="0"/>
                        <a:t>pyosu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pyoyul</a:t>
                      </a:r>
                      <a:r>
                        <a:rPr lang="en-US" altLang="ko-KR" sz="1200" dirty="0" smtClean="0"/>
                        <a:t>&gt;15&lt;/</a:t>
                      </a:r>
                      <a:r>
                        <a:rPr lang="en-US" altLang="ko-KR" sz="1200" dirty="0" err="1" smtClean="0"/>
                        <a:t>pyoyul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&lt;/data&gt;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&lt;data&gt;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hubo</a:t>
                      </a:r>
                      <a:r>
                        <a:rPr lang="en-US" altLang="ko-KR" sz="1200" dirty="0" smtClean="0"/>
                        <a:t>&gt;1.</a:t>
                      </a:r>
                      <a:r>
                        <a:rPr lang="ko-KR" altLang="en-US" sz="1200" dirty="0" err="1" smtClean="0"/>
                        <a:t>김일돌</a:t>
                      </a:r>
                      <a:r>
                        <a:rPr lang="en-US" altLang="ko-KR" sz="1200" dirty="0" smtClean="0"/>
                        <a:t>&lt;/</a:t>
                      </a:r>
                      <a:r>
                        <a:rPr lang="en-US" altLang="ko-KR" sz="1200" dirty="0" err="1" smtClean="0"/>
                        <a:t>hubo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pyosu</a:t>
                      </a:r>
                      <a:r>
                        <a:rPr lang="en-US" altLang="ko-KR" sz="1200" dirty="0" smtClean="0"/>
                        <a:t>&gt;122&lt;/</a:t>
                      </a:r>
                      <a:r>
                        <a:rPr lang="en-US" altLang="ko-KR" sz="1200" dirty="0" err="1" smtClean="0"/>
                        <a:t>pyosu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pyoyul</a:t>
                      </a:r>
                      <a:r>
                        <a:rPr lang="en-US" altLang="ko-KR" sz="1200" dirty="0" smtClean="0"/>
                        <a:t>&gt;15&lt;/</a:t>
                      </a:r>
                      <a:r>
                        <a:rPr lang="en-US" altLang="ko-KR" sz="1200" dirty="0" err="1" smtClean="0"/>
                        <a:t>pyoyul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&lt;/data&gt;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&lt;/</a:t>
                      </a:r>
                      <a:r>
                        <a:rPr lang="en-US" altLang="ko-KR" sz="1200" dirty="0" err="1" smtClean="0"/>
                        <a:t>datas</a:t>
                      </a:r>
                      <a:r>
                        <a:rPr lang="en-US" altLang="ko-KR" sz="1200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5672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093358" y="5187001"/>
            <a:ext cx="5306261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backend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xml</a:t>
            </a:r>
            <a:r>
              <a:rPr lang="ko-KR" altLang="en-US" dirty="0" smtClean="0">
                <a:solidFill>
                  <a:srgbClr val="FF0000"/>
                </a:solidFill>
              </a:rPr>
              <a:t>서비스를 구현한다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데이터베이스 프로그래밍 시간에 이 </a:t>
            </a:r>
            <a:r>
              <a:rPr lang="en-US" altLang="ko-KR" dirty="0" smtClean="0">
                <a:solidFill>
                  <a:srgbClr val="FF0000"/>
                </a:solidFill>
              </a:rPr>
              <a:t>SQL</a:t>
            </a:r>
            <a:r>
              <a:rPr lang="ko-KR" altLang="en-US" dirty="0" smtClean="0">
                <a:solidFill>
                  <a:srgbClr val="FF0000"/>
                </a:solidFill>
              </a:rPr>
              <a:t>을 잘 다루었다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6"/>
          <p:cNvSpPr>
            <a:spLocks noChangeArrowheads="1"/>
          </p:cNvSpPr>
          <p:nvPr/>
        </p:nvSpPr>
        <p:spPr bwMode="auto">
          <a:xfrm>
            <a:off x="608012" y="853676"/>
            <a:ext cx="8795067" cy="4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 dirty="0"/>
              <a:t>화면</a:t>
            </a:r>
            <a:r>
              <a:rPr lang="en-US" altLang="ko-KR" b="1" dirty="0"/>
              <a:t>/</a:t>
            </a:r>
            <a:r>
              <a:rPr lang="ko-KR" altLang="en-US" b="1" dirty="0"/>
              <a:t>기능 설계 </a:t>
            </a:r>
            <a:r>
              <a:rPr lang="en-US" altLang="ko-KR" b="1" dirty="0"/>
              <a:t>-  2) </a:t>
            </a:r>
            <a:r>
              <a:rPr lang="ko-KR" altLang="en-US" b="1" dirty="0" smtClean="0"/>
              <a:t>개표결과</a:t>
            </a:r>
            <a:r>
              <a:rPr lang="en-US" altLang="ko-KR" b="1" dirty="0" smtClean="0"/>
              <a:t>(HTML</a:t>
            </a:r>
            <a:r>
              <a:rPr lang="ko-KR" altLang="en-US" b="1" dirty="0" smtClean="0"/>
              <a:t>버전 </a:t>
            </a:r>
            <a:r>
              <a:rPr lang="en-US" altLang="ko-KR" b="1" dirty="0" smtClean="0"/>
              <a:t>UI-</a:t>
            </a:r>
            <a:r>
              <a:rPr kumimoji="0" lang="en-US" altLang="ko-KR" b="0" dirty="0" err="1" smtClean="0">
                <a:latin typeface="Arial" charset="0"/>
                <a:ea typeface="가는각진제목체" pitchFamily="18" charset="-127"/>
              </a:rPr>
              <a:t>UIReportOne.jsp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2300" y="1401363"/>
          <a:ext cx="8208963" cy="4751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138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marL="91441" marR="91441" marT="45709" marB="45709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앞에서 선택된 해당 후보에 대한 지지자 연령대 분석 그래프를 보여줌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다시 조회하기 위하여 개표결과의 점프는 </a:t>
                      </a:r>
                      <a:r>
                        <a:rPr lang="en-US" altLang="ko-KR" sz="1000" dirty="0"/>
                        <a:t>C_01.jsp</a:t>
                      </a:r>
                      <a:r>
                        <a:rPr lang="ko-KR" altLang="en-US" sz="1000" dirty="0"/>
                        <a:t>를 호출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C_01.jsp :</a:t>
                      </a:r>
                      <a:r>
                        <a:rPr lang="ko-KR" altLang="en-US" sz="1000" dirty="0"/>
                        <a:t>개표결과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득표율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000" dirty="0"/>
                        <a:t>      C_02.jsp</a:t>
                      </a:r>
                      <a:r>
                        <a:rPr lang="en-US" altLang="ko-KR" sz="1000" baseline="0" dirty="0"/>
                        <a:t> :</a:t>
                      </a:r>
                      <a:r>
                        <a:rPr lang="ko-KR" altLang="en-US" sz="1000" baseline="0" dirty="0"/>
                        <a:t>개표결과</a:t>
                      </a:r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성향분석</a:t>
                      </a:r>
                      <a:endParaRPr lang="ko-KR" altLang="en-US" sz="1000" dirty="0"/>
                    </a:p>
                  </a:txBody>
                  <a:tcPr marL="91441" marR="91441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28675" y="1507726"/>
            <a:ext cx="5472113" cy="4429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0288" y="1544238"/>
            <a:ext cx="1211262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후보등록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5363" y="1544238"/>
            <a:ext cx="1227137" cy="4000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/>
              <a:t>투표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9963" y="1544238"/>
            <a:ext cx="1279525" cy="400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/>
              <a:t>개표결과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044575" y="2409426"/>
          <a:ext cx="4752975" cy="154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10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20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30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40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50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1116013" y="2120501"/>
            <a:ext cx="2192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/>
              <a:t>1.</a:t>
            </a:r>
            <a:r>
              <a:rPr lang="ko-KR" altLang="en-US" sz="1200" b="1"/>
              <a:t>김일돌 후보  득표성향 분석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7100" y="2480863"/>
            <a:ext cx="1871663" cy="144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97100" y="2793601"/>
            <a:ext cx="1655763" cy="119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97100" y="3128563"/>
            <a:ext cx="1079500" cy="144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93925" y="3417488"/>
            <a:ext cx="579438" cy="1428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97100" y="3704826"/>
            <a:ext cx="2879725" cy="144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50"/>
          <p:cNvSpPr txBox="1">
            <a:spLocks noChangeArrowheads="1"/>
          </p:cNvSpPr>
          <p:nvPr/>
        </p:nvSpPr>
        <p:spPr bwMode="auto">
          <a:xfrm>
            <a:off x="4140200" y="2433238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sp>
        <p:nvSpPr>
          <p:cNvPr id="20" name="TextBox 52"/>
          <p:cNvSpPr txBox="1">
            <a:spLocks noChangeArrowheads="1"/>
          </p:cNvSpPr>
          <p:nvPr/>
        </p:nvSpPr>
        <p:spPr bwMode="auto">
          <a:xfrm>
            <a:off x="3924300" y="2768201"/>
            <a:ext cx="774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sp>
        <p:nvSpPr>
          <p:cNvPr id="21" name="TextBox 53"/>
          <p:cNvSpPr txBox="1">
            <a:spLocks noChangeArrowheads="1"/>
          </p:cNvSpPr>
          <p:nvPr/>
        </p:nvSpPr>
        <p:spPr bwMode="auto">
          <a:xfrm>
            <a:off x="3348038" y="3057126"/>
            <a:ext cx="774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sp>
        <p:nvSpPr>
          <p:cNvPr id="22" name="TextBox 54"/>
          <p:cNvSpPr txBox="1">
            <a:spLocks noChangeArrowheads="1"/>
          </p:cNvSpPr>
          <p:nvPr/>
        </p:nvSpPr>
        <p:spPr bwMode="auto">
          <a:xfrm>
            <a:off x="2844800" y="3344463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sp>
        <p:nvSpPr>
          <p:cNvPr id="23" name="TextBox 55"/>
          <p:cNvSpPr txBox="1">
            <a:spLocks noChangeArrowheads="1"/>
          </p:cNvSpPr>
          <p:nvPr/>
        </p:nvSpPr>
        <p:spPr bwMode="auto">
          <a:xfrm>
            <a:off x="5076825" y="3633388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1039813" y="3955651"/>
          <a:ext cx="4752975" cy="1239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60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13" marB="4571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9" marR="9144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70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13" marB="4571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9" marR="9144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80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13" marB="4571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9" marR="9144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90</a:t>
                      </a:r>
                      <a:r>
                        <a:rPr lang="ko-KR" altLang="en-US" sz="1200" u="none" dirty="0"/>
                        <a:t>대 </a:t>
                      </a:r>
                    </a:p>
                  </a:txBody>
                  <a:tcPr marL="91449" marR="91449" marT="45713" marB="4571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9" marR="9144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92338" y="4027088"/>
            <a:ext cx="1871662" cy="144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92338" y="4339826"/>
            <a:ext cx="1655762" cy="119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92338" y="4674788"/>
            <a:ext cx="1079500" cy="144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89163" y="4963713"/>
            <a:ext cx="579437" cy="1428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34"/>
          <p:cNvSpPr txBox="1">
            <a:spLocks noChangeArrowheads="1"/>
          </p:cNvSpPr>
          <p:nvPr/>
        </p:nvSpPr>
        <p:spPr bwMode="auto">
          <a:xfrm>
            <a:off x="4135438" y="3979463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sp>
        <p:nvSpPr>
          <p:cNvPr id="30" name="TextBox 36"/>
          <p:cNvSpPr txBox="1">
            <a:spLocks noChangeArrowheads="1"/>
          </p:cNvSpPr>
          <p:nvPr/>
        </p:nvSpPr>
        <p:spPr bwMode="auto">
          <a:xfrm>
            <a:off x="3919538" y="4314426"/>
            <a:ext cx="774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sp>
        <p:nvSpPr>
          <p:cNvPr id="31" name="TextBox 37"/>
          <p:cNvSpPr txBox="1">
            <a:spLocks noChangeArrowheads="1"/>
          </p:cNvSpPr>
          <p:nvPr/>
        </p:nvSpPr>
        <p:spPr bwMode="auto">
          <a:xfrm>
            <a:off x="3343275" y="4603351"/>
            <a:ext cx="774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sp>
        <p:nvSpPr>
          <p:cNvPr id="32" name="TextBox 40"/>
          <p:cNvSpPr txBox="1">
            <a:spLocks noChangeArrowheads="1"/>
          </p:cNvSpPr>
          <p:nvPr/>
        </p:nvSpPr>
        <p:spPr bwMode="auto">
          <a:xfrm>
            <a:off x="2840038" y="4890688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102(10%)</a:t>
            </a:r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2659384" y="4711682"/>
            <a:ext cx="6207597" cy="122495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 페이지가 기존에는 </a:t>
            </a:r>
            <a:r>
              <a:rPr lang="en-US" altLang="ko-KR" dirty="0" smtClean="0">
                <a:solidFill>
                  <a:srgbClr val="FF0000"/>
                </a:solidFill>
              </a:rPr>
              <a:t>DB</a:t>
            </a:r>
            <a:r>
              <a:rPr lang="ko-KR" altLang="en-US" dirty="0" smtClean="0">
                <a:solidFill>
                  <a:srgbClr val="FF0000"/>
                </a:solidFill>
              </a:rPr>
              <a:t>부분이 매우 복잡하게 들어가 있다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개표결과 그래프를 </a:t>
            </a:r>
            <a:r>
              <a:rPr lang="en-US" altLang="ko-KR" dirty="0" smtClean="0">
                <a:solidFill>
                  <a:srgbClr val="FF0000"/>
                </a:solidFill>
              </a:rPr>
              <a:t>front/backend</a:t>
            </a:r>
            <a:r>
              <a:rPr lang="ko-KR" altLang="en-US" dirty="0" smtClean="0">
                <a:solidFill>
                  <a:srgbClr val="FF0000"/>
                </a:solidFill>
              </a:rPr>
              <a:t>로 분리해보자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본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frontend</a:t>
            </a:r>
            <a:r>
              <a:rPr lang="ko-KR" altLang="en-US" dirty="0" smtClean="0">
                <a:solidFill>
                  <a:srgbClr val="FF0000"/>
                </a:solidFill>
              </a:rPr>
              <a:t>에 구현하고 </a:t>
            </a:r>
            <a:r>
              <a:rPr lang="en-US" altLang="ko-KR" dirty="0" smtClean="0">
                <a:solidFill>
                  <a:srgbClr val="FF0000"/>
                </a:solidFill>
              </a:rPr>
              <a:t>backend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xml</a:t>
            </a:r>
            <a:r>
              <a:rPr lang="ko-KR" altLang="en-US" dirty="0" smtClean="0">
                <a:solidFill>
                  <a:srgbClr val="FF0000"/>
                </a:solidFill>
              </a:rPr>
              <a:t>서비스를 호출하고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본 페이지는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</a:rPr>
              <a:t>만 구현하는 걸로 코딩해본다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4" name="직사각형 6"/>
          <p:cNvSpPr>
            <a:spLocks noChangeArrowheads="1"/>
          </p:cNvSpPr>
          <p:nvPr/>
        </p:nvSpPr>
        <p:spPr bwMode="auto">
          <a:xfrm>
            <a:off x="608013" y="80717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기능 설계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 2)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개표결과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백 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엔드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서비스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40564"/>
              </p:ext>
            </p:extLst>
          </p:nvPr>
        </p:nvGraphicFramePr>
        <p:xfrm>
          <a:off x="1016000" y="1410546"/>
          <a:ext cx="6603999" cy="3666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val="3234403386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434632631"/>
                    </a:ext>
                  </a:extLst>
                </a:gridCol>
                <a:gridCol w="1681479">
                  <a:extLst>
                    <a:ext uri="{9D8B030D-6E8A-4147-A177-3AD203B41FA5}">
                      <a16:colId xmlns:a16="http://schemas.microsoft.com/office/drawing/2014/main" val="2821142598"/>
                    </a:ext>
                  </a:extLst>
                </a:gridCol>
              </a:tblGrid>
              <a:tr h="342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서비스명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ReportOne.jsp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24516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1)</a:t>
                      </a:r>
                      <a:r>
                        <a:rPr lang="ko-KR" altLang="en-US" sz="1200" dirty="0" smtClean="0"/>
                        <a:t>후보자 기호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kiho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ReportOne.jsp?kiho</a:t>
                      </a:r>
                      <a:r>
                        <a:rPr lang="en-US" altLang="ko-KR" sz="1200" dirty="0" smtClean="0"/>
                        <a:t>=1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3308"/>
                  </a:ext>
                </a:extLst>
              </a:tr>
              <a:tr h="14636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</a:t>
                      </a:r>
                      <a:r>
                        <a:rPr lang="en-US" altLang="ko-KR" sz="1200" dirty="0" err="1" smtClean="0"/>
                        <a:t>datas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</a:t>
                      </a:r>
                      <a:r>
                        <a:rPr lang="en-US" altLang="ko-KR" sz="1200" dirty="0" err="1" smtClean="0"/>
                        <a:t>hubo</a:t>
                      </a:r>
                      <a:r>
                        <a:rPr lang="en-US" altLang="ko-KR" sz="1200" dirty="0" smtClean="0"/>
                        <a:t>&gt;1.</a:t>
                      </a:r>
                      <a:r>
                        <a:rPr lang="ko-KR" altLang="en-US" sz="1200" dirty="0" err="1" smtClean="0"/>
                        <a:t>김일돌</a:t>
                      </a:r>
                      <a:r>
                        <a:rPr lang="en-US" altLang="ko-KR" sz="1200" dirty="0" smtClean="0"/>
                        <a:t>&lt;/</a:t>
                      </a:r>
                      <a:r>
                        <a:rPr lang="en-US" altLang="ko-KR" sz="1200" dirty="0" err="1" smtClean="0"/>
                        <a:t>hubo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&lt;data&gt;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&lt;age&gt;10&lt;/age&gt;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pyosu</a:t>
                      </a:r>
                      <a:r>
                        <a:rPr lang="en-US" altLang="ko-KR" sz="1200" dirty="0" smtClean="0"/>
                        <a:t>&gt;122&lt;/</a:t>
                      </a:r>
                      <a:r>
                        <a:rPr lang="en-US" altLang="ko-KR" sz="1200" dirty="0" err="1" smtClean="0"/>
                        <a:t>pyosu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pyoyul</a:t>
                      </a:r>
                      <a:r>
                        <a:rPr lang="en-US" altLang="ko-KR" sz="1200" dirty="0" smtClean="0"/>
                        <a:t>&gt;15&lt;/</a:t>
                      </a:r>
                      <a:r>
                        <a:rPr lang="en-US" altLang="ko-KR" sz="1200" dirty="0" err="1" smtClean="0"/>
                        <a:t>pyoyul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&lt;/data&gt;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&lt;data&gt;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&lt;age&gt;20&lt;/age&gt;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pyosu</a:t>
                      </a:r>
                      <a:r>
                        <a:rPr lang="en-US" altLang="ko-KR" sz="1200" dirty="0" smtClean="0"/>
                        <a:t>&gt;122&lt;/</a:t>
                      </a:r>
                      <a:r>
                        <a:rPr lang="en-US" altLang="ko-KR" sz="1200" dirty="0" err="1" smtClean="0"/>
                        <a:t>pyosu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&lt;</a:t>
                      </a:r>
                      <a:r>
                        <a:rPr lang="en-US" altLang="ko-KR" sz="1200" dirty="0" err="1" smtClean="0"/>
                        <a:t>pyoyul</a:t>
                      </a:r>
                      <a:r>
                        <a:rPr lang="en-US" altLang="ko-KR" sz="1200" dirty="0" smtClean="0"/>
                        <a:t>&gt;15&lt;/</a:t>
                      </a:r>
                      <a:r>
                        <a:rPr lang="en-US" altLang="ko-KR" sz="1200" dirty="0" err="1" smtClean="0"/>
                        <a:t>pyoyul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&lt;/data&gt;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&lt;/</a:t>
                      </a:r>
                      <a:r>
                        <a:rPr lang="en-US" altLang="ko-KR" sz="1200" dirty="0" err="1" smtClean="0"/>
                        <a:t>datas</a:t>
                      </a:r>
                      <a:r>
                        <a:rPr lang="en-US" altLang="ko-KR" sz="1200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대에서 </a:t>
                      </a:r>
                      <a:r>
                        <a:rPr lang="en-US" altLang="ko-KR" sz="1200" dirty="0" smtClean="0"/>
                        <a:t>90</a:t>
                      </a:r>
                      <a:r>
                        <a:rPr lang="ko-KR" altLang="en-US" sz="1200" dirty="0" smtClean="0"/>
                        <a:t>대까지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5672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93358" y="5187001"/>
            <a:ext cx="5306261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backend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xml</a:t>
            </a:r>
            <a:r>
              <a:rPr lang="ko-KR" altLang="en-US" dirty="0" smtClean="0">
                <a:solidFill>
                  <a:srgbClr val="FF0000"/>
                </a:solidFill>
              </a:rPr>
              <a:t>서비스를 구현한다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데이터베이스 프로그래밍 시간에 이 </a:t>
            </a:r>
            <a:r>
              <a:rPr lang="en-US" altLang="ko-KR" dirty="0" smtClean="0">
                <a:solidFill>
                  <a:srgbClr val="FF0000"/>
                </a:solidFill>
              </a:rPr>
              <a:t>SQL</a:t>
            </a:r>
            <a:r>
              <a:rPr lang="ko-KR" altLang="en-US" dirty="0" smtClean="0">
                <a:solidFill>
                  <a:srgbClr val="FF0000"/>
                </a:solidFill>
              </a:rPr>
              <a:t>을 잘 다루었다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5746595" y="1823720"/>
            <a:ext cx="2792885" cy="248412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901720" y="2416695"/>
            <a:ext cx="1486602" cy="43306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전체 개표결과 서비스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ReportAll.jsp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5901720" y="3442738"/>
            <a:ext cx="1614842" cy="43306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후보별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득표성향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서비스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ReportOne.jsp?kiho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=1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</a:p>
        </p:txBody>
      </p:sp>
      <p:sp>
        <p:nvSpPr>
          <p:cNvPr id="4" name="원통 3"/>
          <p:cNvSpPr/>
          <p:nvPr/>
        </p:nvSpPr>
        <p:spPr bwMode="auto">
          <a:xfrm>
            <a:off x="7702280" y="2822471"/>
            <a:ext cx="771159" cy="443880"/>
          </a:xfrm>
          <a:prstGeom prst="can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DB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8" name="직선 화살표 연결선 7"/>
          <p:cNvCxnSpPr>
            <a:stCxn id="3" idx="3"/>
            <a:endCxn id="4" idx="2"/>
          </p:cNvCxnSpPr>
          <p:nvPr/>
        </p:nvCxnSpPr>
        <p:spPr bwMode="auto">
          <a:xfrm>
            <a:off x="7388322" y="2633229"/>
            <a:ext cx="313958" cy="41118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stCxn id="7" idx="3"/>
            <a:endCxn id="4" idx="2"/>
          </p:cNvCxnSpPr>
          <p:nvPr/>
        </p:nvCxnSpPr>
        <p:spPr bwMode="auto">
          <a:xfrm flipV="1">
            <a:off x="7516562" y="3044411"/>
            <a:ext cx="185718" cy="6148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205360" y="1409489"/>
            <a:ext cx="192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BACKEND -Server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862968" y="1317211"/>
            <a:ext cx="2891151" cy="171704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675872" y="1722407"/>
            <a:ext cx="1230122" cy="43306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전체 개표결과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UI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UIReportAll.jsp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675872" y="2223766"/>
            <a:ext cx="1358362" cy="43306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후보별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득표성향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UI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UIReportOne.jsp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1733" y="902980"/>
            <a:ext cx="2041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–Server1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045290" y="1668140"/>
            <a:ext cx="2428240" cy="11379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2" name="직선 화살표 연결선 21"/>
          <p:cNvCxnSpPr>
            <a:stCxn id="12" idx="3"/>
            <a:endCxn id="3" idx="1"/>
          </p:cNvCxnSpPr>
          <p:nvPr/>
        </p:nvCxnSpPr>
        <p:spPr bwMode="auto">
          <a:xfrm>
            <a:off x="3473530" y="2237100"/>
            <a:ext cx="2428190" cy="3961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stCxn id="12" idx="3"/>
            <a:endCxn id="7" idx="1"/>
          </p:cNvCxnSpPr>
          <p:nvPr/>
        </p:nvCxnSpPr>
        <p:spPr bwMode="auto">
          <a:xfrm>
            <a:off x="3473530" y="2237100"/>
            <a:ext cx="2428190" cy="1422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778349" y="1339746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Html </a:t>
            </a:r>
            <a:r>
              <a:rPr lang="ko-KR" altLang="en-US" sz="1100" dirty="0" smtClean="0"/>
              <a:t>버전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856698" y="3702393"/>
            <a:ext cx="2891151" cy="171704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669602" y="4107589"/>
            <a:ext cx="1230122" cy="43306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전체 개표결과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UI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UI2ReportAll.jsp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1669602" y="4608948"/>
            <a:ext cx="1358362" cy="43306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후보별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득표성향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UI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UI2ReportOne.jsp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15463" y="3288162"/>
            <a:ext cx="2041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–Server2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1039020" y="4053322"/>
            <a:ext cx="2428240" cy="11379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6142" y="3714304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ChartNew</a:t>
            </a:r>
            <a:r>
              <a:rPr lang="en-US" altLang="ko-KR" sz="1100" dirty="0" smtClean="0"/>
              <a:t>(HTML5) </a:t>
            </a:r>
            <a:r>
              <a:rPr lang="ko-KR" altLang="en-US" sz="1100" dirty="0" smtClean="0"/>
              <a:t>버전</a:t>
            </a:r>
            <a:endParaRPr lang="ko-KR" altLang="en-US" sz="1100" dirty="0"/>
          </a:p>
        </p:txBody>
      </p:sp>
      <p:cxnSp>
        <p:nvCxnSpPr>
          <p:cNvPr id="36" name="직선 화살표 연결선 35"/>
          <p:cNvCxnSpPr>
            <a:stCxn id="34" idx="3"/>
            <a:endCxn id="3" idx="1"/>
          </p:cNvCxnSpPr>
          <p:nvPr/>
        </p:nvCxnSpPr>
        <p:spPr bwMode="auto">
          <a:xfrm flipV="1">
            <a:off x="3467260" y="2633229"/>
            <a:ext cx="2434460" cy="198905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34" idx="3"/>
            <a:endCxn id="7" idx="1"/>
          </p:cNvCxnSpPr>
          <p:nvPr/>
        </p:nvCxnSpPr>
        <p:spPr bwMode="auto">
          <a:xfrm flipV="1">
            <a:off x="3467260" y="3659272"/>
            <a:ext cx="2434460" cy="96301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77080" y="4678284"/>
            <a:ext cx="5063566" cy="929485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전체 구성은 다음과 같다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Backend/frontend1/frontend2</a:t>
            </a:r>
            <a:r>
              <a:rPr lang="ko-KR" altLang="en-US" dirty="0" smtClean="0">
                <a:solidFill>
                  <a:srgbClr val="FF0000"/>
                </a:solidFill>
              </a:rPr>
              <a:t>의 각각을 만들고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전체가 연동되도록 하시오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4055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차시 </a:t>
            </a:r>
            <a:r>
              <a:rPr lang="ko-KR" altLang="en-US" sz="1600" dirty="0" smtClean="0"/>
              <a:t>준비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Front /backend</a:t>
            </a:r>
            <a:r>
              <a:rPr lang="ko-KR" altLang="en-US" sz="1200" dirty="0" smtClean="0"/>
              <a:t>개념을 이해할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앞에서 투표시스템을 생각해보자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1025" name="_x539666816" descr="EMB0000694443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1" y="777158"/>
            <a:ext cx="5313275" cy="28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순서도: 자기 디스크 2"/>
          <p:cNvSpPr/>
          <p:nvPr/>
        </p:nvSpPr>
        <p:spPr bwMode="auto">
          <a:xfrm>
            <a:off x="7160821" y="2493818"/>
            <a:ext cx="1448789" cy="1211283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662057" y="1721922"/>
            <a:ext cx="2600696" cy="226818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6339" y="1790860"/>
            <a:ext cx="161775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 system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계정계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고객등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0722" y="4605646"/>
            <a:ext cx="62606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4605646"/>
            <a:ext cx="57900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2130" y="4605646"/>
            <a:ext cx="8002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모바일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2525" y="5063061"/>
            <a:ext cx="63081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ATM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874" y="5063061"/>
            <a:ext cx="57900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77090" y="5065256"/>
            <a:ext cx="57900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25720" y="4588769"/>
            <a:ext cx="99899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IntraNet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18022" y="5074217"/>
            <a:ext cx="100540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컨텍센터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772531" y="4571892"/>
            <a:ext cx="5293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22367" y="5062846"/>
            <a:ext cx="66717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제휴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733" y="55204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고객채널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53250" y="54349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외부채널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8021" y="55963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내부채널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5981707" y="3847605"/>
            <a:ext cx="1606625" cy="546265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7820722" y="3766490"/>
            <a:ext cx="0" cy="587542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 flipV="1">
            <a:off x="8323424" y="3766490"/>
            <a:ext cx="713763" cy="627380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2509" y="4605646"/>
            <a:ext cx="4078039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채널은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시스템의 서비스를 호출</a:t>
            </a:r>
            <a:endParaRPr lang="en-US" altLang="ko-KR" dirty="0" smtClean="0"/>
          </a:p>
          <a:p>
            <a:r>
              <a:rPr lang="en-US" altLang="ko-KR" dirty="0" smtClean="0"/>
              <a:t>Core</a:t>
            </a:r>
            <a:r>
              <a:rPr lang="ko-KR" altLang="en-US" dirty="0" smtClean="0"/>
              <a:t>시스템은 서비스를 제공</a:t>
            </a:r>
            <a:endParaRPr lang="en-US" altLang="ko-KR" dirty="0" smtClean="0"/>
          </a:p>
          <a:p>
            <a:r>
              <a:rPr lang="ko-KR" altLang="en-US" dirty="0" smtClean="0"/>
              <a:t>채널은 채널에 맞는 </a:t>
            </a:r>
            <a:r>
              <a:rPr lang="en-US" altLang="ko-KR" dirty="0" smtClean="0"/>
              <a:t>Interface</a:t>
            </a:r>
            <a:r>
              <a:rPr lang="ko-KR" altLang="en-US" smtClean="0"/>
              <a:t>를 구현 제공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50769" y="3941888"/>
            <a:ext cx="275107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Xml,json</a:t>
            </a:r>
            <a:r>
              <a:rPr lang="en-US" altLang="ko-KR" dirty="0" smtClean="0">
                <a:solidFill>
                  <a:srgbClr val="FF0000"/>
                </a:solidFill>
              </a:rPr>
              <a:t> (</a:t>
            </a:r>
            <a:r>
              <a:rPr lang="ko-KR" altLang="en-US" dirty="0" smtClean="0">
                <a:solidFill>
                  <a:srgbClr val="FF0000"/>
                </a:solidFill>
              </a:rPr>
              <a:t>서비스는 공통화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6"/>
          <p:cNvSpPr>
            <a:spLocks noChangeArrowheads="1"/>
          </p:cNvSpPr>
          <p:nvPr/>
        </p:nvSpPr>
        <p:spPr bwMode="auto">
          <a:xfrm>
            <a:off x="1080549" y="1136541"/>
            <a:ext cx="8141839" cy="29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321" tIns="63160" rIns="126321" bIns="63160">
            <a:spAutoFit/>
          </a:bodyPr>
          <a:lstStyle/>
          <a:p>
            <a:pPr>
              <a:spcBef>
                <a:spcPts val="586"/>
              </a:spcBef>
              <a:defRPr/>
            </a:pPr>
            <a:r>
              <a:rPr lang="en-US" altLang="ko-KR" sz="1563" dirty="0"/>
              <a:t>HTTP (</a:t>
            </a:r>
            <a:r>
              <a:rPr lang="en-US" altLang="ko-KR" sz="1563" dirty="0" err="1"/>
              <a:t>HyperText</a:t>
            </a:r>
            <a:r>
              <a:rPr lang="en-US" altLang="ko-KR" sz="1563" dirty="0"/>
              <a:t> Transfer Protocol)</a:t>
            </a:r>
          </a:p>
          <a:p>
            <a:pPr>
              <a:spcBef>
                <a:spcPts val="586"/>
              </a:spcBef>
              <a:defRPr/>
            </a:pPr>
            <a:endParaRPr lang="en-US" altLang="ko-KR" sz="1563" dirty="0"/>
          </a:p>
          <a:p>
            <a:pPr marL="260486" indent="-260486">
              <a:spcBef>
                <a:spcPts val="586"/>
              </a:spcBef>
              <a:defRPr/>
            </a:pPr>
            <a:r>
              <a:rPr lang="en-US" altLang="ko-KR" sz="1563" dirty="0"/>
              <a:t>1) </a:t>
            </a:r>
            <a:r>
              <a:rPr lang="ko-KR" altLang="en-US" sz="1563" dirty="0"/>
              <a:t>웹 클라이언트와 웹 서버 사이에 대화하는 방법 및 데이터 정보를 웹 서버에서 웹 클라이언트로 전송하는 방법을 정의하는 표준 프로토콜</a:t>
            </a:r>
          </a:p>
          <a:p>
            <a:pPr marL="260486" indent="-260486">
              <a:spcBef>
                <a:spcPts val="586"/>
              </a:spcBef>
              <a:defRPr/>
            </a:pPr>
            <a:r>
              <a:rPr lang="en-US" altLang="ko-KR" sz="1563" dirty="0"/>
              <a:t>2) http://</a:t>
            </a:r>
            <a:r>
              <a:rPr lang="ko-KR" altLang="en-US" sz="1563" dirty="0"/>
              <a:t>로 시작되는 </a:t>
            </a:r>
            <a:r>
              <a:rPr lang="en-US" altLang="ko-KR" sz="1563" dirty="0"/>
              <a:t>URL (Uniform Resource Locator)</a:t>
            </a:r>
            <a:r>
              <a:rPr lang="ko-KR" altLang="en-US" sz="1563" dirty="0"/>
              <a:t>를 입력함으로써 웹 서버의 데이터 정보를 획득</a:t>
            </a:r>
          </a:p>
          <a:p>
            <a:pPr marL="260486" indent="-260486">
              <a:spcBef>
                <a:spcPts val="586"/>
              </a:spcBef>
              <a:defRPr/>
            </a:pPr>
            <a:r>
              <a:rPr lang="en-US" altLang="ko-KR" sz="1563" dirty="0"/>
              <a:t>3) http://</a:t>
            </a:r>
            <a:r>
              <a:rPr lang="ko-KR" altLang="en-US" sz="1563" dirty="0"/>
              <a:t>가 인터넷 프로토콜로서 </a:t>
            </a:r>
            <a:r>
              <a:rPr lang="en-US" altLang="ko-KR" sz="1563" dirty="0"/>
              <a:t>HTTP</a:t>
            </a:r>
            <a:r>
              <a:rPr lang="ko-KR" altLang="en-US" sz="1563" dirty="0"/>
              <a:t>를 사용하겠다는 의미</a:t>
            </a:r>
          </a:p>
          <a:p>
            <a:pPr marL="260486" indent="-260486">
              <a:spcBef>
                <a:spcPts val="586"/>
              </a:spcBef>
              <a:defRPr/>
            </a:pPr>
            <a:r>
              <a:rPr lang="en-US" altLang="ko-KR" sz="1563" dirty="0"/>
              <a:t>4) </a:t>
            </a:r>
            <a:r>
              <a:rPr lang="ko-KR" altLang="en-US" sz="1563" dirty="0"/>
              <a:t>서버가 클라이언트의 요청에 응답한 이후에 클라이언트의 상태에 대하여 어떠한 것도 자체적으로 유지관리하지 않는다는 것 하부에서 데이터의 올바른 전송을 위해 </a:t>
            </a:r>
            <a:r>
              <a:rPr lang="en-US" altLang="ko-KR" sz="1563" dirty="0"/>
              <a:t>TCP/IP </a:t>
            </a:r>
            <a:r>
              <a:rPr lang="ko-KR" altLang="en-US" sz="1563" dirty="0"/>
              <a:t>사용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68" y="5025273"/>
            <a:ext cx="2192451" cy="94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38" y="5122956"/>
            <a:ext cx="1128787" cy="89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07" y="5350884"/>
            <a:ext cx="472912" cy="29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3265246" y="5222190"/>
            <a:ext cx="2879337" cy="302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321" tIns="63160" rIns="126321" bIns="63160" anchor="ctr"/>
          <a:lstStyle/>
          <a:p>
            <a:pPr algn="ctr">
              <a:defRPr/>
            </a:pPr>
            <a:endParaRPr lang="ko-KR" altLang="en-US" sz="1563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265246" y="5622227"/>
            <a:ext cx="2879337" cy="299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321" tIns="63160" rIns="126321" bIns="63160" anchor="ctr"/>
          <a:lstStyle/>
          <a:p>
            <a:pPr algn="ctr">
              <a:defRPr/>
            </a:pPr>
            <a:endParaRPr lang="ko-KR" altLang="en-US" sz="1563"/>
          </a:p>
        </p:txBody>
      </p:sp>
    </p:spTree>
    <p:extLst>
      <p:ext uri="{BB962C8B-B14F-4D97-AF65-F5344CB8AC3E}">
        <p14:creationId xmlns:p14="http://schemas.microsoft.com/office/powerpoint/2010/main" val="26548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5" name="직사각형 13"/>
          <p:cNvSpPr>
            <a:spLocks noChangeArrowheads="1"/>
          </p:cNvSpPr>
          <p:nvPr/>
        </p:nvSpPr>
        <p:spPr bwMode="auto">
          <a:xfrm>
            <a:off x="981314" y="1136541"/>
            <a:ext cx="7645669" cy="54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321" tIns="63160" rIns="126321" bIns="6316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953" dirty="0"/>
              <a:t>HTTP </a:t>
            </a:r>
            <a:r>
              <a:rPr lang="ko-KR" altLang="en-US" sz="1953" dirty="0"/>
              <a:t>프로토콜 실험</a:t>
            </a:r>
            <a:endParaRPr lang="en-US" altLang="ko-KR" sz="1953" dirty="0"/>
          </a:p>
          <a:p>
            <a:pPr eaLnBrk="1" hangingPunct="1"/>
            <a:endParaRPr lang="ko-KR" altLang="en-US" sz="1953" dirty="0"/>
          </a:p>
          <a:p>
            <a:pPr eaLnBrk="1" hangingPunct="1"/>
            <a:r>
              <a:rPr lang="ko-KR" altLang="en-US" sz="1953" dirty="0"/>
              <a:t> </a:t>
            </a:r>
            <a:r>
              <a:rPr lang="en-US" altLang="ko-KR" sz="1953" dirty="0"/>
              <a:t>1) </a:t>
            </a:r>
            <a:r>
              <a:rPr lang="en-US" altLang="ko-KR" sz="1953" dirty="0" err="1"/>
              <a:t>cmd</a:t>
            </a:r>
            <a:r>
              <a:rPr lang="en-US" altLang="ko-KR" sz="1953" dirty="0"/>
              <a:t> </a:t>
            </a:r>
            <a:r>
              <a:rPr lang="ko-KR" altLang="en-US" sz="1953" dirty="0"/>
              <a:t>창에서 “</a:t>
            </a:r>
            <a:r>
              <a:rPr lang="en-US" altLang="ko-KR" sz="1953" dirty="0"/>
              <a:t>telnet </a:t>
            </a:r>
            <a:r>
              <a:rPr lang="ko-KR" altLang="en-US" sz="1953" dirty="0" err="1" smtClean="0"/>
              <a:t>니주소</a:t>
            </a:r>
            <a:r>
              <a:rPr lang="en-US" altLang="ko-KR" sz="1953" dirty="0" smtClean="0"/>
              <a:t> 8080” </a:t>
            </a:r>
            <a:r>
              <a:rPr lang="ko-KR" altLang="en-US" sz="1953" dirty="0"/>
              <a:t>입력</a:t>
            </a:r>
          </a:p>
          <a:p>
            <a:pPr eaLnBrk="1" hangingPunct="1"/>
            <a:endParaRPr lang="en-US" altLang="ko-KR" sz="1953" dirty="0"/>
          </a:p>
          <a:p>
            <a:pPr eaLnBrk="1" hangingPunct="1"/>
            <a:endParaRPr lang="en-US" altLang="ko-KR" sz="1953" dirty="0"/>
          </a:p>
          <a:p>
            <a:pPr eaLnBrk="1" hangingPunct="1"/>
            <a:endParaRPr lang="en-US" altLang="ko-KR" sz="1953" dirty="0"/>
          </a:p>
          <a:p>
            <a:pPr eaLnBrk="1" hangingPunct="1"/>
            <a:endParaRPr lang="en-US" altLang="ko-KR" sz="1953" dirty="0"/>
          </a:p>
          <a:p>
            <a:pPr eaLnBrk="1" hangingPunct="1"/>
            <a:endParaRPr lang="en-US" altLang="ko-KR" sz="1953" dirty="0"/>
          </a:p>
          <a:p>
            <a:pPr eaLnBrk="1" hangingPunct="1"/>
            <a:endParaRPr lang="en-US" altLang="ko-KR" sz="1953" dirty="0"/>
          </a:p>
          <a:p>
            <a:pPr eaLnBrk="1" hangingPunct="1"/>
            <a:endParaRPr lang="en-US" altLang="ko-KR" sz="1953" dirty="0"/>
          </a:p>
          <a:p>
            <a:pPr eaLnBrk="1" hangingPunct="1"/>
            <a:r>
              <a:rPr lang="en-US" altLang="ko-KR" sz="1953" dirty="0"/>
              <a:t>   - win7</a:t>
            </a:r>
            <a:r>
              <a:rPr lang="ko-KR" altLang="en-US" sz="1953" dirty="0"/>
              <a:t>등 </a:t>
            </a:r>
            <a:r>
              <a:rPr lang="en-US" altLang="ko-KR" sz="1953" dirty="0"/>
              <a:t>telnet</a:t>
            </a:r>
            <a:r>
              <a:rPr lang="ko-KR" altLang="en-US" sz="1953" dirty="0"/>
              <a:t>이 없는 경우 제어판</a:t>
            </a:r>
            <a:r>
              <a:rPr lang="en-US" altLang="ko-KR" sz="1953" dirty="0"/>
              <a:t>→</a:t>
            </a:r>
            <a:r>
              <a:rPr lang="ko-KR" altLang="en-US" sz="1953" dirty="0"/>
              <a:t>프로그램</a:t>
            </a:r>
            <a:r>
              <a:rPr lang="en-US" altLang="ko-KR" sz="1953" dirty="0"/>
              <a:t/>
            </a:r>
            <a:br>
              <a:rPr lang="en-US" altLang="ko-KR" sz="1953" dirty="0"/>
            </a:br>
            <a:r>
              <a:rPr lang="en-US" altLang="ko-KR" sz="1953" dirty="0"/>
              <a:t>     →windows</a:t>
            </a:r>
            <a:r>
              <a:rPr lang="ko-KR" altLang="en-US" sz="1953" dirty="0"/>
              <a:t>기능 사용</a:t>
            </a:r>
            <a:r>
              <a:rPr lang="en-US" altLang="ko-KR" sz="1953" dirty="0"/>
              <a:t>/</a:t>
            </a:r>
            <a:r>
              <a:rPr lang="ko-KR" altLang="en-US" sz="1953" dirty="0"/>
              <a:t>사용 안 함 </a:t>
            </a:r>
            <a:r>
              <a:rPr lang="en-US" altLang="ko-KR" sz="1953" dirty="0"/>
              <a:t>→ telnet</a:t>
            </a:r>
            <a:r>
              <a:rPr lang="ko-KR" altLang="en-US" sz="1953" dirty="0"/>
              <a:t>선택</a:t>
            </a:r>
            <a:endParaRPr lang="en-US" altLang="ko-KR" sz="1953" dirty="0"/>
          </a:p>
          <a:p>
            <a:pPr eaLnBrk="1" hangingPunct="1"/>
            <a:endParaRPr lang="en-US" altLang="ko-KR" sz="1953" dirty="0"/>
          </a:p>
          <a:p>
            <a:pPr eaLnBrk="1" hangingPunct="1"/>
            <a:r>
              <a:rPr lang="ko-KR" altLang="en-US" sz="1953" dirty="0"/>
              <a:t> </a:t>
            </a:r>
            <a:r>
              <a:rPr lang="en-US" altLang="ko-KR" sz="1953" dirty="0"/>
              <a:t>2) </a:t>
            </a:r>
            <a:r>
              <a:rPr lang="ko-KR" altLang="en-US" sz="1953" dirty="0"/>
              <a:t>다음을 입력하고 </a:t>
            </a:r>
            <a:r>
              <a:rPr lang="ko-KR" altLang="en-US" sz="1953" dirty="0" err="1"/>
              <a:t>엔터</a:t>
            </a:r>
            <a:r>
              <a:rPr lang="en-US" altLang="ko-KR" sz="1953" dirty="0"/>
              <a:t>, </a:t>
            </a:r>
            <a:r>
              <a:rPr lang="ko-KR" altLang="en-US" sz="1953" dirty="0"/>
              <a:t>또는 그냥 아무 글자나 쓴 후 </a:t>
            </a:r>
            <a:r>
              <a:rPr lang="ko-KR" altLang="en-US" sz="1953" dirty="0" err="1"/>
              <a:t>엔터</a:t>
            </a:r>
            <a:endParaRPr lang="ko-KR" altLang="en-US" sz="1953" dirty="0"/>
          </a:p>
          <a:p>
            <a:pPr eaLnBrk="1" hangingPunct="1"/>
            <a:r>
              <a:rPr lang="en-US" altLang="ko-KR" sz="1953" dirty="0"/>
              <a:t>       GET /</a:t>
            </a:r>
            <a:r>
              <a:rPr lang="en-US" altLang="ko-KR" sz="1953" dirty="0" smtClean="0"/>
              <a:t>index.html </a:t>
            </a:r>
            <a:r>
              <a:rPr lang="en-US" altLang="ko-KR" sz="1953" dirty="0"/>
              <a:t>HTTP/1.0</a:t>
            </a:r>
            <a:endParaRPr lang="ko-KR" altLang="en-US" sz="1953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76" y="2312090"/>
            <a:ext cx="7931385" cy="18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81314" y="1248178"/>
            <a:ext cx="7645669" cy="4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321" tIns="63160" rIns="126321" bIns="6316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953" dirty="0"/>
              <a:t>3) </a:t>
            </a:r>
            <a:r>
              <a:rPr lang="ko-KR" altLang="en-US" sz="1953" dirty="0"/>
              <a:t>홈페이지 데이터 </a:t>
            </a:r>
            <a:r>
              <a:rPr lang="en-US" altLang="ko-KR" sz="1953" dirty="0"/>
              <a:t>(html</a:t>
            </a:r>
            <a:r>
              <a:rPr lang="ko-KR" altLang="en-US" sz="1953" dirty="0"/>
              <a:t>등</a:t>
            </a:r>
            <a:r>
              <a:rPr lang="en-US" altLang="ko-KR" sz="1953" dirty="0"/>
              <a:t>)</a:t>
            </a:r>
            <a:r>
              <a:rPr lang="ko-KR" altLang="en-US" sz="1953" dirty="0"/>
              <a:t>을 받음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50" y="1788339"/>
            <a:ext cx="8095071" cy="44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81314" y="1248178"/>
            <a:ext cx="7645669" cy="187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321" tIns="63160" rIns="126321" bIns="6316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953" dirty="0" smtClean="0"/>
              <a:t>즉</a:t>
            </a:r>
            <a:r>
              <a:rPr lang="en-US" altLang="ko-KR" sz="1953" dirty="0" smtClean="0"/>
              <a:t> </a:t>
            </a:r>
            <a:r>
              <a:rPr lang="ko-KR" altLang="en-US" sz="1953" dirty="0" smtClean="0"/>
              <a:t>이렇게 </a:t>
            </a:r>
            <a:r>
              <a:rPr lang="en-US" altLang="ko-KR" sz="1953" dirty="0" smtClean="0"/>
              <a:t>http (</a:t>
            </a:r>
            <a:r>
              <a:rPr lang="ko-KR" altLang="en-US" sz="1953" dirty="0" smtClean="0"/>
              <a:t>웹</a:t>
            </a:r>
            <a:r>
              <a:rPr lang="en-US" altLang="ko-KR" sz="1953" dirty="0" smtClean="0"/>
              <a:t> </a:t>
            </a:r>
            <a:r>
              <a:rPr lang="ko-KR" altLang="en-US" sz="1953" dirty="0" smtClean="0"/>
              <a:t>페이지</a:t>
            </a:r>
            <a:r>
              <a:rPr lang="en-US" altLang="ko-KR" sz="1953" dirty="0" smtClean="0"/>
              <a:t>) </a:t>
            </a:r>
            <a:r>
              <a:rPr lang="ko-KR" altLang="en-US" sz="1953" dirty="0" smtClean="0"/>
              <a:t>데이터를 받아 </a:t>
            </a:r>
            <a:r>
              <a:rPr lang="en-US" altLang="ko-KR" sz="1953" dirty="0" smtClean="0"/>
              <a:t>String</a:t>
            </a:r>
            <a:r>
              <a:rPr lang="ko-KR" altLang="en-US" sz="1953" dirty="0" smtClean="0"/>
              <a:t>을 처리</a:t>
            </a:r>
            <a:endParaRPr lang="en-US" altLang="ko-KR" sz="1953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953" dirty="0" err="1" smtClean="0"/>
              <a:t>스트링</a:t>
            </a:r>
            <a:r>
              <a:rPr lang="ko-KR" altLang="en-US" sz="1953" dirty="0" smtClean="0"/>
              <a:t> 내용을 분석</a:t>
            </a:r>
            <a:endParaRPr lang="en-US" altLang="ko-KR" sz="1953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sz="1953" dirty="0" smtClean="0"/>
              <a:t>Xml</a:t>
            </a:r>
            <a:r>
              <a:rPr lang="ko-KR" altLang="en-US" sz="1953" dirty="0" err="1" smtClean="0"/>
              <a:t>파싱</a:t>
            </a:r>
            <a:endParaRPr lang="en-US" altLang="ko-KR" sz="1953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953" dirty="0" err="1" smtClean="0"/>
              <a:t>크롤링</a:t>
            </a:r>
            <a:endParaRPr lang="en-US" altLang="ko-KR" sz="1953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953" dirty="0" err="1" smtClean="0"/>
              <a:t>등등등</a:t>
            </a:r>
            <a:endParaRPr lang="ko-KR" altLang="en-US" sz="1953" dirty="0"/>
          </a:p>
        </p:txBody>
      </p:sp>
    </p:spTree>
    <p:extLst>
      <p:ext uri="{BB962C8B-B14F-4D97-AF65-F5344CB8AC3E}">
        <p14:creationId xmlns:p14="http://schemas.microsoft.com/office/powerpoint/2010/main" val="39318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50745</TotalTime>
  <Words>1826</Words>
  <Application>Microsoft Office PowerPoint</Application>
  <PresentationFormat>A4 용지(210x297mm)</PresentationFormat>
  <Paragraphs>389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6. front-end/back-end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2969</cp:revision>
  <cp:lastPrinted>2015-10-28T04:44:44Z</cp:lastPrinted>
  <dcterms:created xsi:type="dcterms:W3CDTF">2003-10-22T07:02:37Z</dcterms:created>
  <dcterms:modified xsi:type="dcterms:W3CDTF">2023-05-03T09:27:07Z</dcterms:modified>
</cp:coreProperties>
</file>