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978" r:id="rId7"/>
    <p:sldId id="1226" r:id="rId8"/>
    <p:sldId id="1239" r:id="rId9"/>
    <p:sldId id="1240" r:id="rId10"/>
    <p:sldId id="1241" r:id="rId11"/>
    <p:sldId id="1242" r:id="rId12"/>
    <p:sldId id="1243" r:id="rId13"/>
    <p:sldId id="1244" r:id="rId14"/>
    <p:sldId id="1245" r:id="rId15"/>
    <p:sldId id="1246" r:id="rId16"/>
    <p:sldId id="1247" r:id="rId17"/>
    <p:sldId id="1248" r:id="rId18"/>
    <p:sldId id="1249" r:id="rId19"/>
    <p:sldId id="1250" r:id="rId20"/>
    <p:sldId id="1251" r:id="rId21"/>
    <p:sldId id="1252" r:id="rId22"/>
    <p:sldId id="1238" r:id="rId23"/>
    <p:sldId id="991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FF99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4F1E-FB9F-413C-839F-6862334B6098}" v="93" dt="2019-08-19T14:29:39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900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  <pc:sldChg chg="addSp delSp modSp">
        <pc:chgData name="홍필두" userId="a613eac9-2ee1-4936-8d5c-6f3d69f7b146" providerId="ADAL" clId="{C49C4F1E-FB9F-413C-839F-6862334B6098}" dt="2019-08-19T14:29:39.678" v="1223"/>
        <pc:sldMkLst>
          <pc:docMk/>
          <pc:sldMk cId="127323727" sldId="1239"/>
        </pc:sldMkLst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7" creationId="{CB0EF7B1-5405-4F7E-886F-0A608C4D2322}"/>
          </ac:spMkLst>
        </pc:spChg>
        <pc:spChg chg="add mod">
          <ac:chgData name="홍필두" userId="a613eac9-2ee1-4936-8d5c-6f3d69f7b146" providerId="ADAL" clId="{C49C4F1E-FB9F-413C-839F-6862334B6098}" dt="2019-08-19T14:12:20.127" v="619" actId="1076"/>
          <ac:spMkLst>
            <pc:docMk/>
            <pc:sldMk cId="127323727" sldId="1239"/>
            <ac:spMk id="12" creationId="{25DACD4D-EC88-4902-AFAC-37ED327274C9}"/>
          </ac:spMkLst>
        </pc:spChg>
        <pc:spChg chg="add mod ord">
          <ac:chgData name="홍필두" userId="a613eac9-2ee1-4936-8d5c-6f3d69f7b146" providerId="ADAL" clId="{C49C4F1E-FB9F-413C-839F-6862334B6098}" dt="2019-08-19T14:19:32.071" v="895" actId="1076"/>
          <ac:spMkLst>
            <pc:docMk/>
            <pc:sldMk cId="127323727" sldId="1239"/>
            <ac:spMk id="18" creationId="{9AF33AFC-BC57-40A9-A227-553E33F57199}"/>
          </ac:spMkLst>
        </pc:spChg>
        <pc:spChg chg="add mod">
          <ac:chgData name="홍필두" userId="a613eac9-2ee1-4936-8d5c-6f3d69f7b146" providerId="ADAL" clId="{C49C4F1E-FB9F-413C-839F-6862334B6098}" dt="2019-08-19T14:19:44.348" v="899" actId="20577"/>
          <ac:spMkLst>
            <pc:docMk/>
            <pc:sldMk cId="127323727" sldId="1239"/>
            <ac:spMk id="21" creationId="{0EC16A75-2B80-4158-9D02-928A063726EA}"/>
          </ac:spMkLst>
        </pc:spChg>
        <pc:spChg chg="mod">
          <ac:chgData name="홍필두" userId="a613eac9-2ee1-4936-8d5c-6f3d69f7b146" providerId="ADAL" clId="{C49C4F1E-FB9F-413C-839F-6862334B6098}" dt="2019-08-19T14:29:39.678" v="1223"/>
          <ac:spMkLst>
            <pc:docMk/>
            <pc:sldMk cId="127323727" sldId="1239"/>
            <ac:spMk id="28" creationId="{623AE1B3-87DE-45E2-9035-46A074C76196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3" creationId="{597037AB-4A7A-4F72-9EB4-5E7BB8DF25DD}"/>
          </ac:spMkLst>
        </pc:spChg>
        <pc:spChg chg="del">
          <ac:chgData name="홍필두" userId="a613eac9-2ee1-4936-8d5c-6f3d69f7b146" providerId="ADAL" clId="{C49C4F1E-FB9F-413C-839F-6862334B6098}" dt="2019-08-19T14:00:16.930" v="307" actId="478"/>
          <ac:spMkLst>
            <pc:docMk/>
            <pc:sldMk cId="127323727" sldId="1239"/>
            <ac:spMk id="54" creationId="{C7C9C8E1-FE19-4333-90D4-82E37E238D1C}"/>
          </ac:spMkLst>
        </pc:spChg>
        <pc:spChg chg="mod ord">
          <ac:chgData name="홍필두" userId="a613eac9-2ee1-4936-8d5c-6f3d69f7b146" providerId="ADAL" clId="{C49C4F1E-FB9F-413C-839F-6862334B6098}" dt="2019-08-19T14:02:49.796" v="366" actId="1076"/>
          <ac:spMkLst>
            <pc:docMk/>
            <pc:sldMk cId="127323727" sldId="1239"/>
            <ac:spMk id="55" creationId="{B29056F7-1C73-470E-B8A7-A7EA9C92AD22}"/>
          </ac:spMkLst>
        </pc:spChg>
        <pc:picChg chg="add mod ord">
          <ac:chgData name="홍필두" userId="a613eac9-2ee1-4936-8d5c-6f3d69f7b146" providerId="ADAL" clId="{C49C4F1E-FB9F-413C-839F-6862334B6098}" dt="2019-08-19T14:19:25.861" v="893" actId="1076"/>
          <ac:picMkLst>
            <pc:docMk/>
            <pc:sldMk cId="127323727" sldId="1239"/>
            <ac:picMk id="2" creationId="{A527999E-65E2-4B9E-80FB-7D888FB899C5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3" creationId="{D594B77E-F1C3-4A95-8C9F-DE728725E48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5" creationId="{EAFB1D2C-F13C-479D-B7D3-0D0BD00214AA}"/>
          </ac:picMkLst>
        </pc:picChg>
        <pc:picChg chg="del">
          <ac:chgData name="홍필두" userId="a613eac9-2ee1-4936-8d5c-6f3d69f7b146" providerId="ADAL" clId="{C49C4F1E-FB9F-413C-839F-6862334B6098}" dt="2019-08-19T14:00:16.930" v="307" actId="478"/>
          <ac:picMkLst>
            <pc:docMk/>
            <pc:sldMk cId="127323727" sldId="1239"/>
            <ac:picMk id="6" creationId="{148F7873-A573-4F65-9387-4830B96C2F40}"/>
          </ac:picMkLst>
        </pc:picChg>
        <pc:picChg chg="add mod">
          <ac:chgData name="홍필두" userId="a613eac9-2ee1-4936-8d5c-6f3d69f7b146" providerId="ADAL" clId="{C49C4F1E-FB9F-413C-839F-6862334B6098}" dt="2019-08-19T14:02:05.268" v="313" actId="1076"/>
          <ac:picMkLst>
            <pc:docMk/>
            <pc:sldMk cId="127323727" sldId="1239"/>
            <ac:picMk id="8" creationId="{98A69727-C39D-4356-94C8-C6C0195F736D}"/>
          </ac:picMkLst>
        </pc:picChg>
        <pc:picChg chg="add del mod">
          <ac:chgData name="홍필두" userId="a613eac9-2ee1-4936-8d5c-6f3d69f7b146" providerId="ADAL" clId="{C49C4F1E-FB9F-413C-839F-6862334B6098}" dt="2019-08-19T14:16:56.331" v="700" actId="478"/>
          <ac:picMkLst>
            <pc:docMk/>
            <pc:sldMk cId="127323727" sldId="1239"/>
            <ac:picMk id="10" creationId="{987A8B9A-7F02-4512-8720-262F2FADC6D8}"/>
          </ac:picMkLst>
        </pc:picChg>
        <pc:picChg chg="add mod">
          <ac:chgData name="홍필두" userId="a613eac9-2ee1-4936-8d5c-6f3d69f7b146" providerId="ADAL" clId="{C49C4F1E-FB9F-413C-839F-6862334B6098}" dt="2019-08-19T14:19:29.370" v="894" actId="1076"/>
          <ac:picMkLst>
            <pc:docMk/>
            <pc:sldMk cId="127323727" sldId="1239"/>
            <ac:picMk id="14" creationId="{3B93C117-4DBA-4AAE-AEAC-1977E7122133}"/>
          </ac:picMkLst>
        </pc:picChg>
        <pc:picChg chg="add mod">
          <ac:chgData name="홍필두" userId="a613eac9-2ee1-4936-8d5c-6f3d69f7b146" providerId="ADAL" clId="{C49C4F1E-FB9F-413C-839F-6862334B6098}" dt="2019-08-19T14:19:35.165" v="896" actId="1076"/>
          <ac:picMkLst>
            <pc:docMk/>
            <pc:sldMk cId="127323727" sldId="1239"/>
            <ac:picMk id="15" creationId="{9024D199-5A03-4DD6-BB88-BEE496EF2D7B}"/>
          </ac:picMkLst>
        </pc:picChg>
        <pc:picChg chg="add mod">
          <ac:chgData name="홍필두" userId="a613eac9-2ee1-4936-8d5c-6f3d69f7b146" providerId="ADAL" clId="{C49C4F1E-FB9F-413C-839F-6862334B6098}" dt="2019-08-19T14:21:22.291" v="1002" actId="1076"/>
          <ac:picMkLst>
            <pc:docMk/>
            <pc:sldMk cId="127323727" sldId="1239"/>
            <ac:picMk id="16" creationId="{D6CF4BFD-205A-4F9E-A884-163165FADDB9}"/>
          </ac:picMkLst>
        </pc:pic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1" creationId="{EDBB015B-B9D8-4DE6-96B4-58E0DA2C62CB}"/>
          </ac:cxnSpMkLst>
        </pc:cxnChg>
        <pc:cxnChg chg="del">
          <ac:chgData name="홍필두" userId="a613eac9-2ee1-4936-8d5c-6f3d69f7b146" providerId="ADAL" clId="{C49C4F1E-FB9F-413C-839F-6862334B6098}" dt="2019-08-19T14:00:16.930" v="307" actId="478"/>
          <ac:cxnSpMkLst>
            <pc:docMk/>
            <pc:sldMk cId="127323727" sldId="1239"/>
            <ac:cxnSpMk id="13" creationId="{1794A25D-40C3-476E-BFBB-C4B0AE3128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26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90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4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35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748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6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93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88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3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20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60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4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2019-08-20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tomcat.apache.org/download-90.cgi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 smtClean="0"/>
              <a:t>스프링 프레임워크 </a:t>
            </a:r>
            <a:r>
              <a:rPr lang="ko-KR" altLang="en-US" sz="2400" dirty="0"/>
              <a:t>스타트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9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allsetDB.jsp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800" dirty="0" smtClean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.*,java.io.*" 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데이터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데이터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너아이피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:3306/</a:t>
            </a:r>
            <a:r>
              <a:rPr lang="en-US" altLang="ko-KR" sz="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kopo?characterEncoding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=UTF-8&amp;serverTimezone=UTC＂</a:t>
            </a:r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너유저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너패스워드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나연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',209901,95,100,95);"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정연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',209902,95,95,95);"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모모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',209903,100,100,100);"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사나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',209904,100,95,90);"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지효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',209905,80,100,70);"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미나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',209906,100,100,70);"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다연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',209907,70,70,70);"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채영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',209908,100,90,80);"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(name,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mat) values('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츠위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',209909,80,100,90);"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테이블 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생성중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 에러발생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99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(3)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allviewDB.jsp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75774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.*,java.io.*" 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전체 데이터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너아이피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:3306/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kopo?characterEncoding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=UTF-8&amp;serverTimezone=UTC＂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너유저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너패스워드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학번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rset.next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oneviewDB.jsp?studentid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(2))+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"'&gt;"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(1)+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"&lt;/a&gt;&lt;/p&gt;&lt;/td&gt;"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"&lt;a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oneviewDB.jsp?studentid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(2))+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"'&gt;"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(2))+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"&lt;/a&gt;&lt;/p&gt;&lt;/td&gt;"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(3))+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(4))+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(5))+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테이블 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생성중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 에러발생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45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createDB.jsp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en-US" altLang="ko-K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.*,java.io.*" 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테이블 생성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너아이피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:3306/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kopo?characterEncoding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=UTF-8&amp;serverTimezone=UTC＂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너유저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너패스워드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"create table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(name varchar(20),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not null primary key,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, mat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) DEFAULT CHARSET=utf8;"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테이블 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생성중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 에러발생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77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(5)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dropDB.jsp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41796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.*,java.io.*" 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테이블 삭제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너아이피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:3306/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kopo?characterEncoding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=UTF-8&amp;serverTimezone=UTC＂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너유저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너패스워드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drop table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테이블 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드랍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 중 에러발생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000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(6)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index.html , menu.html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frameset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u="sng" dirty="0">
                <a:solidFill>
                  <a:srgbClr val="7F007F"/>
                </a:solidFill>
                <a:latin typeface="Consolas" panose="020B0609020204030204" pitchFamily="49" charset="0"/>
              </a:rPr>
              <a:t>cols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"130,*"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frameborder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"menu.html"</a:t>
            </a:r>
            <a:r>
              <a:rPr lang="en-US" altLang="ko-KR" sz="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allviewDB.jsp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"main"</a:t>
            </a:r>
            <a:r>
              <a:rPr lang="en-US" altLang="ko-KR" sz="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frameset</a:t>
            </a:r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499557" y="3684227"/>
            <a:ext cx="7293576" cy="19882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createDB.jsp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"main"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테이블 생성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allsetDB.jsp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"main"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데이터 생성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dropDB.jsp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"main"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테이블 삭제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allviewDB.jsp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"main"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전체 데이터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4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(7)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oneviewDB.jsp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530" y="1562984"/>
            <a:ext cx="7293576" cy="75774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</a:t>
            </a:r>
            <a:r>
              <a:rPr lang="en-US" altLang="ko-K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javax.sql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.*,java.io.*" </a:t>
            </a:r>
            <a:r>
              <a:rPr lang="en-US" altLang="ko-K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조회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r>
              <a:rPr lang="en-US" altLang="ko-KR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너아이피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:3306/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kopo?characterEncoding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=UTF-8&amp;serverTimezone=UTC＂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너유저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너패스워드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conn.prepareStatement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examtable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ps.setInt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(1,studentid);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ps.executeQuery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altLang="ko-K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학번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국어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8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rset.next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(1)+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(2))+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(3))+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(4))+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"&lt;td width=50&gt;&lt;p align=center&gt;"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rset.getInt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(5))+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"&lt;/p&gt;&lt;/td&gt;"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rset.close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ps.close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테이블 </a:t>
            </a:r>
            <a:r>
              <a:rPr lang="ko-KR" alt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생성중</a:t>
            </a:r>
            <a:r>
              <a:rPr lang="ko-KR" alt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 에러발생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12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89" y="3627577"/>
            <a:ext cx="3289015" cy="1988165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3)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 및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실행버튼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(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상단바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파란 실행버튼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누르면 동작할 서버가 나오고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선택후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next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누름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 프로젝트를 왼쪽으로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add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한후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finish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STS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내의 브라우저가 실행되고 해당페이지로 실행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실제 서버의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으로 동작하는 것은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서버창을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더블 클릭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-&gt;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하단탭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modules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선택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원하는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 module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선택 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edit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여기서 해당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조정할 수 있음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092" y="3829010"/>
            <a:ext cx="2880685" cy="2464170"/>
            <a:chOff x="527439" y="3162273"/>
            <a:chExt cx="3962183" cy="3130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439" y="3354496"/>
              <a:ext cx="3962183" cy="29386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29056F7-1C73-470E-B8A7-A7EA9C92AD22}"/>
                </a:ext>
              </a:extLst>
            </p:cNvPr>
            <p:cNvSpPr/>
            <p:nvPr/>
          </p:nvSpPr>
          <p:spPr bwMode="auto">
            <a:xfrm>
              <a:off x="2889937" y="3466854"/>
              <a:ext cx="116874" cy="24840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" name="말풍선: 사각형 11">
              <a:extLst>
                <a:ext uri="{FF2B5EF4-FFF2-40B4-BE49-F238E27FC236}">
                  <a16:creationId xmlns="" xmlns:a16="http://schemas.microsoft.com/office/drawing/2014/main" id="{25DACD4D-EC88-4902-AFAC-37ED327274C9}"/>
                </a:ext>
              </a:extLst>
            </p:cNvPr>
            <p:cNvSpPr/>
            <p:nvPr/>
          </p:nvSpPr>
          <p:spPr bwMode="auto">
            <a:xfrm>
              <a:off x="2822229" y="3162273"/>
              <a:ext cx="252290" cy="248402"/>
            </a:xfrm>
            <a:prstGeom prst="wedgeRectCallout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dirty="0" smtClean="0">
                  <a:solidFill>
                    <a:srgbClr val="FF0000"/>
                  </a:solidFill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" name="말풍선: 사각형 11">
              <a:extLst>
                <a:ext uri="{FF2B5EF4-FFF2-40B4-BE49-F238E27FC236}">
                  <a16:creationId xmlns="" xmlns:a16="http://schemas.microsoft.com/office/drawing/2014/main" id="{25DACD4D-EC88-4902-AFAC-37ED327274C9}"/>
                </a:ext>
              </a:extLst>
            </p:cNvPr>
            <p:cNvSpPr/>
            <p:nvPr/>
          </p:nvSpPr>
          <p:spPr bwMode="auto">
            <a:xfrm>
              <a:off x="2256240" y="4435019"/>
              <a:ext cx="252290" cy="248402"/>
            </a:xfrm>
            <a:prstGeom prst="wedgeRectCallout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dirty="0" smtClean="0">
                  <a:solidFill>
                    <a:srgbClr val="FF0000"/>
                  </a:solidFill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B29056F7-1C73-470E-B8A7-A7EA9C92AD22}"/>
                </a:ext>
              </a:extLst>
            </p:cNvPr>
            <p:cNvSpPr/>
            <p:nvPr/>
          </p:nvSpPr>
          <p:spPr bwMode="auto">
            <a:xfrm>
              <a:off x="1716044" y="4699637"/>
              <a:ext cx="1439047" cy="24840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29056F7-1C73-470E-B8A7-A7EA9C92AD22}"/>
                </a:ext>
              </a:extLst>
            </p:cNvPr>
            <p:cNvSpPr/>
            <p:nvPr/>
          </p:nvSpPr>
          <p:spPr bwMode="auto">
            <a:xfrm>
              <a:off x="2610257" y="5877418"/>
              <a:ext cx="338117" cy="24840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11" name="말풍선: 사각형 11">
              <a:extLst>
                <a:ext uri="{FF2B5EF4-FFF2-40B4-BE49-F238E27FC236}">
                  <a16:creationId xmlns="" xmlns:a16="http://schemas.microsoft.com/office/drawing/2014/main" id="{25DACD4D-EC88-4902-AFAC-37ED327274C9}"/>
                </a:ext>
              </a:extLst>
            </p:cNvPr>
            <p:cNvSpPr/>
            <p:nvPr/>
          </p:nvSpPr>
          <p:spPr bwMode="auto">
            <a:xfrm>
              <a:off x="2692744" y="5544878"/>
              <a:ext cx="252290" cy="248402"/>
            </a:xfrm>
            <a:prstGeom prst="wedgeRectCallout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dirty="0" smtClean="0">
                  <a:solidFill>
                    <a:srgbClr val="FF0000"/>
                  </a:solidFill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467" y="3710230"/>
            <a:ext cx="2107887" cy="26319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4194321" y="4189071"/>
            <a:ext cx="712662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4773518" y="3893885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4318681" y="6078043"/>
            <a:ext cx="382355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274" y="4273777"/>
            <a:ext cx="3258649" cy="218116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6683732" y="6071686"/>
            <a:ext cx="1615000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8171562" y="5776500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6970755" y="5900701"/>
            <a:ext cx="375206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7218791" y="5652299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9496554" y="4706474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9104174" y="4954876"/>
            <a:ext cx="646720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6904018" y="3391633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7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3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배포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1) war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이용한 백업 및 배포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War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확장자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파일은 백업 및 배포에 유용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프로젝트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이름에서 왼쪽 마우스를 이용하여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import(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가져옴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), export(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내보냄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이용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내보내보자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(export), war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파일이 저장될 경로를 지정하고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소스를 포함해서 내보낼지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소스를 포함하면 백업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포함 안 하면 배포용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선택한다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(3)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백업한 파일을 복구하려면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프로젝트명이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있다면 프로젝트를 모두 지우고 해당 파일을 가지고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import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하면 된다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(4)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나는 바탕화면에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exam_v1.war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파일을 만들었다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5" y="3429281"/>
            <a:ext cx="2858531" cy="252465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18" y="3501338"/>
            <a:ext cx="3069673" cy="256587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68" y="4248271"/>
            <a:ext cx="1079917" cy="17056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499414" y="5045807"/>
            <a:ext cx="712662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1078611" y="4750621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2060484" y="5101103"/>
            <a:ext cx="712662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4000495" y="4124070"/>
            <a:ext cx="2466208" cy="472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3495418" y="4933686"/>
            <a:ext cx="1167198" cy="472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4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2289645" y="4809485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5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4075338" y="3817975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3526964" y="4691608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8743826" y="4561242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3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배포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GCP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또는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Virtual Box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ubuntu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서버에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배포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톰켓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root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디렉토리는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var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/lib/tomcat9/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webapps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/ROOT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였는데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..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밑으로 가지 친다면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var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/lib/tomcat9/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webapps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/ROOT/exam_v1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이지만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..ROOT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설치하는게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아니고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디렉토리가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아니고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var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/lib/tomcat9/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webapps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exam_v1.war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업로드 하기만 하면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tomcat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 알아서 설치를 하는데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var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/lib/tomcat9/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webapps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 설치를 하고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디렉토리는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별도의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tomcat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내 하나의 독립 모듈로 동작함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(2) http://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니아이피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:8080/exam_v1/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브라우저로 호출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9" y="3166663"/>
            <a:ext cx="2258040" cy="312651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398854" y="5299990"/>
            <a:ext cx="652368" cy="12149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1912148" y="4986798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291315" y="4348520"/>
            <a:ext cx="652368" cy="12149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256114" y="4022742"/>
            <a:ext cx="652368" cy="12149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54" y="3166663"/>
            <a:ext cx="4421067" cy="28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1" y="3702380"/>
            <a:ext cx="3829050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3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배포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설명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독립된 공간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~/exam_v1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보면 주요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디렉토리로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~/exam_v1/WEB-INF/classes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~/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exam_v1/WEB-INF/lib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가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생겨있음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classese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디렉토리는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,java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import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가지고 온 것이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class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된것이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이 곳에 생기고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장에서 봅시다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 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(2)lib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디렉토리는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import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가지고 온 것이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jar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일때만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이곳에 생김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두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디렉토리는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해당 모듈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에서만 유용함 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즉 간섭을 피하기 위하여 전체모듈에서 적용되는 </a:t>
            </a:r>
            <a:r>
              <a:rPr kumimoji="0" lang="en-US" altLang="ko-KR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u="sng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usr</a:t>
            </a:r>
            <a:r>
              <a:rPr kumimoji="0" lang="en-US" altLang="ko-KR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/share/tomcat9/lib </a:t>
            </a:r>
            <a:r>
              <a:rPr kumimoji="0" lang="ko-KR" altLang="en-US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밑에 </a:t>
            </a:r>
            <a:r>
              <a:rPr kumimoji="0" lang="en-US" altLang="ko-KR" sz="1400" u="sng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jdbc</a:t>
            </a:r>
            <a:r>
              <a:rPr kumimoji="0" lang="en-US" altLang="ko-KR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-connector</a:t>
            </a:r>
            <a:r>
              <a:rPr kumimoji="0" lang="ko-KR" altLang="en-US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관련 </a:t>
            </a:r>
            <a:r>
              <a:rPr kumimoji="0" lang="en-US" altLang="ko-KR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jar</a:t>
            </a:r>
            <a:r>
              <a:rPr kumimoji="0" lang="ko-KR" altLang="en-US" sz="1400" u="sng" dirty="0" smtClean="0">
                <a:solidFill>
                  <a:srgbClr val="FF0000"/>
                </a:solidFill>
                <a:latin typeface="맑은 고딕"/>
                <a:ea typeface="맑은 고딕"/>
              </a:rPr>
              <a:t>파일이 있다면 삭제하여야 함</a:t>
            </a:r>
            <a:endParaRPr kumimoji="0" lang="en-US" altLang="ko-KR" sz="1400" u="sng" dirty="0" smtClean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2080571" y="4055661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291315" y="4348520"/>
            <a:ext cx="916426" cy="5447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256114" y="4022742"/>
            <a:ext cx="652368" cy="12149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063" y="3540384"/>
            <a:ext cx="2401466" cy="2705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4720686" y="3956164"/>
            <a:ext cx="1704828" cy="19338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5280064" y="3663686"/>
            <a:ext cx="25434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/>
              <a:t>스프링 프레임워크 시작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1-1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err="1"/>
              <a:t>스프링프레임워크</a:t>
            </a:r>
            <a:r>
              <a:rPr lang="ko-KR" altLang="en-US" dirty="0"/>
              <a:t> 설치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tomcat(was)</a:t>
            </a:r>
            <a:r>
              <a:rPr lang="ko-KR" altLang="en-US" dirty="0"/>
              <a:t>설치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한글 </a:t>
            </a:r>
            <a:r>
              <a:rPr lang="en-US" altLang="ko-KR" dirty="0"/>
              <a:t>(UTF-8)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1-2 </a:t>
            </a:r>
            <a:r>
              <a:rPr lang="ko-KR" altLang="en-US" dirty="0"/>
              <a:t>일단 웹프로젝트 하나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Dynamic Web 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err="1"/>
              <a:t>트둥이</a:t>
            </a:r>
            <a:r>
              <a:rPr lang="ko-KR" altLang="en-US" dirty="0"/>
              <a:t>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(exam_v1)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실행 및 테스트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0">
              <a:spcBef>
                <a:spcPct val="0"/>
              </a:spcBef>
            </a:pPr>
            <a:r>
              <a:rPr lang="en-US" altLang="ko-KR" dirty="0"/>
              <a:t>1-3 </a:t>
            </a:r>
            <a:r>
              <a:rPr lang="ko-KR" altLang="en-US" dirty="0"/>
              <a:t>배포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War</a:t>
            </a:r>
            <a:r>
              <a:rPr lang="ko-KR" altLang="en-US" dirty="0"/>
              <a:t>를 이용한 백업 및 배포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GCP </a:t>
            </a:r>
            <a:r>
              <a:rPr lang="ko-KR" altLang="en-US" dirty="0"/>
              <a:t>또는 </a:t>
            </a:r>
            <a:r>
              <a:rPr lang="en-US" altLang="ko-KR" dirty="0"/>
              <a:t>Virtual Box ubuntu</a:t>
            </a:r>
            <a:r>
              <a:rPr lang="ko-KR" altLang="en-US" dirty="0"/>
              <a:t>서버에 배포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설명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0">
              <a:spcBef>
                <a:spcPct val="0"/>
              </a:spcBef>
            </a:pPr>
            <a:r>
              <a:rPr lang="en-US" altLang="ko-KR" dirty="0"/>
              <a:t>1-4 </a:t>
            </a:r>
            <a:r>
              <a:rPr lang="ko-KR" altLang="en-US" dirty="0"/>
              <a:t>익히기</a:t>
            </a:r>
            <a:endParaRPr lang="en-US" altLang="ko-KR" dirty="0"/>
          </a:p>
          <a:p>
            <a:pPr marL="285750" lvl="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스스로 할 수 있어야 하며</a:t>
            </a:r>
            <a:r>
              <a:rPr lang="en-US" altLang="ko-KR" dirty="0"/>
              <a:t>, </a:t>
            </a:r>
            <a:r>
              <a:rPr lang="ko-KR" altLang="en-US" dirty="0"/>
              <a:t>어느정도 순서 기억하기</a:t>
            </a:r>
            <a:endParaRPr lang="en-US" altLang="ko-KR" dirty="0"/>
          </a:p>
          <a:p>
            <a:pPr lvl="0">
              <a:spcBef>
                <a:spcPct val="0"/>
              </a:spcBef>
            </a:pPr>
            <a:endParaRPr lang="en-US" altLang="ko-KR" dirty="0"/>
          </a:p>
          <a:p>
            <a:pPr lvl="0">
              <a:spcBef>
                <a:spcPct val="0"/>
              </a:spcBef>
            </a:pPr>
            <a:endParaRPr lang="ko-KR" altLang="en-US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18817" y="1052558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지금까지 한 것을 스스로 한 후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작성하시오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설명했던 내용을 작업하고 </a:t>
            </a:r>
            <a:r>
              <a:rPr lang="ko-KR" altLang="en-US" sz="1050" dirty="0" err="1" smtClean="0"/>
              <a:t>캡처한</a:t>
            </a:r>
            <a:r>
              <a:rPr lang="ko-KR" altLang="en-US" sz="1050" dirty="0" smtClean="0"/>
              <a:t> 후주요 설명을 작성하시오 실습하시오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u="sng" dirty="0">
                <a:solidFill>
                  <a:srgbClr val="FF0000"/>
                </a:solidFill>
              </a:rPr>
              <a:t>반드시 설명을 작성할 것 </a:t>
            </a:r>
            <a:r>
              <a:rPr lang="en-US" altLang="ko-KR" sz="1050" u="sng" dirty="0" err="1">
                <a:solidFill>
                  <a:srgbClr val="FF0000"/>
                </a:solidFill>
              </a:rPr>
              <a:t>ppt</a:t>
            </a:r>
            <a:r>
              <a:rPr lang="ko-KR" altLang="en-US" sz="1050" u="sng" dirty="0" err="1">
                <a:solidFill>
                  <a:srgbClr val="FF0000"/>
                </a:solidFill>
              </a:rPr>
              <a:t>검사때</a:t>
            </a:r>
            <a:r>
              <a:rPr lang="ko-KR" altLang="en-US" sz="1050" u="sng" dirty="0">
                <a:solidFill>
                  <a:srgbClr val="FF0000"/>
                </a:solidFill>
              </a:rPr>
              <a:t> 이해하였는지 물어 봄</a:t>
            </a: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070438" y="1743018"/>
            <a:ext cx="6244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실습때</a:t>
            </a:r>
            <a:r>
              <a:rPr lang="ko-KR" altLang="en-US" dirty="0" smtClean="0"/>
              <a:t> 한 내용을 박박 지울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c:\sts c:\sts-tomcat c:\work </a:t>
            </a:r>
            <a:r>
              <a:rPr lang="ko-KR" altLang="en-US" dirty="0" smtClean="0"/>
              <a:t>파일을 지울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웹 프로젝트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배포까지 스스로 교재만 보고 해보기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할 때마다 </a:t>
            </a:r>
            <a:r>
              <a:rPr lang="ko-KR" altLang="en-US" dirty="0" err="1" smtClean="0"/>
              <a:t>캡처와</a:t>
            </a:r>
            <a:r>
              <a:rPr lang="ko-KR" altLang="en-US" dirty="0" smtClean="0"/>
              <a:t> 설명을 작성하여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8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 를 배움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스프링 개발환경을 스스로 구축하고 설명할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간단한 웹프로젝트를 구축 할 수 있다 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구현된 목적물을 실 운영환경에 배포할 수 있다</a:t>
            </a:r>
          </a:p>
          <a:p>
            <a:pPr marL="0" indent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혼자 </a:t>
            </a:r>
            <a:r>
              <a:rPr kumimoji="0" lang="ko-KR" altLang="en-US" sz="1200" dirty="0" err="1"/>
              <a:t>북치고</a:t>
            </a:r>
            <a:r>
              <a:rPr kumimoji="0" lang="ko-KR" altLang="en-US" sz="1200" dirty="0"/>
              <a:t> 장구치고 해도 되는 규모의 정보시스템을 구축하는 경우는 스프링 프레임워크를 사용할 필요는 없을 듯</a:t>
            </a:r>
            <a:r>
              <a:rPr lang="en-US" altLang="ko-KR" sz="1200" dirty="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200" dirty="0"/>
              <a:t>집 앞에 마트 가는데 </a:t>
            </a:r>
            <a:r>
              <a:rPr lang="en-US" altLang="ko-KR" sz="1200" dirty="0"/>
              <a:t>45</a:t>
            </a:r>
            <a:r>
              <a:rPr lang="ko-KR" altLang="en-US" sz="1200" dirty="0"/>
              <a:t>인승 버스 끌고 가는 셈</a:t>
            </a:r>
            <a:r>
              <a:rPr lang="en-US" altLang="ko-KR" sz="1200" dirty="0"/>
              <a:t>..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200" dirty="0"/>
              <a:t>스프링 프레임워크는 대규모 정보시스템을 분할</a:t>
            </a:r>
            <a:r>
              <a:rPr lang="en-US" altLang="ko-KR" sz="1200" dirty="0"/>
              <a:t>, </a:t>
            </a:r>
            <a:r>
              <a:rPr lang="ko-KR" altLang="en-US" sz="1200" dirty="0"/>
              <a:t>분업하여 구축하기에 적합한 도구이다</a:t>
            </a:r>
            <a:r>
              <a:rPr lang="en-US" altLang="ko-KR" sz="1200" dirty="0"/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200" dirty="0"/>
              <a:t>또 기능적으로도 편리성을 제공하고 있다</a:t>
            </a:r>
            <a:r>
              <a:rPr lang="en-US" altLang="ko-KR" sz="1200" dirty="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200" dirty="0"/>
              <a:t>스프링 프레임워크를 배우기 위하여 단순히 </a:t>
            </a:r>
            <a:r>
              <a:rPr lang="ko-KR" altLang="en-US" sz="1200" dirty="0" err="1"/>
              <a:t>무따기</a:t>
            </a:r>
            <a:r>
              <a:rPr lang="ko-KR" altLang="en-US" sz="1200" dirty="0"/>
              <a:t> 방식으로는 접근하기 어렵다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사상</a:t>
            </a:r>
            <a:r>
              <a:rPr lang="en-US" altLang="ko-KR" sz="1200" dirty="0"/>
              <a:t>(?), </a:t>
            </a:r>
            <a:r>
              <a:rPr lang="ko-KR" altLang="en-US" sz="1200" dirty="0"/>
              <a:t>원리를 이해하여야 한다</a:t>
            </a:r>
            <a:r>
              <a:rPr lang="en-US" altLang="ko-KR" sz="1200" dirty="0"/>
              <a:t>.. </a:t>
            </a:r>
          </a:p>
          <a:p>
            <a:pPr eaLnBrk="1" hangingPunct="1">
              <a:spcBef>
                <a:spcPts val="600"/>
              </a:spcBef>
            </a:pPr>
            <a:r>
              <a:rPr lang="ko-KR" altLang="en-US" sz="1200" dirty="0"/>
              <a:t>그럼 굿 </a:t>
            </a:r>
            <a:r>
              <a:rPr lang="ko-KR" altLang="en-US" sz="1200" dirty="0" err="1"/>
              <a:t>스타드</a:t>
            </a:r>
            <a:r>
              <a:rPr lang="en-US" altLang="ko-KR" sz="1200" dirty="0"/>
              <a:t>… </a:t>
            </a:r>
            <a:r>
              <a:rPr lang="ko-KR" altLang="en-US" sz="1200" dirty="0"/>
              <a:t>퍼펙트 엔딩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</a:t>
            </a:r>
          </a:p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arenR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스프링 프레임워크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(STS)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다운받아서 설치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 (</a:t>
            </a:r>
            <a:r>
              <a:rPr lang="en-US" altLang="ko-KR" sz="1400" dirty="0">
                <a:hlinkClick r:id="rId3"/>
              </a:rPr>
              <a:t>https://spring.io/tools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) windows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64bit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STS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다운받으면 압축을 푸는 것으로 설치가 된다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압축 푸는 디렉토리를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c:\sts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정도로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-&gt;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시키는데로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하지 않고 에러한번 맛 봐라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찾는데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시간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짜리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주의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&amp;TIP) STS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설치 및 개발 시 각 패스포함 파일이름이 길어져서 다른 디렉토리를 지정하여 설치하면 에러가 나는 경우가 많다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그러므로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c:\sts (STS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디렉토리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) c:\sts_tomcat (tomcat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디렉토리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) c:\work (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프로젝트들의 공간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정도로 사용하는 것이 좋다</a:t>
            </a:r>
            <a:endParaRPr kumimoji="0" lang="en-US" altLang="ko-KR" sz="1400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스프링 프레임워크 </a:t>
            </a:r>
            <a:r>
              <a:rPr kumimoji="0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(STS)</a:t>
            </a:r>
            <a:r>
              <a:rPr kumimoji="0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는 이클립스에 스프링관련 </a:t>
            </a:r>
            <a:r>
              <a:rPr kumimoji="0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plug-in</a:t>
            </a:r>
            <a:r>
              <a:rPr kumimoji="0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을 포함하여 배포하는 것으로 이클립스와 설치방법이 동일하다</a:t>
            </a:r>
            <a:endParaRPr kumimoji="0"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594B77E-F1C3-4A95-8C9F-DE728725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83" y="3618466"/>
            <a:ext cx="2164226" cy="2749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AFB1D2C-F13C-479D-B7D3-0D0BD0021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29" y="3618466"/>
            <a:ext cx="3617579" cy="2846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48F7873-A573-4F65-9387-4830B96C2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783" y="4651000"/>
            <a:ext cx="3727559" cy="17718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B0EF7B1-5405-4F7E-886F-0A608C4D2322}"/>
              </a:ext>
            </a:extLst>
          </p:cNvPr>
          <p:cNvSpPr/>
          <p:nvPr/>
        </p:nvSpPr>
        <p:spPr bwMode="auto">
          <a:xfrm>
            <a:off x="3823854" y="4393214"/>
            <a:ext cx="2336800" cy="1416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97037AB-4A7A-4F72-9EB4-5E7BB8DF25DD}"/>
              </a:ext>
            </a:extLst>
          </p:cNvPr>
          <p:cNvSpPr/>
          <p:nvPr/>
        </p:nvSpPr>
        <p:spPr bwMode="auto">
          <a:xfrm>
            <a:off x="2620429" y="5805055"/>
            <a:ext cx="715818" cy="2678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4EA1867-5ECA-45D3-A779-1215296C0AB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0448" y="4480106"/>
            <a:ext cx="693406" cy="1343422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7C9C8E1-FE19-4333-90D4-82E37E238D1C}"/>
              </a:ext>
            </a:extLst>
          </p:cNvPr>
          <p:cNvSpPr/>
          <p:nvPr/>
        </p:nvSpPr>
        <p:spPr bwMode="auto">
          <a:xfrm>
            <a:off x="7288087" y="5823528"/>
            <a:ext cx="627476" cy="1616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7390582" y="6186105"/>
            <a:ext cx="253403" cy="3048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DBB015B-B9D8-4DE6-96B4-58E0DA2C62CB}"/>
              </a:ext>
            </a:extLst>
          </p:cNvPr>
          <p:cNvCxnSpPr>
            <a:stCxn id="54" idx="2"/>
            <a:endCxn id="55" idx="0"/>
          </p:cNvCxnSpPr>
          <p:nvPr/>
        </p:nvCxnSpPr>
        <p:spPr bwMode="auto">
          <a:xfrm flipH="1">
            <a:off x="7517284" y="5985164"/>
            <a:ext cx="84541" cy="20094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794A25D-40C3-476E-BFBB-C4B0AE312862}"/>
              </a:ext>
            </a:extLst>
          </p:cNvPr>
          <p:cNvCxnSpPr/>
          <p:nvPr/>
        </p:nvCxnSpPr>
        <p:spPr bwMode="auto">
          <a:xfrm flipV="1">
            <a:off x="3863322" y="4629002"/>
            <a:ext cx="1031950" cy="2199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2) tomcat(was)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Spring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은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환경에서 컴파일 결과를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WAS(tomcat)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실행하면서 디버그 하는 방식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최종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완료후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해당 결과물을 서버에 이관 설치 하여야 한다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그러므로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tomcat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을 다운로드 받아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 설치한다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기존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피보탈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was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는 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나는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64bit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다운받아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c:\sts-tomcat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 압축을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풀어놨다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tomcat.apache.org/download-90.cgi</a:t>
            </a:r>
            <a:r>
              <a:rPr lang="en-US" altLang="ko-KR" sz="1400" dirty="0" smtClean="0"/>
              <a:t> )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메뉴에서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windows-&gt;preference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아래와 같은 창을 띄워서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Server-&gt;Runtime environment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Add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버튼을 누름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해당창에서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Apache-&gt;Apache Tomcat v9.0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를 선택 후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next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버튼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(4) Tomcat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Server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창에서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browse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버튼을 눌러서 앞에서 받은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톰캣의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압축을 풀어 논 디렉토리를 지정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Finish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누르고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apply&amp;close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누르고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,,,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그럼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톰고양이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 설치완료 및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STS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사용준비 완료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8A69727-C39D-4356-94C8-C6C0195F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" y="4954168"/>
            <a:ext cx="2799484" cy="153673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677838" y="6116299"/>
            <a:ext cx="831874" cy="15183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967630" y="5783759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B93C117-4DBA-4AAE-AEAC-1977E712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659" y="4139188"/>
            <a:ext cx="2696586" cy="2366569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="" xmlns:a16="http://schemas.microsoft.com/office/drawing/2014/main" id="{9AF33AFC-BC57-40A9-A227-553E33F57199}"/>
              </a:ext>
            </a:extLst>
          </p:cNvPr>
          <p:cNvSpPr/>
          <p:nvPr/>
        </p:nvSpPr>
        <p:spPr bwMode="auto">
          <a:xfrm>
            <a:off x="5291112" y="4314805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024D199-5A03-4DD6-BB88-BEE496EF2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245" y="4260684"/>
            <a:ext cx="2093514" cy="22415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527999E-65E2-4B9E-80FB-7D888FB89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386" y="4987916"/>
            <a:ext cx="1319068" cy="920044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0EC16A75-2B80-4158-9D02-928A063726EA}"/>
              </a:ext>
            </a:extLst>
          </p:cNvPr>
          <p:cNvSpPr/>
          <p:nvPr/>
        </p:nvSpPr>
        <p:spPr bwMode="auto">
          <a:xfrm>
            <a:off x="6278133" y="4987916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6CF4BFD-205A-4F9E-A884-163165FAD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5261" y="4053033"/>
            <a:ext cx="2236300" cy="2366570"/>
          </a:xfrm>
          <a:prstGeom prst="rect">
            <a:avLst/>
          </a:prstGeom>
        </p:spPr>
      </p:pic>
      <p:sp>
        <p:nvSpPr>
          <p:cNvPr id="13" name="말풍선: 사각형 20">
            <a:extLst>
              <a:ext uri="{FF2B5EF4-FFF2-40B4-BE49-F238E27FC236}">
                <a16:creationId xmlns="" xmlns:a16="http://schemas.microsoft.com/office/drawing/2014/main" id="{0EC16A75-2B80-4158-9D02-928A063726EA}"/>
              </a:ext>
            </a:extLst>
          </p:cNvPr>
          <p:cNvSpPr/>
          <p:nvPr/>
        </p:nvSpPr>
        <p:spPr bwMode="auto">
          <a:xfrm>
            <a:off x="9041927" y="4563207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3)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한글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(UTF-8)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설정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STS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는 국산이 아니라 최초 실행 시 한글 설정이 잘 안되어 있어서 한글을 설정하여야 한다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메뉴에서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windows-&gt; windows-&gt;preference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아래와 같은 창을 띄워서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옆에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General-&gt;workspace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 보면 아래 창이 나옴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창 안에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Text file encoding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Default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되어 있는 것을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Other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누르고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UTF-8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변경 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Apply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버튼으로 변경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이번엔 옆에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내용중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Web-&gt;CSS Files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선택하여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encoding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Korean,EUC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-KR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ISO 10646/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unicode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(UTF-8)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변경 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Apply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버튼으로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변경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옆에 내용 중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Web-&gt;HTML Files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Web-&gt;JSP Files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 대하여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(2)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번과 같은 작업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UTF-8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변경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함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반드시 바꾼 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Apply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 누를 것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완료되었으니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Apply and Close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버튼으로 창 닫기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8" y="3651085"/>
            <a:ext cx="2649459" cy="2858049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1213297" y="5424321"/>
            <a:ext cx="831874" cy="4330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1503089" y="5091781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 flipV="1">
            <a:off x="480130" y="5222789"/>
            <a:ext cx="717859" cy="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4" y="3727226"/>
            <a:ext cx="2168508" cy="2329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421" y="3774010"/>
            <a:ext cx="2154286" cy="23293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764" y="3835105"/>
            <a:ext cx="2071112" cy="22214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3713044" y="4069196"/>
            <a:ext cx="1662977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4292242" y="3774010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3160205" y="5640854"/>
            <a:ext cx="717859" cy="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 flipV="1">
            <a:off x="5441701" y="5767110"/>
            <a:ext cx="717859" cy="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6838274" y="3774010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5968367" y="4069196"/>
            <a:ext cx="1662977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8077899" y="4221596"/>
            <a:ext cx="1662977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8944531" y="3926410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2737792" y="6103369"/>
            <a:ext cx="438414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5003510" y="5710876"/>
            <a:ext cx="339593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7321132" y="5694749"/>
            <a:ext cx="438414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9385137" y="5640855"/>
            <a:ext cx="438414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8993365" y="5850775"/>
            <a:ext cx="438414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7816062" y="5818949"/>
            <a:ext cx="717859" cy="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01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1) Dynamic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Web Project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만들기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스프링 프로젝트가 아닌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Dynamic Web Project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만들어 보자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 Eclipse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활용했다면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STS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자체가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eclipse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이므로 사용법은 동일하다네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메뉴에서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file-&gt;new-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&gt;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project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아래와 같은 창을 띄워서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옆에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web-&gt;Dynamic Web Project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선택한다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프로젝트 이름을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으로 입력하고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finish</a:t>
            </a: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(3)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기타등등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묻는것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상황에 맞게 대처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대부분 그대로 클릭</a:t>
            </a:r>
            <a:r>
              <a:rPr kumimoji="0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aseline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(4) </a:t>
            </a:r>
            <a:r>
              <a:rPr kumimoji="0" lang="ko-KR" altLang="en-US" sz="1400" baseline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아래와 같은 창이 나오면 </a:t>
            </a:r>
            <a:r>
              <a:rPr kumimoji="0" lang="en-US" altLang="ko-KR" sz="1400" baseline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6" y="3739978"/>
            <a:ext cx="2801216" cy="2682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586" y="3313151"/>
            <a:ext cx="2298877" cy="3205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170" y="3639195"/>
            <a:ext cx="3078342" cy="253249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3307403" y="3739978"/>
            <a:ext cx="1662977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3886601" y="3444792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244046" y="5325762"/>
            <a:ext cx="1662977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9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823244" y="5030576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5920787" y="4188009"/>
            <a:ext cx="1662977" cy="1171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1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6435249" y="3855469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웹프로젝트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하나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2)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처리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(exam_v1)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파일을 만들어 추가하기</a:t>
            </a:r>
            <a:endParaRPr kumimoji="0" lang="en-US" altLang="ko-KR" sz="140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 프로젝트에서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WebContent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왼쪽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마우스질로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New -&gt;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file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파일을 하나씩 만든다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같은 방법으로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allsetDB.jsp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allvieDB.jsp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created.jsp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dropDB.jsp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 index.html, menu.html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oneviewDB.jsp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먼저 만들어 준다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이전 </a:t>
            </a:r>
            <a:r>
              <a:rPr kumimoji="0" lang="ko-KR" altLang="en-US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을 만드는 것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(3)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-connector(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여기에서는 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mysql-connector-java-8.0.16.jar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를 사용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파일을 아래와 같이 </a:t>
            </a:r>
            <a:r>
              <a:rPr kumimoji="0" lang="en-US" altLang="ko-KR" sz="140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WebContent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-&gt;WEB-INF-&gt;lib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밑에 마우스로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끌어다 옮겨놓는다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다음 페이지에 전 파일에 소스를 올려 놨으니 가져다 얼른 만든다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..(</a:t>
            </a:r>
            <a:r>
              <a:rPr kumimoji="0" lang="ko-KR" altLang="en-US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이미 이전에 구현에 봤던 소스라 직접 입력은 생략함</a:t>
            </a:r>
            <a:r>
              <a:rPr kumimoji="0" lang="en-US" altLang="ko-KR" sz="140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4676595"/>
            <a:ext cx="2644861" cy="14127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-151371" y="5082028"/>
            <a:ext cx="3199371" cy="80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427827" y="4786842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47" y="4247867"/>
            <a:ext cx="2040383" cy="2129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3385739" y="4934399"/>
            <a:ext cx="1639341" cy="13563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3953120" y="4518504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503" y="4198259"/>
            <a:ext cx="2293723" cy="200959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056F7-1C73-470E-B8A7-A7EA9C92AD22}"/>
              </a:ext>
            </a:extLst>
          </p:cNvPr>
          <p:cNvSpPr/>
          <p:nvPr/>
        </p:nvSpPr>
        <p:spPr bwMode="auto">
          <a:xfrm>
            <a:off x="6171563" y="5064290"/>
            <a:ext cx="1639341" cy="2484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말풍선: 사각형 11">
            <a:extLst>
              <a:ext uri="{FF2B5EF4-FFF2-40B4-BE49-F238E27FC236}">
                <a16:creationId xmlns="" xmlns:a16="http://schemas.microsoft.com/office/drawing/2014/main" id="{25DACD4D-EC88-4902-AFAC-37ED327274C9}"/>
              </a:ext>
            </a:extLst>
          </p:cNvPr>
          <p:cNvSpPr/>
          <p:nvPr/>
        </p:nvSpPr>
        <p:spPr bwMode="auto">
          <a:xfrm>
            <a:off x="6976057" y="4731750"/>
            <a:ext cx="252290" cy="248402"/>
          </a:xfrm>
          <a:prstGeom prst="wedgeRectCallout">
            <a:avLst/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2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52291</TotalTime>
  <Words>3028</Words>
  <Application>Microsoft Office PowerPoint</Application>
  <PresentationFormat>A4 용지(210x297mm)</PresentationFormat>
  <Paragraphs>448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가는각진제목체</vt:lpstr>
      <vt:lpstr>굴림</vt:lpstr>
      <vt:lpstr>돋움</vt:lpstr>
      <vt:lpstr>맑은 고딕</vt:lpstr>
      <vt:lpstr>Arial</vt:lpstr>
      <vt:lpstr>Consolas</vt:lpstr>
      <vt:lpstr>Wingdings</vt:lpstr>
      <vt:lpstr>1_Default Design</vt:lpstr>
      <vt:lpstr>기본 디자인</vt:lpstr>
      <vt:lpstr>3_Default Design</vt:lpstr>
      <vt:lpstr>1. 스프링 프레임워크 스타트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HPD</cp:lastModifiedBy>
  <cp:revision>3030</cp:revision>
  <cp:lastPrinted>2015-10-28T04:44:44Z</cp:lastPrinted>
  <dcterms:created xsi:type="dcterms:W3CDTF">2003-10-22T07:02:37Z</dcterms:created>
  <dcterms:modified xsi:type="dcterms:W3CDTF">2019-08-20T07:44:37Z</dcterms:modified>
</cp:coreProperties>
</file>