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2"/>
  </p:notesMasterIdLst>
  <p:sldIdLst>
    <p:sldId id="694" r:id="rId4"/>
    <p:sldId id="961" r:id="rId5"/>
    <p:sldId id="977" r:id="rId6"/>
    <p:sldId id="978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14" r:id="rId16"/>
    <p:sldId id="990" r:id="rId17"/>
    <p:sldId id="1015" r:id="rId18"/>
    <p:sldId id="1016" r:id="rId19"/>
    <p:sldId id="1019" r:id="rId20"/>
    <p:sldId id="1020" r:id="rId21"/>
    <p:sldId id="1017" r:id="rId22"/>
    <p:sldId id="1021" r:id="rId23"/>
    <p:sldId id="1022" r:id="rId24"/>
    <p:sldId id="1023" r:id="rId25"/>
    <p:sldId id="1024" r:id="rId26"/>
    <p:sldId id="1025" r:id="rId27"/>
    <p:sldId id="1027" r:id="rId28"/>
    <p:sldId id="1026" r:id="rId29"/>
    <p:sldId id="991" r:id="rId30"/>
    <p:sldId id="984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149AC-3AE8-4705-9264-4921FE4C5BD6}" v="2" dt="2021-05-23T13:05:4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67C149AC-3AE8-4705-9264-4921FE4C5BD6}"/>
    <pc:docChg chg="modMainMaster">
      <pc:chgData name="홍필두" userId="a613eac9-2ee1-4936-8d5c-6f3d69f7b146" providerId="ADAL" clId="{67C149AC-3AE8-4705-9264-4921FE4C5BD6}" dt="2021-05-23T13:05:44.701" v="1" actId="478"/>
      <pc:docMkLst>
        <pc:docMk/>
      </pc:docMkLst>
      <pc:sldMasterChg chg="addSp delSp modSp">
        <pc:chgData name="홍필두" userId="a613eac9-2ee1-4936-8d5c-6f3d69f7b146" providerId="ADAL" clId="{67C149AC-3AE8-4705-9264-4921FE4C5BD6}" dt="2021-05-23T13:05:44.701" v="1" actId="478"/>
        <pc:sldMasterMkLst>
          <pc:docMk/>
          <pc:sldMasterMk cId="0" sldId="2147483659"/>
        </pc:sldMasterMkLst>
        <pc:spChg chg="mod">
          <ac:chgData name="홍필두" userId="a613eac9-2ee1-4936-8d5c-6f3d69f7b146" providerId="ADAL" clId="{67C149AC-3AE8-4705-9264-4921FE4C5BD6}" dt="2021-05-23T13:02:41.380" v="0" actId="571"/>
          <ac:spMkLst>
            <pc:docMk/>
            <pc:sldMasterMk cId="0" sldId="2147483659"/>
            <ac:spMk id="13" creationId="{737F83AE-892C-4398-B96C-583DD2FE3A12}"/>
          </ac:spMkLst>
        </pc:spChg>
        <pc:spChg chg="mod">
          <ac:chgData name="홍필두" userId="a613eac9-2ee1-4936-8d5c-6f3d69f7b146" providerId="ADAL" clId="{67C149AC-3AE8-4705-9264-4921FE4C5BD6}" dt="2021-05-23T13:02:41.380" v="0" actId="571"/>
          <ac:spMkLst>
            <pc:docMk/>
            <pc:sldMasterMk cId="0" sldId="2147483659"/>
            <ac:spMk id="14" creationId="{FFC8E6B5-CF40-4706-98A8-CBDC093F93D8}"/>
          </ac:spMkLst>
        </pc:spChg>
        <pc:grpChg chg="add del mod">
          <ac:chgData name="홍필두" userId="a613eac9-2ee1-4936-8d5c-6f3d69f7b146" providerId="ADAL" clId="{67C149AC-3AE8-4705-9264-4921FE4C5BD6}" dt="2021-05-23T13:05:44.701" v="1" actId="478"/>
          <ac:grpSpMkLst>
            <pc:docMk/>
            <pc:sldMasterMk cId="0" sldId="2147483659"/>
            <ac:grpSpMk id="12" creationId="{C2A83E54-27F9-4E7B-B74D-BD0DCA9C90C0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youtube.com/@survcode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youtu.be/UeedbuG_Cb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kr/java/technologies/javase/jdk12-archive-downloads.html" TargetMode="External"/><Relationship Id="rId2" Type="http://schemas.openxmlformats.org/officeDocument/2006/relationships/hyperlink" Target="https://recipes4dev.tistory.com/17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처음 시작하기 </a:t>
            </a: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055704" y="5084763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2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04" y="5102373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92417" y="3259723"/>
            <a:ext cx="3393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4"/>
              </a:rPr>
              <a:t>https://</a:t>
            </a:r>
            <a:r>
              <a:rPr lang="ko-KR" altLang="en-US" smtClean="0">
                <a:hlinkClick r:id="rId4"/>
              </a:rPr>
              <a:t>youtu.be/UeedbuG_CbM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(3)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</a:t>
            </a:r>
            <a:r>
              <a:rPr lang="en-US" altLang="ko-KR" sz="1200" dirty="0"/>
              <a:t> </a:t>
            </a:r>
            <a:r>
              <a:rPr lang="ko-KR" altLang="en-US" sz="1200" dirty="0"/>
              <a:t>되었으면 빈 소스가 나온다</a:t>
            </a:r>
            <a:r>
              <a:rPr lang="en-US" altLang="ko-KR" sz="1200" dirty="0"/>
              <a:t>. (</a:t>
            </a:r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여기에 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처음 </a:t>
            </a:r>
            <a:r>
              <a:rPr lang="en-US" altLang="ko-KR" sz="1200" dirty="0"/>
              <a:t>java </a:t>
            </a:r>
            <a:r>
              <a:rPr lang="ko-KR" altLang="en-US" sz="1200" dirty="0"/>
              <a:t>도전</a:t>
            </a:r>
            <a:r>
              <a:rPr lang="en-US" altLang="ko-KR" sz="1200" dirty="0"/>
              <a:t>“);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ko-KR" altLang="en-US" sz="1200" dirty="0"/>
              <a:t>과 같이 </a:t>
            </a:r>
            <a:r>
              <a:rPr lang="ko-KR" altLang="en-US" sz="1200" dirty="0" err="1"/>
              <a:t>한줄</a:t>
            </a:r>
            <a:r>
              <a:rPr lang="ko-KR" altLang="en-US" sz="1200" dirty="0"/>
              <a:t> 인쇄하는 코드 삽입 </a:t>
            </a:r>
            <a:r>
              <a:rPr lang="en-US" altLang="ko-KR" sz="1200" dirty="0"/>
              <a:t>(</a:t>
            </a:r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실행 버튼</a:t>
            </a:r>
            <a:r>
              <a:rPr lang="en-US" altLang="ko-KR" sz="1200" dirty="0"/>
              <a:t>(run) </a:t>
            </a:r>
            <a:r>
              <a:rPr lang="ko-KR" altLang="en-US" sz="1200" dirty="0"/>
              <a:t>눌러</a:t>
            </a:r>
            <a:r>
              <a:rPr lang="en-US" altLang="ko-KR" sz="1200" dirty="0"/>
              <a:t> </a:t>
            </a:r>
            <a:r>
              <a:rPr lang="ko-KR" altLang="en-US" sz="1200" dirty="0"/>
              <a:t>실행 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이클립스는</a:t>
            </a:r>
            <a:r>
              <a:rPr lang="ko-KR" altLang="en-US" sz="1200" dirty="0"/>
              <a:t> 개미</a:t>
            </a:r>
            <a:r>
              <a:rPr lang="en-US" altLang="ko-KR" sz="1200" dirty="0"/>
              <a:t>(ANT)</a:t>
            </a:r>
            <a:r>
              <a:rPr lang="ko-KR" altLang="en-US" sz="1200" dirty="0"/>
              <a:t>가 자동 컴파일 </a:t>
            </a:r>
            <a:r>
              <a:rPr lang="en-US" altLang="ko-KR" sz="1200" dirty="0"/>
              <a:t>(</a:t>
            </a:r>
            <a:r>
              <a:rPr lang="ko-KR" altLang="en-US" sz="1200" dirty="0"/>
              <a:t>찾아보자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55269" y="2256064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871295" y="5532076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5" y="921967"/>
            <a:ext cx="3357859" cy="1258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5" y="2814591"/>
            <a:ext cx="7210998" cy="36017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697670" y="3635715"/>
            <a:ext cx="2276514" cy="1205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466857" y="5602614"/>
            <a:ext cx="3279738" cy="60468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392468" y="2997413"/>
            <a:ext cx="163150" cy="2200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2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5298467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이전에 </a:t>
            </a:r>
            <a:r>
              <a:rPr lang="en-US" altLang="ko-KR" sz="1200" dirty="0"/>
              <a:t>notepad++</a:t>
            </a:r>
            <a:r>
              <a:rPr lang="ko-KR" altLang="en-US" sz="1200" dirty="0"/>
              <a:t>의 </a:t>
            </a:r>
            <a:r>
              <a:rPr lang="en-US" altLang="ko-KR" sz="1200" dirty="0"/>
              <a:t>plugin </a:t>
            </a:r>
            <a:r>
              <a:rPr lang="ko-KR" altLang="en-US" sz="1200" dirty="0"/>
              <a:t>을 생각해 보자</a:t>
            </a:r>
            <a:r>
              <a:rPr lang="en-US" altLang="ko-KR" sz="1200" dirty="0"/>
              <a:t>. </a:t>
            </a:r>
            <a:r>
              <a:rPr lang="ko-KR" altLang="en-US" sz="1200" dirty="0"/>
              <a:t>그것보다는 더 잘 만들어졌다</a:t>
            </a:r>
            <a:r>
              <a:rPr lang="en-US" altLang="ko-KR" sz="12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메뉴에서 </a:t>
            </a:r>
            <a:r>
              <a:rPr lang="en-US" altLang="ko-KR" sz="1200" dirty="0"/>
              <a:t>help-&gt; Eclipse Marketplace </a:t>
            </a:r>
            <a:r>
              <a:rPr lang="ko-KR" altLang="en-US" sz="1200" dirty="0"/>
              <a:t>에서 </a:t>
            </a:r>
            <a:r>
              <a:rPr lang="en-US" altLang="ko-KR" sz="1200" dirty="0"/>
              <a:t>remote system</a:t>
            </a:r>
            <a:r>
              <a:rPr lang="ko-KR" altLang="en-US" sz="1200" dirty="0"/>
              <a:t> </a:t>
            </a:r>
            <a:r>
              <a:rPr lang="en-US" altLang="ko-KR" sz="1200" dirty="0"/>
              <a:t>explore</a:t>
            </a:r>
            <a:r>
              <a:rPr lang="ko-KR" altLang="en-US" sz="1200" dirty="0"/>
              <a:t>를 검색 설치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sftp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Eclipse</a:t>
            </a:r>
            <a:r>
              <a:rPr lang="ko-KR" altLang="en-US" sz="1200" dirty="0"/>
              <a:t>의</a:t>
            </a:r>
            <a:r>
              <a:rPr lang="en-US" altLang="ko-KR" sz="1200" dirty="0" err="1"/>
              <a:t>maketplace</a:t>
            </a:r>
            <a:r>
              <a:rPr lang="ko-KR" altLang="en-US" sz="1200" dirty="0"/>
              <a:t>는 마치 </a:t>
            </a:r>
            <a:r>
              <a:rPr lang="ko-KR" altLang="en-US" sz="1200" dirty="0" err="1"/>
              <a:t>구글</a:t>
            </a:r>
            <a:r>
              <a:rPr lang="ko-KR" altLang="en-US" sz="1200" dirty="0"/>
              <a:t> 플레이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앱스토어</a:t>
            </a:r>
            <a:r>
              <a:rPr lang="ko-KR" altLang="en-US" sz="1200" dirty="0"/>
              <a:t> 같은 역할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영어 읽어보며 </a:t>
            </a:r>
            <a:r>
              <a:rPr lang="en-US" altLang="ko-KR" sz="1200" dirty="0"/>
              <a:t>accept</a:t>
            </a:r>
            <a:r>
              <a:rPr lang="ko-KR" altLang="en-US" sz="1200" dirty="0"/>
              <a:t>하고 설치</a:t>
            </a:r>
            <a:r>
              <a:rPr lang="en-US" altLang="ko-KR" sz="1200" dirty="0"/>
              <a:t>(</a:t>
            </a:r>
            <a:r>
              <a:rPr lang="ko-KR" altLang="en-US" sz="1200" dirty="0"/>
              <a:t>인터넷 연결되어 있어야 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시간이 좀 걸리니 가급적 쉬는 시간에 하시오</a:t>
            </a:r>
            <a:r>
              <a:rPr lang="en-US" altLang="ko-KR" sz="1200" dirty="0"/>
              <a:t>….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98" y="1707500"/>
            <a:ext cx="2820621" cy="43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68433" y="771790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</a:t>
            </a:r>
            <a:r>
              <a:rPr lang="en-US" altLang="ko-KR" sz="1600" dirty="0"/>
              <a:t>(2)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메뉴에서 </a:t>
            </a:r>
            <a:r>
              <a:rPr lang="en-US" altLang="ko-KR" sz="1200" dirty="0"/>
              <a:t>window</a:t>
            </a:r>
            <a:r>
              <a:rPr lang="ko-KR" altLang="en-US" sz="1200" dirty="0"/>
              <a:t> </a:t>
            </a:r>
            <a:r>
              <a:rPr lang="en-US" altLang="ko-KR" sz="1200" dirty="0"/>
              <a:t>-&gt; perspective-&gt;open perspective -&gt;other</a:t>
            </a:r>
            <a:r>
              <a:rPr lang="ko-KR" altLang="en-US" sz="1200" dirty="0"/>
              <a:t>에서 그 놈</a:t>
            </a:r>
            <a:r>
              <a:rPr lang="en-US" altLang="ko-KR" sz="1200" dirty="0"/>
              <a:t>(remote system explorer)</a:t>
            </a:r>
            <a:r>
              <a:rPr lang="ko-KR" altLang="en-US" sz="1200" dirty="0"/>
              <a:t>을 실행</a:t>
            </a:r>
            <a:r>
              <a:rPr lang="en-US" altLang="ko-KR" sz="1200" dirty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이젠 당연히 </a:t>
            </a:r>
            <a:r>
              <a:rPr lang="en-US" altLang="ko-KR" sz="1200" dirty="0" err="1"/>
              <a:t>ssh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sftp</a:t>
            </a:r>
            <a:r>
              <a:rPr lang="en-US" altLang="ko-KR" sz="1200" dirty="0"/>
              <a:t> </a:t>
            </a:r>
            <a:r>
              <a:rPr lang="ko-KR" altLang="en-US" sz="1200" dirty="0"/>
              <a:t>접속설정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ip,port</a:t>
            </a:r>
            <a:r>
              <a:rPr lang="en-US" altLang="ko-KR" sz="1200" dirty="0"/>
              <a:t>)</a:t>
            </a:r>
            <a:r>
              <a:rPr lang="ko-KR" altLang="en-US" sz="1200" dirty="0"/>
              <a:t>하고 </a:t>
            </a:r>
            <a:r>
              <a:rPr lang="en-US" altLang="ko-KR" sz="1200" dirty="0" err="1"/>
              <a:t>id,passwd</a:t>
            </a:r>
            <a:r>
              <a:rPr lang="ko-KR" altLang="en-US" sz="1200" dirty="0"/>
              <a:t>넣고 접속해야 하지요</a:t>
            </a:r>
            <a:r>
              <a:rPr lang="en-US" altLang="ko-KR" sz="1200" dirty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6" y="1951389"/>
            <a:ext cx="5133540" cy="170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2" y="4095327"/>
            <a:ext cx="5163894" cy="22107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 bwMode="auto">
          <a:xfrm>
            <a:off x="3207514" y="3820750"/>
            <a:ext cx="510793" cy="274577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05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83042" y="615618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</a:t>
            </a:r>
            <a:r>
              <a:rPr lang="en-US" altLang="ko-KR" sz="1600" dirty="0"/>
              <a:t>(3)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ip</a:t>
            </a:r>
            <a:r>
              <a:rPr lang="en-US" altLang="ko-KR" sz="1200" dirty="0"/>
              <a:t>, port</a:t>
            </a:r>
            <a:r>
              <a:rPr lang="ko-KR" altLang="en-US" sz="1200" dirty="0"/>
              <a:t>설정 </a:t>
            </a:r>
            <a:r>
              <a:rPr lang="en-US" altLang="ko-KR" sz="1200" dirty="0"/>
              <a:t>(</a:t>
            </a:r>
            <a:r>
              <a:rPr lang="ko-KR" altLang="en-US" sz="1200" dirty="0"/>
              <a:t>힌트</a:t>
            </a:r>
            <a:r>
              <a:rPr lang="en-US" altLang="ko-KR" sz="1200" dirty="0"/>
              <a:t>: new .., </a:t>
            </a:r>
            <a:r>
              <a:rPr lang="ko-KR" altLang="en-US" sz="1200" dirty="0"/>
              <a:t>왼쪽</a:t>
            </a:r>
            <a:r>
              <a:rPr lang="en-US" altLang="ko-KR" sz="1200" dirty="0"/>
              <a:t> </a:t>
            </a:r>
            <a:r>
              <a:rPr lang="ko-KR" altLang="en-US" sz="1200" dirty="0"/>
              <a:t>아래</a:t>
            </a:r>
            <a:r>
              <a:rPr lang="en-US" altLang="ko-KR" sz="1200" dirty="0"/>
              <a:t>) (</a:t>
            </a:r>
            <a:r>
              <a:rPr lang="ko-KR" altLang="en-US" sz="1200" dirty="0"/>
              <a:t>그림</a:t>
            </a:r>
            <a:r>
              <a:rPr lang="en-US" altLang="ko-KR" sz="1200" dirty="0"/>
              <a:t>1,2)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connect -&gt;</a:t>
            </a:r>
            <a:r>
              <a:rPr lang="en-US" altLang="ko-KR" sz="1200" dirty="0" err="1"/>
              <a:t>passwd</a:t>
            </a:r>
            <a:r>
              <a:rPr lang="ko-KR" altLang="en-US" sz="1200" dirty="0"/>
              <a:t>넣고 </a:t>
            </a:r>
            <a:r>
              <a:rPr lang="en-US" altLang="ko-KR" sz="1200" dirty="0"/>
              <a:t>-&gt; </a:t>
            </a:r>
            <a:r>
              <a:rPr lang="ko-KR" altLang="en-US" sz="1200" dirty="0"/>
              <a:t>터미널</a:t>
            </a:r>
            <a:r>
              <a:rPr lang="en-US" altLang="ko-KR" sz="1200" dirty="0"/>
              <a:t> </a:t>
            </a:r>
            <a:r>
              <a:rPr lang="ko-KR" altLang="en-US" sz="1200" dirty="0"/>
              <a:t>보기 </a:t>
            </a:r>
            <a:r>
              <a:rPr lang="en-US" altLang="ko-KR" sz="1200" dirty="0"/>
              <a:t>(</a:t>
            </a:r>
            <a:r>
              <a:rPr lang="ko-KR" altLang="en-US" sz="1200" dirty="0"/>
              <a:t>그림 </a:t>
            </a:r>
            <a:r>
              <a:rPr lang="en-US" altLang="ko-KR" sz="1200" dirty="0"/>
              <a:t>3,4)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sftp</a:t>
            </a:r>
            <a:r>
              <a:rPr lang="en-US" altLang="ko-KR" sz="1200" dirty="0"/>
              <a:t> file</a:t>
            </a:r>
            <a:r>
              <a:rPr lang="ko-KR" altLang="en-US" sz="1200" dirty="0"/>
              <a:t> 살펴보기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96" y="4606279"/>
            <a:ext cx="1975303" cy="1163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37" y="4352158"/>
            <a:ext cx="2525010" cy="1613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61" y="2383248"/>
            <a:ext cx="1613963" cy="15203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1" y="2325697"/>
            <a:ext cx="1915994" cy="1635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902" y="2428693"/>
            <a:ext cx="1719120" cy="17615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2914650" y="295275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4037376" y="500620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5076443" y="310515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7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en-US" dirty="0"/>
              <a:t>자바 개발환경을 교수님과 같이 설치하였으나 스스로 도움 없이 해보는 것이 오늘의 실습</a:t>
            </a:r>
            <a:r>
              <a:rPr lang="en-US" altLang="ko-KR" dirty="0"/>
              <a:t>-&gt;</a:t>
            </a:r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제어판</a:t>
            </a:r>
            <a:r>
              <a:rPr lang="en-US" altLang="ko-KR" dirty="0"/>
              <a:t>-&gt;</a:t>
            </a:r>
            <a:r>
              <a:rPr lang="ko-KR" altLang="en-US" dirty="0"/>
              <a:t>프로그램 제거에서 </a:t>
            </a:r>
            <a:r>
              <a:rPr lang="en-US" altLang="ko-KR" dirty="0"/>
              <a:t>Java SE </a:t>
            </a:r>
            <a:r>
              <a:rPr lang="en-US" altLang="ko-KR" dirty="0" err="1"/>
              <a:t>Devel</a:t>
            </a:r>
            <a:r>
              <a:rPr lang="en-US" altLang="ko-KR" dirty="0"/>
              <a:t>~(JDK)</a:t>
            </a:r>
            <a:r>
              <a:rPr lang="ko-KR" altLang="en-US" dirty="0"/>
              <a:t>삭제</a:t>
            </a:r>
            <a:r>
              <a:rPr lang="en-US" altLang="ko-KR" dirty="0"/>
              <a:t>, eclipse</a:t>
            </a:r>
            <a:r>
              <a:rPr lang="ko-KR" altLang="en-US" dirty="0"/>
              <a:t>는 제어판에 안 나타남</a:t>
            </a:r>
            <a:r>
              <a:rPr lang="en-US" altLang="ko-KR" dirty="0"/>
              <a:t>/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 err="1"/>
              <a:t>디렉토리를</a:t>
            </a:r>
            <a:r>
              <a:rPr lang="ko-KR" altLang="en-US" dirty="0"/>
              <a:t> 통째로 지움</a:t>
            </a:r>
            <a:r>
              <a:rPr lang="en-US" altLang="ko-KR" dirty="0"/>
              <a:t>-&gt; </a:t>
            </a:r>
            <a:r>
              <a:rPr lang="ko-KR" altLang="en-US" dirty="0"/>
              <a:t>그냥 </a:t>
            </a:r>
            <a:r>
              <a:rPr lang="ko-KR" altLang="en-US" dirty="0" err="1"/>
              <a:t>인스톨러에서</a:t>
            </a:r>
            <a:r>
              <a:rPr lang="ko-KR" altLang="en-US" dirty="0"/>
              <a:t> 다시 설치</a:t>
            </a:r>
            <a:r>
              <a:rPr lang="en-US" altLang="ko-KR" dirty="0"/>
              <a:t>.( </a:t>
            </a:r>
            <a:r>
              <a:rPr lang="ko-KR" altLang="en-US" dirty="0"/>
              <a:t>지운 부분 </a:t>
            </a:r>
            <a:r>
              <a:rPr lang="ko-KR" altLang="en-US" dirty="0" err="1"/>
              <a:t>캡처</a:t>
            </a:r>
            <a:r>
              <a:rPr lang="en-US" altLang="ko-KR" dirty="0"/>
              <a:t>) </a:t>
            </a:r>
            <a:endParaRPr lang="ko-KR" altLang="en-US" dirty="0"/>
          </a:p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4) java</a:t>
            </a:r>
            <a:r>
              <a:rPr lang="ko-KR" altLang="en-US" dirty="0"/>
              <a:t> </a:t>
            </a:r>
            <a:r>
              <a:rPr lang="en-US" altLang="ko-KR" dirty="0"/>
              <a:t>– hello world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6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</a:t>
            </a:r>
            <a:r>
              <a:rPr lang="en-US" altLang="ko-KR" sz="1600" dirty="0"/>
              <a:t> (About the Java Technology)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In the Java programming language, all source code is first written in plain text files ending with the .java extension. Those source files are then compiled into .class files by the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compiler. A .class file does not contain code that is native to your processor; it instead contains bytecodes — the machine language of the Java Virtual Machine1 (Java VM). The java launcher tool then runs your application with an instance of the Java Virtual Machine.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Because the Java VM is available on many different operating systems, the same .class files are capable of running on Microsoft Windows, the Solaris™ Operating System (Solaris OS), Linux, or Mac OS. Some virtual machines, such as the Java SE </a:t>
            </a:r>
            <a:r>
              <a:rPr lang="en-US" altLang="ko-KR" sz="1200" dirty="0" err="1"/>
              <a:t>HotSpot</a:t>
            </a:r>
            <a:r>
              <a:rPr lang="en-US" altLang="ko-KR" sz="1200" dirty="0"/>
              <a:t> at a Glance, perform additional steps at runtime to give your application a performance boost. This includes various tasks such as finding performance bottlenecks and recompiling (to native code) frequently used sections of code.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영어 좀 읽으라고 그대로 작성함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10" y="4352114"/>
            <a:ext cx="4114049" cy="1218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4" y="3996350"/>
            <a:ext cx="3190335" cy="2176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281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63583" y="637471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</a:t>
            </a:r>
            <a:r>
              <a:rPr lang="ko-KR" altLang="en-US" sz="1600" dirty="0"/>
              <a:t>를 비롯한 프로그래밍 언어와 </a:t>
            </a:r>
            <a:r>
              <a:rPr lang="en-US" altLang="ko-KR" sz="1600" dirty="0"/>
              <a:t>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549" y="1627703"/>
            <a:ext cx="197522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r>
              <a:rPr lang="en-US" altLang="ko-KR" sz="1100" dirty="0"/>
              <a:t>(.c , *.</a:t>
            </a:r>
            <a:r>
              <a:rPr lang="en-US" altLang="ko-KR" sz="1100" dirty="0" err="1"/>
              <a:t>cpp</a:t>
            </a:r>
            <a:r>
              <a:rPr lang="en-US" altLang="ko-KR" sz="1100" dirty="0"/>
              <a:t>, ..) 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6417" y="2148138"/>
            <a:ext cx="32567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sz="1000" dirty="0"/>
              <a:t>(</a:t>
            </a:r>
            <a:r>
              <a:rPr lang="ko-KR" altLang="en-US" sz="1000" dirty="0"/>
              <a:t>해당 시스템의 </a:t>
            </a:r>
            <a:r>
              <a:rPr lang="en-US" altLang="ko-KR" sz="1000" dirty="0"/>
              <a:t>OS</a:t>
            </a:r>
            <a:r>
              <a:rPr lang="ko-KR" altLang="en-US" sz="1000" dirty="0"/>
              <a:t>가 인지하는 실행코드를 만드는 작업</a:t>
            </a:r>
            <a:r>
              <a:rPr lang="en-US" altLang="ko-KR" sz="1000" dirty="0"/>
              <a:t>,</a:t>
            </a:r>
            <a:r>
              <a:rPr lang="ko-KR" altLang="en-US" sz="1000" dirty="0"/>
              <a:t>각</a:t>
            </a:r>
            <a:r>
              <a:rPr lang="en-US" altLang="ko-KR" sz="1000" dirty="0"/>
              <a:t> </a:t>
            </a:r>
            <a:r>
              <a:rPr lang="ko-KR" altLang="en-US" sz="1000" dirty="0"/>
              <a:t>시스템에 맞는 컴파일러로 컴파일</a:t>
            </a:r>
            <a:r>
              <a:rPr lang="en-US" altLang="ko-KR" sz="1000" dirty="0"/>
              <a:t>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579" y="3023647"/>
            <a:ext cx="323838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 </a:t>
            </a:r>
            <a:r>
              <a:rPr lang="en-US" altLang="ko-KR" sz="900" dirty="0"/>
              <a:t>(*.exe(PC), *.</a:t>
            </a:r>
            <a:r>
              <a:rPr lang="en-US" altLang="ko-KR" sz="900" dirty="0" err="1"/>
              <a:t>apk</a:t>
            </a:r>
            <a:r>
              <a:rPr lang="en-US" altLang="ko-KR" sz="900" dirty="0"/>
              <a:t>(</a:t>
            </a:r>
            <a:r>
              <a:rPr lang="ko-KR" altLang="en-US" sz="900" dirty="0" err="1"/>
              <a:t>안드로이드</a:t>
            </a:r>
            <a:r>
              <a:rPr lang="en-US" altLang="ko-KR" sz="900" dirty="0"/>
              <a:t>) *(</a:t>
            </a:r>
            <a:r>
              <a:rPr lang="ko-KR" altLang="en-US" sz="900" dirty="0"/>
              <a:t>유닉스</a:t>
            </a:r>
            <a:r>
              <a:rPr lang="en-US" altLang="ko-KR" sz="900" dirty="0"/>
              <a:t>))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7480" y="4352246"/>
            <a:ext cx="24497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실행파일을 </a:t>
            </a:r>
            <a:r>
              <a:rPr lang="en-US" altLang="ko-KR" dirty="0"/>
              <a:t>OS</a:t>
            </a:r>
            <a:r>
              <a:rPr lang="ko-KR" altLang="en-US" dirty="0"/>
              <a:t>에서 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5760" y="1613159"/>
            <a:ext cx="1532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r>
              <a:rPr lang="en-US" altLang="ko-KR" sz="1100" dirty="0"/>
              <a:t>(.java) 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3627" y="2133594"/>
            <a:ext cx="34115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sz="1000" dirty="0"/>
              <a:t>(JVM</a:t>
            </a:r>
            <a:r>
              <a:rPr lang="ko-KR" altLang="en-US" sz="1000" dirty="0"/>
              <a:t>이 인지하는 실행코드를 만드는 작업</a:t>
            </a:r>
            <a:r>
              <a:rPr lang="en-US" altLang="ko-KR" sz="1000" dirty="0"/>
              <a:t>,)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21967" y="2834570"/>
            <a:ext cx="3812520" cy="643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r>
              <a:rPr lang="ko-KR" altLang="en-US" dirty="0"/>
              <a:t>실행파일 </a:t>
            </a:r>
            <a:r>
              <a:rPr lang="en-US" altLang="ko-KR" sz="900" dirty="0"/>
              <a:t>(*.class, </a:t>
            </a:r>
            <a:r>
              <a:rPr lang="ko-KR" altLang="en-US" sz="900" dirty="0"/>
              <a:t>모든 이 기종 기기에 </a:t>
            </a:r>
            <a:r>
              <a:rPr lang="en-US" altLang="ko-KR" sz="900" dirty="0"/>
              <a:t>JVM</a:t>
            </a:r>
            <a:r>
              <a:rPr lang="ko-KR" altLang="en-US" sz="900" dirty="0"/>
              <a:t>이 </a:t>
            </a:r>
            <a:endParaRPr lang="en-US" altLang="ko-KR" sz="900" dirty="0"/>
          </a:p>
          <a:p>
            <a:r>
              <a:rPr lang="ko-KR" altLang="en-US" sz="900" dirty="0"/>
              <a:t>설치되어 있다면 </a:t>
            </a:r>
            <a:r>
              <a:rPr lang="en-US" altLang="ko-KR" sz="900" dirty="0" err="1"/>
              <a:t>a.class</a:t>
            </a:r>
            <a:r>
              <a:rPr lang="ko-KR" altLang="en-US" sz="900" dirty="0"/>
              <a:t>파일을 </a:t>
            </a:r>
            <a:r>
              <a:rPr lang="en-US" altLang="ko-KR" sz="900" dirty="0"/>
              <a:t>pc</a:t>
            </a:r>
            <a:r>
              <a:rPr lang="ko-KR" altLang="en-US" sz="900" dirty="0"/>
              <a:t>에서 실행한다면</a:t>
            </a:r>
            <a:r>
              <a:rPr lang="en-US" altLang="ko-KR" sz="900" dirty="0"/>
              <a:t>, </a:t>
            </a:r>
            <a:r>
              <a:rPr lang="ko-KR" altLang="en-US" sz="900" dirty="0"/>
              <a:t>그 </a:t>
            </a:r>
            <a:r>
              <a:rPr lang="en-US" altLang="ko-KR" sz="900" dirty="0" err="1"/>
              <a:t>a.class</a:t>
            </a:r>
            <a:r>
              <a:rPr lang="ko-KR" altLang="en-US" sz="900" dirty="0"/>
              <a:t>파일을 유닉스 서버로 보내서 실행하면 실행됨</a:t>
            </a:r>
            <a:r>
              <a:rPr lang="en-US" altLang="ko-KR" sz="900" dirty="0"/>
              <a:t>)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2156" y="4231464"/>
            <a:ext cx="2677336" cy="634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파일을 </a:t>
            </a:r>
            <a:r>
              <a:rPr lang="en-US" altLang="ko-KR" dirty="0"/>
              <a:t>JVM</a:t>
            </a:r>
            <a:r>
              <a:rPr lang="ko-KR" altLang="en-US" dirty="0"/>
              <a:t>을 통하여</a:t>
            </a:r>
            <a:endParaRPr lang="en-US" altLang="ko-KR" dirty="0"/>
          </a:p>
          <a:p>
            <a:r>
              <a:rPr lang="ko-KR" altLang="en-US" dirty="0"/>
              <a:t>실행</a:t>
            </a:r>
          </a:p>
        </p:txBody>
      </p:sp>
      <p:sp>
        <p:nvSpPr>
          <p:cNvPr id="3" name="아래쪽 화살표 2"/>
          <p:cNvSpPr/>
          <p:nvPr/>
        </p:nvSpPr>
        <p:spPr bwMode="auto">
          <a:xfrm>
            <a:off x="1874330" y="2003333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1886345" y="2872829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464275" y="1969815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5476290" y="2630631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880252" y="4966596"/>
            <a:ext cx="97690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윈도우용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43261" y="4993790"/>
            <a:ext cx="97690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리눅스용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869676" y="5032365"/>
            <a:ext cx="110764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HP-Unix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179906" y="4893979"/>
            <a:ext cx="1067071" cy="34930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Class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903737" y="5467429"/>
            <a:ext cx="1037761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윈도우용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27452" y="5513594"/>
            <a:ext cx="1037761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리눅스용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264993" y="5491458"/>
            <a:ext cx="1093867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HP-UNIX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82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</a:t>
            </a:r>
            <a:r>
              <a:rPr lang="ko-KR" altLang="en-US" sz="1600" dirty="0"/>
              <a:t>컴파일 및 실행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를 </a:t>
            </a:r>
            <a:r>
              <a:rPr lang="en-US" altLang="ko-KR" sz="1200" dirty="0"/>
              <a:t>eclipse IDE</a:t>
            </a:r>
            <a:r>
              <a:rPr lang="ko-KR" altLang="en-US" sz="1200" dirty="0"/>
              <a:t>에서 편하게 마우스클릭으로 컴파일 했지만 </a:t>
            </a:r>
            <a:r>
              <a:rPr lang="en-US" altLang="ko-KR" sz="1200" dirty="0"/>
              <a:t>command line</a:t>
            </a:r>
            <a:r>
              <a:rPr lang="ko-KR" altLang="en-US" sz="1200" dirty="0"/>
              <a:t>에서 컴파일 및 실행함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</a:t>
            </a:r>
            <a:r>
              <a:rPr lang="ko-KR" altLang="en-US" sz="1200" dirty="0"/>
              <a:t>자바파일명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확장자</a:t>
            </a:r>
            <a:r>
              <a:rPr lang="ko-KR" altLang="en-US" sz="1200" dirty="0"/>
              <a:t> 붙일 것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Test1.java)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실행</a:t>
            </a:r>
            <a:r>
              <a:rPr lang="en-US" altLang="ko-KR" sz="1200" dirty="0"/>
              <a:t> : java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확장자</a:t>
            </a:r>
            <a:r>
              <a:rPr lang="ko-KR" altLang="en-US" sz="1200" dirty="0"/>
              <a:t> 안 붙일 것 </a:t>
            </a:r>
            <a:r>
              <a:rPr lang="en-US" altLang="ko-KR" sz="1200" dirty="0"/>
              <a:t>: java Test1)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cmd</a:t>
            </a:r>
            <a:r>
              <a:rPr lang="ko-KR" altLang="en-US" sz="1200" dirty="0"/>
              <a:t>에서도 동일하게 실행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 </a:t>
            </a:r>
            <a:r>
              <a:rPr lang="en-US" altLang="ko-KR" sz="1200" dirty="0"/>
              <a:t>PC</a:t>
            </a:r>
            <a:r>
              <a:rPr lang="ko-KR" altLang="en-US" sz="1200" dirty="0"/>
              <a:t>와 서버의 </a:t>
            </a:r>
            <a:r>
              <a:rPr lang="en-US" altLang="ko-KR" sz="1200" dirty="0"/>
              <a:t>class</a:t>
            </a:r>
            <a:r>
              <a:rPr lang="ko-KR" altLang="en-US" sz="1200" dirty="0"/>
              <a:t>가 동일하게 실행하려면 버전 호환이 되어야 함 </a:t>
            </a:r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</a:t>
            </a:r>
            <a:r>
              <a:rPr lang="en-US" altLang="ko-KR" sz="1200" dirty="0"/>
              <a:t>java 1.8</a:t>
            </a:r>
            <a:r>
              <a:rPr lang="ko-KR" altLang="en-US" sz="1200" dirty="0"/>
              <a:t>로 컴파일 했다면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서버도 </a:t>
            </a:r>
            <a:r>
              <a:rPr lang="en-US" altLang="ko-KR" sz="1200" dirty="0"/>
              <a:t>1.8 </a:t>
            </a:r>
            <a:r>
              <a:rPr lang="ko-KR" altLang="en-US" sz="1200" dirty="0"/>
              <a:t>버전 이상의 </a:t>
            </a:r>
            <a:r>
              <a:rPr lang="en-US" altLang="ko-KR" sz="1200" dirty="0" err="1"/>
              <a:t>jvm</a:t>
            </a:r>
            <a:r>
              <a:rPr lang="ko-KR" altLang="en-US" sz="1200" dirty="0"/>
              <a:t>이 설치되어 있어야 함</a:t>
            </a:r>
            <a:r>
              <a:rPr lang="en-US" altLang="ko-KR" sz="1200" dirty="0"/>
              <a:t>: </a:t>
            </a:r>
            <a:r>
              <a:rPr lang="ko-KR" altLang="en-US" sz="1200" dirty="0"/>
              <a:t>그래서 실제 회사 등 필드에서는 모든 자바 버전을 몇으로 하자고 약속함 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eclips</a:t>
            </a:r>
            <a:r>
              <a:rPr lang="ko-KR" altLang="en-US" sz="1200" dirty="0"/>
              <a:t>에서 처음 프로젝트 생성시 호환가능 버전을 지정</a:t>
            </a:r>
            <a:r>
              <a:rPr lang="en-US" altLang="ko-KR" sz="1200" dirty="0"/>
              <a:t>.. </a:t>
            </a:r>
            <a:r>
              <a:rPr lang="ko-KR" altLang="en-US" sz="1200" dirty="0"/>
              <a:t>버전이 높다고 </a:t>
            </a:r>
            <a:r>
              <a:rPr lang="ko-KR" altLang="en-US" sz="1200" dirty="0" err="1"/>
              <a:t>좋은거</a:t>
            </a:r>
            <a:r>
              <a:rPr lang="ko-KR" altLang="en-US" sz="1200" dirty="0"/>
              <a:t> 아님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apt-get install default-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 </a:t>
            </a:r>
            <a:r>
              <a:rPr lang="en-US" altLang="ko-KR" sz="1200" dirty="0"/>
              <a:t>( </a:t>
            </a:r>
            <a:r>
              <a:rPr lang="ko-KR" altLang="en-US" sz="1200" dirty="0"/>
              <a:t>뭔지</a:t>
            </a:r>
            <a:r>
              <a:rPr lang="en-US" altLang="ko-KR" sz="1200" dirty="0"/>
              <a:t> </a:t>
            </a:r>
            <a:r>
              <a:rPr lang="ko-KR" altLang="en-US" sz="1200" dirty="0"/>
              <a:t>벌써 잊었나</a:t>
            </a:r>
            <a:r>
              <a:rPr lang="en-US" altLang="ko-KR" sz="1200" dirty="0"/>
              <a:t>?)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50" y="3887050"/>
            <a:ext cx="4846740" cy="2286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1732850" y="4067373"/>
            <a:ext cx="4580684" cy="13583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126412" y="5452251"/>
            <a:ext cx="1585973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27045" y="5623621"/>
            <a:ext cx="1585973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76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</a:t>
            </a:r>
            <a:r>
              <a:rPr lang="ko-KR" altLang="en-US" sz="1600" dirty="0"/>
              <a:t>기술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관련 기술을 많이 사용</a:t>
            </a:r>
            <a:r>
              <a:rPr lang="en-US" altLang="ko-KR" sz="1200" dirty="0"/>
              <a:t>.. </a:t>
            </a:r>
            <a:r>
              <a:rPr lang="ko-KR" altLang="en-US" sz="1200" dirty="0"/>
              <a:t>다 사용하는 것은 아님</a:t>
            </a:r>
            <a:r>
              <a:rPr lang="en-US" altLang="ko-KR" sz="1200" dirty="0"/>
              <a:t>. </a:t>
            </a:r>
            <a:r>
              <a:rPr lang="ko-KR" altLang="en-US" sz="1200" dirty="0"/>
              <a:t>경쟁이 안 되는 건 거의 안 씀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13" y="1607162"/>
            <a:ext cx="5391150" cy="4752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967057" y="2762171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98875" y="2770392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34488" y="2782409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43543" y="2779247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088240" y="3373543"/>
            <a:ext cx="863179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377461" y="4386497"/>
            <a:ext cx="1968554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67057" y="4583795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7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latinLnBrk="1"/>
            <a:r>
              <a:rPr lang="en-US" altLang="ko-KR" dirty="0"/>
              <a:t>1) PC</a:t>
            </a:r>
            <a:r>
              <a:rPr lang="ko-KR" altLang="en-US" dirty="0"/>
              <a:t>에서 </a:t>
            </a:r>
            <a:r>
              <a:rPr lang="en-US" altLang="ko-KR" dirty="0"/>
              <a:t>eclipse</a:t>
            </a:r>
            <a:r>
              <a:rPr lang="ko-KR" altLang="en-US" dirty="0"/>
              <a:t>로 </a:t>
            </a:r>
            <a:r>
              <a:rPr lang="en-US" altLang="ko-KR" dirty="0"/>
              <a:t>Test_pc.java </a:t>
            </a:r>
            <a:r>
              <a:rPr lang="ko-KR" altLang="en-US" dirty="0"/>
              <a:t>를 작성</a:t>
            </a:r>
            <a:r>
              <a:rPr lang="en-US" altLang="ko-KR" dirty="0"/>
              <a:t>(</a:t>
            </a:r>
            <a:r>
              <a:rPr lang="en-US" altLang="ko-KR" dirty="0" err="1"/>
              <a:t>helloworld</a:t>
            </a:r>
            <a:r>
              <a:rPr lang="ko-KR" altLang="en-US" dirty="0"/>
              <a:t>수준</a:t>
            </a:r>
            <a:r>
              <a:rPr lang="en-US" altLang="ko-KR" dirty="0"/>
              <a:t>)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및 실행</a:t>
            </a:r>
            <a:r>
              <a:rPr lang="en-US" altLang="ko-KR" dirty="0"/>
              <a:t> </a:t>
            </a:r>
            <a:endParaRPr lang="ko-KR" altLang="en-US" dirty="0"/>
          </a:p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en-US" altLang="ko-KR" dirty="0"/>
              <a:t>Test_linux.java</a:t>
            </a:r>
            <a:r>
              <a:rPr lang="ko-KR" altLang="en-US" dirty="0"/>
              <a:t>를 컴파일 후 실행</a:t>
            </a:r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Test_linux.class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ko-KR" altLang="en-US" dirty="0" err="1"/>
              <a:t>보낸후</a:t>
            </a:r>
            <a:r>
              <a:rPr lang="ko-KR" altLang="en-US" dirty="0"/>
              <a:t> 실행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4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Java </a:t>
            </a:r>
            <a:r>
              <a:rPr lang="ko-KR" altLang="en-US" sz="2000" dirty="0"/>
              <a:t>개발환경 </a:t>
            </a:r>
            <a:r>
              <a:rPr lang="ko-KR" altLang="en-US" sz="2000" dirty="0" err="1"/>
              <a:t>셋팅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JDK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Eclipse</a:t>
            </a:r>
            <a:r>
              <a:rPr lang="ko-KR" altLang="en-US" dirty="0"/>
              <a:t> </a:t>
            </a:r>
            <a:r>
              <a:rPr lang="en-US" altLang="ko-KR" dirty="0"/>
              <a:t>&amp; Hello World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3) Eclipse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Java</a:t>
            </a:r>
            <a:r>
              <a:rPr lang="ko-KR" altLang="en-US" sz="20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JVM - PC vs Linux Server</a:t>
            </a:r>
            <a:r>
              <a:rPr lang="ko-KR" altLang="en-US" dirty="0"/>
              <a:t> </a:t>
            </a:r>
            <a:r>
              <a:rPr lang="en-US" altLang="ko-KR" dirty="0"/>
              <a:t>, C vs Java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2) Java Family</a:t>
            </a:r>
          </a:p>
          <a:p>
            <a:pPr>
              <a:spcBef>
                <a:spcPct val="0"/>
              </a:spcBef>
            </a:pP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프로그래밍의</a:t>
            </a:r>
            <a:r>
              <a:rPr lang="en-US" altLang="ko-KR" sz="2000" dirty="0"/>
              <a:t> </a:t>
            </a:r>
            <a:r>
              <a:rPr lang="ko-KR" altLang="en-US" sz="20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구조적 프로그래밍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2) OOP &amp; CBD</a:t>
            </a:r>
          </a:p>
          <a:p>
            <a:pPr>
              <a:spcBef>
                <a:spcPct val="0"/>
              </a:spcBef>
            </a:pPr>
            <a:endParaRPr lang="en-US" altLang="ko-KR" sz="18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원칙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</a:t>
            </a:r>
            <a:r>
              <a:rPr lang="ko-KR" altLang="en-US" sz="1200" dirty="0"/>
              <a:t>개 프로그램 내에서도 </a:t>
            </a:r>
            <a:r>
              <a:rPr lang="en-US" altLang="ko-KR" sz="1200" dirty="0"/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입력</a:t>
            </a:r>
            <a:r>
              <a:rPr lang="en-US" altLang="ko-KR" sz="1200" dirty="0">
                <a:solidFill>
                  <a:srgbClr val="FF0000"/>
                </a:solidFill>
              </a:rPr>
              <a:t>(input), </a:t>
            </a:r>
            <a:r>
              <a:rPr lang="ko-KR" altLang="en-US" sz="1200" dirty="0">
                <a:solidFill>
                  <a:srgbClr val="FF0000"/>
                </a:solidFill>
              </a:rPr>
              <a:t>처리 </a:t>
            </a:r>
            <a:r>
              <a:rPr lang="en-US" altLang="ko-KR" sz="1200" dirty="0">
                <a:solidFill>
                  <a:srgbClr val="FF0000"/>
                </a:solidFill>
              </a:rPr>
              <a:t>(processing), </a:t>
            </a:r>
            <a:r>
              <a:rPr lang="ko-KR" altLang="en-US" sz="1200" dirty="0">
                <a:solidFill>
                  <a:srgbClr val="FF0000"/>
                </a:solidFill>
              </a:rPr>
              <a:t>출력</a:t>
            </a:r>
            <a:r>
              <a:rPr lang="en-US" altLang="ko-KR" sz="1200" dirty="0">
                <a:solidFill>
                  <a:srgbClr val="FF0000"/>
                </a:solidFill>
              </a:rPr>
              <a:t>(output)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</a:rPr>
              <a:t>3-tier (Presentation, Business, Data) </a:t>
            </a:r>
            <a:r>
              <a:rPr lang="en-US" altLang="ko-KR" sz="1200" dirty="0"/>
              <a:t>: Enterprise(= </a:t>
            </a:r>
            <a:r>
              <a:rPr lang="ko-KR" altLang="en-US" sz="1200" dirty="0"/>
              <a:t>기업</a:t>
            </a:r>
            <a:r>
              <a:rPr lang="en-US" altLang="ko-KR" sz="1200" dirty="0"/>
              <a:t>) System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</a:rPr>
              <a:t>MVC (Model, View, Control) </a:t>
            </a:r>
            <a:r>
              <a:rPr lang="en-US" altLang="ko-KR" sz="1200" dirty="0"/>
              <a:t>: Programming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Presentation </a:t>
            </a:r>
            <a:r>
              <a:rPr lang="ko-KR" altLang="en-US" sz="1200" dirty="0"/>
              <a:t>강조 </a:t>
            </a:r>
            <a:r>
              <a:rPr lang="en-US" altLang="ko-KR" sz="1200" dirty="0"/>
              <a:t>: channel system : web, mobile, ARS, C/S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Biz(Processing) </a:t>
            </a:r>
            <a:r>
              <a:rPr lang="ko-KR" altLang="en-US" sz="1200" dirty="0"/>
              <a:t>강조 </a:t>
            </a:r>
            <a:r>
              <a:rPr lang="en-US" altLang="ko-KR" sz="1200" dirty="0"/>
              <a:t>: distribute-system, Super-com, AI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</a:t>
            </a:r>
            <a:r>
              <a:rPr lang="ko-KR" altLang="en-US" sz="1200" dirty="0"/>
              <a:t>강조 </a:t>
            </a:r>
            <a:r>
              <a:rPr lang="en-US" altLang="ko-KR" sz="1200" dirty="0"/>
              <a:t>: Data Analysis (Big</a:t>
            </a:r>
            <a:r>
              <a:rPr lang="ko-KR" altLang="en-US" sz="1200" dirty="0"/>
              <a:t> </a:t>
            </a:r>
            <a:r>
              <a:rPr lang="en-US" altLang="ko-KR" sz="1200" dirty="0"/>
              <a:t>Data)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49899" y="3517215"/>
            <a:ext cx="2515730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INPUT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File, DB, Memory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getchar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,input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 Service(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Web,XML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JSON,REST)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Input Screen, keyboard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Touch, Voice Recognize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GPS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Gesture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Sensing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Self-made (random-number)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025805" y="3457140"/>
            <a:ext cx="2544584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OUTPUT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File, DB, Memory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putchar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(),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printf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 Service(WEB, XML,JSON,REST)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Screen Output, Mobile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Voice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Motor Drive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LED, SIGN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Paper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863298" y="4016505"/>
            <a:ext cx="1756710" cy="868651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PROCESSING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414952" y="4302612"/>
            <a:ext cx="379237" cy="318712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5638982" y="4306651"/>
            <a:ext cx="379237" cy="318712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7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프로그램 처리</a:t>
            </a:r>
            <a:r>
              <a:rPr lang="en-US" altLang="ko-KR" sz="1600" dirty="0"/>
              <a:t> </a:t>
            </a:r>
            <a:r>
              <a:rPr lang="ko-KR" altLang="en-US" sz="1600" dirty="0"/>
              <a:t>기본 원리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SBS (Step by Step) : </a:t>
            </a:r>
            <a:r>
              <a:rPr lang="ko-KR" altLang="en-US" sz="1200" dirty="0"/>
              <a:t>한 문장을 처리한 후 다음문장을 처리한다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Assignment : </a:t>
            </a:r>
            <a:r>
              <a:rPr lang="ko-KR" altLang="en-US" sz="1200" dirty="0"/>
              <a:t>변수 등에</a:t>
            </a:r>
            <a:r>
              <a:rPr lang="en-US" altLang="ko-KR" sz="1200" dirty="0"/>
              <a:t> </a:t>
            </a:r>
            <a:r>
              <a:rPr lang="ko-KR" altLang="en-US" sz="1200" dirty="0"/>
              <a:t>값을 집어 넣는다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Calculation:</a:t>
            </a:r>
            <a:r>
              <a:rPr lang="ko-KR" altLang="en-US" sz="1200" dirty="0"/>
              <a:t> 연산처리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Selection : </a:t>
            </a:r>
            <a:r>
              <a:rPr lang="ko-KR" altLang="en-US" sz="1200" dirty="0"/>
              <a:t>선택한다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Looping : </a:t>
            </a:r>
            <a:r>
              <a:rPr lang="ko-KR" altLang="en-US" sz="1200" dirty="0"/>
              <a:t>반복</a:t>
            </a:r>
            <a:r>
              <a:rPr lang="en-US" altLang="ko-KR" sz="1200" dirty="0"/>
              <a:t>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1)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/>
              <a:t>(</a:t>
            </a:r>
            <a:r>
              <a:rPr lang="ko-KR" altLang="en-US" sz="1200" dirty="0"/>
              <a:t>문자</a:t>
            </a:r>
            <a:r>
              <a:rPr lang="en-US" altLang="ko-KR" sz="1200" dirty="0"/>
              <a:t>,</a:t>
            </a:r>
            <a:r>
              <a:rPr lang="ko-KR" altLang="en-US" sz="1200" dirty="0"/>
              <a:t>숫자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2)</a:t>
            </a:r>
            <a:r>
              <a:rPr lang="ko-KR" altLang="en-US" sz="1200" dirty="0">
                <a:solidFill>
                  <a:srgbClr val="FF0000"/>
                </a:solidFill>
              </a:rPr>
              <a:t>계산</a:t>
            </a:r>
            <a:r>
              <a:rPr lang="en-US" altLang="ko-KR" sz="1200" dirty="0"/>
              <a:t>(</a:t>
            </a:r>
            <a:r>
              <a:rPr lang="ko-KR" altLang="en-US" sz="1200" dirty="0"/>
              <a:t>사칙연산</a:t>
            </a:r>
            <a:r>
              <a:rPr lang="en-US" altLang="ko-KR" sz="1200" dirty="0"/>
              <a:t>,</a:t>
            </a:r>
            <a:r>
              <a:rPr lang="ko-KR" altLang="en-US" sz="1200" dirty="0"/>
              <a:t>간혹</a:t>
            </a:r>
            <a:r>
              <a:rPr lang="en-US" altLang="ko-KR" sz="1200" dirty="0"/>
              <a:t> </a:t>
            </a:r>
            <a:r>
              <a:rPr lang="ko-KR" altLang="en-US" sz="1200" dirty="0"/>
              <a:t>비트연산</a:t>
            </a:r>
            <a:r>
              <a:rPr lang="en-US" altLang="ko-KR" sz="1200" dirty="0"/>
              <a:t>,</a:t>
            </a:r>
            <a:r>
              <a:rPr lang="ko-KR" altLang="en-US" sz="1200" dirty="0"/>
              <a:t>간혹 </a:t>
            </a:r>
            <a:r>
              <a:rPr lang="ko-KR" altLang="en-US" sz="1200" dirty="0" err="1"/>
              <a:t>부울연산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3)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if,case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4)</a:t>
            </a:r>
            <a:r>
              <a:rPr lang="ko-KR" altLang="en-US" sz="1200" dirty="0">
                <a:solidFill>
                  <a:srgbClr val="FF0000"/>
                </a:solidFill>
              </a:rPr>
              <a:t>반복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for,while</a:t>
            </a:r>
            <a:r>
              <a:rPr lang="en-US" altLang="ko-KR" sz="1200" dirty="0"/>
              <a:t>, until) </a:t>
            </a:r>
            <a:r>
              <a:rPr lang="ko-KR" altLang="en-US" sz="1200" dirty="0"/>
              <a:t>이 </a:t>
            </a:r>
            <a:r>
              <a:rPr lang="en-US" altLang="ko-KR" sz="1200" dirty="0"/>
              <a:t>Processing</a:t>
            </a:r>
            <a:r>
              <a:rPr lang="ko-KR" altLang="en-US" sz="1200" dirty="0"/>
              <a:t>의 기본일 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입출력 처리하기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23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구조적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절차적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</a:t>
            </a:r>
            <a:r>
              <a:rPr lang="ko-KR" altLang="en-US" sz="1200" dirty="0"/>
              <a:t>으로 어프로치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모듈</a:t>
            </a:r>
            <a:r>
              <a:rPr lang="en-US" altLang="ko-KR" sz="1200" dirty="0"/>
              <a:t>(</a:t>
            </a:r>
            <a:r>
              <a:rPr lang="ko-KR" altLang="en-US" sz="1200" dirty="0"/>
              <a:t>자기가 머리 속에 그려질 수 있는 수준</a:t>
            </a:r>
            <a:r>
              <a:rPr lang="en-US" altLang="ko-KR" sz="1200" dirty="0"/>
              <a:t>)</a:t>
            </a:r>
            <a:r>
              <a:rPr lang="ko-KR" altLang="en-US" sz="1200" dirty="0"/>
              <a:t>단위까지 분리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레벨수준으로 나열 </a:t>
            </a:r>
            <a:r>
              <a:rPr lang="en-US" altLang="ko-KR" sz="1200" dirty="0"/>
              <a:t>(</a:t>
            </a:r>
            <a:r>
              <a:rPr lang="ko-KR" altLang="en-US" sz="1200" dirty="0"/>
              <a:t>레벨 다른 놈은 하단으로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실력도 없는 내가 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포탈 시스템 재개발 총괄</a:t>
            </a:r>
            <a:r>
              <a:rPr lang="en-US" altLang="ko-KR" sz="1200" dirty="0"/>
              <a:t>(PM)</a:t>
            </a:r>
            <a:r>
              <a:rPr lang="ko-KR" altLang="en-US" sz="1200" dirty="0"/>
              <a:t>을 말았다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개발해라</a:t>
            </a:r>
            <a:r>
              <a:rPr lang="en-US" altLang="ko-KR" sz="1200" dirty="0"/>
              <a:t>..</a:t>
            </a:r>
            <a:r>
              <a:rPr lang="ko-KR" altLang="en-US" sz="1200" dirty="0" err="1"/>
              <a:t>허걱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 : </a:t>
            </a:r>
            <a:r>
              <a:rPr lang="ko-KR" altLang="en-US" sz="1200" dirty="0" err="1"/>
              <a:t>네이버</a:t>
            </a:r>
            <a:r>
              <a:rPr lang="en-US" altLang="ko-KR" sz="1200" dirty="0"/>
              <a:t> </a:t>
            </a:r>
            <a:r>
              <a:rPr lang="ko-KR" altLang="en-US" sz="1200" dirty="0"/>
              <a:t>아래 메일</a:t>
            </a:r>
            <a:r>
              <a:rPr lang="en-US" altLang="ko-KR" sz="1200" dirty="0"/>
              <a:t>,</a:t>
            </a:r>
            <a:r>
              <a:rPr lang="ko-KR" altLang="en-US" sz="1200" dirty="0"/>
              <a:t>카페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블로그</a:t>
            </a:r>
            <a:r>
              <a:rPr lang="en-US" altLang="ko-KR" sz="1200" dirty="0"/>
              <a:t>,</a:t>
            </a:r>
            <a:r>
              <a:rPr lang="ko-KR" altLang="en-US" sz="1200" dirty="0"/>
              <a:t>지식 </a:t>
            </a:r>
            <a:r>
              <a:rPr lang="en-US" altLang="ko-KR" sz="1200" dirty="0"/>
              <a:t>in, </a:t>
            </a:r>
            <a:r>
              <a:rPr lang="ko-KR" altLang="en-US" sz="1200" dirty="0"/>
              <a:t>쇼핑</a:t>
            </a:r>
            <a:r>
              <a:rPr lang="en-US" altLang="ko-KR" sz="1200" dirty="0"/>
              <a:t>…. </a:t>
            </a:r>
            <a:r>
              <a:rPr lang="ko-KR" altLang="en-US" sz="1200" dirty="0"/>
              <a:t>을 구상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2680297"/>
            <a:ext cx="7010881" cy="10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구조적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절차적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</a:t>
            </a:r>
            <a:r>
              <a:rPr lang="ko-KR" altLang="en-US" sz="1200" dirty="0"/>
              <a:t>으로 어프로치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모듈</a:t>
            </a:r>
            <a:r>
              <a:rPr lang="en-US" altLang="ko-KR" sz="1200" dirty="0"/>
              <a:t>(</a:t>
            </a:r>
            <a:r>
              <a:rPr lang="ko-KR" altLang="en-US" sz="1200" dirty="0"/>
              <a:t>자기가 머리 속에 그려질 수 있는 수준</a:t>
            </a:r>
            <a:r>
              <a:rPr lang="en-US" altLang="ko-KR" sz="1200" dirty="0"/>
              <a:t>)</a:t>
            </a:r>
            <a:r>
              <a:rPr lang="ko-KR" altLang="en-US" sz="1200" dirty="0"/>
              <a:t>단위까지 분리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레벨수준으로 나열 </a:t>
            </a:r>
            <a:r>
              <a:rPr lang="en-US" altLang="ko-KR" sz="1200" dirty="0"/>
              <a:t>(</a:t>
            </a:r>
            <a:r>
              <a:rPr lang="ko-KR" altLang="en-US" sz="1200" dirty="0"/>
              <a:t>레벨 다른 놈은 하단으로</a:t>
            </a:r>
            <a:r>
              <a:rPr lang="en-US" altLang="ko-KR" sz="1200" dirty="0"/>
              <a:t>) : 1.2.5</a:t>
            </a:r>
            <a:r>
              <a:rPr lang="ko-KR" altLang="en-US" sz="1200" dirty="0" err="1"/>
              <a:t>임시보관함은</a:t>
            </a:r>
            <a:r>
              <a:rPr lang="ko-KR" altLang="en-US" sz="1200" dirty="0"/>
              <a:t> </a:t>
            </a:r>
            <a:r>
              <a:rPr lang="en-US" altLang="ko-KR" sz="1200" dirty="0"/>
              <a:t>2.</a:t>
            </a:r>
            <a:r>
              <a:rPr lang="ko-KR" altLang="en-US" sz="1200" dirty="0"/>
              <a:t>카페와 같은 레벨이 아님</a:t>
            </a:r>
            <a:r>
              <a:rPr lang="en-US" altLang="ko-KR" sz="1200" dirty="0"/>
              <a:t>.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- </a:t>
            </a:r>
            <a:r>
              <a:rPr lang="ko-KR" altLang="en-US" sz="1200" dirty="0"/>
              <a:t>즉 메일개발팀</a:t>
            </a:r>
            <a:r>
              <a:rPr lang="en-US" altLang="ko-KR" sz="1200" dirty="0"/>
              <a:t>,,</a:t>
            </a:r>
            <a:r>
              <a:rPr lang="ko-KR" altLang="en-US" sz="1200" dirty="0"/>
              <a:t>카페개발팀으로 나누는 데 </a:t>
            </a:r>
            <a:r>
              <a:rPr lang="ko-KR" altLang="en-US" sz="1200" dirty="0" err="1"/>
              <a:t>임시보관함</a:t>
            </a:r>
            <a:r>
              <a:rPr lang="ko-KR" altLang="en-US" sz="1200" dirty="0"/>
              <a:t> 개발팀은 레벨이 안 맞아서 못 놀아줌 </a:t>
            </a:r>
            <a:r>
              <a:rPr lang="en-US" altLang="ko-KR" sz="1200" dirty="0"/>
              <a:t>(OSI 7 layer)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90" y="2203128"/>
            <a:ext cx="7100345" cy="40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일반인들은</a:t>
            </a:r>
            <a:r>
              <a:rPr lang="en-US" altLang="ko-KR" sz="1200" dirty="0"/>
              <a:t> TV</a:t>
            </a:r>
            <a:r>
              <a:rPr lang="ko-KR" altLang="en-US" sz="1200" dirty="0"/>
              <a:t>의 내부기기적 특성을 </a:t>
            </a:r>
            <a:r>
              <a:rPr lang="ko-KR" altLang="en-US" sz="1200" dirty="0" err="1"/>
              <a:t>알필요</a:t>
            </a:r>
            <a:r>
              <a:rPr lang="ko-KR" altLang="en-US" sz="1200" dirty="0"/>
              <a:t> 없고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리모콘을</a:t>
            </a:r>
            <a:r>
              <a:rPr lang="ko-KR" altLang="en-US" sz="1200" dirty="0"/>
              <a:t> 통하여 </a:t>
            </a:r>
            <a:r>
              <a:rPr lang="en-US" altLang="ko-KR" sz="1200" dirty="0"/>
              <a:t>TV</a:t>
            </a:r>
            <a:r>
              <a:rPr lang="ko-KR" altLang="en-US" sz="1200" dirty="0"/>
              <a:t>를 사용하면 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이러한 사상으로 </a:t>
            </a:r>
            <a:r>
              <a:rPr lang="en-US" altLang="ko-KR" sz="1200" dirty="0"/>
              <a:t>class</a:t>
            </a:r>
            <a:r>
              <a:rPr lang="ko-KR" altLang="en-US" sz="1200" dirty="0"/>
              <a:t>개념까지 발전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pSp>
        <p:nvGrpSpPr>
          <p:cNvPr id="28" name="그룹 3"/>
          <p:cNvGrpSpPr>
            <a:grpSpLocks/>
          </p:cNvGrpSpPr>
          <p:nvPr/>
        </p:nvGrpSpPr>
        <p:grpSpPr bwMode="auto">
          <a:xfrm>
            <a:off x="914962" y="1889915"/>
            <a:ext cx="6518275" cy="4229100"/>
            <a:chOff x="3850719" y="1192807"/>
            <a:chExt cx="5047219" cy="3925293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3850719" y="1192807"/>
              <a:ext cx="2666200" cy="360998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구조체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(Structure)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와 클래스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(Class )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43572" y="3500243"/>
              <a:ext cx="3529120" cy="134232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struct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elevator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{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limit-up-floor;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down-floor;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char help[100];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}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3850719" y="3357318"/>
              <a:ext cx="5047219" cy="1760782"/>
            </a:xfrm>
            <a:prstGeom prst="homePlate">
              <a:avLst>
                <a:gd name="adj" fmla="val 0"/>
              </a:avLst>
            </a:prstGeom>
            <a:noFill/>
            <a:ln w="25400" cap="flat" cmpd="sng" algn="ctr">
              <a:solidFill>
                <a:srgbClr val="AAE2CA"/>
              </a:solidFill>
              <a:prstDash val="solid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grpSp>
          <p:nvGrpSpPr>
            <p:cNvPr id="34" name="그룹 56"/>
            <p:cNvGrpSpPr>
              <a:grpSpLocks/>
            </p:cNvGrpSpPr>
            <p:nvPr/>
          </p:nvGrpSpPr>
          <p:grpSpPr bwMode="auto">
            <a:xfrm>
              <a:off x="3851275" y="1700213"/>
              <a:ext cx="5041900" cy="371475"/>
              <a:chOff x="3779838" y="3777928"/>
              <a:chExt cx="5222415" cy="371475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779262" y="3777392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70733" y="3789179"/>
                <a:ext cx="4731361" cy="35510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일반적인 프로그래밍 언어에서 많이 사용하는 구조체</a:t>
                </a:r>
              </a:p>
            </p:txBody>
          </p:sp>
          <p:pic>
            <p:nvPicPr>
              <p:cNvPr id="46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" name="TextBox 34"/>
            <p:cNvSpPr txBox="1"/>
            <p:nvPr/>
          </p:nvSpPr>
          <p:spPr bwMode="auto">
            <a:xfrm>
              <a:off x="4355932" y="2070988"/>
              <a:ext cx="4537089" cy="250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sym typeface="Wingdings" panose="05000000000000000000" pitchFamily="2" charset="2"/>
                </a:rPr>
                <a:t> 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rPr>
                <a:t>엘리베이터의 속성을 표현함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rPr>
                <a:t>.</a:t>
              </a:r>
            </a:p>
          </p:txBody>
        </p:sp>
        <p:grpSp>
          <p:nvGrpSpPr>
            <p:cNvPr id="36" name="그룹 56"/>
            <p:cNvGrpSpPr>
              <a:grpSpLocks/>
            </p:cNvGrpSpPr>
            <p:nvPr/>
          </p:nvGrpSpPr>
          <p:grpSpPr bwMode="auto">
            <a:xfrm>
              <a:off x="3851275" y="2349500"/>
              <a:ext cx="5041900" cy="371475"/>
              <a:chOff x="3779838" y="3777928"/>
              <a:chExt cx="5222415" cy="371475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3779262" y="3777900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270733" y="3789688"/>
                <a:ext cx="4731361" cy="35510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구조체는 변수들을 묶어서 레코드 개념으로 프로그램에서 사용함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.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돋움"/>
                  <a:cs typeface="+mn-cs"/>
                </a:endParaRPr>
              </a:p>
            </p:txBody>
          </p:sp>
          <p:pic>
            <p:nvPicPr>
              <p:cNvPr id="43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" name="그룹 56"/>
            <p:cNvGrpSpPr>
              <a:grpSpLocks/>
            </p:cNvGrpSpPr>
            <p:nvPr/>
          </p:nvGrpSpPr>
          <p:grpSpPr bwMode="auto">
            <a:xfrm>
              <a:off x="3851275" y="2852738"/>
              <a:ext cx="5041900" cy="371475"/>
              <a:chOff x="3779838" y="3777928"/>
              <a:chExt cx="5222415" cy="371475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3779262" y="3778585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270733" y="3790373"/>
                <a:ext cx="4731361" cy="35510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단순히 프로그램 내에서 변수들의 묶음으로 사용됨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.</a:t>
                </a:r>
              </a:p>
            </p:txBody>
          </p:sp>
          <p:pic>
            <p:nvPicPr>
              <p:cNvPr id="40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323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엘리베이터라는 </a:t>
            </a:r>
            <a:r>
              <a:rPr lang="en-US" altLang="ko-KR" sz="1200" dirty="0"/>
              <a:t>class</a:t>
            </a:r>
            <a:r>
              <a:rPr lang="ko-KR" altLang="en-US" sz="1200" dirty="0"/>
              <a:t>를 구현 </a:t>
            </a:r>
            <a:r>
              <a:rPr lang="en-US" altLang="ko-KR" sz="1200" dirty="0"/>
              <a:t>(</a:t>
            </a:r>
            <a:r>
              <a:rPr lang="ko-KR" altLang="en-US" sz="1200" dirty="0"/>
              <a:t>내부는 나름대로 복잡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450975" y="2386425"/>
            <a:ext cx="6721475" cy="3671887"/>
          </a:xfrm>
          <a:prstGeom prst="homePlate">
            <a:avLst>
              <a:gd name="adj" fmla="val 0"/>
            </a:avLst>
          </a:prstGeom>
          <a:noFill/>
          <a:ln w="25400" cap="flat" cmpd="sng" algn="ctr">
            <a:solidFill>
              <a:srgbClr val="AAE2CA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63875" y="5739225"/>
            <a:ext cx="3475038" cy="392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엘리베이터라는 실 세계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(Real World)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의 개념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(Object)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구현한 사례</a:t>
            </a:r>
          </a:p>
        </p:txBody>
      </p:sp>
      <p:grpSp>
        <p:nvGrpSpPr>
          <p:cNvPr id="52" name="그룹 56"/>
          <p:cNvGrpSpPr>
            <a:grpSpLocks/>
          </p:cNvGrpSpPr>
          <p:nvPr/>
        </p:nvGrpSpPr>
        <p:grpSpPr bwMode="auto">
          <a:xfrm>
            <a:off x="1450975" y="2026062"/>
            <a:ext cx="6721475" cy="222250"/>
            <a:chOff x="3779838" y="3777928"/>
            <a:chExt cx="5222415" cy="37147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79838" y="3777928"/>
              <a:ext cx="432940" cy="371475"/>
            </a:xfrm>
            <a:prstGeom prst="roundRect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AE2C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1984" y="3788542"/>
              <a:ext cx="4730269" cy="35555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클래스의 기본은 변수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데이터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)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와 함수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기능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, Method)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를 가지고 있음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. -&gt;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구조체의 확장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pic>
          <p:nvPicPr>
            <p:cNvPr id="5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직사각형 55"/>
          <p:cNvSpPr/>
          <p:nvPr/>
        </p:nvSpPr>
        <p:spPr bwMode="auto">
          <a:xfrm>
            <a:off x="1709738" y="2457862"/>
            <a:ext cx="4360862" cy="328136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  elevator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limit-up-floor=10;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최상위 층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down-floor=0;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최하위층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floor; //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현재층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char help[100];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void up() 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엘리베이터가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if (floor == limit-up-floor)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help=“ last-floor”;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else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floor++;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최상층이 아닐 때 한 층씩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void down()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엘리베이터가 내려감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if (floor == limit-down-floor)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help=“ first-floor”;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else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floor++;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최하층이 아닐 때 한 층씩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59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가져다 쓰거나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자주 쓰는 것은 만들어 두거나 </a:t>
            </a:r>
            <a:endParaRPr lang="en-US" altLang="ko-KR" sz="1200" dirty="0"/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450975" y="2386425"/>
            <a:ext cx="6721475" cy="3671887"/>
          </a:xfrm>
          <a:prstGeom prst="homePlate">
            <a:avLst>
              <a:gd name="adj" fmla="val 0"/>
            </a:avLst>
          </a:prstGeom>
          <a:noFill/>
          <a:ln w="25400" cap="flat" cmpd="sng" algn="ctr">
            <a:solidFill>
              <a:srgbClr val="AAE2CA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63875" y="5739225"/>
            <a:ext cx="3475038" cy="392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kern="0" dirty="0">
                <a:solidFill>
                  <a:srgbClr val="FFFFFF"/>
                </a:solidFill>
                <a:latin typeface="돋움"/>
                <a:ea typeface="돋움"/>
              </a:rPr>
              <a:t>Class</a:t>
            </a:r>
            <a:r>
              <a:rPr kumimoji="1" lang="ko-KR" altLang="en-US" sz="1000" b="0" kern="0" dirty="0">
                <a:solidFill>
                  <a:srgbClr val="FFFFFF"/>
                </a:solidFill>
                <a:latin typeface="돋움"/>
                <a:ea typeface="돋움"/>
              </a:rPr>
              <a:t>를 활용한 프로그램 구현</a:t>
            </a:r>
          </a:p>
        </p:txBody>
      </p:sp>
      <p:grpSp>
        <p:nvGrpSpPr>
          <p:cNvPr id="52" name="그룹 56"/>
          <p:cNvGrpSpPr>
            <a:grpSpLocks/>
          </p:cNvGrpSpPr>
          <p:nvPr/>
        </p:nvGrpSpPr>
        <p:grpSpPr bwMode="auto">
          <a:xfrm>
            <a:off x="1450975" y="2026062"/>
            <a:ext cx="6721475" cy="222250"/>
            <a:chOff x="3779838" y="3777928"/>
            <a:chExt cx="5222415" cy="37147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79838" y="3777928"/>
              <a:ext cx="432940" cy="371475"/>
            </a:xfrm>
            <a:prstGeom prst="roundRect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AE2C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1984" y="3788542"/>
              <a:ext cx="4730269" cy="35555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Class Elevator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를 이용한다면 프로그램은 쉽게 구현됨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. </a:t>
              </a:r>
              <a:r>
                <a:rPr lang="ko-KR" altLang="en-US" sz="1000" b="0" kern="0" dirty="0" err="1">
                  <a:solidFill>
                    <a:srgbClr val="000000"/>
                  </a:solidFill>
                  <a:latin typeface="돋움"/>
                  <a:ea typeface="돋움"/>
                </a:rPr>
                <a:t>값을지정하고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 기능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(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함수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)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를 사용하고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….</a:t>
              </a:r>
            </a:p>
          </p:txBody>
        </p:sp>
        <p:pic>
          <p:nvPicPr>
            <p:cNvPr id="5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직사각형 55"/>
          <p:cNvSpPr/>
          <p:nvPr/>
        </p:nvSpPr>
        <p:spPr bwMode="auto">
          <a:xfrm>
            <a:off x="1709738" y="2457862"/>
            <a:ext cx="4360862" cy="328136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void main()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class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elevator;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//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우리건물은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지상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10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층 지하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1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층이다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elevator. limit-up-floor=10;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elevator. down-floor=-1;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if(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올라가야 되면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   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myclass.up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else if(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내려가야 되면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   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myclass.down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}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Java </a:t>
            </a:r>
            <a:r>
              <a:rPr lang="ko-KR" altLang="en-US" sz="1800" dirty="0"/>
              <a:t>개발환경 </a:t>
            </a:r>
            <a:r>
              <a:rPr lang="ko-KR" altLang="en-US" sz="1800" dirty="0" err="1"/>
              <a:t>셋팅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필기없고</a:t>
            </a:r>
            <a:r>
              <a:rPr lang="en-US" altLang="ko-KR" sz="1800" dirty="0"/>
              <a:t> PPT</a:t>
            </a:r>
            <a:r>
              <a:rPr lang="ko-KR" altLang="en-US" sz="1800" dirty="0"/>
              <a:t>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800" dirty="0"/>
              <a:t>2. Java</a:t>
            </a:r>
            <a:r>
              <a:rPr lang="ko-KR" altLang="en-US" sz="18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About the Java Technology</a:t>
            </a:r>
            <a:r>
              <a:rPr lang="ko-KR" altLang="en-US" sz="1400" dirty="0"/>
              <a:t>의 영문 해석을 자필로 작성</a:t>
            </a:r>
            <a:endParaRPr lang="en-US" altLang="ko-KR" sz="1400" dirty="0"/>
          </a:p>
          <a:p>
            <a:pPr>
              <a:spcBef>
                <a:spcPct val="0"/>
              </a:spcBef>
            </a:pP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프로그래밍의</a:t>
            </a:r>
            <a:r>
              <a:rPr lang="en-US" altLang="ko-KR" sz="1800" dirty="0"/>
              <a:t> </a:t>
            </a:r>
            <a:r>
              <a:rPr lang="ko-KR" altLang="en-US" sz="18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구조적 프로그래밍 </a:t>
            </a:r>
            <a:r>
              <a:rPr lang="en-US" altLang="ko-KR" sz="1400" dirty="0"/>
              <a:t>: ctc.kopo.ac.kr </a:t>
            </a:r>
            <a:r>
              <a:rPr lang="ko-KR" altLang="en-US" sz="1400" dirty="0"/>
              <a:t>사이트를 구축하기 위한 구조적 차트를 자필로 작성하시오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 2) </a:t>
            </a:r>
            <a:r>
              <a:rPr lang="ko-KR" altLang="en-US" sz="1400" dirty="0"/>
              <a:t>본인이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사용하고 있는 </a:t>
            </a:r>
            <a:r>
              <a:rPr lang="ko-KR" altLang="en-US" sz="1400" dirty="0" err="1"/>
              <a:t>인터넷뱅킹</a:t>
            </a:r>
            <a:r>
              <a:rPr lang="ko-KR" altLang="en-US" sz="1400" dirty="0"/>
              <a:t> 사이트에 가서 </a:t>
            </a:r>
            <a:r>
              <a:rPr lang="ko-KR" altLang="en-US" sz="1400" dirty="0" err="1"/>
              <a:t>개인뱅킹부분</a:t>
            </a:r>
            <a:r>
              <a:rPr lang="en-US" altLang="ko-KR" sz="1400" dirty="0"/>
              <a:t>(</a:t>
            </a:r>
            <a:r>
              <a:rPr lang="ko-KR" altLang="en-US" sz="1400" dirty="0"/>
              <a:t>이체</a:t>
            </a:r>
            <a:r>
              <a:rPr lang="en-US" altLang="ko-KR" sz="1400" dirty="0"/>
              <a:t>,</a:t>
            </a:r>
            <a:r>
              <a:rPr lang="ko-KR" altLang="en-US" sz="1400" dirty="0"/>
              <a:t>조회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계좌정보등</a:t>
            </a:r>
            <a:r>
              <a:rPr lang="en-US" altLang="ko-KR" sz="1400" dirty="0"/>
              <a:t>)</a:t>
            </a:r>
            <a:r>
              <a:rPr lang="ko-KR" altLang="en-US" sz="1400" dirty="0"/>
              <a:t> 구조적 분석 차트를 자필로 작성하시오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244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</a:t>
            </a:r>
            <a:r>
              <a:rPr lang="ko-KR" altLang="en-US" sz="1200" dirty="0"/>
              <a:t>에서 변수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, </a:t>
            </a:r>
            <a:r>
              <a:rPr lang="ko-KR" altLang="en-US" sz="1200" dirty="0"/>
              <a:t>연산자를 복습할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rgbClr val="FF0000"/>
                </a:solidFill>
              </a:rPr>
              <a:t>교재 </a:t>
            </a:r>
            <a:r>
              <a:rPr lang="ko-KR" altLang="en-US" sz="1200" dirty="0">
                <a:solidFill>
                  <a:srgbClr val="FF0000"/>
                </a:solidFill>
              </a:rPr>
              <a:t>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할 수 있으면 전날 교안 읽어보고 실습도 다해놓고 수업</a:t>
            </a:r>
            <a:r>
              <a:rPr lang="en-US" altLang="ko-KR" sz="1200" dirty="0"/>
              <a:t>,</a:t>
            </a:r>
            <a:r>
              <a:rPr lang="ko-KR" altLang="en-US" sz="1200" dirty="0"/>
              <a:t>실습시간에 만화보고 있어도 환영함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하지만 진도 밀리면 큰일 나니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강의실에서 밤 새울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 variable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선언 </a:t>
            </a:r>
            <a:r>
              <a:rPr lang="en-US" altLang="ko-KR" sz="1200" dirty="0"/>
              <a:t>define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형 변환 </a:t>
            </a:r>
            <a:r>
              <a:rPr lang="en-US" altLang="ko-KR" sz="1200" dirty="0"/>
              <a:t>type casting, overflow, exception, truncation </a:t>
            </a:r>
            <a:r>
              <a:rPr lang="ko-KR" altLang="en-US" sz="1200" dirty="0"/>
              <a:t>이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Kopo13~koposw23 </a:t>
            </a:r>
            <a:r>
              <a:rPr lang="ko-KR" altLang="en-US" sz="1200" dirty="0"/>
              <a:t>긴장 </a:t>
            </a:r>
            <a:r>
              <a:rPr lang="en-US" altLang="ko-KR" sz="1200" dirty="0"/>
              <a:t>: </a:t>
            </a:r>
            <a:r>
              <a:rPr lang="ko-KR" altLang="en-US" sz="1200" dirty="0"/>
              <a:t>질문해서 모르면 작살냄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자바를 사용할 수 있는 환경을 스스로 설치할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프로그램의 성격을 아련히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 구현이 무엇인지 개발방법론을 통하여 이해할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시작 전 몇 가지 용어에 대하여 숙지할 수 있다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</a:t>
            </a:r>
            <a:r>
              <a:rPr lang="ko-KR" altLang="en-US" sz="1200" dirty="0"/>
              <a:t>에 대하여 </a:t>
            </a:r>
            <a:r>
              <a:rPr lang="en-US" altLang="ko-KR" sz="1200" dirty="0"/>
              <a:t>wiki</a:t>
            </a:r>
            <a:r>
              <a:rPr lang="ko-KR" altLang="en-US" sz="1200" dirty="0"/>
              <a:t>의 내용을 지하철에서 읽어보자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Programming</a:t>
            </a:r>
            <a:r>
              <a:rPr lang="ko-KR" altLang="en-US" sz="1200" dirty="0"/>
              <a:t> 에 대하여 아는 데로 </a:t>
            </a:r>
            <a:r>
              <a:rPr lang="en-US" altLang="ko-KR" sz="1200" dirty="0"/>
              <a:t>thinking map </a:t>
            </a:r>
            <a:r>
              <a:rPr lang="ko-KR" altLang="en-US" sz="1200" dirty="0"/>
              <a:t>작성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IDE </a:t>
            </a:r>
            <a:r>
              <a:rPr lang="ko-KR" altLang="en-US" sz="1200" dirty="0"/>
              <a:t>가 뭐냐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 </a:t>
            </a:r>
            <a:r>
              <a:rPr lang="en-US" altLang="ko-KR" sz="1200" dirty="0"/>
              <a:t>SE, EE, JDK, Eclipse, Plugin</a:t>
            </a:r>
            <a:r>
              <a:rPr lang="ko-KR" altLang="en-US" sz="1200" dirty="0"/>
              <a:t>  무슨 말인가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개발환경 구성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</a:t>
            </a:r>
            <a:r>
              <a:rPr lang="ko-KR" altLang="en-US" sz="1200" dirty="0"/>
              <a:t>내가 원하는 것이 무엇인가</a:t>
            </a:r>
            <a:r>
              <a:rPr lang="en-US" altLang="ko-KR" sz="1200" dirty="0"/>
              <a:t>]</a:t>
            </a:r>
            <a:r>
              <a:rPr lang="ko-KR" altLang="en-US" sz="1200" dirty="0"/>
              <a:t> 부터 정의하자</a:t>
            </a:r>
            <a:r>
              <a:rPr lang="en-US" altLang="ko-KR" sz="1200" dirty="0"/>
              <a:t>. (Top-down approach , Bottom-up approach)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자바를 사용하고 싶다 </a:t>
            </a:r>
            <a:r>
              <a:rPr lang="en-US" altLang="ko-KR" sz="1200" dirty="0"/>
              <a:t>(</a:t>
            </a:r>
            <a:r>
              <a:rPr lang="ko-KR" altLang="en-US" sz="1200" dirty="0"/>
              <a:t>너무 큰 주제니 좀더 세분해 보면</a:t>
            </a:r>
            <a:r>
              <a:rPr lang="en-US" altLang="ko-KR" sz="1200" dirty="0"/>
              <a:t>..)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자바 컴파일러 등 세트</a:t>
            </a:r>
            <a:r>
              <a:rPr lang="en-US" altLang="ko-KR" sz="1200" dirty="0"/>
              <a:t>, </a:t>
            </a:r>
            <a:r>
              <a:rPr lang="ko-KR" altLang="en-US" sz="1200" dirty="0"/>
              <a:t>자바 프로그램을 잘 코팅할 수 있는 </a:t>
            </a:r>
            <a:r>
              <a:rPr lang="en-US" altLang="ko-KR" sz="1200" dirty="0"/>
              <a:t>IDE,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ftp</a:t>
            </a:r>
            <a:r>
              <a:rPr lang="ko-KR" altLang="en-US" sz="1200" dirty="0"/>
              <a:t>등으로 실시간으로 올릴 수 있는 </a:t>
            </a:r>
            <a:r>
              <a:rPr lang="en-US" altLang="ko-KR" sz="1200" dirty="0"/>
              <a:t>tool</a:t>
            </a:r>
            <a:r>
              <a:rPr lang="ko-KR" altLang="en-US" sz="1200" dirty="0"/>
              <a:t>등이 필요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1) JDK(Java Development Kit) </a:t>
            </a:r>
            <a:r>
              <a:rPr lang="ko-KR" altLang="en-US" sz="1400" dirty="0">
                <a:solidFill>
                  <a:srgbClr val="FF0000"/>
                </a:solidFill>
              </a:rPr>
              <a:t>설치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2) Eclipse </a:t>
            </a:r>
            <a:r>
              <a:rPr lang="ko-KR" altLang="en-US" sz="1400" dirty="0">
                <a:solidFill>
                  <a:srgbClr val="FF0000"/>
                </a:solidFill>
              </a:rPr>
              <a:t>설치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3) Eclipse Plugin </a:t>
            </a:r>
            <a:r>
              <a:rPr lang="ko-KR" altLang="en-US" sz="1400" dirty="0">
                <a:solidFill>
                  <a:srgbClr val="FF0000"/>
                </a:solidFill>
              </a:rPr>
              <a:t>중</a:t>
            </a:r>
            <a:r>
              <a:rPr lang="en-US" altLang="ko-KR" sz="1400" dirty="0">
                <a:solidFill>
                  <a:srgbClr val="FF0000"/>
                </a:solidFill>
              </a:rPr>
              <a:t> “remote system explorer” </a:t>
            </a:r>
            <a:r>
              <a:rPr lang="ko-KR" altLang="en-US" sz="1400" dirty="0">
                <a:solidFill>
                  <a:srgbClr val="FF0000"/>
                </a:solidFill>
              </a:rPr>
              <a:t>설치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</a:rPr>
              <a:t>sftp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ssh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앞으로 많은 플러그인 을 잘 다룰 수 있는 기회를 접함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버전 올라가면 그깟 메뉴 명</a:t>
            </a:r>
            <a:r>
              <a:rPr lang="en-US" altLang="ko-KR" sz="1200" dirty="0"/>
              <a:t>, </a:t>
            </a:r>
            <a:r>
              <a:rPr lang="ko-KR" altLang="en-US" sz="1200" dirty="0"/>
              <a:t>선택 등은 다 바뀔 수 있으니 원리를 이해하자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(</a:t>
            </a:r>
            <a:r>
              <a:rPr lang="ko-KR" altLang="en-US" sz="1200" dirty="0"/>
              <a:t>자기 무기는 기본으로 </a:t>
            </a:r>
            <a:r>
              <a:rPr lang="ko-KR" altLang="en-US" sz="1200" dirty="0" err="1"/>
              <a:t>갖출줄</a:t>
            </a:r>
            <a:r>
              <a:rPr lang="ko-KR" altLang="en-US" sz="1200" dirty="0"/>
              <a:t> 알아야지</a:t>
            </a:r>
            <a:r>
              <a:rPr lang="en-US" altLang="ko-KR" sz="1200" dirty="0"/>
              <a:t>.. </a:t>
            </a:r>
            <a:r>
              <a:rPr lang="ko-KR" altLang="en-US" sz="1200" dirty="0"/>
              <a:t>못해서 물어보면 </a:t>
            </a:r>
            <a:r>
              <a:rPr lang="ko-KR" altLang="en-US" sz="1200" dirty="0" err="1"/>
              <a:t>챙피한것</a:t>
            </a:r>
            <a:r>
              <a:rPr lang="en-US" altLang="ko-KR" sz="1200" dirty="0"/>
              <a:t>. </a:t>
            </a:r>
            <a:r>
              <a:rPr lang="ko-KR" altLang="en-US" sz="1200" dirty="0"/>
              <a:t>설치방법 잊어버려도 원리를 찾아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8962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074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1) JDK(Java Development Kit) </a:t>
            </a:r>
            <a:r>
              <a:rPr lang="ko-KR" altLang="en-US" sz="1600" dirty="0"/>
              <a:t>설치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컴파일러</a:t>
            </a:r>
            <a:r>
              <a:rPr lang="en-US" altLang="ko-KR" sz="1200" dirty="0"/>
              <a:t>,</a:t>
            </a:r>
            <a:r>
              <a:rPr lang="ko-KR" altLang="en-US" sz="1200" dirty="0"/>
              <a:t>실행도구</a:t>
            </a:r>
            <a:r>
              <a:rPr lang="en-US" altLang="ko-KR" sz="1200" dirty="0"/>
              <a:t>, </a:t>
            </a:r>
            <a:r>
              <a:rPr lang="ko-KR" altLang="en-US" sz="1200" dirty="0"/>
              <a:t>유용한 이미 만들어진</a:t>
            </a:r>
            <a:r>
              <a:rPr lang="en-US" altLang="ko-KR" sz="1200" dirty="0"/>
              <a:t>-</a:t>
            </a:r>
            <a:r>
              <a:rPr lang="ko-KR" altLang="en-US" sz="1200" dirty="0"/>
              <a:t>가져다 사용하는 클래스</a:t>
            </a:r>
            <a:r>
              <a:rPr lang="en-US" altLang="ko-KR" sz="1200" dirty="0"/>
              <a:t> </a:t>
            </a:r>
            <a:r>
              <a:rPr lang="ko-KR" altLang="en-US" sz="1200" dirty="0"/>
              <a:t>등이 포함된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개발도구 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는 현재 </a:t>
            </a:r>
            <a:r>
              <a:rPr lang="ko-KR" altLang="en-US" sz="1200" dirty="0" err="1"/>
              <a:t>오라클사로</a:t>
            </a:r>
            <a:r>
              <a:rPr lang="ko-KR" altLang="en-US" sz="1200" dirty="0"/>
              <a:t> 부터 상업용 버전이 되었다</a:t>
            </a:r>
            <a:r>
              <a:rPr lang="en-US" altLang="ko-KR" sz="1200" dirty="0"/>
              <a:t>. (April 16, 2019).. </a:t>
            </a:r>
            <a:r>
              <a:rPr lang="ko-KR" altLang="en-US" sz="1200" dirty="0"/>
              <a:t>그리고 이클립스라는 개발 툴도 최신 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는 아직 호환이 안된다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GPL </a:t>
            </a:r>
            <a:r>
              <a:rPr lang="ko-KR" altLang="en-US" sz="1200" dirty="0" err="1"/>
              <a:t>라이센스용</a:t>
            </a:r>
            <a:r>
              <a:rPr lang="en-US" altLang="ko-KR" sz="1200" dirty="0"/>
              <a:t>(</a:t>
            </a:r>
            <a:r>
              <a:rPr lang="ko-KR" altLang="en-US" sz="1200" dirty="0"/>
              <a:t>오픈소스버전</a:t>
            </a:r>
            <a:r>
              <a:rPr lang="en-US" altLang="ko-KR" sz="1200" dirty="0"/>
              <a:t>)</a:t>
            </a:r>
            <a:r>
              <a:rPr lang="ko-KR" altLang="en-US" sz="1200" dirty="0"/>
              <a:t>을 설치할 수 있는데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설치후</a:t>
            </a:r>
            <a:r>
              <a:rPr lang="ko-KR" altLang="en-US" sz="1200" dirty="0"/>
              <a:t> 경로</a:t>
            </a:r>
            <a:r>
              <a:rPr lang="en-US" altLang="ko-KR" sz="1200" dirty="0"/>
              <a:t>(path)</a:t>
            </a:r>
            <a:r>
              <a:rPr lang="ko-KR" altLang="en-US" sz="1200" dirty="0"/>
              <a:t>등을 수동으로 설정하여야 한다</a:t>
            </a:r>
            <a:r>
              <a:rPr lang="en-US" altLang="ko-KR" sz="1200" dirty="0"/>
              <a:t>,.(</a:t>
            </a:r>
            <a:r>
              <a:rPr lang="en-US" altLang="ko-KR" sz="1200" dirty="0">
                <a:hlinkClick r:id="rId2"/>
              </a:rPr>
              <a:t>https://recipes4dev.tistory.com/173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그래서 </a:t>
            </a:r>
            <a:r>
              <a:rPr lang="en-US" altLang="ko-KR" sz="1200" dirty="0" err="1"/>
              <a:t>OpenJDK</a:t>
            </a:r>
            <a:r>
              <a:rPr lang="ko-KR" altLang="en-US" sz="1200" dirty="0"/>
              <a:t>이냐</a:t>
            </a:r>
            <a:r>
              <a:rPr lang="en-US" altLang="ko-KR" sz="1200" dirty="0"/>
              <a:t>, </a:t>
            </a:r>
            <a:r>
              <a:rPr lang="ko-KR" altLang="en-US" sz="1200" dirty="0"/>
              <a:t>아니면 오라클 </a:t>
            </a:r>
            <a:r>
              <a:rPr lang="en-US" altLang="ko-KR" sz="1200" dirty="0"/>
              <a:t>JDK</a:t>
            </a:r>
            <a:r>
              <a:rPr lang="ko-KR" altLang="en-US" sz="1200" dirty="0"/>
              <a:t> 낮은 버전을 쓸까 하다가 </a:t>
            </a:r>
            <a:r>
              <a:rPr lang="en-US" altLang="ko-KR" sz="1200" dirty="0"/>
              <a:t>jdk12.0.2</a:t>
            </a:r>
            <a:r>
              <a:rPr lang="ko-KR" altLang="en-US" sz="1200" dirty="0"/>
              <a:t>로 사용하기로 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 오라클 계정을 만드는 번거로움이 있으니 </a:t>
            </a:r>
            <a:r>
              <a:rPr lang="ko-KR" altLang="en-US" sz="1200" dirty="0" err="1"/>
              <a:t>한명만</a:t>
            </a:r>
            <a:r>
              <a:rPr lang="ko-KR" altLang="en-US" sz="1200" dirty="0"/>
              <a:t> 만들어 다운로드 받아라</a:t>
            </a:r>
            <a:r>
              <a:rPr lang="en-US" altLang="ko-KR" sz="1200" dirty="0"/>
              <a:t>..</a:t>
            </a:r>
            <a:r>
              <a:rPr lang="ko-KR" altLang="en-US" sz="1200" dirty="0"/>
              <a:t>아니면  </a:t>
            </a:r>
            <a:r>
              <a:rPr lang="en-US" altLang="ko-KR" sz="1200" dirty="0"/>
              <a:t>NAS</a:t>
            </a:r>
            <a:r>
              <a:rPr lang="ko-KR" altLang="en-US" sz="1200" dirty="0"/>
              <a:t>에서 가져가시오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https://www.oracle.com/kr/java/technologies/javase/jdk12-archive-downloads.html</a:t>
            </a:r>
            <a:r>
              <a:rPr lang="en-US" altLang="ko-KR" sz="1200" dirty="0"/>
              <a:t>  </a:t>
            </a:r>
            <a:r>
              <a:rPr lang="ko-KR" altLang="en-US" sz="1200" dirty="0"/>
              <a:t>여기 또는 </a:t>
            </a:r>
            <a:r>
              <a:rPr lang="en-US" altLang="ko-KR" sz="1200" dirty="0"/>
              <a:t>jdk12.0.2 </a:t>
            </a:r>
            <a:r>
              <a:rPr lang="ko-KR" altLang="en-US" sz="1200" dirty="0"/>
              <a:t>로 다운로드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지금까지 </a:t>
            </a:r>
            <a:r>
              <a:rPr lang="en-US" altLang="ko-KR" sz="1200" dirty="0"/>
              <a:t>eclipse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jdk</a:t>
            </a:r>
            <a:r>
              <a:rPr lang="en-US" altLang="ko-KR" sz="1200" dirty="0"/>
              <a:t> </a:t>
            </a:r>
            <a:r>
              <a:rPr lang="ko-KR" altLang="en-US" sz="1200" dirty="0"/>
              <a:t>잘 설치되어 사용하고 있는 사람은 안해도 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프로그램 추가 제거로  가서 </a:t>
            </a:r>
            <a:r>
              <a:rPr lang="en-US" altLang="ko-KR" sz="1200" dirty="0"/>
              <a:t>JDK</a:t>
            </a:r>
            <a:r>
              <a:rPr lang="ko-KR" altLang="en-US" sz="1200" dirty="0"/>
              <a:t>잘 설치되었는지 확인</a:t>
            </a:r>
            <a:r>
              <a:rPr lang="en-US" altLang="ko-KR" sz="1200" dirty="0"/>
              <a:t>..</a:t>
            </a:r>
            <a:r>
              <a:rPr lang="ko-KR" altLang="en-US" sz="1200" dirty="0"/>
              <a:t>필요시 지우기도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69" y="4675151"/>
            <a:ext cx="4069489" cy="1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2) Eclipse </a:t>
            </a:r>
            <a:r>
              <a:rPr lang="ko-KR" altLang="en-US" sz="1600" dirty="0"/>
              <a:t>설치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아주 기능이 많은 똑똑한 에디터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프로그래머가 가장 많이 사용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성능이 좀 좋은 </a:t>
            </a:r>
            <a:r>
              <a:rPr lang="en-US" altLang="ko-KR" sz="1200" dirty="0"/>
              <a:t>PC</a:t>
            </a:r>
            <a:r>
              <a:rPr lang="ko-KR" altLang="en-US" sz="1200" dirty="0"/>
              <a:t>를 사용해야 스트레스가 안받는다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Eclipse.org </a:t>
            </a:r>
            <a:r>
              <a:rPr lang="ko-KR" altLang="en-US" sz="1200" dirty="0" err="1"/>
              <a:t>사이트가서</a:t>
            </a:r>
            <a:r>
              <a:rPr lang="ko-KR" altLang="en-US" sz="1200" dirty="0"/>
              <a:t> </a:t>
            </a:r>
            <a:r>
              <a:rPr lang="en-US" altLang="ko-KR" sz="1200" dirty="0"/>
              <a:t>eclipse installer </a:t>
            </a:r>
            <a:r>
              <a:rPr lang="ko-KR" altLang="en-US" sz="1200" dirty="0"/>
              <a:t>받고 </a:t>
            </a:r>
            <a:r>
              <a:rPr lang="en-US" altLang="ko-KR" sz="1200" dirty="0">
                <a:solidFill>
                  <a:srgbClr val="FF0000"/>
                </a:solidFill>
              </a:rPr>
              <a:t>eclipse IDE for java developers</a:t>
            </a:r>
            <a:r>
              <a:rPr lang="en-US" altLang="ko-KR" sz="1200" dirty="0"/>
              <a:t> ( </a:t>
            </a:r>
            <a:r>
              <a:rPr lang="ko-KR" altLang="en-US" sz="1200" dirty="0"/>
              <a:t>그냥 </a:t>
            </a:r>
            <a:r>
              <a:rPr lang="en-US" altLang="ko-KR" sz="1200" dirty="0"/>
              <a:t>java</a:t>
            </a:r>
            <a:r>
              <a:rPr lang="ko-KR" altLang="en-US" sz="1200" dirty="0"/>
              <a:t>만</a:t>
            </a:r>
            <a:r>
              <a:rPr lang="en-US" altLang="ko-KR" sz="1200" dirty="0"/>
              <a:t>..EE</a:t>
            </a:r>
            <a:r>
              <a:rPr lang="ko-KR" altLang="en-US" sz="1200" dirty="0"/>
              <a:t>버전 아님</a:t>
            </a:r>
            <a:r>
              <a:rPr lang="en-US" altLang="ko-KR" sz="1200" dirty="0"/>
              <a:t>..) </a:t>
            </a:r>
            <a:r>
              <a:rPr lang="ko-KR" altLang="en-US" sz="1200" dirty="0"/>
              <a:t>다운로드 설치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2"/>
              </a:rPr>
              <a:t>Eclipse Downloads | The Eclipse Foundation</a:t>
            </a:r>
            <a:r>
              <a:rPr lang="en-US" altLang="ko-KR" sz="1200" dirty="0"/>
              <a:t> 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이클립스는</a:t>
            </a:r>
            <a:r>
              <a:rPr lang="ko-KR" altLang="en-US" sz="1200" dirty="0"/>
              <a:t> 오픈 소스 프로젝트</a:t>
            </a:r>
            <a:r>
              <a:rPr lang="en-US" altLang="ko-KR" sz="1200" dirty="0"/>
              <a:t>.. </a:t>
            </a:r>
            <a:r>
              <a:rPr lang="ko-KR" altLang="en-US" sz="1200" dirty="0"/>
              <a:t>뜻있는 사람들이 하나 둘씩 재능기부하고 플러그인 방식 개방하여 여러 사람이 플러그인 만들어 추가하고</a:t>
            </a:r>
            <a:r>
              <a:rPr lang="en-US" altLang="ko-KR" sz="1200" dirty="0"/>
              <a:t>..</a:t>
            </a:r>
            <a:r>
              <a:rPr lang="ko-KR" altLang="en-US" sz="1200" dirty="0"/>
              <a:t> 해서 십 몇 년 동안 엄청난 수준의 프로그램으로 발전했음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형이 팁 하나 알려주는데 컴퓨터이름</a:t>
            </a:r>
            <a:r>
              <a:rPr lang="en-US" altLang="ko-KR" sz="1200" dirty="0"/>
              <a:t>(PC)</a:t>
            </a:r>
            <a:r>
              <a:rPr lang="ko-KR" altLang="en-US" sz="1200" dirty="0"/>
              <a:t>한글로 된 것 영어로 바꿔야 나중에 </a:t>
            </a:r>
            <a:r>
              <a:rPr lang="ko-KR" altLang="en-US" sz="1200" dirty="0" err="1"/>
              <a:t>이클립스에서</a:t>
            </a:r>
            <a:r>
              <a:rPr lang="ko-KR" altLang="en-US" sz="1200" dirty="0"/>
              <a:t> 고생 안 한다</a:t>
            </a:r>
            <a:r>
              <a:rPr lang="en-US" altLang="ko-KR" sz="1200" dirty="0"/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61" y="3834881"/>
            <a:ext cx="2654847" cy="2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(1)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이클립스를</a:t>
            </a:r>
            <a:r>
              <a:rPr lang="ko-KR" altLang="en-US" sz="1200" dirty="0"/>
              <a:t> 실행하면 </a:t>
            </a:r>
            <a:r>
              <a:rPr lang="en-US" altLang="ko-KR" sz="1200" dirty="0"/>
              <a:t>workspace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물어본다 </a:t>
            </a:r>
            <a:r>
              <a:rPr lang="en-US" altLang="ko-KR" sz="1200" dirty="0"/>
              <a:t>(</a:t>
            </a:r>
            <a:r>
              <a:rPr lang="ko-KR" altLang="en-US" sz="1200" dirty="0"/>
              <a:t>영어 읽어라</a:t>
            </a:r>
            <a:r>
              <a:rPr lang="en-US" altLang="ko-KR" sz="1200" dirty="0"/>
              <a:t>....)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워크 스페이스는 개발소스</a:t>
            </a:r>
            <a:r>
              <a:rPr lang="en-US" altLang="ko-KR" sz="1200" dirty="0"/>
              <a:t>,</a:t>
            </a:r>
            <a:r>
              <a:rPr lang="ko-KR" altLang="en-US" sz="1200" dirty="0"/>
              <a:t>실행파일들을 어디 </a:t>
            </a:r>
            <a:r>
              <a:rPr lang="ko-KR" altLang="en-US" sz="1200" dirty="0" err="1"/>
              <a:t>디렉토리에</a:t>
            </a:r>
            <a:r>
              <a:rPr lang="ko-KR" altLang="en-US" sz="1200" dirty="0"/>
              <a:t> 넣을 것인가 지정하는 것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편한데로</a:t>
            </a:r>
            <a:r>
              <a:rPr lang="ko-KR" altLang="en-US" sz="1200" dirty="0"/>
              <a:t> 지정하든가</a:t>
            </a:r>
            <a:r>
              <a:rPr lang="en-US" altLang="ko-KR" sz="1200" dirty="0"/>
              <a:t>, </a:t>
            </a:r>
            <a:r>
              <a:rPr lang="ko-KR" altLang="en-US" sz="1200" dirty="0"/>
              <a:t>기억하든가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워크스페이스</a:t>
            </a:r>
            <a:r>
              <a:rPr lang="en-US" altLang="ko-KR" sz="1200" dirty="0"/>
              <a:t> &gt;&gt;&gt;&gt; 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(</a:t>
            </a:r>
            <a:r>
              <a:rPr lang="ko-KR" altLang="en-US" sz="1200" dirty="0"/>
              <a:t>하나의 단위 자바 프로그램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단위</a:t>
            </a:r>
            <a:r>
              <a:rPr lang="en-US" altLang="ko-KR" sz="1200" dirty="0"/>
              <a:t>) &gt;&gt; </a:t>
            </a:r>
            <a:r>
              <a:rPr lang="ko-KR" altLang="en-US" sz="1200" dirty="0"/>
              <a:t>자바 개별 클래스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5" y="2754991"/>
            <a:ext cx="496105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(2)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하나의 프로젝트 명칭을 주고 만들자</a:t>
            </a:r>
            <a:r>
              <a:rPr lang="en-US" altLang="ko-KR" sz="1200" dirty="0"/>
              <a:t>..(</a:t>
            </a:r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하나의 프로젝트가 만들어지면</a:t>
            </a:r>
            <a:r>
              <a:rPr lang="en-US" altLang="ko-KR" sz="1200" dirty="0"/>
              <a:t>, </a:t>
            </a:r>
            <a:r>
              <a:rPr lang="ko-KR" altLang="en-US" sz="1200" dirty="0"/>
              <a:t>소스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</a:t>
            </a:r>
            <a:r>
              <a:rPr lang="ko-KR" altLang="en-US" sz="1200" dirty="0"/>
              <a:t>에가서 오른쪽 </a:t>
            </a:r>
            <a:r>
              <a:rPr lang="ko-KR" altLang="en-US" sz="1200" dirty="0" err="1"/>
              <a:t>마우스질을</a:t>
            </a:r>
            <a:r>
              <a:rPr lang="ko-KR" altLang="en-US" sz="1200" dirty="0"/>
              <a:t> 하여 </a:t>
            </a:r>
            <a:r>
              <a:rPr lang="en-US" altLang="ko-KR" sz="1200" dirty="0"/>
              <a:t>new -&gt; class</a:t>
            </a:r>
            <a:r>
              <a:rPr lang="ko-KR" altLang="en-US" sz="1200" dirty="0"/>
              <a:t>로 하나의 클래스를 만든다</a:t>
            </a:r>
            <a:r>
              <a:rPr lang="en-US" altLang="ko-KR" sz="1200" dirty="0"/>
              <a:t>.(</a:t>
            </a:r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개별 </a:t>
            </a:r>
            <a:r>
              <a:rPr lang="ko-KR" altLang="en-US" sz="1200" dirty="0" err="1"/>
              <a:t>클래스명을</a:t>
            </a:r>
            <a:r>
              <a:rPr lang="ko-KR" altLang="en-US" sz="1200" dirty="0"/>
              <a:t> 주고 옵션에 </a:t>
            </a:r>
            <a:r>
              <a:rPr lang="en-US" altLang="ko-KR" sz="1200" dirty="0"/>
              <a:t>main</a:t>
            </a:r>
            <a:r>
              <a:rPr lang="ko-KR" altLang="en-US" sz="1200" dirty="0"/>
              <a:t>을 만들라고 체크</a:t>
            </a:r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main</a:t>
            </a:r>
            <a:r>
              <a:rPr lang="ko-KR" altLang="en-US" sz="1200" dirty="0"/>
              <a:t>을 생각하면 됨</a:t>
            </a:r>
            <a:r>
              <a:rPr lang="en-US" altLang="ko-KR" sz="1200" dirty="0"/>
              <a:t>)(</a:t>
            </a:r>
            <a:r>
              <a:rPr lang="ko-KR" altLang="en-US" sz="1200" dirty="0"/>
              <a:t>그림</a:t>
            </a:r>
            <a:r>
              <a:rPr lang="en-US" altLang="ko-KR" sz="1200" dirty="0"/>
              <a:t>3)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main</a:t>
            </a:r>
            <a:r>
              <a:rPr lang="ko-KR" altLang="en-US" sz="1200" dirty="0"/>
              <a:t>부터 프로그램 시작</a:t>
            </a:r>
            <a:r>
              <a:rPr lang="en-US" altLang="ko-KR" sz="1200" dirty="0"/>
              <a:t>, </a:t>
            </a:r>
            <a:r>
              <a:rPr lang="ko-KR" altLang="en-US" sz="1200" dirty="0"/>
              <a:t>불러다 쓰는 </a:t>
            </a:r>
            <a:r>
              <a:rPr lang="en-US" altLang="ko-KR" sz="1200" dirty="0"/>
              <a:t>class(import/c</a:t>
            </a:r>
            <a:r>
              <a:rPr lang="ko-KR" altLang="en-US" sz="1200" dirty="0"/>
              <a:t>의 </a:t>
            </a:r>
            <a:r>
              <a:rPr lang="en-US" altLang="ko-KR" sz="1200" dirty="0"/>
              <a:t>include)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메인이</a:t>
            </a:r>
            <a:r>
              <a:rPr lang="ko-KR" altLang="en-US" sz="1200" dirty="0"/>
              <a:t> 불필요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4" y="2777335"/>
            <a:ext cx="2308698" cy="3223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42" y="2811482"/>
            <a:ext cx="2493088" cy="22385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25" y="2768033"/>
            <a:ext cx="2390633" cy="2786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6563950" y="4537840"/>
            <a:ext cx="1252083" cy="1707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11" y="607669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1389" y="529591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127632" y="563072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7894" y="5959335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Tip) Java class </a:t>
            </a:r>
            <a:r>
              <a:rPr lang="ko-KR" altLang="en-US" sz="1100" dirty="0"/>
              <a:t>명은 대문자로</a:t>
            </a:r>
            <a:r>
              <a:rPr lang="en-US" altLang="ko-KR" sz="1100" dirty="0"/>
              <a:t> </a:t>
            </a:r>
            <a:r>
              <a:rPr lang="ko-KR" altLang="en-US" sz="1100" dirty="0"/>
              <a:t>시작</a:t>
            </a:r>
            <a:endParaRPr lang="en-US" altLang="ko-K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2606" y="5803389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/>
              <a:t>다시</a:t>
            </a:r>
            <a:r>
              <a:rPr lang="en-US" altLang="ko-KR" sz="1100" i="1" dirty="0"/>
              <a:t> </a:t>
            </a:r>
            <a:r>
              <a:rPr lang="ko-KR" altLang="en-US" sz="1100" i="1" dirty="0"/>
              <a:t>얘기하지만 영어 읽어라</a:t>
            </a:r>
            <a:r>
              <a:rPr lang="en-US" altLang="ko-KR" sz="1100" i="1" dirty="0"/>
              <a:t>..</a:t>
            </a:r>
            <a:r>
              <a:rPr lang="ko-KR" altLang="en-US" sz="1100" i="1" dirty="0"/>
              <a:t>어</a:t>
            </a:r>
            <a:r>
              <a:rPr lang="en-US" altLang="ko-KR" sz="1100" i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9756030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45912</TotalTime>
  <Words>2351</Words>
  <Application>Microsoft Office PowerPoint</Application>
  <PresentationFormat>A4 용지(210x297mm)</PresentationFormat>
  <Paragraphs>315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처음 시작하기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2844</cp:revision>
  <cp:lastPrinted>2015-10-28T04:44:44Z</cp:lastPrinted>
  <dcterms:created xsi:type="dcterms:W3CDTF">2003-10-22T07:02:37Z</dcterms:created>
  <dcterms:modified xsi:type="dcterms:W3CDTF">2023-03-15T01:43:50Z</dcterms:modified>
</cp:coreProperties>
</file>