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6"/>
  </p:notesMasterIdLst>
  <p:sldIdLst>
    <p:sldId id="694" r:id="rId4"/>
    <p:sldId id="961" r:id="rId5"/>
    <p:sldId id="977" r:id="rId6"/>
    <p:sldId id="978" r:id="rId7"/>
    <p:sldId id="1028" r:id="rId8"/>
    <p:sldId id="1029" r:id="rId9"/>
    <p:sldId id="1030" r:id="rId10"/>
    <p:sldId id="1031" r:id="rId11"/>
    <p:sldId id="1034" r:id="rId12"/>
    <p:sldId id="1036" r:id="rId13"/>
    <p:sldId id="1037" r:id="rId14"/>
    <p:sldId id="1038" r:id="rId15"/>
    <p:sldId id="1039" r:id="rId16"/>
    <p:sldId id="1040" r:id="rId17"/>
    <p:sldId id="1042" r:id="rId18"/>
    <p:sldId id="1044" r:id="rId19"/>
    <p:sldId id="1058" r:id="rId20"/>
    <p:sldId id="1045" r:id="rId21"/>
    <p:sldId id="1046" r:id="rId22"/>
    <p:sldId id="1047" r:id="rId23"/>
    <p:sldId id="1048" r:id="rId24"/>
    <p:sldId id="1049" r:id="rId25"/>
    <p:sldId id="1050" r:id="rId26"/>
    <p:sldId id="1051" r:id="rId27"/>
    <p:sldId id="1052" r:id="rId28"/>
    <p:sldId id="1053" r:id="rId29"/>
    <p:sldId id="1054" r:id="rId30"/>
    <p:sldId id="1059" r:id="rId31"/>
    <p:sldId id="1060" r:id="rId32"/>
    <p:sldId id="1055" r:id="rId33"/>
    <p:sldId id="991" r:id="rId34"/>
    <p:sldId id="984" r:id="rId3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08-04-20T17:59:26.5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EF99-5B00-45F0-B128-A06F3A141F9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정수의 오버플로우라는 것은 정수에 저장할 수 있는 최대값을 넘는 것을 의미합니다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먼저 다음과 같이 </a:t>
            </a:r>
            <a:r>
              <a:rPr lang="en-US" altLang="ko-KR" sz="900"/>
              <a:t>byte</a:t>
            </a:r>
            <a:r>
              <a:rPr lang="ko-KR" altLang="en-US" sz="900"/>
              <a:t>타입의 변수 </a:t>
            </a:r>
            <a:r>
              <a:rPr lang="en-US" altLang="ko-KR" sz="900"/>
              <a:t>b</a:t>
            </a:r>
            <a:r>
              <a:rPr lang="ko-KR" altLang="en-US" sz="900"/>
              <a:t>에 </a:t>
            </a:r>
            <a:r>
              <a:rPr lang="en-US" altLang="ko-KR" sz="900"/>
              <a:t>byte</a:t>
            </a:r>
            <a:r>
              <a:rPr lang="ko-KR" altLang="en-US" sz="900"/>
              <a:t>타입의 최대값인 </a:t>
            </a:r>
            <a:r>
              <a:rPr lang="en-US" altLang="ko-KR" sz="900"/>
              <a:t>127</a:t>
            </a:r>
            <a:r>
              <a:rPr lang="ko-KR" altLang="en-US" sz="900"/>
              <a:t>을 저장합니다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만일 </a:t>
            </a:r>
            <a:r>
              <a:rPr lang="en-US" altLang="ko-KR" sz="900"/>
              <a:t>byte</a:t>
            </a:r>
            <a:r>
              <a:rPr lang="ko-KR" altLang="en-US" sz="900"/>
              <a:t>타입의 최대값을 넘는 </a:t>
            </a:r>
            <a:r>
              <a:rPr lang="en-US" altLang="ko-KR" sz="900"/>
              <a:t>128</a:t>
            </a:r>
            <a:r>
              <a:rPr lang="ko-KR" altLang="en-US" sz="900"/>
              <a:t>로 초기화 하려고 하면 에러가 발생합니다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그러면</a:t>
            </a:r>
            <a:r>
              <a:rPr lang="en-US" altLang="ko-KR" sz="900"/>
              <a:t>… b</a:t>
            </a:r>
            <a:r>
              <a:rPr lang="ko-KR" altLang="en-US" sz="900"/>
              <a:t>에 </a:t>
            </a:r>
            <a:r>
              <a:rPr lang="en-US" altLang="ko-KR" sz="900"/>
              <a:t>127</a:t>
            </a:r>
            <a:r>
              <a:rPr lang="ko-KR" altLang="en-US" sz="900"/>
              <a:t>이 저장되어 있을 때 </a:t>
            </a:r>
            <a:r>
              <a:rPr lang="en-US" altLang="ko-KR" sz="900"/>
              <a:t>b</a:t>
            </a:r>
            <a:r>
              <a:rPr lang="ko-KR" altLang="en-US" sz="900"/>
              <a:t>의 값을 </a:t>
            </a:r>
            <a:r>
              <a:rPr lang="en-US" altLang="ko-KR" sz="900"/>
              <a:t>1 </a:t>
            </a:r>
            <a:r>
              <a:rPr lang="ko-KR" altLang="en-US" sz="900"/>
              <a:t>증가시키면 어떤 결과가 나올까요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en-US" altLang="ko-KR" sz="900"/>
              <a:t>Byte</a:t>
            </a:r>
            <a:r>
              <a:rPr lang="ko-KR" altLang="en-US" sz="900"/>
              <a:t>가 저장할 수있는 최대값을 넘었지만 에러가 발생하지 않습니다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우리가 예상한 것과 달리 </a:t>
            </a:r>
            <a:r>
              <a:rPr lang="en-US" altLang="ko-KR" sz="900"/>
              <a:t>128</a:t>
            </a:r>
            <a:r>
              <a:rPr lang="ko-KR" altLang="en-US" sz="900"/>
              <a:t>이 아닌 </a:t>
            </a:r>
            <a:r>
              <a:rPr lang="en-US" altLang="ko-KR" sz="900"/>
              <a:t>-128</a:t>
            </a:r>
            <a:r>
              <a:rPr lang="ko-KR" altLang="en-US" sz="900"/>
              <a:t>을 결과로 얻습니다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왜냐면</a:t>
            </a:r>
            <a:r>
              <a:rPr lang="en-US" altLang="ko-KR" sz="900"/>
              <a:t>… </a:t>
            </a:r>
            <a:r>
              <a:rPr lang="ko-KR" altLang="en-US" sz="900"/>
              <a:t>최대값을 넘어서면 최소값이 되기 때문입니다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이해하기 쉽게 제가 그림을 그려봤습니다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긴 종이에 </a:t>
            </a:r>
            <a:r>
              <a:rPr lang="en-US" altLang="ko-KR" sz="900"/>
              <a:t>Byte</a:t>
            </a:r>
            <a:r>
              <a:rPr lang="ko-KR" altLang="en-US" sz="900"/>
              <a:t>의 최소값 부터 최대값을 순서대로 적은 다음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양 끝을 붙이면</a:t>
            </a:r>
            <a:r>
              <a:rPr lang="en-US" altLang="ko-KR" sz="900"/>
              <a:t>… </a:t>
            </a:r>
            <a:r>
              <a:rPr lang="ko-KR" altLang="en-US" sz="900"/>
              <a:t>이런 모양이 될 것입니다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최대값인 </a:t>
            </a:r>
            <a:r>
              <a:rPr lang="en-US" altLang="ko-KR" sz="900"/>
              <a:t>127</a:t>
            </a:r>
            <a:r>
              <a:rPr lang="ko-KR" altLang="en-US" sz="900"/>
              <a:t>에서 </a:t>
            </a:r>
            <a:r>
              <a:rPr lang="en-US" altLang="ko-KR" sz="900"/>
              <a:t>1</a:t>
            </a:r>
            <a:r>
              <a:rPr lang="ko-KR" altLang="en-US" sz="900"/>
              <a:t>증가하면 최소값인 </a:t>
            </a:r>
            <a:r>
              <a:rPr lang="en-US" altLang="ko-KR" sz="900"/>
              <a:t>-128</a:t>
            </a:r>
            <a:r>
              <a:rPr lang="ko-KR" altLang="en-US" sz="900"/>
              <a:t>이 되고 최소값인 </a:t>
            </a:r>
            <a:r>
              <a:rPr lang="en-US" altLang="ko-KR" sz="900"/>
              <a:t>-128</a:t>
            </a:r>
            <a:r>
              <a:rPr lang="ko-KR" altLang="en-US" sz="900"/>
              <a:t>에서 </a:t>
            </a:r>
            <a:r>
              <a:rPr lang="en-US" altLang="ko-KR" sz="900"/>
              <a:t>1</a:t>
            </a:r>
            <a:r>
              <a:rPr lang="ko-KR" altLang="en-US" sz="900"/>
              <a:t>이 감소하면 최대값인 </a:t>
            </a:r>
            <a:r>
              <a:rPr lang="en-US" altLang="ko-KR" sz="900"/>
              <a:t>127</a:t>
            </a:r>
            <a:r>
              <a:rPr lang="ko-KR" altLang="en-US" sz="900"/>
              <a:t>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것은 마치 자동차 주행거리 메터기와 같이 </a:t>
            </a:r>
            <a:r>
              <a:rPr lang="en-US" altLang="ko-KR" sz="900"/>
              <a:t>0</a:t>
            </a:r>
            <a:r>
              <a:rPr lang="ko-KR" altLang="en-US" sz="900"/>
              <a:t>부터 시작해서 최대값이 넘어가면 다시 </a:t>
            </a:r>
            <a:r>
              <a:rPr lang="en-US" altLang="ko-KR" sz="900"/>
              <a:t>0</a:t>
            </a:r>
            <a:r>
              <a:rPr lang="ko-KR" altLang="en-US" sz="900"/>
              <a:t>이 되는 것과 같은 이치입니다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비교해보면 쉽게 이해가 가실 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4515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D8449-9473-4D85-9CA9-DCEA5B6A18D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형변환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형변환이란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값의 타입을 다른 타입으로 변환하는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프로그래밍을 하다보면 서로 다른 타입의 값들을 계산해야하는 경우가 자주 발생합니다</a:t>
            </a:r>
            <a:r>
              <a:rPr lang="en-US" altLang="ko-KR"/>
              <a:t>.</a:t>
            </a:r>
          </a:p>
          <a:p>
            <a:r>
              <a:rPr lang="ko-KR" altLang="en-US"/>
              <a:t>우리가 덧셈을 할 때 자리수를 맞춰주는 것 처럼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계산을 하기전에 값의 타입을 맞춰준 다음에 계산을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형변환하는 방법은 아주 간단합니다</a:t>
            </a:r>
            <a:r>
              <a:rPr lang="en-US" altLang="ko-KR"/>
              <a:t>. </a:t>
            </a:r>
            <a:r>
              <a:rPr lang="ko-KR" altLang="en-US"/>
              <a:t>형변환 하려는 타입을 괄호안에 적어서 </a:t>
            </a:r>
          </a:p>
          <a:p>
            <a:r>
              <a:rPr lang="ko-KR" altLang="en-US"/>
              <a:t>리터럴이나 변수 앞에 붙여주기만 하면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기본형과 참조형간에는 형변환이 안되고요</a:t>
            </a:r>
            <a:r>
              <a:rPr lang="en-US" altLang="ko-KR"/>
              <a:t>.</a:t>
            </a:r>
          </a:p>
          <a:p>
            <a:r>
              <a:rPr lang="ko-KR" altLang="en-US"/>
              <a:t>기본형 중에는 </a:t>
            </a:r>
            <a:r>
              <a:rPr lang="en-US" altLang="ko-KR"/>
              <a:t>boolean</a:t>
            </a:r>
            <a:r>
              <a:rPr lang="ko-KR" altLang="en-US"/>
              <a:t>을 제외한 </a:t>
            </a:r>
            <a:r>
              <a:rPr lang="en-US" altLang="ko-KR"/>
              <a:t>7</a:t>
            </a:r>
            <a:r>
              <a:rPr lang="ko-KR" altLang="en-US"/>
              <a:t>개의 타입은 형변환이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정수를 </a:t>
            </a:r>
            <a:r>
              <a:rPr lang="en-US" altLang="ko-KR"/>
              <a:t>char</a:t>
            </a:r>
            <a:r>
              <a:rPr lang="ko-KR" altLang="en-US"/>
              <a:t>타입으로 변환하면</a:t>
            </a:r>
            <a:r>
              <a:rPr lang="en-US" altLang="ko-KR"/>
              <a:t>, </a:t>
            </a:r>
            <a:r>
              <a:rPr lang="ko-KR" altLang="en-US"/>
              <a:t>정수값에 해당하는 유니코드의 문자가 되고</a:t>
            </a:r>
          </a:p>
          <a:p>
            <a:r>
              <a:rPr lang="ko-KR" altLang="en-US"/>
              <a:t>문자를 </a:t>
            </a:r>
            <a:r>
              <a:rPr lang="en-US" altLang="ko-KR"/>
              <a:t>int</a:t>
            </a:r>
            <a:r>
              <a:rPr lang="ko-KR" altLang="en-US"/>
              <a:t>타입으로 변환하면</a:t>
            </a:r>
            <a:r>
              <a:rPr lang="en-US" altLang="ko-KR"/>
              <a:t>, </a:t>
            </a:r>
            <a:r>
              <a:rPr lang="ko-KR" altLang="en-US"/>
              <a:t>문자의 유니코드값을 얻을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</a:t>
            </a:r>
            <a:r>
              <a:rPr lang="en-US" altLang="ko-KR"/>
              <a:t>. </a:t>
            </a:r>
            <a:r>
              <a:rPr lang="ko-KR" altLang="en-US"/>
              <a:t>실수값을 정수로 형변환 할 때 반올림이 아닌 버림이 된다는 점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주의하시기 바랍니다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01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9312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9660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40140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6072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7943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8280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073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10992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577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5122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67007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6706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4772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922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17E50-0606-4711-8E14-715106822CA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변수의 타입은 크게 기본형과 참조형</a:t>
            </a:r>
            <a:r>
              <a:rPr lang="en-US" altLang="ko-KR" sz="900"/>
              <a:t>… </a:t>
            </a:r>
            <a:r>
              <a:rPr lang="ko-KR" altLang="en-US" sz="900"/>
              <a:t>두 가지로 나눌 수 있는데요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방금 전에 배우신 </a:t>
            </a:r>
            <a:r>
              <a:rPr lang="en-US" altLang="ko-KR" sz="900"/>
              <a:t>8</a:t>
            </a:r>
            <a:r>
              <a:rPr lang="ko-KR" altLang="en-US" sz="900"/>
              <a:t>개의 타입</a:t>
            </a:r>
            <a:r>
              <a:rPr lang="en-US" altLang="ko-KR" sz="900"/>
              <a:t>… boolean, char, byte, short, int, long, float, double</a:t>
            </a:r>
            <a:r>
              <a:rPr lang="ko-KR" altLang="en-US" sz="900"/>
              <a:t>을 말하고요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변수의 타입이 기본형인 경우</a:t>
            </a:r>
            <a:r>
              <a:rPr lang="en-US" altLang="ko-KR" sz="900"/>
              <a:t>, </a:t>
            </a:r>
            <a:r>
              <a:rPr lang="ko-KR" altLang="en-US" sz="900"/>
              <a:t>변수는 실제 값을 저장합니다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참조형은 기본형 </a:t>
            </a:r>
            <a:r>
              <a:rPr lang="en-US" altLang="ko-KR" sz="900"/>
              <a:t>8</a:t>
            </a:r>
            <a:r>
              <a:rPr lang="ko-KR" altLang="en-US" sz="900"/>
              <a:t>개를 제외한 나머지 타입이 모두 해당됩니다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자바를 설계한 사람들이 </a:t>
            </a:r>
            <a:r>
              <a:rPr lang="en-US" altLang="ko-KR" sz="900"/>
              <a:t>8</a:t>
            </a:r>
            <a:r>
              <a:rPr lang="ko-KR" altLang="en-US" sz="900"/>
              <a:t>개로 정해놓았기 때문에 더 추가할 수 없지만</a:t>
            </a:r>
          </a:p>
          <a:p>
            <a:r>
              <a:rPr lang="ko-KR" altLang="en-US" sz="900"/>
              <a:t>참조형은 우리 마음대로 추가할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만일 우리가 새로운 클래스를 정의하면 새로운 참조형이 하나 생성되는 겁니다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그래서 기본형과 달리 참조형은 그 수가 정해져있지 않습니다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클래스에 대해서는 나중에 자세히 설명할 것이니까 지금은 참고만 하고 넘어가세요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기본형에는 실제 값을 저장하지만</a:t>
            </a:r>
            <a:r>
              <a:rPr lang="en-US" altLang="ko-KR" sz="900"/>
              <a:t>, </a:t>
            </a:r>
            <a:r>
              <a:rPr lang="ko-KR" altLang="en-US" sz="900"/>
              <a:t>참조형에는 객체의 위치를 알려주는 객체의 주소값을 저장합니다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객체를 생성하고</a:t>
            </a:r>
            <a:r>
              <a:rPr lang="en-US" altLang="ko-KR" sz="900"/>
              <a:t>, </a:t>
            </a:r>
            <a:r>
              <a:rPr lang="ko-KR" altLang="en-US" sz="900"/>
              <a:t>생성된 객체의 주소를 참조형 변수에 저장해서 객체를 다룰 수 있게 되는 것입니다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 변수들은 타입에 따라서 크기가 다르지만</a:t>
            </a:r>
            <a:r>
              <a:rPr lang="en-US" altLang="ko-KR" sz="900"/>
              <a:t>, </a:t>
            </a:r>
            <a:r>
              <a:rPr lang="ko-KR" altLang="en-US" sz="900"/>
              <a:t>모든 참조형 변수는 </a:t>
            </a:r>
            <a:r>
              <a:rPr lang="en-US" altLang="ko-KR" sz="900"/>
              <a:t>4 byte</a:t>
            </a:r>
            <a:r>
              <a:rPr lang="ko-KR" altLang="en-US" sz="900"/>
              <a:t>로 동일합니다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그래서 참조형이 가질수 있는 값의 범위를 </a:t>
            </a:r>
            <a:r>
              <a:rPr lang="en-US" altLang="ko-KR" sz="900"/>
              <a:t>16</a:t>
            </a:r>
            <a:r>
              <a:rPr lang="ko-KR" altLang="en-US" sz="900"/>
              <a:t>진수로 표시하면 </a:t>
            </a:r>
            <a:r>
              <a:rPr lang="en-US" altLang="ko-KR" sz="900"/>
              <a:t>0</a:t>
            </a:r>
            <a:r>
              <a:rPr lang="ko-KR" altLang="en-US" sz="900"/>
              <a:t>부터 </a:t>
            </a:r>
            <a:r>
              <a:rPr lang="en-US" altLang="ko-KR" sz="900"/>
              <a:t>ffffffff(</a:t>
            </a:r>
            <a:r>
              <a:rPr lang="ko-KR" altLang="en-US" sz="900"/>
              <a:t>에프 * </a:t>
            </a:r>
            <a:r>
              <a:rPr lang="en-US" altLang="ko-KR" sz="900"/>
              <a:t>8)….</a:t>
            </a:r>
          </a:p>
          <a:p>
            <a:r>
              <a:rPr lang="ko-KR" altLang="en-US" sz="900"/>
              <a:t>모두 </a:t>
            </a:r>
            <a:r>
              <a:rPr lang="en-US" altLang="ko-KR" sz="900"/>
              <a:t>8</a:t>
            </a:r>
            <a:r>
              <a:rPr lang="ko-KR" altLang="en-US" sz="900"/>
              <a:t>개의 </a:t>
            </a:r>
            <a:r>
              <a:rPr lang="en-US" altLang="ko-KR" sz="900"/>
              <a:t>f</a:t>
            </a:r>
            <a:r>
              <a:rPr lang="ko-KR" altLang="en-US" sz="900"/>
              <a:t>가 나오는데요</a:t>
            </a:r>
            <a:r>
              <a:rPr lang="en-US" altLang="ko-KR" sz="900"/>
              <a:t>. </a:t>
            </a:r>
          </a:p>
          <a:p>
            <a:endParaRPr lang="en-US" altLang="ko-KR" sz="900"/>
          </a:p>
          <a:p>
            <a:r>
              <a:rPr lang="en-US" altLang="ko-KR" sz="900"/>
              <a:t>F</a:t>
            </a:r>
            <a:r>
              <a:rPr lang="ko-KR" altLang="en-US" sz="900"/>
              <a:t>는 </a:t>
            </a:r>
            <a:r>
              <a:rPr lang="en-US" altLang="ko-KR" sz="900"/>
              <a:t>16</a:t>
            </a:r>
            <a:r>
              <a:rPr lang="ko-KR" altLang="en-US" sz="900"/>
              <a:t>진수로 </a:t>
            </a:r>
            <a:r>
              <a:rPr lang="en-US" altLang="ko-KR" sz="900"/>
              <a:t>15</a:t>
            </a:r>
            <a:r>
              <a:rPr lang="ko-KR" altLang="en-US" sz="900"/>
              <a:t>를 의미하고요</a:t>
            </a:r>
            <a:r>
              <a:rPr lang="en-US" altLang="ko-KR" sz="900"/>
              <a:t>. </a:t>
            </a:r>
            <a:r>
              <a:rPr lang="ko-KR" altLang="en-US" sz="900"/>
              <a:t>하나의 </a:t>
            </a:r>
            <a:r>
              <a:rPr lang="en-US" altLang="ko-KR" sz="900"/>
              <a:t>f</a:t>
            </a:r>
            <a:r>
              <a:rPr lang="ko-KR" altLang="en-US" sz="900"/>
              <a:t>는 </a:t>
            </a:r>
            <a:r>
              <a:rPr lang="en-US" altLang="ko-KR" sz="900"/>
              <a:t>4bit</a:t>
            </a:r>
            <a:r>
              <a:rPr lang="ko-KR" altLang="en-US" sz="900"/>
              <a:t>이므로 </a:t>
            </a:r>
            <a:r>
              <a:rPr lang="en-US" altLang="ko-KR" sz="900"/>
              <a:t>4</a:t>
            </a:r>
            <a:r>
              <a:rPr lang="ko-KR" altLang="en-US" sz="900"/>
              <a:t>곱하기</a:t>
            </a:r>
            <a:r>
              <a:rPr lang="en-US" altLang="ko-KR" sz="900"/>
              <a:t>8</a:t>
            </a:r>
            <a:r>
              <a:rPr lang="ko-KR" altLang="en-US" sz="900"/>
              <a:t>은 </a:t>
            </a:r>
            <a:r>
              <a:rPr lang="en-US" altLang="ko-KR" sz="900"/>
              <a:t>32</a:t>
            </a:r>
            <a:r>
              <a:rPr lang="ko-KR" altLang="en-US" sz="900"/>
              <a:t>이므로 </a:t>
            </a:r>
            <a:r>
              <a:rPr lang="en-US" altLang="ko-KR" sz="900"/>
              <a:t>32</a:t>
            </a:r>
            <a:r>
              <a:rPr lang="ko-KR" altLang="en-US" sz="900"/>
              <a:t>비트 즉 </a:t>
            </a:r>
            <a:r>
              <a:rPr lang="en-US" altLang="ko-KR" sz="900"/>
              <a:t>4</a:t>
            </a:r>
            <a:r>
              <a:rPr lang="ko-KR" altLang="en-US" sz="900"/>
              <a:t>바이트가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3437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026D2-6410-4BF4-AE19-B4539D96A09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이제 기본형에 대해서 자세히 알아보도록 하겠습니다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크게 논리형</a:t>
            </a:r>
            <a:r>
              <a:rPr lang="en-US" altLang="ko-KR" sz="900"/>
              <a:t>, </a:t>
            </a:r>
            <a:r>
              <a:rPr lang="ko-KR" altLang="en-US" sz="900"/>
              <a:t>문자형</a:t>
            </a:r>
            <a:r>
              <a:rPr lang="en-US" altLang="ko-KR" sz="900"/>
              <a:t>, </a:t>
            </a:r>
            <a:r>
              <a:rPr lang="ko-KR" altLang="en-US" sz="900"/>
              <a:t>정수형</a:t>
            </a:r>
            <a:r>
              <a:rPr lang="en-US" altLang="ko-KR" sz="900"/>
              <a:t>, </a:t>
            </a:r>
            <a:r>
              <a:rPr lang="ko-KR" altLang="en-US" sz="900"/>
              <a:t>실수형으로 나눌 수 있고요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논리형은</a:t>
            </a:r>
            <a:r>
              <a:rPr lang="en-US" altLang="ko-KR" sz="900"/>
              <a:t>… boolean</a:t>
            </a:r>
            <a:r>
              <a:rPr lang="ko-KR" altLang="en-US" sz="900"/>
              <a:t>하나 밖에 없고요</a:t>
            </a:r>
            <a:r>
              <a:rPr lang="en-US" altLang="ko-KR" sz="900"/>
              <a:t>. True</a:t>
            </a:r>
            <a:r>
              <a:rPr lang="ko-KR" altLang="en-US" sz="900"/>
              <a:t>와 </a:t>
            </a:r>
            <a:r>
              <a:rPr lang="en-US" altLang="ko-KR" sz="900"/>
              <a:t>false </a:t>
            </a:r>
            <a:r>
              <a:rPr lang="ko-KR" altLang="en-US" sz="900"/>
              <a:t>중 하나를 값으로 갖으며</a:t>
            </a:r>
            <a:r>
              <a:rPr lang="en-US" altLang="ko-KR" sz="900"/>
              <a:t>, </a:t>
            </a:r>
            <a:r>
              <a:rPr lang="ko-KR" altLang="en-US" sz="900"/>
              <a:t>조건식과 논리적 계산에 사용됩니다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문자형도 </a:t>
            </a:r>
            <a:r>
              <a:rPr lang="en-US" altLang="ko-KR" sz="900"/>
              <a:t>char</a:t>
            </a:r>
            <a:r>
              <a:rPr lang="ko-KR" altLang="en-US" sz="900"/>
              <a:t>하나 밖에 없고요</a:t>
            </a:r>
            <a:r>
              <a:rPr lang="en-US" altLang="ko-KR" sz="900"/>
              <a:t>. </a:t>
            </a:r>
            <a:r>
              <a:rPr lang="ko-KR" altLang="en-US" sz="900"/>
              <a:t>문자를 저장하는데 사용됩니다</a:t>
            </a:r>
            <a:r>
              <a:rPr lang="en-US" altLang="ko-KR" sz="900"/>
              <a:t>. </a:t>
            </a:r>
          </a:p>
          <a:p>
            <a:r>
              <a:rPr lang="ko-KR" altLang="en-US" sz="900"/>
              <a:t>그런데</a:t>
            </a:r>
            <a:r>
              <a:rPr lang="en-US" altLang="ko-KR" sz="900"/>
              <a:t>, char</a:t>
            </a:r>
            <a:r>
              <a:rPr lang="ko-KR" altLang="en-US" sz="900"/>
              <a:t>타입의 변수는 단 한 개의 문자밖에 저장할 수 없습니다</a:t>
            </a:r>
            <a:r>
              <a:rPr lang="en-US" altLang="ko-KR" sz="900"/>
              <a:t>. </a:t>
            </a:r>
            <a:r>
              <a:rPr lang="ko-KR" altLang="en-US" sz="900"/>
              <a:t>여러문자를 저장하려면 </a:t>
            </a:r>
            <a:r>
              <a:rPr lang="en-US" altLang="ko-KR" sz="900"/>
              <a:t>String</a:t>
            </a:r>
            <a:r>
              <a:rPr lang="ko-KR" altLang="en-US" sz="900"/>
              <a:t>을 사용해야하는데요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String</a:t>
            </a:r>
            <a:r>
              <a:rPr lang="ko-KR" altLang="en-US" sz="900"/>
              <a:t>에 대해서는 잠시후에 다시 설명 드리겠습니다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정수형은 </a:t>
            </a:r>
            <a:r>
              <a:rPr lang="en-US" altLang="ko-KR" sz="900"/>
              <a:t>byte, short, int, long</a:t>
            </a:r>
            <a:r>
              <a:rPr lang="ko-KR" altLang="en-US" sz="900"/>
              <a:t>이 있는데</a:t>
            </a:r>
            <a:r>
              <a:rPr lang="en-US" altLang="ko-KR" sz="900"/>
              <a:t>… </a:t>
            </a:r>
            <a:r>
              <a:rPr lang="ko-KR" altLang="en-US" sz="900"/>
              <a:t>주로 사용되는 것은 </a:t>
            </a:r>
            <a:r>
              <a:rPr lang="en-US" altLang="ko-KR" sz="900"/>
              <a:t>int</a:t>
            </a:r>
            <a:r>
              <a:rPr lang="ko-KR" altLang="en-US" sz="900"/>
              <a:t>와 </a:t>
            </a:r>
            <a:r>
              <a:rPr lang="en-US" altLang="ko-KR" sz="900"/>
              <a:t>long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는 이진데이터를 다루는데 사용되고요</a:t>
            </a:r>
            <a:r>
              <a:rPr lang="en-US" altLang="ko-KR" sz="900"/>
              <a:t>. Short</a:t>
            </a:r>
            <a:r>
              <a:rPr lang="ko-KR" altLang="en-US" sz="900"/>
              <a:t>은 </a:t>
            </a:r>
            <a:r>
              <a:rPr lang="en-US" altLang="ko-KR" sz="900"/>
              <a:t>C</a:t>
            </a:r>
            <a:r>
              <a:rPr lang="ko-KR" altLang="en-US" sz="900"/>
              <a:t>언어와의 호환을 위해 추가하였지만</a:t>
            </a:r>
            <a:r>
              <a:rPr lang="en-US" altLang="ko-KR" sz="900"/>
              <a:t>, </a:t>
            </a:r>
            <a:r>
              <a:rPr lang="ko-KR" altLang="en-US" sz="900"/>
              <a:t>잘 사용되지 않습니다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마지막으로 실수형에는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</a:t>
            </a:r>
            <a:r>
              <a:rPr lang="ko-KR" altLang="en-US" sz="900"/>
              <a:t>이 있죠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기본형을 종류와 크기로 분류해서 표를 그려보겠습니다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크기는 </a:t>
            </a:r>
            <a:r>
              <a:rPr lang="en-US" altLang="ko-KR" sz="900"/>
              <a:t>1</a:t>
            </a:r>
            <a:r>
              <a:rPr lang="ko-KR" altLang="en-US" sz="900"/>
              <a:t>부터 시작해서 두배로 올라갑니다</a:t>
            </a:r>
            <a:r>
              <a:rPr lang="en-US" altLang="ko-KR" sz="900"/>
              <a:t>. 1, 2, 4, 8 </a:t>
            </a:r>
            <a:r>
              <a:rPr lang="ko-KR" altLang="en-US" sz="900"/>
              <a:t>바이트</a:t>
            </a:r>
            <a:r>
              <a:rPr lang="en-US" altLang="ko-KR" sz="900"/>
              <a:t>… </a:t>
            </a:r>
            <a:r>
              <a:rPr lang="ko-KR" altLang="en-US" sz="900"/>
              <a:t>제일 큰 자료형이 </a:t>
            </a:r>
            <a:r>
              <a:rPr lang="en-US" altLang="ko-KR" sz="900"/>
              <a:t>8</a:t>
            </a:r>
            <a:r>
              <a:rPr lang="ko-KR" altLang="en-US" sz="900"/>
              <a:t>바이트입니다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논리형 </a:t>
            </a:r>
            <a:r>
              <a:rPr lang="en-US" altLang="ko-KR" sz="900"/>
              <a:t>boolean</a:t>
            </a:r>
            <a:r>
              <a:rPr lang="ko-KR" altLang="en-US" sz="900"/>
              <a:t>은 </a:t>
            </a:r>
            <a:r>
              <a:rPr lang="en-US" altLang="ko-KR" sz="900"/>
              <a:t>1</a:t>
            </a:r>
            <a:r>
              <a:rPr lang="ko-KR" altLang="en-US" sz="900"/>
              <a:t>바이트이고요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문자형 </a:t>
            </a:r>
            <a:r>
              <a:rPr lang="en-US" altLang="ko-KR" sz="900"/>
              <a:t>char</a:t>
            </a:r>
            <a:r>
              <a:rPr lang="ko-KR" altLang="en-US" sz="900"/>
              <a:t>는 </a:t>
            </a:r>
            <a:r>
              <a:rPr lang="en-US" altLang="ko-KR" sz="900"/>
              <a:t>2</a:t>
            </a:r>
            <a:r>
              <a:rPr lang="ko-KR" altLang="en-US" sz="900"/>
              <a:t>바이트</a:t>
            </a:r>
            <a:r>
              <a:rPr lang="en-US" altLang="ko-KR" sz="900"/>
              <a:t>, byte</a:t>
            </a:r>
            <a:r>
              <a:rPr lang="ko-KR" altLang="en-US" sz="900"/>
              <a:t>는 </a:t>
            </a:r>
            <a:r>
              <a:rPr lang="en-US" altLang="ko-KR" sz="900"/>
              <a:t>1</a:t>
            </a:r>
            <a:r>
              <a:rPr lang="ko-KR" altLang="en-US" sz="900"/>
              <a:t>바이트 </a:t>
            </a:r>
            <a:r>
              <a:rPr lang="en-US" altLang="ko-KR" sz="900"/>
              <a:t>short</a:t>
            </a:r>
            <a:r>
              <a:rPr lang="ko-KR" altLang="en-US" sz="900"/>
              <a:t>은 </a:t>
            </a:r>
            <a:r>
              <a:rPr lang="en-US" altLang="ko-KR" sz="900"/>
              <a:t>2</a:t>
            </a:r>
            <a:r>
              <a:rPr lang="ko-KR" altLang="en-US" sz="900"/>
              <a:t>바이트 </a:t>
            </a:r>
            <a:r>
              <a:rPr lang="en-US" altLang="ko-KR" sz="900"/>
              <a:t>int</a:t>
            </a:r>
            <a:r>
              <a:rPr lang="ko-KR" altLang="en-US" sz="900"/>
              <a:t>는 </a:t>
            </a:r>
            <a:r>
              <a:rPr lang="en-US" altLang="ko-KR" sz="900"/>
              <a:t>4</a:t>
            </a:r>
            <a:r>
              <a:rPr lang="ko-KR" altLang="en-US" sz="900"/>
              <a:t>바이트 </a:t>
            </a:r>
            <a:r>
              <a:rPr lang="en-US" altLang="ko-KR" sz="900"/>
              <a:t>long</a:t>
            </a:r>
            <a:r>
              <a:rPr lang="ko-KR" altLang="en-US" sz="900"/>
              <a:t>은 </a:t>
            </a:r>
            <a:r>
              <a:rPr lang="en-US" altLang="ko-KR" sz="900"/>
              <a:t>8</a:t>
            </a:r>
            <a:r>
              <a:rPr lang="ko-KR" altLang="en-US" sz="900"/>
              <a:t>바이트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는 </a:t>
            </a:r>
            <a:r>
              <a:rPr lang="en-US" altLang="ko-KR" sz="900"/>
              <a:t>4</a:t>
            </a:r>
            <a:r>
              <a:rPr lang="ko-KR" altLang="en-US" sz="900"/>
              <a:t>바이트 </a:t>
            </a:r>
            <a:r>
              <a:rPr lang="en-US" altLang="ko-KR" sz="900"/>
              <a:t>double</a:t>
            </a:r>
            <a:r>
              <a:rPr lang="ko-KR" altLang="en-US" sz="900"/>
              <a:t>은 </a:t>
            </a:r>
            <a:r>
              <a:rPr lang="en-US" altLang="ko-KR" sz="900"/>
              <a:t>8</a:t>
            </a:r>
            <a:r>
              <a:rPr lang="ko-KR" altLang="en-US" sz="900"/>
              <a:t>바이트입니다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표는 여러분들이 직접 여러 번 그려서</a:t>
            </a:r>
            <a:r>
              <a:rPr lang="en-US" altLang="ko-KR" sz="900"/>
              <a:t>… </a:t>
            </a:r>
            <a:r>
              <a:rPr lang="ko-KR" altLang="en-US" sz="900"/>
              <a:t>완전히 외워야하는 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제 설명을 듣고 나면 외우기가 좀 쉬워지실 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Boolean</a:t>
            </a:r>
            <a:r>
              <a:rPr lang="ko-KR" altLang="en-US" sz="900"/>
              <a:t>은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 </a:t>
            </a:r>
            <a:r>
              <a:rPr lang="ko-KR" altLang="en-US" sz="900"/>
              <a:t>두가지 값 밖에 없기 때문에</a:t>
            </a:r>
            <a:r>
              <a:rPr lang="en-US" altLang="ko-KR" sz="900"/>
              <a:t>… 1 bit</a:t>
            </a:r>
            <a:r>
              <a:rPr lang="ko-KR" altLang="en-US" sz="900"/>
              <a:t>만으로도 충분히 저장이 가능하지만</a:t>
            </a:r>
          </a:p>
          <a:p>
            <a:r>
              <a:rPr lang="ko-KR" altLang="en-US" sz="900"/>
              <a:t>자바에서 데이터를 다루는 최소단위가 </a:t>
            </a:r>
            <a:r>
              <a:rPr lang="en-US" altLang="ko-KR" sz="900"/>
              <a:t>byte</a:t>
            </a:r>
            <a:r>
              <a:rPr lang="ko-KR" altLang="en-US" sz="900"/>
              <a:t>이기 때문에 좀 낭비같지만 </a:t>
            </a:r>
            <a:r>
              <a:rPr lang="en-US" altLang="ko-KR" sz="900"/>
              <a:t>1 byte</a:t>
            </a:r>
            <a:r>
              <a:rPr lang="ko-KR" altLang="en-US" sz="900"/>
              <a:t>를 사용합니다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자바에서는 </a:t>
            </a:r>
            <a:r>
              <a:rPr lang="en-US" altLang="ko-KR" sz="900"/>
              <a:t>2</a:t>
            </a:r>
            <a:r>
              <a:rPr lang="ko-KR" altLang="en-US" sz="900"/>
              <a:t>바이트 문자체계인 유니코드를 사용하기 때문에 </a:t>
            </a:r>
            <a:r>
              <a:rPr lang="en-US" altLang="ko-KR" sz="900"/>
              <a:t>char</a:t>
            </a:r>
            <a:r>
              <a:rPr lang="ko-KR" altLang="en-US" sz="900"/>
              <a:t>의 크기는 </a:t>
            </a:r>
            <a:r>
              <a:rPr lang="en-US" altLang="ko-KR" sz="900"/>
              <a:t>2byte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Byte</a:t>
            </a:r>
            <a:r>
              <a:rPr lang="ko-KR" altLang="en-US" sz="900"/>
              <a:t>는 크기가 </a:t>
            </a:r>
            <a:r>
              <a:rPr lang="en-US" altLang="ko-KR" sz="900"/>
              <a:t>1 byte</a:t>
            </a:r>
            <a:r>
              <a:rPr lang="ko-KR" altLang="en-US" sz="900"/>
              <a:t>라서 </a:t>
            </a:r>
            <a:r>
              <a:rPr lang="en-US" altLang="ko-KR" sz="900"/>
              <a:t>byte</a:t>
            </a:r>
            <a:r>
              <a:rPr lang="ko-KR" altLang="en-US" sz="900"/>
              <a:t>이고요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int</a:t>
            </a:r>
            <a:r>
              <a:rPr lang="ko-KR" altLang="en-US" sz="900"/>
              <a:t>를 기준으로 짧아서 </a:t>
            </a:r>
            <a:r>
              <a:rPr lang="en-US" altLang="ko-KR" sz="900"/>
              <a:t>short</a:t>
            </a:r>
            <a:r>
              <a:rPr lang="ko-KR" altLang="en-US" sz="900"/>
              <a:t>이고 길어서 </a:t>
            </a:r>
            <a:r>
              <a:rPr lang="en-US" altLang="ko-KR" sz="900"/>
              <a:t>long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은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Int</a:t>
            </a:r>
            <a:r>
              <a:rPr lang="ko-KR" altLang="en-US" sz="900"/>
              <a:t>보다 작으니까 </a:t>
            </a:r>
            <a:r>
              <a:rPr lang="en-US" altLang="ko-KR" sz="900"/>
              <a:t>2 byte</a:t>
            </a:r>
            <a:r>
              <a:rPr lang="ko-KR" altLang="en-US" sz="900"/>
              <a:t>이고요</a:t>
            </a:r>
            <a:r>
              <a:rPr lang="en-US" altLang="ko-KR" sz="900"/>
              <a:t>. Long</a:t>
            </a:r>
            <a:r>
              <a:rPr lang="ko-KR" altLang="en-US" sz="900"/>
              <a:t>은 크니까 </a:t>
            </a:r>
            <a:r>
              <a:rPr lang="en-US" altLang="ko-KR" sz="900"/>
              <a:t>8 </a:t>
            </a:r>
            <a:r>
              <a:rPr lang="ko-KR" altLang="en-US" sz="900"/>
              <a:t>바이트 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long</a:t>
            </a:r>
            <a:r>
              <a:rPr lang="ko-KR" altLang="en-US" sz="900"/>
              <a:t>은 서로 반대말이니까 외우기 쉽죠</a:t>
            </a:r>
            <a:r>
              <a:rPr lang="en-US" altLang="ko-KR" sz="900"/>
              <a:t>?</a:t>
            </a:r>
          </a:p>
          <a:p>
            <a:endParaRPr lang="en-US" altLang="ko-KR" sz="900"/>
          </a:p>
          <a:p>
            <a:r>
              <a:rPr lang="en-US" altLang="ko-KR" sz="900"/>
              <a:t>Float</a:t>
            </a:r>
            <a:r>
              <a:rPr lang="ko-KR" altLang="en-US" sz="900"/>
              <a:t>는 실수를 부동 소수점 방식</a:t>
            </a:r>
            <a:r>
              <a:rPr lang="en-US" altLang="ko-KR" sz="900"/>
              <a:t>… floating-point</a:t>
            </a:r>
            <a:r>
              <a:rPr lang="ko-KR" altLang="en-US" sz="900"/>
              <a:t>방식으로 저장하기 때문에 </a:t>
            </a:r>
            <a:r>
              <a:rPr lang="en-US" altLang="ko-KR" sz="900"/>
              <a:t>float</a:t>
            </a:r>
            <a:r>
              <a:rPr lang="ko-KR" altLang="en-US" sz="900"/>
              <a:t>이고요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Double</a:t>
            </a:r>
            <a:r>
              <a:rPr lang="ko-KR" altLang="en-US" sz="900"/>
              <a:t>은 </a:t>
            </a:r>
            <a:r>
              <a:rPr lang="en-US" altLang="ko-KR" sz="900"/>
              <a:t>float</a:t>
            </a:r>
            <a:r>
              <a:rPr lang="ko-KR" altLang="en-US" sz="900"/>
              <a:t>보다 두배의 정밀도를 갖기 때문에 </a:t>
            </a:r>
            <a:r>
              <a:rPr lang="en-US" altLang="ko-KR" sz="900"/>
              <a:t>double</a:t>
            </a:r>
            <a:r>
              <a:rPr lang="ko-KR" altLang="en-US" sz="900"/>
              <a:t>입니다</a:t>
            </a:r>
            <a:r>
              <a:rPr lang="en-US" altLang="ko-KR" sz="900"/>
              <a:t>. </a:t>
            </a:r>
            <a:r>
              <a:rPr lang="ko-KR" altLang="en-US" sz="900"/>
              <a:t>크기도 </a:t>
            </a:r>
            <a:r>
              <a:rPr lang="en-US" altLang="ko-KR" sz="900"/>
              <a:t>float</a:t>
            </a:r>
            <a:r>
              <a:rPr lang="ko-KR" altLang="en-US" sz="900"/>
              <a:t>의 두배인 </a:t>
            </a:r>
            <a:r>
              <a:rPr lang="en-US" altLang="ko-KR" sz="900"/>
              <a:t>8</a:t>
            </a:r>
            <a:r>
              <a:rPr lang="ko-KR" altLang="en-US" sz="900"/>
              <a:t>바이트죠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정수형 중에는 </a:t>
            </a:r>
            <a:r>
              <a:rPr lang="en-US" altLang="ko-KR" sz="900"/>
              <a:t>int</a:t>
            </a:r>
            <a:r>
              <a:rPr lang="ko-KR" altLang="en-US" sz="900"/>
              <a:t>가 </a:t>
            </a:r>
            <a:r>
              <a:rPr lang="en-US" altLang="ko-KR" sz="900"/>
              <a:t>default</a:t>
            </a:r>
            <a:r>
              <a:rPr lang="ko-KR" altLang="en-US" sz="900"/>
              <a:t>타입이고요</a:t>
            </a:r>
            <a:r>
              <a:rPr lang="en-US" altLang="ko-KR" sz="900"/>
              <a:t>. </a:t>
            </a:r>
            <a:r>
              <a:rPr lang="ko-KR" altLang="en-US" sz="900"/>
              <a:t>실수형 중에는 </a:t>
            </a:r>
            <a:r>
              <a:rPr lang="en-US" altLang="ko-KR" sz="900"/>
              <a:t>double</a:t>
            </a:r>
            <a:r>
              <a:rPr lang="ko-KR" altLang="en-US" sz="900"/>
              <a:t>이 </a:t>
            </a:r>
            <a:r>
              <a:rPr lang="en-US" altLang="ko-KR" sz="900"/>
              <a:t>default</a:t>
            </a:r>
            <a:r>
              <a:rPr lang="ko-KR" altLang="en-US" sz="900"/>
              <a:t>타입입니다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Default</a:t>
            </a:r>
            <a:r>
              <a:rPr lang="ko-KR" altLang="en-US" sz="900"/>
              <a:t>타입에 대해서는 나중에 다시 설명하겠습니다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6440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F330E-73FE-4DDF-B9F4-889C9B59B358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명명규칙이라는 것은 이름을 짓는 규칙을 말합니다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변수나 클래스</a:t>
            </a:r>
            <a:r>
              <a:rPr lang="en-US" altLang="ko-KR" sz="900"/>
              <a:t>, </a:t>
            </a:r>
            <a:r>
              <a:rPr lang="ko-KR" altLang="en-US" sz="900"/>
              <a:t>메서드 등의 이름을 지을 때 지켜야하는 몇가지 규칙이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첫번째</a:t>
            </a:r>
            <a:r>
              <a:rPr lang="en-US" altLang="ko-KR" sz="900"/>
              <a:t>, </a:t>
            </a:r>
            <a:r>
              <a:rPr lang="ko-KR" altLang="en-US" sz="900"/>
              <a:t>대소문자가 구분되며 길이에 제한이 없다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처음에 자바를 배울때 제일 실수를 많이 하는 것이 대소문자인데요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자바는 대소문자를 구분하기 때문에 주의를 많이 기울이셔야합니다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이름을 지을 때 길이에 제한이 없다고는 하지만 전혀 제한이 없는 것은 아니고요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의미를 이해하기 쉬울정도의 적당한 길이로 하면 되겠습니다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두번째로 예약어를 사용해서는 안된다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자바에서 자체적으로 사용하는 단어들이 있습니다</a:t>
            </a:r>
            <a:r>
              <a:rPr lang="en-US" altLang="ko-KR" sz="900"/>
              <a:t>. </a:t>
            </a:r>
            <a:r>
              <a:rPr lang="ko-KR" altLang="en-US" sz="900"/>
              <a:t>이 단어들을 예약어 또는 키워드라고도 하는데요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예를 들어 </a:t>
            </a:r>
            <a:r>
              <a:rPr lang="en-US" altLang="ko-KR" sz="900"/>
              <a:t>int</a:t>
            </a:r>
            <a:r>
              <a:rPr lang="ko-KR" altLang="en-US" sz="900"/>
              <a:t>나 </a:t>
            </a:r>
            <a:r>
              <a:rPr lang="en-US" altLang="ko-KR" sz="900"/>
              <a:t>long</a:t>
            </a:r>
            <a:r>
              <a:rPr lang="ko-KR" altLang="en-US" sz="900"/>
              <a:t>과 같은 것들이 모두 예약어입니다</a:t>
            </a:r>
            <a:r>
              <a:rPr lang="en-US" altLang="ko-KR" sz="900"/>
              <a:t>. </a:t>
            </a:r>
          </a:p>
          <a:p>
            <a:r>
              <a:rPr lang="en-US" altLang="ko-KR" sz="900"/>
              <a:t>Int</a:t>
            </a:r>
            <a:r>
              <a:rPr lang="ko-KR" altLang="en-US" sz="900"/>
              <a:t>나 </a:t>
            </a:r>
            <a:r>
              <a:rPr lang="en-US" altLang="ko-KR" sz="900"/>
              <a:t>long</a:t>
            </a:r>
            <a:r>
              <a:rPr lang="ko-KR" altLang="en-US" sz="900"/>
              <a:t>을 변수나 메서드의 이름으로 사용해서는 안된다는 얘깁니다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책에 보면 예약어 목록이 나와있긴 한데요</a:t>
            </a:r>
            <a:r>
              <a:rPr lang="en-US" altLang="ko-KR" sz="900"/>
              <a:t>. </a:t>
            </a:r>
            <a:r>
              <a:rPr lang="ko-KR" altLang="en-US" sz="900"/>
              <a:t>굳이 따로 외우실 필요는 없고요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진도를 나가면서 하나씩 배워나가면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에딧플러스와 같은 에디터에서 예약어는 따로 구별할 수 있도록 색깔로 표시해주기도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세번째</a:t>
            </a:r>
            <a:r>
              <a:rPr lang="en-US" altLang="ko-KR" sz="900"/>
              <a:t>, </a:t>
            </a:r>
            <a:r>
              <a:rPr lang="ko-KR" altLang="en-US" sz="900"/>
              <a:t>숫자로 시작해서는 안된다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네번째로 특수문자는 </a:t>
            </a:r>
            <a:r>
              <a:rPr lang="en-US" altLang="ko-KR" sz="900"/>
              <a:t>_</a:t>
            </a:r>
            <a:r>
              <a:rPr lang="ko-KR" altLang="en-US" sz="900"/>
              <a:t>와 </a:t>
            </a:r>
            <a:r>
              <a:rPr lang="en-US" altLang="ko-KR" sz="900"/>
              <a:t>$</a:t>
            </a:r>
            <a:r>
              <a:rPr lang="ko-KR" altLang="en-US" sz="900"/>
              <a:t>만을 허용한다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자바는 유니코드를 지원하기 때문에 변수의 이름을 지을 때 한글을 사용할 수도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특수기호는 사용할 수 없습니다</a:t>
            </a:r>
            <a:r>
              <a:rPr lang="en-US" altLang="ko-KR" sz="900"/>
              <a:t>. </a:t>
            </a:r>
            <a:r>
              <a:rPr lang="ko-KR" altLang="en-US" sz="900"/>
              <a:t>단지 언더스코어와 달러표시만을 허용합니다</a:t>
            </a:r>
            <a:r>
              <a:rPr lang="en-US" altLang="ko-KR" sz="9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74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6EEBA-DAF4-490C-AA9B-9B769FAE7D9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2388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37445-8BEA-46F5-BEB6-C33C0D10DBD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개행문자는 </a:t>
            </a:r>
            <a:r>
              <a:rPr lang="ko-KR" altLang="en-US">
                <a:latin typeface="Arial" panose="020B0604020202020204" pitchFamily="34" charset="0"/>
              </a:rPr>
              <a:t>‘</a:t>
            </a:r>
            <a:r>
              <a:rPr lang="en-US" altLang="ko-KR"/>
              <a:t>\n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/>
              <a:t>이라고 설명한다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85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E31ED-CE7F-4813-A46E-9E2DD708273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변수의 초기화란 변수에 처음으로 값을 저장하는 것을 초기화라고 하는데요</a:t>
            </a:r>
            <a:r>
              <a:rPr lang="en-US" altLang="ko-KR"/>
              <a:t>.</a:t>
            </a:r>
          </a:p>
          <a:p>
            <a:r>
              <a:rPr lang="ko-KR" altLang="en-US"/>
              <a:t>변수의 선언과 동시에 적절한 값으로 초기화 해주는 것이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변수의 종류에 따라서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각 타입의 기본값으로 자동 초기화되기도 하는데요</a:t>
            </a:r>
            <a:r>
              <a:rPr lang="en-US" altLang="ko-KR"/>
              <a:t>.</a:t>
            </a:r>
          </a:p>
          <a:p>
            <a:r>
              <a:rPr lang="ko-KR" altLang="en-US"/>
              <a:t>지역변수는 자동초기화가 되지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여러분들이 </a:t>
            </a:r>
            <a:r>
              <a:rPr lang="en-US" altLang="ko-KR"/>
              <a:t>6</a:t>
            </a:r>
            <a:r>
              <a:rPr lang="ko-KR" altLang="en-US"/>
              <a:t>장 객체지향개념에 들어가기 전까지 선언할 변수는 모두 지역변수이기</a:t>
            </a:r>
          </a:p>
          <a:p>
            <a:r>
              <a:rPr lang="ko-KR" altLang="en-US"/>
              <a:t>때문에 변수를 선언하고 나면 반드시 직접 초기화를 해주셔야 합니다</a:t>
            </a:r>
            <a:r>
              <a:rPr lang="en-US" altLang="ko-KR"/>
              <a:t>.</a:t>
            </a:r>
          </a:p>
          <a:p>
            <a:r>
              <a:rPr lang="ko-KR" altLang="en-US"/>
              <a:t>그렇지 않으면 컴파일 할 때 에러가 발생합니다</a:t>
            </a:r>
            <a:r>
              <a:rPr lang="en-US" altLang="ko-KR"/>
              <a:t>.</a:t>
            </a:r>
          </a:p>
          <a:p>
            <a:r>
              <a:rPr lang="ko-KR" altLang="en-US"/>
              <a:t>오른쪽 코드와 같이 선언과 동시에 초기화 해주도록 하세요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왼쪽의 표를 보시면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각 변수 타입의 기본값이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 값들은 변수가 자동초기화 될 때 사용되는 값인데요</a:t>
            </a:r>
            <a:r>
              <a:rPr lang="en-US" altLang="ko-KR"/>
              <a:t>.</a:t>
            </a:r>
          </a:p>
          <a:p>
            <a:r>
              <a:rPr lang="ko-KR" altLang="en-US"/>
              <a:t>자동초기화에 대해서는 나중에 자세히 설명할 것이고요</a:t>
            </a:r>
            <a:r>
              <a:rPr lang="en-US" altLang="ko-KR"/>
              <a:t>.</a:t>
            </a:r>
          </a:p>
          <a:p>
            <a:r>
              <a:rPr lang="ko-KR" altLang="en-US"/>
              <a:t>지금은 각 타입의 기본값을 가볍게 확인하고 넘어가시면 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Boolean</a:t>
            </a:r>
            <a:r>
              <a:rPr lang="ko-KR" altLang="en-US"/>
              <a:t>의 기본값이 </a:t>
            </a:r>
            <a:r>
              <a:rPr lang="en-US" altLang="ko-KR"/>
              <a:t>false</a:t>
            </a:r>
            <a:r>
              <a:rPr lang="ko-KR" altLang="en-US"/>
              <a:t>라는 것 눈여겨 보시고요</a:t>
            </a:r>
            <a:r>
              <a:rPr lang="en-US" altLang="ko-KR"/>
              <a:t>.</a:t>
            </a:r>
          </a:p>
          <a:p>
            <a:r>
              <a:rPr lang="ko-KR" altLang="en-US"/>
              <a:t>숫자타입은 다 </a:t>
            </a:r>
            <a:r>
              <a:rPr lang="en-US" altLang="ko-KR"/>
              <a:t>0</a:t>
            </a:r>
            <a:r>
              <a:rPr lang="ko-KR" altLang="en-US"/>
              <a:t>인데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long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이 아니라 </a:t>
            </a:r>
            <a:r>
              <a:rPr lang="en-US" altLang="ko-KR"/>
              <a:t>0L</a:t>
            </a:r>
            <a:r>
              <a:rPr lang="ko-KR" altLang="en-US"/>
              <a:t>이라는 것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float</a:t>
            </a:r>
            <a:r>
              <a:rPr lang="ko-KR" altLang="en-US"/>
              <a:t>의 경우 반드시 접미사 </a:t>
            </a:r>
            <a:r>
              <a:rPr lang="en-US" altLang="ko-KR"/>
              <a:t>f</a:t>
            </a:r>
            <a:r>
              <a:rPr lang="ko-KR" altLang="en-US"/>
              <a:t>를 붙여줘야 한다는 것에 주의 하시면 되겠습니다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모든 참조형 변수의 기본값은 </a:t>
            </a:r>
            <a:r>
              <a:rPr lang="en-US" altLang="ko-KR"/>
              <a:t>null</a:t>
            </a:r>
            <a:r>
              <a:rPr lang="ko-KR" altLang="en-US"/>
              <a:t>입니다</a:t>
            </a:r>
            <a:r>
              <a:rPr lang="en-US" altLang="ko-KR"/>
              <a:t>. Null</a:t>
            </a:r>
            <a:r>
              <a:rPr lang="ko-KR" altLang="en-US"/>
              <a:t>은 어떠한 객체도 참조하지 않고 있다는 것을 의미합니다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5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4CBFE-84F6-45AC-8A4C-BC9529E3B77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이번엔 문자와 문자열에 대해서 정리해보겠습니다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문자를 저장하는 </a:t>
            </a:r>
            <a:r>
              <a:rPr lang="en-US" altLang="ko-KR"/>
              <a:t>char</a:t>
            </a:r>
            <a:r>
              <a:rPr lang="ko-KR" altLang="en-US"/>
              <a:t>타입의 변수로는 단 하나의 문자밖에 저장할 수 없습니다</a:t>
            </a:r>
            <a:r>
              <a:rPr lang="en-US" altLang="ko-KR"/>
              <a:t>.</a:t>
            </a:r>
          </a:p>
          <a:p>
            <a:r>
              <a:rPr lang="ko-KR" altLang="en-US"/>
              <a:t>그래서 이와 같이 둘 이상의 문자를 저장하려고 하면 에러가 발생합니다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 문자를 저장하려면 문자열을 사용해야 하는데요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자바에서는 문자열을 </a:t>
            </a:r>
            <a:r>
              <a:rPr lang="en-US" altLang="ko-KR"/>
              <a:t>String</a:t>
            </a:r>
            <a:r>
              <a:rPr lang="ko-KR" altLang="en-US"/>
              <a:t>이라는 클래스를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원래 클래스는 객체를 생성해야하는데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en-US" altLang="ko-KR"/>
              <a:t>String</a:t>
            </a:r>
            <a:r>
              <a:rPr lang="ko-KR" altLang="en-US"/>
              <a:t>클래스의 경우에만 특별하게 기본형에 값을 저장하는 것과 같은 표현을 허용합니다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String</a:t>
            </a:r>
            <a:r>
              <a:rPr lang="ko-KR" altLang="en-US"/>
              <a:t>에는 아무런 내용도 없는 빈문자열을 저장할 수 있지만</a:t>
            </a:r>
          </a:p>
          <a:p>
            <a:r>
              <a:rPr lang="en-US" altLang="ko-KR"/>
              <a:t>Char</a:t>
            </a:r>
            <a:r>
              <a:rPr lang="ko-KR" altLang="en-US"/>
              <a:t>는 반드시 한 문자를 지정해주어야합니다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</a:t>
            </a:r>
            <a:r>
              <a:rPr lang="en-US" altLang="ko-KR"/>
              <a:t>String</a:t>
            </a:r>
            <a:r>
              <a:rPr lang="ko-KR" altLang="en-US"/>
              <a:t>은 문자열을 덧셈연산자를 통해 결합할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이렇게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두 개의 문자열을 더하면 </a:t>
            </a:r>
            <a:r>
              <a:rPr lang="en-US" altLang="ko-KR"/>
              <a:t>AB</a:t>
            </a:r>
            <a:r>
              <a:rPr lang="ko-KR" altLang="en-US"/>
              <a:t>가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문자열끼리만 결합할 수 있는게 아니라 문자열과 숫자를 결합할 수 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빈 문자열과 숫자</a:t>
            </a:r>
            <a:r>
              <a:rPr lang="en-US" altLang="ko-KR"/>
              <a:t>7</a:t>
            </a:r>
            <a:r>
              <a:rPr lang="ko-KR" altLang="en-US"/>
              <a:t>을 더하면</a:t>
            </a:r>
            <a:r>
              <a:rPr lang="en-US" altLang="ko-KR"/>
              <a:t>, </a:t>
            </a:r>
            <a:r>
              <a:rPr lang="ko-KR" altLang="en-US"/>
              <a:t>숫자 </a:t>
            </a:r>
            <a:r>
              <a:rPr lang="en-US" altLang="ko-KR"/>
              <a:t>7</a:t>
            </a:r>
            <a:r>
              <a:rPr lang="ko-KR" altLang="en-US"/>
              <a:t>이 문자열 </a:t>
            </a:r>
            <a:r>
              <a:rPr lang="en-US" altLang="ko-KR"/>
              <a:t>7</a:t>
            </a:r>
            <a:r>
              <a:rPr lang="ko-KR" altLang="en-US"/>
              <a:t>로 자동변환 된다음에 결합되어</a:t>
            </a:r>
          </a:p>
          <a:p>
            <a:r>
              <a:rPr lang="ko-KR" altLang="en-US"/>
              <a:t>문자열 </a:t>
            </a:r>
            <a:r>
              <a:rPr lang="en-US" altLang="ko-KR"/>
              <a:t>7</a:t>
            </a:r>
            <a:r>
              <a:rPr lang="ko-KR" altLang="en-US"/>
              <a:t>을 결과로 얻습니다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프로그래밍을 하다보면 기본형과 문자열간의 변환을 해야하는 경우가 많은데요</a:t>
            </a:r>
            <a:r>
              <a:rPr lang="en-US" altLang="ko-KR"/>
              <a:t>.</a:t>
            </a:r>
          </a:p>
          <a:p>
            <a:r>
              <a:rPr lang="ko-KR" altLang="en-US"/>
              <a:t>이 것이 바로 숫자를 문자열로 변환하는 방법이고요</a:t>
            </a:r>
            <a:r>
              <a:rPr lang="en-US" altLang="ko-KR"/>
              <a:t>.</a:t>
            </a:r>
          </a:p>
          <a:p>
            <a:r>
              <a:rPr lang="ko-KR" altLang="en-US"/>
              <a:t>반대로 문자열을 숫자로 변환하는 방법은 앞으로 배우게 될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문자열 결합은 왼쪽에서 오른쪽으로 진행되기 때문에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순서에 따라 전혀다른 결과가 나올 수도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어떠한 타입의 값이든 문자열과 결합하면 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그 결과는 문자열이 된다는 사실을 잘 기억해두세요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2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Q0w2zfugzWQ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변수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90012" y="3259723"/>
            <a:ext cx="3398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youtu.be/Q0w2zfugzWQ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055704" y="5084763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04" y="5102373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03437" y="977583"/>
            <a:ext cx="75247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변수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상수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리터럴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(variable)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하나의 값을 저장하기 위한 공간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상수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(constant)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한 번만 값을 저장할 수 있는 공간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리터럴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(literal)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그 자체로 값을 의미하는 것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936899" y="2977430"/>
            <a:ext cx="5804436" cy="2569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score = 100;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   score = 200;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char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ch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= ‘A’;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String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str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= “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abc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”;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final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MAX = 100; //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앞으로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MAX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는 값을 변동시키지 않는다 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final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MAX = 200; //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에러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60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0375" y="4822825"/>
              <a:ext cx="1588" cy="1588"/>
            </p14:xfrm>
          </p:contentPart>
        </mc:Choice>
        <mc:Fallback xmlns="">
          <p:pic>
            <p:nvPicPr>
              <p:cNvPr id="860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9087" y="4781537"/>
                <a:ext cx="84164" cy="8416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아는데 까지만 써서 먼저 개발하자</a:t>
            </a:r>
            <a:r>
              <a:rPr lang="en-US" altLang="ko-KR" sz="1200" dirty="0"/>
              <a:t>.. </a:t>
            </a:r>
            <a:r>
              <a:rPr lang="ko-KR" altLang="en-US" sz="1200" dirty="0"/>
              <a:t>변수로 선언해서 상수처럼 써도 </a:t>
            </a:r>
            <a:r>
              <a:rPr lang="ko-KR" altLang="en-US" sz="1200" dirty="0" err="1"/>
              <a:t>되자나</a:t>
            </a:r>
            <a:r>
              <a:rPr lang="en-US" altLang="ko-KR" sz="12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55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33892" y="895142"/>
            <a:ext cx="7669213" cy="5210591"/>
            <a:chOff x="833892" y="895142"/>
            <a:chExt cx="7669213" cy="5210591"/>
          </a:xfrm>
        </p:grpSpPr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978355" y="895142"/>
              <a:ext cx="7524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dirty="0" err="1">
                  <a:latin typeface="돋움" panose="020B0600000101010101" pitchFamily="50" charset="-127"/>
                  <a:ea typeface="돋움" panose="020B0600000101010101" pitchFamily="50" charset="-127"/>
                </a:rPr>
                <a:t>리터럴과</a:t>
              </a:r>
              <a:r>
                <a:rPr lang="ko-KR" altLang="en-US" sz="2400" dirty="0">
                  <a:latin typeface="돋움" panose="020B0600000101010101" pitchFamily="50" charset="-127"/>
                  <a:ea typeface="돋움" panose="020B0600000101010101" pitchFamily="50" charset="-127"/>
                </a:rPr>
                <a:t> 접미사</a:t>
              </a: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833893" y="1758742"/>
              <a:ext cx="47529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boolean power = true;</a:t>
              </a:r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833892" y="2227054"/>
              <a:ext cx="2484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ch = ‘A’;</a:t>
              </a:r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833893" y="2731879"/>
              <a:ext cx="33131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ch = ‘\u0041’;</a:t>
              </a:r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833892" y="3235117"/>
              <a:ext cx="26289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tab = ‘\t’;</a:t>
              </a: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833893" y="3703429"/>
              <a:ext cx="24114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byte b = 127;</a:t>
              </a: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835480" y="4195554"/>
              <a:ext cx="29146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short s = 32767;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833892" y="4711492"/>
              <a:ext cx="21971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i = 100;</a:t>
              </a: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833892" y="5251242"/>
              <a:ext cx="27368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oct = 0100;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833892" y="5767179"/>
              <a:ext cx="29162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hex = 0x100;</a:t>
              </a: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924034" y="1758742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latin typeface="돋움" panose="020B0600000101010101" pitchFamily="50" charset="-127"/>
                  <a:ea typeface="돋움" panose="020B0600000101010101" pitchFamily="50" charset="-127"/>
                </a:rPr>
                <a:t>long l = 10000000000L;</a:t>
              </a: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3924034" y="2238167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float f = 3.14f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924034" y="2706479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double d = 3.14d</a:t>
              </a:r>
            </a:p>
          </p:txBody>
        </p:sp>
        <p:sp>
          <p:nvSpPr>
            <p:cNvPr id="87069" name="Text Box 29"/>
            <p:cNvSpPr txBox="1">
              <a:spLocks noChangeArrowheads="1"/>
            </p:cNvSpPr>
            <p:nvPr/>
          </p:nvSpPr>
          <p:spPr bwMode="auto">
            <a:xfrm>
              <a:off x="3924035" y="3211304"/>
              <a:ext cx="29511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float f = 100f;</a:t>
              </a:r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3924035" y="3787567"/>
              <a:ext cx="8286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</a:t>
              </a:r>
            </a:p>
          </p:txBody>
        </p:sp>
        <p:sp>
          <p:nvSpPr>
            <p:cNvPr id="87071" name="Text Box 31"/>
            <p:cNvSpPr txBox="1">
              <a:spLocks noChangeArrowheads="1"/>
            </p:cNvSpPr>
            <p:nvPr/>
          </p:nvSpPr>
          <p:spPr bwMode="auto">
            <a:xfrm>
              <a:off x="5724260" y="3776454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</a:t>
              </a:r>
            </a:p>
          </p:txBody>
        </p: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3924035" y="4244767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.10</a:t>
              </a:r>
            </a:p>
          </p:txBody>
        </p:sp>
        <p:sp>
          <p:nvSpPr>
            <p:cNvPr id="87075" name="Text Box 35"/>
            <p:cNvSpPr txBox="1">
              <a:spLocks noChangeArrowheads="1"/>
            </p:cNvSpPr>
            <p:nvPr/>
          </p:nvSpPr>
          <p:spPr bwMode="auto">
            <a:xfrm>
              <a:off x="5724260" y="4208254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0.10</a:t>
              </a:r>
            </a:p>
          </p:txBody>
        </p: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3924035" y="4724192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10f</a:t>
              </a:r>
            </a:p>
          </p:txBody>
        </p:sp>
        <p:sp>
          <p:nvSpPr>
            <p:cNvPr id="87077" name="Text Box 37"/>
            <p:cNvSpPr txBox="1">
              <a:spLocks noChangeArrowheads="1"/>
            </p:cNvSpPr>
            <p:nvPr/>
          </p:nvSpPr>
          <p:spPr bwMode="auto">
            <a:xfrm>
              <a:off x="5724260" y="4724192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10.0f</a:t>
              </a:r>
            </a:p>
          </p:txBody>
        </p:sp>
        <p:sp>
          <p:nvSpPr>
            <p:cNvPr id="87078" name="Line 38"/>
            <p:cNvSpPr>
              <a:spLocks noChangeShapeType="1"/>
            </p:cNvSpPr>
            <p:nvPr/>
          </p:nvSpPr>
          <p:spPr bwMode="auto">
            <a:xfrm>
              <a:off x="4825734" y="4028867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79" name="Text Box 39"/>
            <p:cNvSpPr txBox="1">
              <a:spLocks noChangeArrowheads="1"/>
            </p:cNvSpPr>
            <p:nvPr/>
          </p:nvSpPr>
          <p:spPr bwMode="auto">
            <a:xfrm>
              <a:off x="3924034" y="5190917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3.14e3f</a:t>
              </a:r>
            </a:p>
          </p:txBody>
        </p: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5724259" y="5179804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3140.0f</a:t>
              </a:r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auto">
            <a:xfrm>
              <a:off x="4825734" y="4497179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2" name="Line 42"/>
            <p:cNvSpPr>
              <a:spLocks noChangeShapeType="1"/>
            </p:cNvSpPr>
            <p:nvPr/>
          </p:nvSpPr>
          <p:spPr bwMode="auto">
            <a:xfrm>
              <a:off x="4825734" y="4965492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3" name="Line 43"/>
            <p:cNvSpPr>
              <a:spLocks noChangeShapeType="1"/>
            </p:cNvSpPr>
            <p:nvPr/>
          </p:nvSpPr>
          <p:spPr bwMode="auto">
            <a:xfrm>
              <a:off x="5184509" y="5432217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4" name="Text Box 44"/>
            <p:cNvSpPr txBox="1">
              <a:spLocks noChangeArrowheads="1"/>
            </p:cNvSpPr>
            <p:nvPr/>
          </p:nvSpPr>
          <p:spPr bwMode="auto">
            <a:xfrm>
              <a:off x="3924034" y="5695742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1e1</a:t>
              </a:r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auto">
            <a:xfrm>
              <a:off x="5724259" y="5684629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</a:t>
              </a:r>
            </a:p>
          </p:txBody>
        </p:sp>
        <p:sp>
          <p:nvSpPr>
            <p:cNvPr id="87086" name="Line 46"/>
            <p:cNvSpPr>
              <a:spLocks noChangeShapeType="1"/>
            </p:cNvSpPr>
            <p:nvPr/>
          </p:nvSpPr>
          <p:spPr bwMode="auto">
            <a:xfrm>
              <a:off x="4824147" y="5937042"/>
              <a:ext cx="755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읽어보셔요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딱히 나의 갈 길을 발목잡지 마라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직접 프로그램에서 결과로 보자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7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776288" y="1156875"/>
            <a:ext cx="752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변수의 기본값과 초기화</a:t>
            </a:r>
          </a:p>
        </p:txBody>
      </p:sp>
      <p:graphicFrame>
        <p:nvGraphicFramePr>
          <p:cNvPr id="9123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62114"/>
              </p:ext>
            </p:extLst>
          </p:nvPr>
        </p:nvGraphicFramePr>
        <p:xfrm>
          <a:off x="854820" y="2803697"/>
          <a:ext cx="4211637" cy="3223897"/>
        </p:xfrm>
        <a:graphic>
          <a:graphicData uri="http://schemas.openxmlformats.org/drawingml/2006/table">
            <a:tbl>
              <a:tblPr/>
              <a:tblGrid>
                <a:gridCol w="198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자료형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‘\u0000’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또는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참조형 변수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5241925" y="3032073"/>
            <a:ext cx="3598863" cy="243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boolean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isGood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= false;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char grade = ‘ ‘;  // 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공백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byte b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short s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long l = 0;   // 0L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float f = 0;  // 0.0f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double d = 0; // 0.0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String s1 = null;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String s2 = “”; // 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빈 문자열</a:t>
            </a:r>
          </a:p>
        </p:txBody>
      </p:sp>
      <p:sp>
        <p:nvSpPr>
          <p:cNvPr id="91233" name="Text Box 97"/>
          <p:cNvSpPr txBox="1">
            <a:spLocks noChangeArrowheads="1"/>
          </p:cNvSpPr>
          <p:nvPr/>
        </p:nvSpPr>
        <p:spPr bwMode="auto">
          <a:xfrm>
            <a:off x="992188" y="1881188"/>
            <a:ext cx="7561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변수의 초기화 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변수에 처음으로 값을 저장하는 것</a:t>
            </a:r>
          </a:p>
        </p:txBody>
      </p:sp>
      <p:sp>
        <p:nvSpPr>
          <p:cNvPr id="91236" name="Text Box 100"/>
          <p:cNvSpPr txBox="1">
            <a:spLocks noChangeArrowheads="1"/>
          </p:cNvSpPr>
          <p:nvPr/>
        </p:nvSpPr>
        <p:spPr bwMode="auto">
          <a:xfrm>
            <a:off x="1028700" y="2384426"/>
            <a:ext cx="72723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지역변수는 사용되기 전에 반드시 초기화해주어야 한다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초기화 한다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절대 변수의 기본값이 있다라고 생각하지 말고 초기화하자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Loop, sum</a:t>
            </a:r>
            <a:r>
              <a:rPr lang="ko-KR" altLang="en-US" sz="1200" dirty="0"/>
              <a:t>은 초기화 </a:t>
            </a:r>
            <a:r>
              <a:rPr lang="ko-KR" altLang="en-US" sz="1200" dirty="0" err="1"/>
              <a:t>하는거다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while(1){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=i+1;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6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1316038" y="1160463"/>
            <a:ext cx="7524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문자와 문자열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84240" y="2097090"/>
            <a:ext cx="6298164" cy="3351210"/>
            <a:chOff x="884239" y="2097089"/>
            <a:chExt cx="7124843" cy="3706944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884239" y="2097089"/>
              <a:ext cx="248443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‘A’;</a:t>
              </a:r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920751" y="2565401"/>
              <a:ext cx="3744913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‘AB’; //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에러</a:t>
              </a:r>
            </a:p>
          </p:txBody>
        </p:sp>
        <p:sp>
          <p:nvSpPr>
            <p:cNvPr id="89130" name="Text Box 42"/>
            <p:cNvSpPr txBox="1">
              <a:spLocks noChangeArrowheads="1"/>
            </p:cNvSpPr>
            <p:nvPr/>
          </p:nvSpPr>
          <p:spPr bwMode="auto">
            <a:xfrm>
              <a:off x="920750" y="3032126"/>
              <a:ext cx="302418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“AB”;</a:t>
              </a:r>
            </a:p>
          </p:txBody>
        </p:sp>
        <p:sp>
          <p:nvSpPr>
            <p:cNvPr id="89131" name="Text Box 43"/>
            <p:cNvSpPr txBox="1">
              <a:spLocks noChangeArrowheads="1"/>
            </p:cNvSpPr>
            <p:nvPr/>
          </p:nvSpPr>
          <p:spPr bwMode="auto">
            <a:xfrm>
              <a:off x="920751" y="3716339"/>
              <a:ext cx="3744913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‘’; //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에러</a:t>
              </a:r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920750" y="4184651"/>
              <a:ext cx="302418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“”;</a:t>
              </a:r>
            </a:p>
          </p:txBody>
        </p:sp>
        <p:sp>
          <p:nvSpPr>
            <p:cNvPr id="89134" name="Text Box 46"/>
            <p:cNvSpPr txBox="1">
              <a:spLocks noChangeArrowheads="1"/>
            </p:cNvSpPr>
            <p:nvPr/>
          </p:nvSpPr>
          <p:spPr bwMode="auto">
            <a:xfrm>
              <a:off x="3905394" y="2097089"/>
              <a:ext cx="4103688" cy="306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“A” + “B”; // “AB”</a:t>
              </a:r>
            </a:p>
          </p:txBody>
        </p:sp>
        <p:sp>
          <p:nvSpPr>
            <p:cNvPr id="89135" name="Text Box 47"/>
            <p:cNvSpPr txBox="1">
              <a:spLocks noChangeArrowheads="1"/>
            </p:cNvSpPr>
            <p:nvPr/>
          </p:nvSpPr>
          <p:spPr bwMode="auto">
            <a:xfrm>
              <a:off x="3978418" y="2673351"/>
              <a:ext cx="108108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 + 7</a:t>
              </a:r>
            </a:p>
          </p:txBody>
        </p:sp>
        <p:sp>
          <p:nvSpPr>
            <p:cNvPr id="89136" name="Text Box 48"/>
            <p:cNvSpPr txBox="1">
              <a:spLocks noChangeArrowheads="1"/>
            </p:cNvSpPr>
            <p:nvPr/>
          </p:nvSpPr>
          <p:spPr bwMode="auto">
            <a:xfrm>
              <a:off x="5597669" y="2673351"/>
              <a:ext cx="133508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 + “7”</a:t>
              </a:r>
            </a:p>
          </p:txBody>
        </p:sp>
        <p:sp>
          <p:nvSpPr>
            <p:cNvPr id="89137" name="Text Box 49"/>
            <p:cNvSpPr txBox="1">
              <a:spLocks noChangeArrowheads="1"/>
            </p:cNvSpPr>
            <p:nvPr/>
          </p:nvSpPr>
          <p:spPr bwMode="auto">
            <a:xfrm>
              <a:off x="7399481" y="2673351"/>
              <a:ext cx="576262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“7”</a:t>
              </a:r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5096019" y="2925763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>
              <a:off x="6932758" y="2925763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0" name="Text Box 52"/>
            <p:cNvSpPr txBox="1">
              <a:spLocks noChangeArrowheads="1"/>
            </p:cNvSpPr>
            <p:nvPr/>
          </p:nvSpPr>
          <p:spPr bwMode="auto">
            <a:xfrm>
              <a:off x="3003695" y="3716339"/>
              <a:ext cx="12255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“”+7+7</a:t>
              </a:r>
            </a:p>
          </p:txBody>
        </p:sp>
        <p:sp>
          <p:nvSpPr>
            <p:cNvPr id="89141" name="Text Box 53"/>
            <p:cNvSpPr txBox="1">
              <a:spLocks noChangeArrowheads="1"/>
            </p:cNvSpPr>
            <p:nvPr/>
          </p:nvSpPr>
          <p:spPr bwMode="auto">
            <a:xfrm>
              <a:off x="4308027" y="3716339"/>
              <a:ext cx="1009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“7”+7</a:t>
              </a:r>
            </a:p>
          </p:txBody>
        </p:sp>
        <p:sp>
          <p:nvSpPr>
            <p:cNvPr id="89142" name="Text Box 54"/>
            <p:cNvSpPr txBox="1">
              <a:spLocks noChangeArrowheads="1"/>
            </p:cNvSpPr>
            <p:nvPr/>
          </p:nvSpPr>
          <p:spPr bwMode="auto">
            <a:xfrm>
              <a:off x="5462179" y="3716339"/>
              <a:ext cx="118903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“7”+”7”</a:t>
              </a:r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3851908" y="3892868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4" name="Line 56"/>
            <p:cNvSpPr>
              <a:spLocks noChangeShapeType="1"/>
            </p:cNvSpPr>
            <p:nvPr/>
          </p:nvSpPr>
          <p:spPr bwMode="auto">
            <a:xfrm>
              <a:off x="5096020" y="3889371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5" name="Text Box 57"/>
            <p:cNvSpPr txBox="1">
              <a:spLocks noChangeArrowheads="1"/>
            </p:cNvSpPr>
            <p:nvPr/>
          </p:nvSpPr>
          <p:spPr bwMode="auto">
            <a:xfrm>
              <a:off x="7058170" y="3803606"/>
              <a:ext cx="755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“77”</a:t>
              </a:r>
            </a:p>
          </p:txBody>
        </p:sp>
        <p:sp>
          <p:nvSpPr>
            <p:cNvPr id="89146" name="Line 58"/>
            <p:cNvSpPr>
              <a:spLocks noChangeShapeType="1"/>
            </p:cNvSpPr>
            <p:nvPr/>
          </p:nvSpPr>
          <p:spPr bwMode="auto">
            <a:xfrm>
              <a:off x="6497084" y="3927286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7" name="Text Box 59"/>
            <p:cNvSpPr txBox="1">
              <a:spLocks noChangeArrowheads="1"/>
            </p:cNvSpPr>
            <p:nvPr/>
          </p:nvSpPr>
          <p:spPr bwMode="auto">
            <a:xfrm>
              <a:off x="3003695" y="4303714"/>
              <a:ext cx="12255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7+7+””</a:t>
              </a:r>
            </a:p>
          </p:txBody>
        </p:sp>
        <p:sp>
          <p:nvSpPr>
            <p:cNvPr id="89148" name="Text Box 60"/>
            <p:cNvSpPr txBox="1">
              <a:spLocks noChangeArrowheads="1"/>
            </p:cNvSpPr>
            <p:nvPr/>
          </p:nvSpPr>
          <p:spPr bwMode="auto">
            <a:xfrm>
              <a:off x="4308027" y="4303714"/>
              <a:ext cx="1009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14+””</a:t>
              </a:r>
            </a:p>
          </p:txBody>
        </p:sp>
        <p:sp>
          <p:nvSpPr>
            <p:cNvPr id="89149" name="Text Box 61"/>
            <p:cNvSpPr txBox="1">
              <a:spLocks noChangeArrowheads="1"/>
            </p:cNvSpPr>
            <p:nvPr/>
          </p:nvSpPr>
          <p:spPr bwMode="auto">
            <a:xfrm>
              <a:off x="5462179" y="4303714"/>
              <a:ext cx="118903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“14”+””</a:t>
              </a:r>
            </a:p>
          </p:txBody>
        </p:sp>
        <p:sp>
          <p:nvSpPr>
            <p:cNvPr id="89150" name="Line 62"/>
            <p:cNvSpPr>
              <a:spLocks noChangeShapeType="1"/>
            </p:cNvSpPr>
            <p:nvPr/>
          </p:nvSpPr>
          <p:spPr bwMode="auto">
            <a:xfrm>
              <a:off x="3851908" y="4480243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1" name="Line 63"/>
            <p:cNvSpPr>
              <a:spLocks noChangeShapeType="1"/>
            </p:cNvSpPr>
            <p:nvPr/>
          </p:nvSpPr>
          <p:spPr bwMode="auto">
            <a:xfrm>
              <a:off x="5096020" y="4476746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auto">
            <a:xfrm>
              <a:off x="7058170" y="4390981"/>
              <a:ext cx="755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“14”</a:t>
              </a:r>
            </a:p>
          </p:txBody>
        </p: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>
              <a:off x="6497084" y="4514661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4" name="Text Box 66"/>
            <p:cNvSpPr txBox="1">
              <a:spLocks noChangeArrowheads="1"/>
            </p:cNvSpPr>
            <p:nvPr/>
          </p:nvSpPr>
          <p:spPr bwMode="auto">
            <a:xfrm>
              <a:off x="1427956" y="5106116"/>
              <a:ext cx="4716463" cy="697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 </a:t>
              </a: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+  any type      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any type +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        문자열</a:t>
              </a:r>
            </a:p>
          </p:txBody>
        </p:sp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3117057" y="5287482"/>
              <a:ext cx="362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>
              <a:off x="3117058" y="5587262"/>
              <a:ext cx="362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이상하게 사용금지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문자형으로</a:t>
            </a:r>
            <a:r>
              <a:rPr lang="ko-KR" altLang="en-US" sz="1200" dirty="0"/>
              <a:t> 선언하면 문자처리로 쓰고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선언하면 숫자계산에 써라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부득이 사용 </a:t>
            </a:r>
            <a:r>
              <a:rPr lang="ko-KR" altLang="en-US" sz="1200" dirty="0" err="1"/>
              <a:t>할때는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형변환</a:t>
            </a:r>
            <a:r>
              <a:rPr lang="en-US" altLang="ko-KR" sz="1200" dirty="0"/>
              <a:t>(</a:t>
            </a:r>
            <a:r>
              <a:rPr lang="ko-KR" altLang="en-US" sz="1200" dirty="0"/>
              <a:t>하나로 사용하여 해라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Integer.parseInt</a:t>
            </a:r>
            <a:r>
              <a:rPr lang="en-US" altLang="ko-KR" sz="1200" dirty="0"/>
              <a:t>(“12345”)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String.format</a:t>
            </a:r>
            <a:r>
              <a:rPr lang="en-US" altLang="ko-KR" sz="1200" dirty="0"/>
              <a:t>(“%d”,12345);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251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668433" y="1248750"/>
            <a:ext cx="6281007" cy="18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오버플로우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변수의 크기를 초과하는 값이 들어오면 </a:t>
            </a:r>
            <a:r>
              <a:rPr lang="ko-KR" altLang="en-US" sz="2000" dirty="0" err="1"/>
              <a:t>에러발생</a:t>
            </a:r>
            <a:r>
              <a:rPr lang="en-US" altLang="ko-KR" sz="2000" dirty="0"/>
              <a:t>(exception) </a:t>
            </a:r>
            <a:r>
              <a:rPr lang="ko-KR" altLang="en-US" sz="2000" dirty="0"/>
              <a:t>하거나</a:t>
            </a:r>
            <a:r>
              <a:rPr lang="en-US" altLang="ko-KR" sz="2000" dirty="0"/>
              <a:t>,</a:t>
            </a:r>
            <a:r>
              <a:rPr lang="ko-KR" altLang="en-US" sz="2000" dirty="0"/>
              <a:t>프로그램이 죽거나</a:t>
            </a:r>
            <a:r>
              <a:rPr lang="en-US" altLang="ko-KR" sz="2000" dirty="0"/>
              <a:t>, </a:t>
            </a:r>
            <a:r>
              <a:rPr lang="ko-KR" altLang="en-US" sz="2000" dirty="0"/>
              <a:t>예측 가능하지 않은 값이 발생되니 주의하라</a:t>
            </a:r>
            <a:endParaRPr lang="en-US" altLang="ko-KR" sz="20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크기를 초과하는 값이 들어오면 에러발생</a:t>
            </a:r>
            <a:r>
              <a:rPr lang="en-US" altLang="ko-KR" sz="1200" dirty="0"/>
              <a:t>(exception) </a:t>
            </a:r>
            <a:r>
              <a:rPr lang="ko-KR" altLang="en-US" sz="1200" dirty="0"/>
              <a:t>하거나</a:t>
            </a:r>
            <a:r>
              <a:rPr lang="en-US" altLang="ko-KR" sz="1200" dirty="0"/>
              <a:t>,</a:t>
            </a:r>
            <a:r>
              <a:rPr lang="ko-KR" altLang="en-US" sz="1200" dirty="0"/>
              <a:t>프로그램이 죽거나</a:t>
            </a:r>
            <a:r>
              <a:rPr lang="en-US" altLang="ko-KR" sz="1200" dirty="0"/>
              <a:t>, </a:t>
            </a:r>
            <a:r>
              <a:rPr lang="ko-KR" altLang="en-US" sz="1200" dirty="0"/>
              <a:t>예측 가능하지 않은 값이 발생되니 주의하라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698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316038" y="1160463"/>
            <a:ext cx="7524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형변환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(Casting)</a:t>
            </a:r>
          </a:p>
        </p:txBody>
      </p:sp>
      <p:sp>
        <p:nvSpPr>
          <p:cNvPr id="107551" name="Text Box 31"/>
          <p:cNvSpPr txBox="1">
            <a:spLocks noChangeArrowheads="1"/>
          </p:cNvSpPr>
          <p:nvPr/>
        </p:nvSpPr>
        <p:spPr bwMode="auto">
          <a:xfrm>
            <a:off x="652707" y="1858338"/>
            <a:ext cx="237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형변환이란</a:t>
            </a:r>
            <a:r>
              <a:rPr lang="en-US" altLang="ko-KR" sz="180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868607" y="2469526"/>
            <a:ext cx="8064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값의 타입을 다른 타입으로 변환하는 것이다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graphicFrame>
        <p:nvGraphicFramePr>
          <p:cNvPr id="10759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5421"/>
              </p:ext>
            </p:extLst>
          </p:nvPr>
        </p:nvGraphicFramePr>
        <p:xfrm>
          <a:off x="731561" y="4181338"/>
          <a:ext cx="5050785" cy="1908176"/>
        </p:xfrm>
        <a:graphic>
          <a:graphicData uri="http://schemas.openxmlformats.org/drawingml/2006/table">
            <a:tbl>
              <a:tblPr/>
              <a:tblGrid>
                <a:gridCol w="168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 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 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 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 →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(char)65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char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(int)‘A’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float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(int)1.6f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 → 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(float)10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93" name="Text Box 73"/>
          <p:cNvSpPr txBox="1">
            <a:spLocks noChangeArrowheads="1"/>
          </p:cNvSpPr>
          <p:nvPr/>
        </p:nvSpPr>
        <p:spPr bwMode="auto">
          <a:xfrm>
            <a:off x="216982" y="3274323"/>
            <a:ext cx="51847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float f = 1.6f;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int i = (int)f;</a:t>
            </a:r>
          </a:p>
        </p:txBody>
      </p:sp>
      <p:sp>
        <p:nvSpPr>
          <p:cNvPr id="107594" name="Text Box 74"/>
          <p:cNvSpPr txBox="1">
            <a:spLocks noChangeArrowheads="1"/>
          </p:cNvSpPr>
          <p:nvPr/>
        </p:nvSpPr>
        <p:spPr bwMode="auto">
          <a:xfrm>
            <a:off x="868607" y="2901326"/>
            <a:ext cx="7740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- boolean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을 제외한 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개의 기본형은 서로 형변환이 가능하다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타입 </a:t>
            </a:r>
            <a:r>
              <a:rPr lang="ko-KR" altLang="en-US" sz="1600" dirty="0" err="1"/>
              <a:t>케스팅</a:t>
            </a:r>
            <a:r>
              <a:rPr lang="en-US" altLang="ko-KR" sz="1600" dirty="0"/>
              <a:t>(Type Casting)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</a:t>
            </a:r>
            <a:r>
              <a:rPr lang="en-US" altLang="ko-KR" sz="1200" dirty="0"/>
              <a:t>,</a:t>
            </a:r>
            <a:r>
              <a:rPr lang="ko-KR" altLang="en-US" sz="1200" dirty="0"/>
              <a:t>숫자간 변환은 저렇게 쓰면 헷갈린다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장</a:t>
            </a:r>
            <a:r>
              <a:rPr lang="en-US" altLang="ko-KR" sz="1200" dirty="0"/>
              <a:t> </a:t>
            </a:r>
            <a:r>
              <a:rPr lang="ko-KR" altLang="en-US" sz="1200" dirty="0"/>
              <a:t>예제를 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숫자형은</a:t>
            </a:r>
            <a:r>
              <a:rPr lang="ko-KR" altLang="en-US" sz="1200" dirty="0"/>
              <a:t> 크기에</a:t>
            </a:r>
            <a:r>
              <a:rPr lang="en-US" altLang="ko-KR" sz="1200" dirty="0"/>
              <a:t> </a:t>
            </a:r>
            <a:r>
              <a:rPr lang="ko-KR" altLang="en-US" sz="1200" dirty="0"/>
              <a:t>주의하고 잘림을 유의해라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5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1" grpId="0"/>
      <p:bldP spid="107552" grpId="0"/>
      <p:bldP spid="107593" grpId="0"/>
      <p:bldP spid="1075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매우 중요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문자로 선언한걸 연산처리를 하려면 숫자형태로 바꿔서 하고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숫자로 처리 </a:t>
            </a:r>
            <a:r>
              <a:rPr lang="ko-KR" altLang="en-US" sz="1200" dirty="0" err="1"/>
              <a:t>한것에</a:t>
            </a:r>
            <a:r>
              <a:rPr lang="ko-KR" altLang="en-US" sz="1200" dirty="0"/>
              <a:t> 문자열을 붙이려면 문자로 </a:t>
            </a:r>
            <a:r>
              <a:rPr lang="ko-KR" altLang="en-US" sz="1200" dirty="0" err="1"/>
              <a:t>고친후</a:t>
            </a:r>
            <a:r>
              <a:rPr lang="ko-KR" altLang="en-US" sz="1200" dirty="0"/>
              <a:t> 해라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64" y="3931236"/>
            <a:ext cx="4610100" cy="2524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8" y="730876"/>
            <a:ext cx="6121946" cy="3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4211" y="927543"/>
            <a:ext cx="941150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정리 </a:t>
            </a:r>
            <a:r>
              <a:rPr lang="en-US" altLang="ko-KR" sz="1600" dirty="0"/>
              <a:t>(</a:t>
            </a:r>
            <a:r>
              <a:rPr lang="ko-KR" altLang="en-US" sz="1600" dirty="0"/>
              <a:t>필기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</a:t>
            </a:r>
            <a:r>
              <a:rPr lang="en-US" altLang="ko-KR" sz="1200" dirty="0"/>
              <a:t>1)</a:t>
            </a:r>
            <a:r>
              <a:rPr lang="ko-KR" altLang="en-US" sz="1200" dirty="0"/>
              <a:t>선언</a:t>
            </a:r>
            <a:r>
              <a:rPr lang="en-US" altLang="ko-KR" sz="1200" dirty="0"/>
              <a:t> </a:t>
            </a:r>
            <a:r>
              <a:rPr lang="ko-KR" altLang="en-US" sz="1200" dirty="0"/>
              <a:t>필요 </a:t>
            </a:r>
            <a:r>
              <a:rPr lang="en-US" altLang="ko-KR" sz="1200" dirty="0"/>
              <a:t>2)</a:t>
            </a:r>
            <a:r>
              <a:rPr lang="ko-KR" altLang="en-US" sz="1200" dirty="0"/>
              <a:t>타입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문자</a:t>
            </a:r>
            <a:r>
              <a:rPr lang="en-US" altLang="ko-KR" sz="1200" dirty="0"/>
              <a:t>)</a:t>
            </a:r>
            <a:r>
              <a:rPr lang="ko-KR" altLang="en-US" sz="1200" dirty="0"/>
              <a:t>정의 </a:t>
            </a:r>
            <a:r>
              <a:rPr lang="en-US" altLang="ko-KR" sz="1200" dirty="0"/>
              <a:t>3)</a:t>
            </a:r>
            <a:r>
              <a:rPr lang="ko-KR" altLang="en-US" sz="1200" dirty="0"/>
              <a:t>제한사항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</a:t>
            </a:r>
            <a:r>
              <a:rPr lang="ko-KR" altLang="en-US" sz="1200" dirty="0"/>
              <a:t>지역전역</a:t>
            </a:r>
            <a:r>
              <a:rPr lang="en-US" altLang="ko-KR" sz="1200" dirty="0"/>
              <a:t>,static/</a:t>
            </a:r>
            <a:r>
              <a:rPr lang="en-US" altLang="ko-KR" sz="1200" dirty="0" err="1"/>
              <a:t>danamic</a:t>
            </a:r>
            <a:r>
              <a:rPr lang="en-US" altLang="ko-KR" sz="1200" dirty="0"/>
              <a:t>)</a:t>
            </a:r>
            <a:r>
              <a:rPr lang="ko-KR" altLang="en-US" sz="1200" dirty="0"/>
              <a:t>지키기 </a:t>
            </a:r>
            <a:r>
              <a:rPr lang="en-US" altLang="ko-KR" sz="1200" dirty="0"/>
              <a:t>4)type casting </a:t>
            </a:r>
            <a:r>
              <a:rPr lang="ko-KR" altLang="en-US" sz="1200" dirty="0"/>
              <a:t>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공학계산은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는 빠른 연산이 필요 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 하나 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String, </a:t>
            </a:r>
            <a:r>
              <a:rPr lang="ko-KR" altLang="en-US" sz="1200" dirty="0"/>
              <a:t>이진코드</a:t>
            </a:r>
            <a:r>
              <a:rPr lang="en-US" altLang="ko-KR" sz="1200" dirty="0"/>
              <a:t>/</a:t>
            </a:r>
            <a:r>
              <a:rPr lang="ko-KR" altLang="en-US" sz="1200" dirty="0"/>
              <a:t>한글처리 등은 </a:t>
            </a:r>
            <a:r>
              <a:rPr lang="en-US" altLang="ko-KR" sz="1200" dirty="0"/>
              <a:t>byte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Loop, sum </a:t>
            </a:r>
            <a:r>
              <a:rPr lang="ko-KR" altLang="en-US" sz="1200" dirty="0"/>
              <a:t>처리시 반드시 초기화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문자형으로</a:t>
            </a:r>
            <a:r>
              <a:rPr lang="ko-KR" altLang="en-US" sz="1200" dirty="0"/>
              <a:t> 선언하면 문자처리로 쓰고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선언하면 숫자계산에 써라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부득이 다른 형태 사용 시 형 변환 </a:t>
            </a:r>
            <a:r>
              <a:rPr lang="en-US" altLang="ko-KR" sz="1200" dirty="0"/>
              <a:t>1)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(“12345”) 2)</a:t>
            </a:r>
            <a:r>
              <a:rPr lang="en-US" altLang="ko-KR" sz="1200" dirty="0" err="1"/>
              <a:t>String.format</a:t>
            </a:r>
            <a:r>
              <a:rPr lang="en-US" altLang="ko-KR" sz="1200" dirty="0"/>
              <a:t>(“%d”,12345);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크기를 초과하는 값이 들어오면 안되니 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예측하여 크기 큰 변수를 사용하든지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에러처리를 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9238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실습규칙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기본</a:t>
            </a:r>
            <a:r>
              <a:rPr lang="en-US" altLang="ko-KR" sz="1050" dirty="0"/>
              <a:t>(</a:t>
            </a:r>
            <a:r>
              <a:rPr lang="ko-KR" altLang="en-US" sz="1050" dirty="0"/>
              <a:t>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맨 앞에 코멘트 반드시 적는 버릇</a:t>
            </a:r>
            <a:r>
              <a:rPr lang="en-US" altLang="ko-KR" sz="1050" dirty="0"/>
              <a:t>. </a:t>
            </a:r>
            <a:r>
              <a:rPr lang="ko-KR" altLang="en-US" sz="1050" dirty="0"/>
              <a:t>다른 사람이 내 소스를 잘 이해할 수 있도록 하는 최소한의 예의 </a:t>
            </a:r>
            <a:r>
              <a:rPr lang="en-US" altLang="ko-KR" sz="1050" dirty="0"/>
              <a:t>(</a:t>
            </a:r>
            <a:r>
              <a:rPr lang="ko-KR" altLang="en-US" sz="1050" dirty="0"/>
              <a:t>제목</a:t>
            </a:r>
            <a:r>
              <a:rPr lang="en-US" altLang="ko-KR" sz="1050" dirty="0"/>
              <a:t>,</a:t>
            </a:r>
            <a:r>
              <a:rPr lang="ko-KR" altLang="en-US" sz="1050" dirty="0"/>
              <a:t>날짜</a:t>
            </a:r>
            <a:r>
              <a:rPr lang="en-US" altLang="ko-KR" sz="1050" dirty="0"/>
              <a:t>,</a:t>
            </a:r>
            <a:r>
              <a:rPr lang="ko-KR" altLang="en-US" sz="1050" dirty="0"/>
              <a:t>저자</a:t>
            </a:r>
            <a:r>
              <a:rPr lang="en-US" altLang="ko-KR" sz="1050" dirty="0"/>
              <a:t>,</a:t>
            </a:r>
            <a:r>
              <a:rPr lang="ko-KR" altLang="en-US" sz="1050" dirty="0"/>
              <a:t>코멘트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모든 변수</a:t>
            </a:r>
            <a:r>
              <a:rPr lang="en-US" altLang="ko-KR" sz="1050" dirty="0"/>
              <a:t>(</a:t>
            </a:r>
            <a:r>
              <a:rPr lang="ko-KR" altLang="en-US" sz="1050" dirty="0"/>
              <a:t>개발자정의 클래스</a:t>
            </a:r>
            <a:r>
              <a:rPr lang="en-US" altLang="ko-KR" sz="1050" dirty="0"/>
              <a:t>,</a:t>
            </a:r>
            <a:r>
              <a:rPr lang="ko-KR" altLang="en-US" sz="1050" dirty="0"/>
              <a:t>함수포함</a:t>
            </a:r>
            <a:r>
              <a:rPr lang="en-US" altLang="ko-KR" sz="1050" dirty="0"/>
              <a:t>)</a:t>
            </a:r>
            <a:r>
              <a:rPr lang="ko-KR" altLang="en-US" sz="1050" dirty="0"/>
              <a:t>는 앞에 학번 접두사</a:t>
            </a:r>
            <a:r>
              <a:rPr lang="en-US" altLang="ko-KR" sz="1050" dirty="0"/>
              <a:t>(k01_)</a:t>
            </a:r>
            <a:r>
              <a:rPr lang="ko-KR" altLang="en-US" sz="1050" dirty="0"/>
              <a:t>을 붙일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err="1"/>
              <a:t>이클립스의</a:t>
            </a:r>
            <a:r>
              <a:rPr lang="ko-KR" altLang="en-US" sz="1050" dirty="0"/>
              <a:t> 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중요한 소스</a:t>
            </a:r>
            <a:r>
              <a:rPr lang="en-US" altLang="ko-KR" sz="1050" dirty="0"/>
              <a:t> 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기본</a:t>
            </a:r>
            <a:r>
              <a:rPr lang="en-US" altLang="ko-KR" sz="1050" dirty="0"/>
              <a:t>+ </a:t>
            </a:r>
            <a:r>
              <a:rPr lang="ko-KR" altLang="en-US" sz="1050" dirty="0"/>
              <a:t>매 줄마다 설명을 달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검증할 수 없지만</a:t>
            </a:r>
            <a:r>
              <a:rPr lang="en-US" altLang="ko-KR" sz="1050" dirty="0"/>
              <a:t>, </a:t>
            </a:r>
            <a:r>
              <a:rPr lang="ko-KR" altLang="en-US" sz="1050" dirty="0"/>
              <a:t>예제 파일을 복사하여 붙여 넣지 말고 하나하나 타자를 칠 것</a:t>
            </a:r>
            <a:r>
              <a:rPr lang="en-US" altLang="ko-KR" sz="1050" dirty="0"/>
              <a:t>( </a:t>
            </a:r>
            <a:r>
              <a:rPr lang="ko-KR" altLang="en-US" sz="1050" dirty="0"/>
              <a:t>걸리면 죽어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실습을 </a:t>
            </a:r>
            <a:r>
              <a:rPr lang="ko-KR" altLang="en-US" sz="1050" dirty="0" err="1"/>
              <a:t>삐닥하게</a:t>
            </a:r>
            <a:r>
              <a:rPr lang="ko-KR" altLang="en-US" sz="1050" dirty="0"/>
              <a:t> 채점할 것임</a:t>
            </a:r>
            <a:r>
              <a:rPr lang="en-US" altLang="ko-KR" sz="1050" dirty="0"/>
              <a:t>)</a:t>
            </a:r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r>
              <a:rPr lang="ko-KR" altLang="en-US" sz="1050" dirty="0" err="1"/>
              <a:t>이클립스의</a:t>
            </a:r>
            <a:r>
              <a:rPr lang="ko-KR" altLang="en-US" sz="1050" dirty="0"/>
              <a:t> 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더 중요한 소스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중요한 소스 수준의 프로그램 실습 후</a:t>
            </a:r>
            <a:r>
              <a:rPr lang="en-US" altLang="ko-KR" sz="1050" dirty="0"/>
              <a:t>, </a:t>
            </a:r>
            <a:r>
              <a:rPr lang="ko-KR" altLang="en-US" sz="1050" dirty="0"/>
              <a:t>해당 소스를 자필로 스스로 적을 것</a:t>
            </a:r>
            <a:r>
              <a:rPr lang="en-US" altLang="ko-KR" sz="1050" dirty="0"/>
              <a:t>(</a:t>
            </a:r>
            <a:r>
              <a:rPr lang="ko-KR" altLang="en-US" sz="1050" dirty="0"/>
              <a:t>프로그램을 이해하며 느끼며 작성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1" y="1539455"/>
            <a:ext cx="5420239" cy="34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VarEx1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956495"/>
            <a:ext cx="6052367" cy="23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</a:t>
            </a:r>
            <a:r>
              <a:rPr lang="ko-KR" altLang="en-US" sz="2000" dirty="0"/>
              <a:t>변수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선언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2) Type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3) </a:t>
            </a:r>
            <a:r>
              <a:rPr lang="ko-KR" altLang="en-US" sz="1400" dirty="0"/>
              <a:t>제한사항</a:t>
            </a:r>
          </a:p>
          <a:p>
            <a:pPr>
              <a:spcBef>
                <a:spcPct val="0"/>
              </a:spcBef>
            </a:pPr>
            <a:r>
              <a:rPr lang="en-US" altLang="ko-KR" sz="1400"/>
              <a:t>4) </a:t>
            </a:r>
            <a:r>
              <a:rPr lang="ko-KR" altLang="en-US" sz="1400" dirty="0" err="1"/>
              <a:t>형변환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VarEx2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 줄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값 </a:t>
            </a:r>
            <a:r>
              <a:rPr lang="ko-KR" altLang="en-US" sz="1050" dirty="0" err="1"/>
              <a:t>교환시</a:t>
            </a:r>
            <a:r>
              <a:rPr lang="ko-KR" altLang="en-US" sz="1050" dirty="0"/>
              <a:t> 중간</a:t>
            </a:r>
            <a:r>
              <a:rPr lang="en-US" altLang="ko-KR" sz="1050" dirty="0" err="1"/>
              <a:t>tmp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" y="1220896"/>
            <a:ext cx="6203939" cy="36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StringEx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</a:t>
            </a:r>
            <a:r>
              <a:rPr lang="en-US" altLang="ko-KR" sz="1050" dirty="0"/>
              <a:t> </a:t>
            </a:r>
            <a:r>
              <a:rPr lang="ko-KR" altLang="en-US" sz="1050" dirty="0"/>
              <a:t>구현 시 두 번째 줄 같이 </a:t>
            </a:r>
            <a:r>
              <a:rPr lang="en-US" altLang="ko-KR" sz="1050" dirty="0"/>
              <a:t>[String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  = name + 8.0;] </a:t>
            </a:r>
            <a:r>
              <a:rPr lang="ko-KR" altLang="en-US" sz="1050" dirty="0"/>
              <a:t>이렇게 사용하다간 </a:t>
            </a:r>
            <a:r>
              <a:rPr lang="ko-KR" altLang="en-US" sz="1050" dirty="0" err="1"/>
              <a:t>귓방망이</a:t>
            </a:r>
            <a:r>
              <a:rPr lang="ko-KR" altLang="en-US" sz="1050" dirty="0"/>
              <a:t> 날라감</a:t>
            </a:r>
            <a:r>
              <a:rPr lang="en-US" altLang="ko-KR" sz="105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[String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  = name + “8.0”;] </a:t>
            </a:r>
            <a:r>
              <a:rPr lang="ko-KR" altLang="en-US" sz="1050" dirty="0"/>
              <a:t>이렇게 명확하게 써라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애러나고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안나고</a:t>
            </a:r>
            <a:r>
              <a:rPr lang="ko-KR" altLang="en-US" sz="1050" dirty="0"/>
              <a:t> 가 </a:t>
            </a:r>
            <a:r>
              <a:rPr lang="ko-KR" altLang="en-US" sz="1050" dirty="0" err="1"/>
              <a:t>중요한게</a:t>
            </a:r>
            <a:r>
              <a:rPr lang="ko-KR" altLang="en-US" sz="1050" dirty="0"/>
              <a:t> 아님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33" y="1317523"/>
            <a:ext cx="5781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SpecialCharEx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 줄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원표시</a:t>
            </a:r>
            <a:r>
              <a:rPr lang="en-US" altLang="ko-KR" sz="1050" dirty="0"/>
              <a:t>(\)</a:t>
            </a:r>
            <a:r>
              <a:rPr lang="ko-KR" altLang="en-US" sz="1050" dirty="0"/>
              <a:t>와 함께 사용되는 특별한 경우를 생각할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실습결과 필기 시 각 줄 옆에 내용까지 음미하면서 적는다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1" y="1219361"/>
            <a:ext cx="5450762" cy="17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ScannerEx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이클립스에서</a:t>
            </a:r>
            <a:r>
              <a:rPr lang="ko-KR" altLang="en-US" sz="1050" dirty="0"/>
              <a:t> </a:t>
            </a:r>
            <a:r>
              <a:rPr lang="en-US" altLang="ko-KR" sz="1050" dirty="0"/>
              <a:t>scanner</a:t>
            </a:r>
            <a:r>
              <a:rPr lang="ko-KR" altLang="en-US" sz="1050" dirty="0"/>
              <a:t>클래스를 사용하기 위하여 도움말을 이용하여 코딩하고</a:t>
            </a:r>
            <a:r>
              <a:rPr lang="en-US" altLang="ko-KR" sz="1050" dirty="0"/>
              <a:t>, import</a:t>
            </a:r>
            <a:r>
              <a:rPr lang="ko-KR" altLang="en-US" sz="1050" dirty="0"/>
              <a:t>를 자동으로 붙이는 방법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단 별은 하나지만 해당 소스를 카피해 오지 말고 직접 하나하나 타이핑 </a:t>
            </a:r>
            <a:r>
              <a:rPr lang="ko-KR" altLang="en-US" sz="1050" dirty="0" err="1"/>
              <a:t>해볼것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%n </a:t>
            </a:r>
            <a:r>
              <a:rPr lang="ko-KR" altLang="en-US" sz="1050" dirty="0"/>
              <a:t>은 </a:t>
            </a:r>
            <a:r>
              <a:rPr lang="en-US" altLang="ko-KR" sz="1050" dirty="0"/>
              <a:t>\n</a:t>
            </a:r>
            <a:r>
              <a:rPr lang="ko-KR" altLang="en-US" sz="1050" dirty="0"/>
              <a:t>과 같지만 실무에서는 관습적으로 </a:t>
            </a:r>
            <a:r>
              <a:rPr lang="en-US" altLang="ko-KR" sz="1050" dirty="0"/>
              <a:t>\n</a:t>
            </a:r>
            <a:r>
              <a:rPr lang="ko-KR" altLang="en-US" sz="1050" dirty="0"/>
              <a:t>을 많이 사용한다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1" y="1184086"/>
            <a:ext cx="5770862" cy="27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PrintfEx1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및 결과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노가다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2" y="1057517"/>
            <a:ext cx="6369311" cy="3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PrintfEx2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및 결과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노가다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538287"/>
            <a:ext cx="5641963" cy="38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OverflowEx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뭐야</a:t>
            </a:r>
            <a:r>
              <a:rPr lang="en-US" altLang="ko-KR" sz="1050" dirty="0"/>
              <a:t>..</a:t>
            </a:r>
            <a:r>
              <a:rPr lang="ko-KR" altLang="en-US" sz="1050" dirty="0"/>
              <a:t>이건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FloatToBinEx</a:t>
            </a:r>
            <a:endParaRPr lang="en-US" altLang="ko-KR" sz="1600" dirty="0"/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FloatEx1</a:t>
            </a:r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CharToCode</a:t>
            </a:r>
            <a:endParaRPr kumimoji="0" lang="en-US" altLang="ko-KR" sz="16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7" y="1232680"/>
            <a:ext cx="5801907" cy="31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CastingEx1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짤림현상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숫자형태끼리는 자주 사용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4" y="1101832"/>
            <a:ext cx="5934692" cy="22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CastingEx2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숫자형을</a:t>
            </a:r>
            <a:r>
              <a:rPr lang="ko-KR" altLang="en-US" sz="1050" dirty="0"/>
              <a:t> 바이트로 바꾸는 경우는 특수한 경우 </a:t>
            </a:r>
            <a:r>
              <a:rPr lang="en-US" altLang="ko-KR" sz="1050" dirty="0"/>
              <a:t>(Unix&lt;-&gt;PC</a:t>
            </a:r>
            <a:r>
              <a:rPr lang="ko-KR" altLang="en-US" sz="1050" dirty="0"/>
              <a:t>등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6" y="1312351"/>
            <a:ext cx="6329017" cy="37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CastingEx3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딱히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%20.20d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%+20.18f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5" y="1218231"/>
            <a:ext cx="6166515" cy="26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변수에 대하여 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변수의 주의점</a:t>
            </a:r>
            <a:r>
              <a:rPr lang="en-US" altLang="ko-KR" sz="1200" dirty="0"/>
              <a:t>(</a:t>
            </a:r>
            <a:r>
              <a:rPr lang="ko-KR" altLang="en-US" sz="1200" dirty="0"/>
              <a:t>인쇄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형변환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오버플로우등을</a:t>
            </a:r>
            <a:r>
              <a:rPr lang="en-US" altLang="ko-KR" sz="1200" dirty="0"/>
              <a:t>) </a:t>
            </a:r>
            <a:r>
              <a:rPr lang="ko-KR" altLang="en-US" sz="1200" dirty="0"/>
              <a:t>고려하여 프로그래밍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처음 이라 변수부분은 교재 중심으로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함</a:t>
            </a:r>
            <a:r>
              <a:rPr lang="en-US" altLang="ko-KR" sz="1200">
                <a:solidFill>
                  <a:srgbClr val="FF0000"/>
                </a:solidFill>
              </a:rPr>
              <a:t>.(</a:t>
            </a:r>
            <a:r>
              <a:rPr lang="ko-KR" altLang="en-US" sz="1200">
                <a:solidFill>
                  <a:srgbClr val="FF0000"/>
                </a:solidFill>
              </a:rPr>
              <a:t>책을 </a:t>
            </a:r>
            <a:r>
              <a:rPr lang="ko-KR" altLang="en-US" sz="1200" dirty="0">
                <a:solidFill>
                  <a:srgbClr val="FF0000"/>
                </a:solidFill>
              </a:rPr>
              <a:t>읽고 참고 많이 할 것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class VarEx2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딱히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2" y="1181100"/>
            <a:ext cx="5887913" cy="38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변수는 </a:t>
            </a:r>
            <a:r>
              <a:rPr lang="en-US" altLang="ko-KR" sz="1100" dirty="0"/>
              <a:t>1)</a:t>
            </a:r>
            <a:r>
              <a:rPr lang="ko-KR" altLang="en-US" sz="1100" dirty="0"/>
              <a:t>선언 필요 </a:t>
            </a:r>
            <a:r>
              <a:rPr lang="en-US" altLang="ko-KR" sz="1100" dirty="0"/>
              <a:t>2)</a:t>
            </a:r>
            <a:r>
              <a:rPr lang="ko-KR" altLang="en-US" sz="1100" dirty="0"/>
              <a:t>타입</a:t>
            </a:r>
            <a:r>
              <a:rPr lang="en-US" altLang="ko-KR" sz="1100" dirty="0"/>
              <a:t>(</a:t>
            </a:r>
            <a:r>
              <a:rPr lang="ko-KR" altLang="en-US" sz="1100" dirty="0"/>
              <a:t>숫자</a:t>
            </a:r>
            <a:r>
              <a:rPr lang="en-US" altLang="ko-KR" sz="1100" dirty="0"/>
              <a:t>,</a:t>
            </a:r>
            <a:r>
              <a:rPr lang="ko-KR" altLang="en-US" sz="1100" dirty="0"/>
              <a:t>문자</a:t>
            </a:r>
            <a:r>
              <a:rPr lang="en-US" altLang="ko-KR" sz="1100" dirty="0"/>
              <a:t>)</a:t>
            </a:r>
            <a:r>
              <a:rPr lang="ko-KR" altLang="en-US" sz="1100" dirty="0"/>
              <a:t>정의 </a:t>
            </a:r>
            <a:r>
              <a:rPr lang="en-US" altLang="ko-KR" sz="1100" dirty="0"/>
              <a:t>3)</a:t>
            </a:r>
            <a:r>
              <a:rPr lang="ko-KR" altLang="en-US" sz="1100" dirty="0"/>
              <a:t>제한사항</a:t>
            </a:r>
            <a:r>
              <a:rPr lang="en-US" altLang="ko-KR" sz="1100" dirty="0"/>
              <a:t>(</a:t>
            </a:r>
            <a:r>
              <a:rPr lang="ko-KR" altLang="en-US" sz="1100" dirty="0"/>
              <a:t>길이</a:t>
            </a:r>
            <a:r>
              <a:rPr lang="en-US" altLang="ko-KR" sz="1100" dirty="0"/>
              <a:t>,</a:t>
            </a:r>
            <a:r>
              <a:rPr lang="ko-KR" altLang="en-US" sz="1100" dirty="0"/>
              <a:t>사용법</a:t>
            </a:r>
            <a:r>
              <a:rPr lang="en-US" altLang="ko-KR" sz="1100" dirty="0"/>
              <a:t>,</a:t>
            </a:r>
            <a:r>
              <a:rPr lang="ko-KR" altLang="en-US" sz="1100" dirty="0"/>
              <a:t>지역전역</a:t>
            </a:r>
            <a:r>
              <a:rPr lang="en-US" altLang="ko-KR" sz="1100" dirty="0"/>
              <a:t>,static/</a:t>
            </a:r>
            <a:r>
              <a:rPr lang="en-US" altLang="ko-KR" sz="1100" dirty="0" err="1"/>
              <a:t>danamic</a:t>
            </a:r>
            <a:r>
              <a:rPr lang="en-US" altLang="ko-KR" sz="1100" dirty="0"/>
              <a:t>)</a:t>
            </a:r>
            <a:r>
              <a:rPr lang="ko-KR" altLang="en-US" sz="1100" dirty="0"/>
              <a:t>지키기  </a:t>
            </a:r>
            <a:r>
              <a:rPr lang="en-US" altLang="ko-KR" sz="1100" dirty="0"/>
              <a:t>4)type casting </a:t>
            </a:r>
            <a:r>
              <a:rPr lang="ko-KR" altLang="en-US" sz="1100" dirty="0"/>
              <a:t>주의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기본으로  </a:t>
            </a:r>
            <a:r>
              <a:rPr lang="en-US" altLang="ko-KR" sz="1100" dirty="0"/>
              <a:t>char, </a:t>
            </a:r>
            <a:r>
              <a:rPr lang="en-US" altLang="ko-KR" sz="1100" dirty="0" err="1"/>
              <a:t>int</a:t>
            </a:r>
            <a:r>
              <a:rPr lang="ko-KR" altLang="en-US" sz="1100" dirty="0"/>
              <a:t>로 선언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숫자가 크면 </a:t>
            </a:r>
            <a:r>
              <a:rPr lang="en-US" altLang="ko-KR" sz="1100" dirty="0"/>
              <a:t>long, </a:t>
            </a:r>
            <a:r>
              <a:rPr lang="ko-KR" altLang="en-US" sz="1100" dirty="0" err="1"/>
              <a:t>더크면</a:t>
            </a:r>
            <a:r>
              <a:rPr lang="ko-KR" altLang="en-US" sz="1100" dirty="0"/>
              <a:t> </a:t>
            </a:r>
            <a:r>
              <a:rPr lang="en-US" altLang="ko-KR" sz="1100" dirty="0"/>
              <a:t>double, </a:t>
            </a:r>
            <a:r>
              <a:rPr lang="ko-KR" altLang="en-US" sz="1100" dirty="0"/>
              <a:t>공학계산은  </a:t>
            </a:r>
            <a:r>
              <a:rPr lang="en-US" altLang="ko-KR" sz="1100" dirty="0"/>
              <a:t>float, short</a:t>
            </a:r>
            <a:r>
              <a:rPr lang="ko-KR" altLang="en-US" sz="1100" dirty="0"/>
              <a:t>는 빠른 연산이 필요 시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문자 하나 하나는 </a:t>
            </a:r>
            <a:r>
              <a:rPr lang="en-US" altLang="ko-KR" sz="1100" dirty="0"/>
              <a:t>char, </a:t>
            </a:r>
            <a:r>
              <a:rPr lang="ko-KR" altLang="en-US" sz="1100" dirty="0"/>
              <a:t>문자열은 </a:t>
            </a:r>
            <a:r>
              <a:rPr lang="en-US" altLang="ko-KR" sz="1100" dirty="0"/>
              <a:t>String, </a:t>
            </a:r>
            <a:r>
              <a:rPr lang="ko-KR" altLang="en-US" sz="1100" dirty="0"/>
              <a:t>이진코드</a:t>
            </a:r>
            <a:r>
              <a:rPr lang="en-US" altLang="ko-KR" sz="1100" dirty="0"/>
              <a:t>/</a:t>
            </a:r>
            <a:r>
              <a:rPr lang="ko-KR" altLang="en-US" sz="1100" dirty="0"/>
              <a:t>한글처리 등은 </a:t>
            </a:r>
            <a:r>
              <a:rPr lang="en-US" altLang="ko-KR" sz="1100" dirty="0"/>
              <a:t>byte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100" dirty="0"/>
              <a:t>Loop, sum </a:t>
            </a:r>
            <a:r>
              <a:rPr lang="ko-KR" altLang="en-US" sz="1100" dirty="0"/>
              <a:t>처리시 반드시 초기화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문자형으로</a:t>
            </a:r>
            <a:r>
              <a:rPr lang="ko-KR" altLang="en-US" sz="1100" dirty="0"/>
              <a:t> 선언하면 문자처리로 쓰고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숫자형으로</a:t>
            </a:r>
            <a:r>
              <a:rPr lang="ko-KR" altLang="en-US" sz="1100" dirty="0"/>
              <a:t> 선언하면 숫자계산에 써라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부득이 다른 형태 사용 시 형 변환 </a:t>
            </a:r>
            <a:r>
              <a:rPr lang="en-US" altLang="ko-KR" sz="1100" dirty="0"/>
              <a:t>1) </a:t>
            </a:r>
            <a:r>
              <a:rPr lang="en-US" altLang="ko-KR" sz="1100" dirty="0" err="1"/>
              <a:t>Integer.parseInt</a:t>
            </a:r>
            <a:r>
              <a:rPr lang="en-US" altLang="ko-KR" sz="1100" dirty="0"/>
              <a:t>(“12345”) 2)</a:t>
            </a:r>
            <a:r>
              <a:rPr lang="en-US" altLang="ko-KR" sz="1100" dirty="0" err="1"/>
              <a:t>String.format</a:t>
            </a:r>
            <a:r>
              <a:rPr lang="en-US" altLang="ko-KR" sz="1100" dirty="0"/>
              <a:t>(“%d”,12345);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변수의 크기를 초과하는 값이 들어오면 안되니 </a:t>
            </a:r>
            <a:r>
              <a:rPr lang="en-US" altLang="ko-KR" sz="1100" dirty="0"/>
              <a:t>, </a:t>
            </a:r>
            <a:r>
              <a:rPr lang="ko-KR" altLang="en-US" sz="1100" dirty="0"/>
              <a:t>결과를 예측하여 크기 큰 변수를 사용하든지</a:t>
            </a:r>
            <a:r>
              <a:rPr lang="en-US" altLang="ko-KR" sz="1100" dirty="0"/>
              <a:t>, </a:t>
            </a:r>
            <a:r>
              <a:rPr lang="ko-KR" altLang="en-US" sz="1100" dirty="0"/>
              <a:t>에러처리를 할 것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실습중</a:t>
            </a:r>
            <a:r>
              <a:rPr lang="ko-KR" altLang="en-US" sz="1100" dirty="0"/>
              <a:t> 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개인것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은</a:t>
            </a:r>
            <a:r>
              <a:rPr lang="en-US" altLang="ko-KR" sz="1100" dirty="0"/>
              <a:t> </a:t>
            </a:r>
            <a:r>
              <a:rPr lang="ko-KR" altLang="en-US" sz="1100" dirty="0"/>
              <a:t>필기할 것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실습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</a:t>
            </a:r>
            <a:r>
              <a:rPr lang="ko-KR" altLang="en-US" sz="1200" dirty="0" err="1"/>
              <a:t>되세기기</a:t>
            </a:r>
            <a:r>
              <a:rPr lang="en-US" altLang="ko-KR" sz="1200" dirty="0"/>
              <a:t>, </a:t>
            </a:r>
            <a:r>
              <a:rPr lang="ko-KR" altLang="en-US" sz="1200" dirty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마트가서</a:t>
            </a:r>
            <a:r>
              <a:rPr lang="ko-KR" altLang="en-US" sz="1200" dirty="0"/>
              <a:t> 영수증 받아오고 세금은 어떻게 되어있는지 고민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해외로 떠나본 경험이 있는가</a:t>
            </a:r>
            <a:r>
              <a:rPr lang="en-US" altLang="ko-KR" sz="1200" dirty="0"/>
              <a:t>? </a:t>
            </a:r>
            <a:r>
              <a:rPr lang="ko-KR" altLang="en-US" sz="1200" dirty="0"/>
              <a:t>환전은 어떻게 했는지 고민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할 수 있으면 전날 교안 읽어보고 실습도 다해놓고 수업</a:t>
            </a:r>
            <a:r>
              <a:rPr lang="en-US" altLang="ko-KR" sz="1200" dirty="0"/>
              <a:t>,</a:t>
            </a:r>
            <a:r>
              <a:rPr lang="ko-KR" altLang="en-US" sz="1200" dirty="0"/>
              <a:t>실습시간에 만화보고 있어도 환영함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하지만 진도 밀리면 큰일 나니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강의실에서 밤 새울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 variable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선언 </a:t>
            </a:r>
            <a:r>
              <a:rPr lang="en-US" altLang="ko-KR" sz="1200" dirty="0"/>
              <a:t>define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형 변환 </a:t>
            </a:r>
            <a:r>
              <a:rPr lang="en-US" altLang="ko-KR" sz="1200" dirty="0"/>
              <a:t>type casting, overflow, exception, truncation </a:t>
            </a:r>
            <a:r>
              <a:rPr lang="ko-KR" altLang="en-US" sz="1200" dirty="0"/>
              <a:t>이 무엇인가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선언을 하고 쓴다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타입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문자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제한사항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</a:t>
            </a:r>
            <a:r>
              <a:rPr lang="ko-KR" altLang="en-US" sz="1200" dirty="0"/>
              <a:t>지역전역</a:t>
            </a:r>
            <a:r>
              <a:rPr lang="en-US" altLang="ko-KR" sz="1200" dirty="0"/>
              <a:t>,static/</a:t>
            </a:r>
            <a:r>
              <a:rPr lang="en-US" altLang="ko-KR" sz="1200" dirty="0" err="1"/>
              <a:t>danamic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서로 타입이 달라서 맞춰 줘야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(type casting)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5569" y="1511188"/>
            <a:ext cx="4953000" cy="30285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변수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저장 공간</a:t>
            </a:r>
            <a:r>
              <a:rPr lang="en-US" altLang="ko-KR" dirty="0"/>
              <a:t>- </a:t>
            </a:r>
            <a:r>
              <a:rPr lang="ko-KR" altLang="en-US" dirty="0" err="1"/>
              <a:t>연산저장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선언을 하고 쓴다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제한사항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,</a:t>
            </a:r>
            <a:r>
              <a:rPr lang="ko-KR" altLang="en-US" dirty="0"/>
              <a:t>사용법</a:t>
            </a:r>
            <a:r>
              <a:rPr lang="en-US" altLang="ko-KR" dirty="0"/>
              <a:t>,</a:t>
            </a:r>
            <a:r>
              <a:rPr lang="ko-KR" altLang="en-US" dirty="0" err="1"/>
              <a:t>지역전역</a:t>
            </a:r>
            <a:r>
              <a:rPr lang="en-US" altLang="ko-KR" dirty="0"/>
              <a:t>,static/dynamic)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서로 타입이 달라서 맞춰 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(type casting)</a:t>
            </a: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숫자와</a:t>
            </a:r>
            <a:r>
              <a:rPr lang="en-US" altLang="ko-KR" sz="1600" dirty="0"/>
              <a:t> </a:t>
            </a:r>
            <a:r>
              <a:rPr lang="ko-KR" altLang="en-US" sz="1600" dirty="0"/>
              <a:t>문자는 저장방식이 다르다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문자는 약속된 숫자로 저장된다</a:t>
            </a:r>
            <a:r>
              <a:rPr lang="en-US" altLang="ko-KR" sz="1200" dirty="0"/>
              <a:t>. (ASCII </a:t>
            </a:r>
            <a:r>
              <a:rPr lang="ko-KR" altLang="en-US" sz="1200" dirty="0"/>
              <a:t>코드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숫자는 컴퓨터의 기본 연산크기</a:t>
            </a:r>
            <a:r>
              <a:rPr lang="en-US" altLang="ko-KR" sz="1200" dirty="0"/>
              <a:t>(8/16/32/64bit machine) </a:t>
            </a:r>
            <a:r>
              <a:rPr lang="ko-KR" altLang="en-US" sz="1200" dirty="0"/>
              <a:t>에 따라 정수형이 생긴 것이고</a:t>
            </a:r>
            <a:r>
              <a:rPr lang="en-US" altLang="ko-KR" sz="1200" dirty="0"/>
              <a:t>.. </a:t>
            </a:r>
            <a:r>
              <a:rPr lang="ko-KR" altLang="en-US" sz="1200" dirty="0"/>
              <a:t>더 큰 숫자를 넣기 위해</a:t>
            </a:r>
            <a:r>
              <a:rPr lang="en-US" altLang="ko-KR" sz="1200" dirty="0"/>
              <a:t> double/float</a:t>
            </a:r>
            <a:r>
              <a:rPr lang="ko-KR" altLang="en-US" sz="1200" dirty="0"/>
              <a:t>가 생겼다</a:t>
            </a:r>
            <a:r>
              <a:rPr lang="en-US" altLang="ko-KR" sz="1200" dirty="0"/>
              <a:t>. </a:t>
            </a:r>
            <a:r>
              <a:rPr lang="ko-KR" altLang="en-US" sz="1200" dirty="0"/>
              <a:t>더블이 더 유효숫자를 표현한다</a:t>
            </a:r>
            <a:r>
              <a:rPr lang="en-US" altLang="ko-KR" sz="1200" dirty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95569" y="1511188"/>
            <a:ext cx="4953000" cy="347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변수의 타입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문자 </a:t>
            </a:r>
            <a:r>
              <a:rPr lang="en-US" altLang="ko-KR" dirty="0"/>
              <a:t>-  char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정수 숫자 </a:t>
            </a:r>
            <a:r>
              <a:rPr lang="en-US" altLang="ko-KR" dirty="0"/>
              <a:t>–</a:t>
            </a:r>
            <a:r>
              <a:rPr lang="en-US" altLang="ko-KR" dirty="0" err="1"/>
              <a:t>int</a:t>
            </a:r>
            <a:r>
              <a:rPr lang="en-US" altLang="ko-KR" dirty="0"/>
              <a:t>, long, short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실수 </a:t>
            </a:r>
            <a:r>
              <a:rPr lang="en-US" altLang="ko-KR" dirty="0"/>
              <a:t>– float</a:t>
            </a:r>
            <a:r>
              <a:rPr lang="ko-KR" altLang="en-US" dirty="0"/>
              <a:t> </a:t>
            </a:r>
            <a:r>
              <a:rPr lang="en-US" altLang="ko-KR" dirty="0"/>
              <a:t>, Double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논리 </a:t>
            </a:r>
            <a:r>
              <a:rPr lang="en-US" altLang="ko-KR" dirty="0"/>
              <a:t>– Boolean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스트링</a:t>
            </a:r>
            <a:r>
              <a:rPr lang="en-US" altLang="ko-KR" dirty="0"/>
              <a:t> (String) , Byte ,Integer </a:t>
            </a:r>
            <a:r>
              <a:rPr lang="ko-KR" altLang="en-US" dirty="0"/>
              <a:t>는 변수 형 처럼 사용되나 엄밀하게는 클래스형이다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뽕이다</a:t>
            </a:r>
            <a:r>
              <a:rPr lang="en-US" altLang="ko-KR" sz="1600" dirty="0"/>
              <a:t>.</a:t>
            </a:r>
            <a:r>
              <a:rPr lang="ko-KR" altLang="en-US" sz="1600" dirty="0"/>
              <a:t>내용 </a:t>
            </a:r>
            <a:r>
              <a:rPr lang="ko-KR" altLang="en-US" sz="1600" dirty="0" err="1"/>
              <a:t>별거없다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변수는 변수다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그냥 저장만 하는 기능이다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</a:t>
            </a:r>
            <a:r>
              <a:rPr lang="ko-KR" altLang="en-US" sz="1200" dirty="0"/>
              <a:t>은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char*, char[10] </a:t>
            </a:r>
            <a:r>
              <a:rPr lang="ko-KR" altLang="en-US" sz="1200" dirty="0"/>
              <a:t>과 같이 </a:t>
            </a:r>
            <a:r>
              <a:rPr lang="ko-KR" altLang="en-US" sz="1200" dirty="0" err="1"/>
              <a:t>스트링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</a:t>
            </a:r>
            <a:r>
              <a:rPr lang="en-US" altLang="ko-KR" sz="1200" dirty="0"/>
              <a:t>)</a:t>
            </a:r>
            <a:r>
              <a:rPr lang="ko-KR" altLang="en-US" sz="1200" dirty="0"/>
              <a:t>을 위하여 사용하는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이놈은 변수가 아니라 클래스이다 </a:t>
            </a:r>
            <a:r>
              <a:rPr lang="en-US" altLang="ko-KR" sz="1200" dirty="0"/>
              <a:t>(</a:t>
            </a:r>
            <a:r>
              <a:rPr lang="ko-KR" altLang="en-US" sz="1200" dirty="0"/>
              <a:t>클래스는 앞에서 배웠지</a:t>
            </a:r>
            <a:r>
              <a:rPr lang="en-US" altLang="ko-KR" sz="120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3595" y="1568822"/>
            <a:ext cx="594774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 err="1"/>
              <a:t>int</a:t>
            </a:r>
            <a:r>
              <a:rPr lang="en-US" altLang="ko-KR" dirty="0"/>
              <a:t>, String, Double/float, Boolean ,char, byte </a:t>
            </a:r>
            <a:r>
              <a:rPr lang="ko-KR" altLang="en-US" dirty="0"/>
              <a:t>형태만 알면 사용하는데 지장 없음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자바에서 변수는 변수다</a:t>
            </a:r>
            <a:r>
              <a:rPr lang="en-US" altLang="ko-KR" dirty="0"/>
              <a:t>. </a:t>
            </a:r>
            <a:r>
              <a:rPr lang="ko-KR" altLang="en-US" dirty="0"/>
              <a:t>그냥 저장만 하는 기능이다</a:t>
            </a:r>
            <a:r>
              <a:rPr lang="en-US" altLang="ko-KR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String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char*, char[10] </a:t>
            </a:r>
            <a:r>
              <a:rPr lang="ko-KR" altLang="en-US" dirty="0"/>
              <a:t>과 같이 스트링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위하여 사용하는 것인데</a:t>
            </a:r>
            <a:r>
              <a:rPr lang="en-US" altLang="ko-KR" dirty="0"/>
              <a:t>, </a:t>
            </a:r>
            <a:r>
              <a:rPr lang="ko-KR" altLang="en-US" dirty="0"/>
              <a:t>이놈은 변수가 아니라 클래스이다 </a:t>
            </a:r>
            <a:r>
              <a:rPr lang="en-US" altLang="ko-KR" dirty="0"/>
              <a:t>(</a:t>
            </a:r>
            <a:r>
              <a:rPr lang="ko-KR" altLang="en-US" dirty="0"/>
              <a:t>클래스는 앞에서 배웠지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2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380247" y="927543"/>
            <a:ext cx="339546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다음으로 기억하라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어느것이</a:t>
            </a:r>
            <a:r>
              <a:rPr lang="ko-KR" altLang="en-US" sz="1200" dirty="0"/>
              <a:t> 더 큰 저장장소인지 정도 알고</a:t>
            </a:r>
            <a:r>
              <a:rPr lang="en-US" altLang="ko-KR" sz="1200" dirty="0"/>
              <a:t> </a:t>
            </a:r>
            <a:r>
              <a:rPr lang="ko-KR" altLang="en-US" sz="1200" dirty="0"/>
              <a:t>에러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트렁케이션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오버플로우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익셉션</a:t>
            </a:r>
            <a:r>
              <a:rPr lang="en-US" altLang="ko-KR" sz="1200" dirty="0"/>
              <a:t>)</a:t>
            </a:r>
            <a:r>
              <a:rPr lang="ko-KR" altLang="en-US" sz="1200" dirty="0"/>
              <a:t> 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같은건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은 작은 수에 </a:t>
            </a:r>
            <a:r>
              <a:rPr lang="ko-KR" altLang="en-US" sz="1200" dirty="0" err="1"/>
              <a:t>쓰는게</a:t>
            </a:r>
            <a:r>
              <a:rPr lang="ko-KR" altLang="en-US" sz="1200" dirty="0"/>
              <a:t> 아니고 숫자가 작은데 빠른 연산이 필요 시</a:t>
            </a:r>
            <a:r>
              <a:rPr lang="en-US" altLang="ko-KR" sz="1200" dirty="0"/>
              <a:t>(</a:t>
            </a:r>
            <a:r>
              <a:rPr lang="ko-KR" altLang="en-US" sz="1200" dirty="0"/>
              <a:t>컴퓨터 속도상</a:t>
            </a:r>
            <a:r>
              <a:rPr lang="en-US" altLang="ko-KR" sz="1200" dirty="0"/>
              <a:t> </a:t>
            </a:r>
            <a:r>
              <a:rPr lang="ko-KR" altLang="en-US" sz="1200" dirty="0"/>
              <a:t>거의 의미 없다</a:t>
            </a:r>
            <a:r>
              <a:rPr lang="en-US" altLang="ko-KR" sz="1200" dirty="0"/>
              <a:t>)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문자하나하나는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)(c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char* char[10]), </a:t>
            </a:r>
            <a:r>
              <a:rPr lang="ko-KR" altLang="en-US" sz="1200" dirty="0"/>
              <a:t>문자가 아니라 이진코드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실행파일같은것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읽을때</a:t>
            </a:r>
            <a:r>
              <a:rPr lang="ko-KR" altLang="en-US" sz="1200" dirty="0"/>
              <a:t> </a:t>
            </a:r>
            <a:r>
              <a:rPr lang="en-US" altLang="ko-KR" sz="1200" dirty="0"/>
              <a:t>byte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쓴다고 생각해라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한글은 </a:t>
            </a:r>
            <a:r>
              <a:rPr lang="ko-KR" altLang="en-US" sz="1200" dirty="0" err="1"/>
              <a:t>여러방식으로</a:t>
            </a:r>
            <a:r>
              <a:rPr lang="ko-KR" altLang="en-US" sz="1200" dirty="0"/>
              <a:t> 표현됨</a:t>
            </a:r>
            <a:r>
              <a:rPr lang="en-US" altLang="ko-KR" sz="1200" dirty="0"/>
              <a:t>(MS949,KSC5601,ISO8801,UTF-8)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유니코드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한글이나 유니코드를 처리시  </a:t>
            </a:r>
            <a:r>
              <a:rPr lang="en-US" altLang="ko-KR" sz="1200" dirty="0"/>
              <a:t>byte</a:t>
            </a:r>
            <a:r>
              <a:rPr lang="ko-KR" altLang="en-US" sz="1200" dirty="0"/>
              <a:t>사용</a:t>
            </a:r>
            <a:r>
              <a:rPr lang="en-US" altLang="ko-KR" sz="1200" dirty="0"/>
              <a:t> 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00305" y="815082"/>
            <a:ext cx="5203204" cy="48661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다음으로 기억하라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어느것이</a:t>
            </a:r>
            <a:r>
              <a:rPr lang="ko-KR" altLang="en-US" sz="1200" dirty="0"/>
              <a:t> 더 큰 저장장소인지 정도 알고</a:t>
            </a:r>
            <a:r>
              <a:rPr lang="en-US" altLang="ko-KR" sz="1200" dirty="0"/>
              <a:t> </a:t>
            </a:r>
            <a:r>
              <a:rPr lang="ko-KR" altLang="en-US" sz="1200" dirty="0"/>
              <a:t>에러</a:t>
            </a:r>
            <a:r>
              <a:rPr lang="en-US" altLang="ko-KR" sz="1200" dirty="0"/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트렁케이션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오버플로우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익셉션</a:t>
            </a:r>
            <a:r>
              <a:rPr lang="en-US" altLang="ko-KR" sz="1200" dirty="0"/>
              <a:t>)</a:t>
            </a:r>
            <a:r>
              <a:rPr lang="ko-KR" altLang="en-US" sz="1200" dirty="0"/>
              <a:t> 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같은건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은 작은 수에 </a:t>
            </a:r>
            <a:r>
              <a:rPr lang="ko-KR" altLang="en-US" sz="1200" dirty="0" err="1"/>
              <a:t>쓰는게</a:t>
            </a:r>
            <a:r>
              <a:rPr lang="ko-KR" altLang="en-US" sz="1200" dirty="0"/>
              <a:t> 아니고 숫자가 작은데 빠른 연산이 필요 시</a:t>
            </a:r>
            <a:r>
              <a:rPr lang="en-US" altLang="ko-KR" sz="1200" dirty="0"/>
              <a:t>(</a:t>
            </a:r>
            <a:r>
              <a:rPr lang="ko-KR" altLang="en-US" sz="1200" dirty="0"/>
              <a:t>컴퓨터 속도상</a:t>
            </a:r>
            <a:r>
              <a:rPr lang="en-US" altLang="ko-KR" sz="1200" dirty="0"/>
              <a:t> </a:t>
            </a:r>
            <a:r>
              <a:rPr lang="ko-KR" altLang="en-US" sz="1200" dirty="0"/>
              <a:t>거의 의미 없다</a:t>
            </a:r>
            <a:r>
              <a:rPr lang="en-US" altLang="ko-KR" sz="1200" dirty="0"/>
              <a:t>)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문자하나하나는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)(c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char* char[10]), </a:t>
            </a:r>
            <a:r>
              <a:rPr lang="ko-KR" altLang="en-US" sz="1200" dirty="0"/>
              <a:t>문자가 아니라 이진코드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실행파일같은것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읽을때</a:t>
            </a:r>
            <a:r>
              <a:rPr lang="ko-KR" altLang="en-US" sz="1200" dirty="0"/>
              <a:t> </a:t>
            </a:r>
            <a:r>
              <a:rPr lang="en-US" altLang="ko-KR" sz="1200" dirty="0"/>
              <a:t>byte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쓴다고 생각해라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한글은 </a:t>
            </a:r>
            <a:r>
              <a:rPr lang="ko-KR" altLang="en-US" sz="1200" dirty="0" err="1"/>
              <a:t>여러방식으로</a:t>
            </a:r>
            <a:r>
              <a:rPr lang="ko-KR" altLang="en-US" sz="1200" dirty="0"/>
              <a:t> 표현됨</a:t>
            </a:r>
            <a:r>
              <a:rPr lang="en-US" altLang="ko-KR" sz="1200" dirty="0"/>
              <a:t>(MS949,KSC5601,ISO8801,UTF-8)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유니코드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한글이나 유니코드를 처리시  </a:t>
            </a:r>
            <a:r>
              <a:rPr lang="en-US" altLang="ko-KR" sz="1200" dirty="0"/>
              <a:t>byte</a:t>
            </a:r>
            <a:r>
              <a:rPr lang="ko-KR" altLang="en-US" sz="1200" dirty="0"/>
              <a:t>사용</a:t>
            </a:r>
            <a:r>
              <a:rPr lang="en-US" altLang="ko-KR" sz="1200" dirty="0"/>
              <a:t> (String </a:t>
            </a:r>
            <a:r>
              <a:rPr lang="ko-KR" altLang="en-US" sz="1200" dirty="0"/>
              <a:t>과 </a:t>
            </a:r>
            <a:r>
              <a:rPr lang="en-US" altLang="ko-KR" sz="1200" dirty="0"/>
              <a:t>Byte</a:t>
            </a:r>
            <a:r>
              <a:rPr lang="ko-KR" altLang="en-US" sz="1200" dirty="0"/>
              <a:t>의 </a:t>
            </a:r>
            <a:r>
              <a:rPr lang="en-US" altLang="ko-KR" sz="1200" dirty="0"/>
              <a:t>length  </a:t>
            </a:r>
            <a:r>
              <a:rPr lang="ko-KR" altLang="en-US" sz="1200" dirty="0"/>
              <a:t>확인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43072" y="927543"/>
            <a:ext cx="56586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명명규칙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(Naming convention)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대소문자가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구분되며 길이에 제한이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서로 다른 것으로 간주된다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예약어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(Reserved word)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사용해서는 안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예약어라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사용할 수 없지만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가능하다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숫자로 시작해서는 안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top10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허용하지만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7up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허용되지 않는다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특수문자는 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_’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$’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만을 허용한다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교수님도 처음 알았다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굳이 이렇게 쓸 이유가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- $harp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허용되지만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S#arp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허용되지 않는다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읽어봅시다</a:t>
            </a:r>
            <a:r>
              <a:rPr lang="en-US" altLang="ko-KR" sz="16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중요하지만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나중에는 일반적인 것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340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46732</TotalTime>
  <Words>6918</Words>
  <Application>Microsoft Office PowerPoint</Application>
  <PresentationFormat>A4 용지(210x297mm)</PresentationFormat>
  <Paragraphs>950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2875</cp:revision>
  <cp:lastPrinted>2015-10-28T04:44:44Z</cp:lastPrinted>
  <dcterms:created xsi:type="dcterms:W3CDTF">2003-10-22T07:02:37Z</dcterms:created>
  <dcterms:modified xsi:type="dcterms:W3CDTF">2023-03-15T01:43:59Z</dcterms:modified>
</cp:coreProperties>
</file>