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1"/>
  </p:notesMasterIdLst>
  <p:sldIdLst>
    <p:sldId id="694" r:id="rId4"/>
    <p:sldId id="961" r:id="rId5"/>
    <p:sldId id="977" r:id="rId6"/>
    <p:sldId id="978" r:id="rId7"/>
    <p:sldId id="1028" r:id="rId8"/>
    <p:sldId id="1061" r:id="rId9"/>
    <p:sldId id="1045" r:id="rId10"/>
    <p:sldId id="1062" r:id="rId11"/>
    <p:sldId id="1063" r:id="rId12"/>
    <p:sldId id="1064" r:id="rId13"/>
    <p:sldId id="1065" r:id="rId14"/>
    <p:sldId id="1066" r:id="rId15"/>
    <p:sldId id="1067" r:id="rId16"/>
    <p:sldId id="1068" r:id="rId17"/>
    <p:sldId id="1069" r:id="rId18"/>
    <p:sldId id="1070" r:id="rId19"/>
    <p:sldId id="1080" r:id="rId20"/>
    <p:sldId id="1072" r:id="rId21"/>
    <p:sldId id="1071" r:id="rId22"/>
    <p:sldId id="1073" r:id="rId23"/>
    <p:sldId id="1074" r:id="rId24"/>
    <p:sldId id="1075" r:id="rId25"/>
    <p:sldId id="1076" r:id="rId26"/>
    <p:sldId id="1077" r:id="rId27"/>
    <p:sldId id="1078" r:id="rId28"/>
    <p:sldId id="1079" r:id="rId29"/>
    <p:sldId id="984" r:id="rId3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7534C-A885-4A12-A58B-BF41EFCE8763}" v="4" dt="2021-03-16T01:16:3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1620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BB97534C-A885-4A12-A58B-BF41EFCE8763}"/>
    <pc:docChg chg="modSld">
      <pc:chgData name="홍필두" userId="a613eac9-2ee1-4936-8d5c-6f3d69f7b146" providerId="ADAL" clId="{BB97534C-A885-4A12-A58B-BF41EFCE8763}" dt="2021-03-16T01:16:34.474" v="72"/>
      <pc:docMkLst>
        <pc:docMk/>
      </pc:docMkLst>
      <pc:sldChg chg="modSp mod">
        <pc:chgData name="홍필두" userId="a613eac9-2ee1-4936-8d5c-6f3d69f7b146" providerId="ADAL" clId="{BB97534C-A885-4A12-A58B-BF41EFCE8763}" dt="2021-03-16T01:16:34.474" v="72"/>
        <pc:sldMkLst>
          <pc:docMk/>
          <pc:sldMk cId="3804627009" sldId="1069"/>
        </pc:sldMkLst>
        <pc:spChg chg="mod">
          <ac:chgData name="홍필두" userId="a613eac9-2ee1-4936-8d5c-6f3d69f7b146" providerId="ADAL" clId="{BB97534C-A885-4A12-A58B-BF41EFCE8763}" dt="2021-03-16T01:16:34.474" v="72"/>
          <ac:spMkLst>
            <pc:docMk/>
            <pc:sldMk cId="3804627009" sldId="10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22645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8695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657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197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9359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6393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425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63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1953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75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1667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7327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6157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546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409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345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525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4YJUYfFZROA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숫자계산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세금계산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350157" y="3259723"/>
            <a:ext cx="3277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youtu.be/4YJUYfFZROA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5232849" y="5060963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49" y="5078573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반올림 모르는 분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 놈의 돈</a:t>
            </a:r>
            <a:r>
              <a:rPr lang="en-US" altLang="ko-KR" sz="1050" dirty="0"/>
              <a:t>, </a:t>
            </a:r>
            <a:r>
              <a:rPr lang="ko-KR" altLang="en-US" sz="1050" dirty="0"/>
              <a:t>왜 우리나라 돈은 현실적으로 </a:t>
            </a:r>
            <a:r>
              <a:rPr lang="en-US" altLang="ko-KR" sz="1050" dirty="0"/>
              <a:t>10</a:t>
            </a:r>
            <a:r>
              <a:rPr lang="ko-KR" altLang="en-US" sz="1050" dirty="0"/>
              <a:t>원 단위라</a:t>
            </a:r>
            <a:r>
              <a:rPr lang="en-US" altLang="ko-KR" sz="1050" dirty="0"/>
              <a:t> 10</a:t>
            </a:r>
            <a:r>
              <a:rPr lang="ko-KR" altLang="en-US" sz="1050" dirty="0"/>
              <a:t>원기준 버림 반올림 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</a:t>
            </a:r>
            <a:r>
              <a:rPr lang="ko-KR" altLang="en-US" sz="1050" dirty="0"/>
              <a:t>원</a:t>
            </a:r>
            <a:r>
              <a:rPr lang="en-US" altLang="ko-KR" sz="1050" dirty="0"/>
              <a:t>, 1000</a:t>
            </a:r>
            <a:r>
              <a:rPr lang="ko-KR" altLang="en-US" sz="1050" dirty="0"/>
              <a:t>원 반올림을 스스로 구현해라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91" y="1323283"/>
            <a:ext cx="43529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소수점 자리의 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이런 경우 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넘나 들면서 계산해야 한다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14/5 </a:t>
            </a:r>
            <a:r>
              <a:rPr lang="ko-KR" altLang="en-US" sz="1050" dirty="0"/>
              <a:t>와 </a:t>
            </a:r>
            <a:r>
              <a:rPr lang="en-US" altLang="ko-KR" sz="1050" dirty="0"/>
              <a:t>14/5.0</a:t>
            </a:r>
            <a:r>
              <a:rPr lang="ko-KR" altLang="en-US" sz="1050" dirty="0"/>
              <a:t>이</a:t>
            </a:r>
            <a:r>
              <a:rPr lang="en-US" altLang="ko-KR" sz="1050" dirty="0"/>
              <a:t> </a:t>
            </a:r>
            <a:r>
              <a:rPr lang="ko-KR" altLang="en-US" sz="1050" dirty="0"/>
              <a:t>프로그램언어에서는 다른 것임을 명심해라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4" y="1476375"/>
            <a:ext cx="5429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1.</a:t>
            </a:r>
            <a:r>
              <a:rPr lang="ko-KR" altLang="en-US" sz="1100" dirty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연산 후 대입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누적하기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정수형 연산 </a:t>
            </a:r>
            <a:r>
              <a:rPr lang="en-US" altLang="ko-KR" sz="1100" dirty="0"/>
              <a:t>(</a:t>
            </a:r>
            <a:r>
              <a:rPr lang="ko-KR" altLang="en-US" sz="1100" dirty="0"/>
              <a:t>버림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나머지</a:t>
            </a:r>
            <a:r>
              <a:rPr lang="en-US" altLang="ko-KR" sz="1100" dirty="0"/>
              <a:t>(%)</a:t>
            </a:r>
            <a:r>
              <a:rPr lang="ko-KR" altLang="en-US" sz="1100" dirty="0"/>
              <a:t>연산자의 응용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6) </a:t>
            </a:r>
            <a:r>
              <a:rPr lang="ko-KR" altLang="en-US" sz="1100" dirty="0"/>
              <a:t>반올림 버림 처리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소수점 자리의 반올림 버림 처리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29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391457" y="870521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유효숫자 처리의 중요성 및 돈 문제</a:t>
            </a:r>
            <a:endParaRPr lang="en-US" altLang="ko-KR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부가가치세율이 </a:t>
            </a:r>
            <a:r>
              <a:rPr lang="en-US" altLang="ko-KR" sz="1200" dirty="0"/>
              <a:t>10%</a:t>
            </a:r>
            <a:r>
              <a:rPr lang="ko-KR" altLang="en-US" sz="1200" dirty="0"/>
              <a:t>라고 가정하자</a:t>
            </a:r>
          </a:p>
          <a:p>
            <a:pPr latinLnBrk="1"/>
            <a:r>
              <a:rPr lang="ko-KR" altLang="en-US" sz="1200" dirty="0"/>
              <a:t>프로그래머는 </a:t>
            </a:r>
          </a:p>
          <a:p>
            <a:pPr latinLnBrk="1"/>
            <a:endParaRPr lang="ko-KR" altLang="en-US" sz="1200" dirty="0"/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price=105;</a:t>
            </a:r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tax=price* 10./100.;</a:t>
            </a:r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custom_price</a:t>
            </a:r>
            <a:r>
              <a:rPr lang="en-US" altLang="ko-KR" sz="1200" dirty="0"/>
              <a:t> = price + tax;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///////////////////////////////////////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105</a:t>
            </a:r>
            <a:r>
              <a:rPr lang="ko-KR" altLang="en-US" sz="1200" dirty="0"/>
              <a:t>원의 상품을 세금 </a:t>
            </a:r>
            <a:r>
              <a:rPr lang="en-US" altLang="ko-KR" sz="1200" dirty="0"/>
              <a:t>10%</a:t>
            </a:r>
            <a:r>
              <a:rPr lang="ko-KR" altLang="en-US" sz="1200" dirty="0"/>
              <a:t>를 더해 판매하는데 그깟</a:t>
            </a:r>
            <a:r>
              <a:rPr lang="en-US" altLang="ko-KR" sz="1200" dirty="0"/>
              <a:t> 0.5</a:t>
            </a:r>
            <a:r>
              <a:rPr lang="ko-KR" altLang="en-US" sz="1200" dirty="0"/>
              <a:t>원 무시하고 가격을 </a:t>
            </a:r>
            <a:r>
              <a:rPr lang="en-US" altLang="ko-KR" sz="1200" dirty="0"/>
              <a:t>115</a:t>
            </a:r>
            <a:r>
              <a:rPr lang="ko-KR" altLang="en-US" sz="1200" dirty="0"/>
              <a:t>원으로 책정해서 </a:t>
            </a:r>
            <a:r>
              <a:rPr lang="en-US" altLang="ko-KR" sz="1200" dirty="0"/>
              <a:t>10000</a:t>
            </a:r>
            <a:r>
              <a:rPr lang="ko-KR" altLang="en-US" sz="1200" dirty="0"/>
              <a:t>개 판매했다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돈은 </a:t>
            </a:r>
            <a:r>
              <a:rPr lang="en-US" altLang="ko-KR" sz="1200" dirty="0"/>
              <a:t>115</a:t>
            </a:r>
            <a:r>
              <a:rPr lang="ko-KR" altLang="en-US" sz="1200" dirty="0"/>
              <a:t>만원 들어와서 </a:t>
            </a:r>
            <a:r>
              <a:rPr lang="ko-KR" altLang="en-US" sz="1200" dirty="0" err="1"/>
              <a:t>물건판매액</a:t>
            </a:r>
            <a:r>
              <a:rPr lang="ko-KR" altLang="en-US" sz="1200" dirty="0"/>
              <a:t> </a:t>
            </a:r>
            <a:r>
              <a:rPr lang="en-US" altLang="ko-KR" sz="1200" dirty="0"/>
              <a:t>105</a:t>
            </a:r>
            <a:r>
              <a:rPr lang="ko-KR" altLang="en-US" sz="1200" dirty="0"/>
              <a:t>만원 세금</a:t>
            </a:r>
            <a:r>
              <a:rPr lang="en-US" altLang="ko-KR" sz="1200" dirty="0"/>
              <a:t>10</a:t>
            </a:r>
            <a:r>
              <a:rPr lang="ko-KR" altLang="en-US" sz="1200" dirty="0"/>
              <a:t>만원이다</a:t>
            </a:r>
          </a:p>
          <a:p>
            <a:pPr latinLnBrk="1"/>
            <a:r>
              <a:rPr lang="ko-KR" altLang="en-US" sz="1200" dirty="0"/>
              <a:t>국세청에 세금 </a:t>
            </a:r>
            <a:r>
              <a:rPr lang="en-US" altLang="ko-KR" sz="1200" dirty="0"/>
              <a:t>10</a:t>
            </a:r>
            <a:r>
              <a:rPr lang="ko-KR" altLang="en-US" sz="1200" dirty="0"/>
              <a:t>만원을 내려고 했는데</a:t>
            </a:r>
            <a:r>
              <a:rPr lang="en-US" altLang="ko-KR" sz="1200" dirty="0"/>
              <a:t>..</a:t>
            </a:r>
          </a:p>
          <a:p>
            <a:pPr latinLnBrk="1"/>
            <a:r>
              <a:rPr lang="ko-KR" altLang="en-US" sz="1200" dirty="0"/>
              <a:t>국세청에서는 </a:t>
            </a:r>
            <a:r>
              <a:rPr lang="ko-KR" altLang="en-US" sz="1200" dirty="0" err="1"/>
              <a:t>물건판매액</a:t>
            </a:r>
            <a:r>
              <a:rPr lang="en-US" altLang="ko-KR" sz="1200" dirty="0"/>
              <a:t>105</a:t>
            </a:r>
            <a:r>
              <a:rPr lang="ko-KR" altLang="en-US" sz="1200" dirty="0"/>
              <a:t>만원이니 세금 </a:t>
            </a:r>
            <a:r>
              <a:rPr lang="en-US" altLang="ko-KR" sz="1200" dirty="0"/>
              <a:t>10</a:t>
            </a:r>
            <a:r>
              <a:rPr lang="ko-KR" altLang="en-US" sz="1200" dirty="0"/>
              <a:t>만 </a:t>
            </a:r>
            <a:r>
              <a:rPr lang="en-US" altLang="ko-KR" sz="1200" dirty="0"/>
              <a:t>5000</a:t>
            </a:r>
            <a:r>
              <a:rPr lang="ko-KR" altLang="en-US" sz="1200" dirty="0"/>
              <a:t>원 </a:t>
            </a:r>
            <a:r>
              <a:rPr lang="ko-KR" altLang="en-US" sz="1200" dirty="0" err="1"/>
              <a:t>내란다</a:t>
            </a:r>
            <a:r>
              <a:rPr lang="en-US" altLang="ko-KR" sz="1200" dirty="0"/>
              <a:t>…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프로그래머가 </a:t>
            </a:r>
            <a:r>
              <a:rPr lang="en-US" altLang="ko-KR" sz="1200" dirty="0"/>
              <a:t>5000</a:t>
            </a:r>
            <a:r>
              <a:rPr lang="ko-KR" altLang="en-US" sz="1200" dirty="0"/>
              <a:t>원을 월급에서 </a:t>
            </a:r>
            <a:r>
              <a:rPr lang="ko-KR" altLang="en-US" sz="1200" dirty="0" err="1"/>
              <a:t>깟다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(</a:t>
            </a:r>
            <a:r>
              <a:rPr lang="ko-KR" altLang="en-US" sz="1200" dirty="0"/>
              <a:t>함부로 소수점 이하를 무시한다면 오차가 커진다</a:t>
            </a:r>
            <a:r>
              <a:rPr lang="en-US" altLang="ko-KR" sz="1200" dirty="0"/>
              <a:t>..-&gt; </a:t>
            </a:r>
            <a:r>
              <a:rPr lang="ko-KR" altLang="en-US" sz="1200" dirty="0"/>
              <a:t>우린 수학 시험 보고 들어왔음</a:t>
            </a:r>
            <a:r>
              <a:rPr lang="en-US" altLang="ko-KR" sz="1200" dirty="0"/>
              <a:t>)		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5609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22788" y="927542"/>
            <a:ext cx="2452926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세금 계산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함수를 한번 사용해 봤다</a:t>
            </a:r>
            <a:r>
              <a:rPr lang="en-US" altLang="ko-KR" sz="1050" dirty="0"/>
              <a:t>. (c</a:t>
            </a:r>
            <a:r>
              <a:rPr lang="ko-KR" altLang="en-US" sz="1050" dirty="0"/>
              <a:t>에서 한 것으로 알고 있음</a:t>
            </a:r>
            <a:r>
              <a:rPr lang="en-US" altLang="ko-KR" sz="1050" dirty="0"/>
              <a:t>,</a:t>
            </a:r>
            <a:r>
              <a:rPr lang="ko-KR" altLang="en-US" sz="1050" dirty="0"/>
              <a:t>거의 유사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함수 </a:t>
            </a:r>
            <a:r>
              <a:rPr lang="en-US" altLang="ko-KR" sz="1050" dirty="0"/>
              <a:t>: </a:t>
            </a:r>
            <a:r>
              <a:rPr lang="ko-KR" altLang="en-US" sz="1050" dirty="0"/>
              <a:t>다른 곳에서 유용이 호출 사용</a:t>
            </a:r>
            <a:r>
              <a:rPr lang="en-US" altLang="ko-KR" sz="1050" dirty="0"/>
              <a:t>. </a:t>
            </a:r>
            <a:r>
              <a:rPr lang="ko-KR" altLang="en-US" sz="1050" dirty="0"/>
              <a:t>추후</a:t>
            </a:r>
            <a:r>
              <a:rPr lang="en-US" altLang="ko-KR" sz="1050" dirty="0"/>
              <a:t> </a:t>
            </a:r>
            <a:r>
              <a:rPr lang="ko-KR" altLang="en-US" sz="1050" dirty="0"/>
              <a:t>더 자세히 배움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public&lt;-&gt;private : </a:t>
            </a:r>
            <a:r>
              <a:rPr lang="ko-KR" altLang="en-US" sz="1050" dirty="0"/>
              <a:t>다른 클래스에서 호출 가능 유무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Static&lt;-&gt;dynamic : </a:t>
            </a:r>
            <a:r>
              <a:rPr lang="ko-KR" altLang="en-US" sz="1050" dirty="0"/>
              <a:t>기존 자리를 차지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호출시</a:t>
            </a:r>
            <a:r>
              <a:rPr lang="ko-KR" altLang="en-US" sz="1050" dirty="0"/>
              <a:t> 자리 차지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다이나믹은</a:t>
            </a:r>
            <a:r>
              <a:rPr lang="en-US" altLang="ko-KR" sz="1050" dirty="0"/>
              <a:t> </a:t>
            </a:r>
            <a:r>
              <a:rPr lang="ko-KR" altLang="en-US" sz="1050" dirty="0"/>
              <a:t>기본이라 선언하지 않는다</a:t>
            </a:r>
            <a:r>
              <a:rPr lang="en-US" altLang="ko-KR" sz="1050" dirty="0"/>
              <a:t>) </a:t>
            </a:r>
            <a:r>
              <a:rPr lang="ko-KR" altLang="en-US" sz="1050" dirty="0"/>
              <a:t>호출 시</a:t>
            </a:r>
            <a:r>
              <a:rPr lang="en-US" altLang="ko-KR" sz="1050" dirty="0"/>
              <a:t> </a:t>
            </a:r>
            <a:r>
              <a:rPr lang="ko-KR" altLang="en-US" sz="1050" dirty="0"/>
              <a:t>생성하려면 </a:t>
            </a:r>
            <a:r>
              <a:rPr lang="en-US" altLang="ko-KR" sz="1050" dirty="0"/>
              <a:t>new</a:t>
            </a:r>
            <a:r>
              <a:rPr lang="ko-KR" altLang="en-US" sz="1050" dirty="0" err="1"/>
              <a:t>생성자로</a:t>
            </a:r>
            <a:r>
              <a:rPr lang="ko-KR" altLang="en-US" sz="1050" dirty="0"/>
              <a:t> 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int</a:t>
            </a:r>
            <a:r>
              <a:rPr lang="ko-KR" altLang="en-US" sz="1050" dirty="0"/>
              <a:t>는 함수 반환형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7" y="800777"/>
            <a:ext cx="6886575" cy="5362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1054777"/>
            <a:ext cx="6465580" cy="22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간단한 방정식 </a:t>
            </a:r>
            <a:r>
              <a:rPr lang="en-US" altLang="ko-KR" sz="1600" dirty="0"/>
              <a:t>(</a:t>
            </a:r>
            <a:r>
              <a:rPr lang="ko-KR" altLang="en-US" sz="1600" dirty="0"/>
              <a:t>소비자가 세금 계산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일반적으로 소비자 가격은 세금이 포함된 가격으로 책정된다</a:t>
            </a:r>
            <a:r>
              <a:rPr lang="en-US" altLang="ko-KR" sz="1200" u="sng" dirty="0"/>
              <a:t>.  (</a:t>
            </a:r>
            <a:r>
              <a:rPr lang="ko-KR" altLang="en-US" sz="1200" u="sng" dirty="0"/>
              <a:t>칠판에 써서 설명</a:t>
            </a:r>
            <a:r>
              <a:rPr lang="en-US" altLang="ko-KR" sz="1200" u="sng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쿠팡에서</a:t>
            </a:r>
            <a:r>
              <a:rPr lang="ko-KR" altLang="en-US" sz="1200" dirty="0"/>
              <a:t> 맛동산을 소비자가 </a:t>
            </a:r>
            <a:r>
              <a:rPr lang="en-US" altLang="ko-KR" sz="1200" dirty="0"/>
              <a:t>1234</a:t>
            </a:r>
            <a:r>
              <a:rPr lang="ko-KR" altLang="en-US" sz="1200" dirty="0"/>
              <a:t>원에 판매하기로 했다</a:t>
            </a:r>
            <a:r>
              <a:rPr lang="en-US" altLang="ko-KR" sz="1200" dirty="0"/>
              <a:t>. </a:t>
            </a:r>
            <a:r>
              <a:rPr lang="ko-KR" altLang="en-US" sz="1200" dirty="0"/>
              <a:t>부가가치세율은 </a:t>
            </a:r>
            <a:r>
              <a:rPr lang="en-US" altLang="ko-KR" sz="1200" dirty="0"/>
              <a:t>10%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세금과 </a:t>
            </a:r>
            <a:r>
              <a:rPr lang="ko-KR" altLang="en-US" sz="1200" dirty="0" err="1"/>
              <a:t>세전가격은</a:t>
            </a:r>
            <a:r>
              <a:rPr lang="ko-KR" altLang="en-US" sz="1200" dirty="0"/>
              <a:t> 얼마인가</a:t>
            </a:r>
            <a:r>
              <a:rPr lang="en-US" altLang="ko-KR" sz="1200" dirty="0"/>
              <a:t>?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ko-KR" altLang="en-US" sz="1200" dirty="0"/>
              <a:t>세금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+ (</a:t>
            </a:r>
            <a:r>
              <a:rPr lang="ko-KR" altLang="en-US" sz="1200" dirty="0" err="1"/>
              <a:t>세전가격</a:t>
            </a:r>
            <a:r>
              <a:rPr lang="en-US" altLang="ko-KR" sz="1200" dirty="0"/>
              <a:t>*</a:t>
            </a:r>
            <a:r>
              <a:rPr lang="ko-KR" altLang="en-US" sz="1200" dirty="0"/>
              <a:t>세율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en-US" altLang="ko-KR" sz="1200" dirty="0"/>
              <a:t>*(1+</a:t>
            </a:r>
            <a:r>
              <a:rPr lang="ko-KR" altLang="en-US" sz="1200" dirty="0"/>
              <a:t>세율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4)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/ ( 1+</a:t>
            </a:r>
            <a:r>
              <a:rPr lang="ko-KR" altLang="en-US" sz="1200" dirty="0"/>
              <a:t>세율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이때 </a:t>
            </a:r>
            <a:r>
              <a:rPr lang="en-US" altLang="ko-KR" sz="1200" dirty="0"/>
              <a:t>4</a:t>
            </a:r>
            <a:r>
              <a:rPr lang="ko-KR" altLang="en-US" sz="1200" dirty="0"/>
              <a:t>번 식을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계산한다면 </a:t>
            </a:r>
            <a:r>
              <a:rPr lang="ko-KR" altLang="en-US" sz="1200" dirty="0" err="1"/>
              <a:t>세전가격은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버림가격이</a:t>
            </a:r>
            <a:r>
              <a:rPr lang="ko-KR" altLang="en-US" sz="1200" dirty="0"/>
              <a:t> 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세전가격을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버림가격을</a:t>
            </a:r>
            <a:r>
              <a:rPr lang="ko-KR" altLang="en-US" sz="1200" dirty="0"/>
              <a:t> 쓴다면</a:t>
            </a:r>
            <a:r>
              <a:rPr lang="en-US" altLang="ko-KR" sz="1200" dirty="0"/>
              <a:t>….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5) </a:t>
            </a:r>
            <a:r>
              <a:rPr lang="ko-KR" altLang="en-US" sz="1200" dirty="0"/>
              <a:t>세금 </a:t>
            </a:r>
            <a:r>
              <a:rPr lang="en-US" altLang="ko-KR" sz="1200" dirty="0"/>
              <a:t>=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세전가격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가격에서 </a:t>
            </a:r>
            <a:r>
              <a:rPr lang="ko-KR" altLang="en-US" sz="1200" dirty="0" err="1"/>
              <a:t>세전가격이</a:t>
            </a:r>
            <a:r>
              <a:rPr lang="ko-KR" altLang="en-US" sz="1200" dirty="0"/>
              <a:t> 버려졌기 때문에 세금은 올림이 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예를 들어 계산해 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= 1234/1.1 = 1121.818181… =&gt; 1121</a:t>
            </a:r>
            <a:r>
              <a:rPr lang="ko-KR" altLang="en-US" sz="1200" dirty="0"/>
              <a:t>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세금 </a:t>
            </a:r>
            <a:r>
              <a:rPr lang="en-US" altLang="ko-KR" sz="1200" dirty="0"/>
              <a:t>= 1234- 1121 = 113</a:t>
            </a:r>
            <a:r>
              <a:rPr lang="ko-KR" altLang="en-US" sz="1200" dirty="0"/>
              <a:t>원  </a:t>
            </a:r>
            <a:r>
              <a:rPr lang="en-US" altLang="ko-KR" sz="1200" dirty="0"/>
              <a:t>// 112.18181</a:t>
            </a:r>
            <a:r>
              <a:rPr lang="ko-KR" altLang="en-US" sz="1200" dirty="0"/>
              <a:t>으로 세금을 걷을 수 없으니 </a:t>
            </a:r>
            <a:r>
              <a:rPr lang="en-US" altLang="ko-KR" sz="1200" dirty="0"/>
              <a:t>1</a:t>
            </a:r>
            <a:r>
              <a:rPr lang="ko-KR" altLang="en-US" sz="1200" dirty="0"/>
              <a:t>원미만은 올려서 받는다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62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76425" y="927542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1" y="1020847"/>
            <a:ext cx="6567950" cy="4306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191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76425" y="927542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자 항목이 여러 개를 계산해보자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근데 아마 출력이 </a:t>
            </a:r>
            <a:r>
              <a:rPr lang="ko-KR" altLang="en-US" sz="105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삐뚤빼뚤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… </a:t>
            </a: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노가다로 칸을 맞춰보자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6" y="1286467"/>
            <a:ext cx="6043158" cy="39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3039" y="1053667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환전 문제</a:t>
            </a:r>
            <a:r>
              <a:rPr lang="en-US" altLang="ko-KR" sz="1600" dirty="0"/>
              <a:t>(</a:t>
            </a:r>
            <a:r>
              <a:rPr lang="ko-KR" altLang="en-US" sz="1600" dirty="0"/>
              <a:t>정수형 </a:t>
            </a:r>
            <a:r>
              <a:rPr lang="ko-KR" altLang="en-US" sz="1600" dirty="0" err="1"/>
              <a:t>실수형을</a:t>
            </a:r>
            <a:r>
              <a:rPr lang="ko-KR" altLang="en-US" sz="1600" dirty="0"/>
              <a:t> 넘나드는 계산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만일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 </a:t>
            </a:r>
            <a:r>
              <a:rPr lang="en-US" altLang="ko-KR" sz="1200" dirty="0"/>
              <a:t>(1000000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을 들고 </a:t>
            </a:r>
            <a:r>
              <a:rPr lang="ko-KR" altLang="en-US" sz="1200" dirty="0" err="1"/>
              <a:t>폴리은행에</a:t>
            </a:r>
            <a:r>
              <a:rPr lang="ko-KR" altLang="en-US" sz="1200" dirty="0"/>
              <a:t> 가서 달러로 바꾼다면</a:t>
            </a:r>
            <a:r>
              <a:rPr lang="en-US" altLang="ko-KR" sz="1200" dirty="0"/>
              <a:t>? </a:t>
            </a:r>
            <a:r>
              <a:rPr lang="ko-KR" altLang="en-US" sz="1200" dirty="0"/>
              <a:t>난 딸랑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만원만 가지고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현재 환율이 </a:t>
            </a:r>
            <a:r>
              <a:rPr lang="en-US" altLang="ko-KR" sz="1200" dirty="0"/>
              <a:t>1238.21 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ko-KR" altLang="en-US" sz="1200" dirty="0"/>
              <a:t>어떻게 바꿔줄까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은행도 먹고 살아야 하니 환전 수수료가 있다 </a:t>
            </a:r>
            <a:r>
              <a:rPr lang="en-US" altLang="ko-KR" sz="1200" dirty="0"/>
              <a:t>0.3%</a:t>
            </a:r>
            <a:r>
              <a:rPr lang="ko-KR" altLang="en-US" sz="1200" dirty="0"/>
              <a:t>라 가정해보자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몇 달러를 받고</a:t>
            </a:r>
            <a:r>
              <a:rPr lang="en-US" altLang="ko-KR" sz="1200" dirty="0"/>
              <a:t>, </a:t>
            </a:r>
            <a:r>
              <a:rPr lang="ko-KR" altLang="en-US" sz="1200" dirty="0"/>
              <a:t>환전수수료 얼마 주고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얼마의 원화 잔돈을 받아올까</a:t>
            </a:r>
            <a:r>
              <a:rPr lang="en-US" altLang="ko-KR" sz="1200" dirty="0"/>
              <a:t>?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68434" y="3228778"/>
            <a:ext cx="8204400" cy="2556727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환전 문제는 </a:t>
            </a:r>
            <a:r>
              <a:rPr lang="ko-KR" altLang="en-US" sz="2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지금 좀 이해 안되면 천천히 하자</a:t>
            </a:r>
            <a:endParaRPr lang="en-US" altLang="ko-KR" sz="20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하지만 이해되고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진도 빠른 사람은 반드시 하자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전부 하고 과제 검사 때 제출하면 교수님의 사랑을 듬뿍 받는다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lang="en-US" altLang="ko-KR" sz="20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-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단 뒤에 콤마 찍기 시간 찍기는 필수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-&gt;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환전 건너뛴 경우 앞에 영수증을 콤마와 시간을 찍는다</a:t>
            </a:r>
          </a:p>
        </p:txBody>
      </p:sp>
    </p:spTree>
    <p:extLst>
      <p:ext uri="{BB962C8B-B14F-4D97-AF65-F5344CB8AC3E}">
        <p14:creationId xmlns:p14="http://schemas.microsoft.com/office/powerpoint/2010/main" val="401556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환전 계산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손해 보면  안 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8" y="2107535"/>
            <a:ext cx="8915400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71" y="5576373"/>
            <a:ext cx="34480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연산 후 대입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3) </a:t>
            </a:r>
            <a:r>
              <a:rPr lang="ko-KR" altLang="en-US" sz="1400" dirty="0"/>
              <a:t>누적하기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4) </a:t>
            </a:r>
            <a:r>
              <a:rPr lang="ko-KR" altLang="en-US" sz="1400" dirty="0"/>
              <a:t>정수형 연산 </a:t>
            </a:r>
            <a:r>
              <a:rPr lang="en-US" altLang="ko-KR" sz="1400" dirty="0"/>
              <a:t>(</a:t>
            </a:r>
            <a:r>
              <a:rPr lang="ko-KR" altLang="en-US" sz="1400" dirty="0"/>
              <a:t>버림</a:t>
            </a:r>
            <a:r>
              <a:rPr lang="en-US" altLang="ko-KR" sz="14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5) </a:t>
            </a:r>
            <a:r>
              <a:rPr lang="ko-KR" altLang="en-US" sz="1400" dirty="0"/>
              <a:t>나머지</a:t>
            </a:r>
            <a:r>
              <a:rPr lang="en-US" altLang="ko-KR" sz="1400" dirty="0"/>
              <a:t>(%)</a:t>
            </a:r>
            <a:r>
              <a:rPr lang="ko-KR" altLang="en-US" sz="1400" dirty="0"/>
              <a:t>연산자의 응용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6) </a:t>
            </a:r>
            <a:r>
              <a:rPr lang="ko-KR" altLang="en-US" sz="1400" dirty="0"/>
              <a:t>반올림 버림 처리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7) </a:t>
            </a:r>
            <a:r>
              <a:rPr lang="ko-KR" altLang="en-US" sz="1400" dirty="0"/>
              <a:t>소수점 자리의 반올림 버림 처리</a:t>
            </a:r>
            <a:endParaRPr lang="en-US" altLang="ko-KR" sz="1400" dirty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세금계산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 세금 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/>
              <a:t>소비자가 세금 계산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환율계산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 환전 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/>
              <a:t>수수료 포함 환전 계산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유용한 것 한 </a:t>
            </a:r>
            <a:r>
              <a:rPr lang="ko-KR" altLang="en-US" sz="1800" dirty="0" err="1"/>
              <a:t>두개씩</a:t>
            </a:r>
            <a:endParaRPr lang="ko-KR" altLang="en-US" sz="18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자바 </a:t>
            </a:r>
            <a:r>
              <a:rPr lang="en-US" altLang="ko-KR" sz="1200" dirty="0"/>
              <a:t>SE-library </a:t>
            </a:r>
            <a:r>
              <a:rPr lang="ko-KR" altLang="en-US" sz="1200" dirty="0"/>
              <a:t>가지고 오기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콤마 찍기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DecimalFormat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현재일자</a:t>
            </a:r>
            <a:r>
              <a:rPr lang="en-US" altLang="ko-KR" sz="1200" dirty="0"/>
              <a:t> </a:t>
            </a:r>
            <a:r>
              <a:rPr lang="ko-KR" altLang="en-US" sz="1200" dirty="0"/>
              <a:t>시간 </a:t>
            </a:r>
            <a:r>
              <a:rPr lang="en-US" altLang="ko-KR" sz="1200" dirty="0"/>
              <a:t>(Calendar)</a:t>
            </a:r>
            <a:endParaRPr lang="ko-KR" altLang="en-US" sz="1200" dirty="0"/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손해 보면  안 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7" y="2270587"/>
            <a:ext cx="85820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015406"/>
            <a:ext cx="4400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수수료를 고려해서 달러를 바꿔줘야 한다</a:t>
            </a:r>
            <a:r>
              <a:rPr lang="en-US" altLang="ko-KR" sz="105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먼저 달러를 다 계산하고 수수료를 </a:t>
            </a:r>
            <a:r>
              <a:rPr lang="ko-KR" altLang="en-US" sz="1050" dirty="0" err="1"/>
              <a:t>빼버릴려면</a:t>
            </a:r>
            <a:r>
              <a:rPr lang="ko-KR" altLang="en-US" sz="1050" dirty="0"/>
              <a:t> 어마어마한 오차가 생긴다 </a:t>
            </a:r>
            <a:r>
              <a:rPr lang="en-US" altLang="ko-KR" sz="1050" dirty="0"/>
              <a:t>(</a:t>
            </a:r>
            <a:r>
              <a:rPr lang="ko-KR" altLang="en-US" sz="1050" dirty="0"/>
              <a:t>수수료 </a:t>
            </a:r>
            <a:r>
              <a:rPr lang="en-US" altLang="ko-KR" sz="1050" dirty="0"/>
              <a:t>0.003</a:t>
            </a:r>
            <a:r>
              <a:rPr lang="ko-KR" altLang="en-US" sz="1050" dirty="0"/>
              <a:t>이 적은 돈이 아니다</a:t>
            </a:r>
            <a:r>
              <a:rPr lang="en-US" altLang="ko-KR" sz="1050" dirty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즉  </a:t>
            </a:r>
            <a:r>
              <a:rPr lang="en-US" altLang="ko-KR" sz="1050" dirty="0"/>
              <a:t>(1</a:t>
            </a:r>
            <a:r>
              <a:rPr lang="ko-KR" altLang="en-US" sz="1050" dirty="0"/>
              <a:t>달러당 원화금액</a:t>
            </a:r>
            <a:r>
              <a:rPr lang="en-US" altLang="ko-KR" sz="1050" dirty="0"/>
              <a:t>+1</a:t>
            </a:r>
            <a:r>
              <a:rPr lang="ko-KR" altLang="en-US" sz="1050" dirty="0"/>
              <a:t>달러당 수수료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가지고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계산을 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726877"/>
            <a:ext cx="8982075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714347"/>
            <a:ext cx="4933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608832"/>
            <a:ext cx="9312823" cy="787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 ,</a:t>
            </a:r>
            <a:r>
              <a:rPr lang="ko-KR" altLang="en-US" sz="1050" dirty="0"/>
              <a:t>즉  </a:t>
            </a:r>
            <a:r>
              <a:rPr lang="en-US" altLang="ko-KR" sz="1050" dirty="0"/>
              <a:t>(1</a:t>
            </a:r>
            <a:r>
              <a:rPr lang="ko-KR" altLang="en-US" sz="1050" dirty="0"/>
              <a:t>달러당 원화금액</a:t>
            </a:r>
            <a:r>
              <a:rPr lang="en-US" altLang="ko-KR" sz="1050" dirty="0"/>
              <a:t>+1</a:t>
            </a:r>
            <a:r>
              <a:rPr lang="ko-KR" altLang="en-US" sz="1050" dirty="0"/>
              <a:t>달러당 수수료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가지고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계산을 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1" y="1439714"/>
            <a:ext cx="8858250" cy="437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23" y="5855139"/>
            <a:ext cx="4638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자바 </a:t>
            </a:r>
            <a:r>
              <a:rPr lang="en-US" altLang="ko-KR" sz="1600" dirty="0"/>
              <a:t>SE-library </a:t>
            </a:r>
            <a:r>
              <a:rPr lang="ko-KR" altLang="en-US" sz="1600" dirty="0"/>
              <a:t>가지고 오기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 </a:t>
            </a:r>
            <a:r>
              <a:rPr lang="ko-KR" altLang="en-US" sz="1200" dirty="0"/>
              <a:t>내에 유용한 라이브러리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가져다 사용하면서 프로그램을 구현하는 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환율계산서를 보니 이제 그럴듯한 프로그래머가 된 것 같은데 뭔가 </a:t>
            </a:r>
            <a:r>
              <a:rPr lang="en-US" altLang="ko-KR" sz="1200" dirty="0"/>
              <a:t>2% </a:t>
            </a:r>
            <a:r>
              <a:rPr lang="ko-KR" altLang="en-US" sz="1200" dirty="0"/>
              <a:t>부족하다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숫자인데 콤마도 찍어보고</a:t>
            </a:r>
            <a:r>
              <a:rPr lang="en-US" altLang="ko-KR" sz="1200" dirty="0"/>
              <a:t>, </a:t>
            </a:r>
            <a:r>
              <a:rPr lang="ko-KR" altLang="en-US" sz="1200" dirty="0"/>
              <a:t>출력한 시간도 찍어보자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</a:t>
            </a:r>
            <a:r>
              <a:rPr lang="en-US" altLang="ko-KR" sz="1200" dirty="0"/>
              <a:t>java SE</a:t>
            </a:r>
            <a:r>
              <a:rPr lang="ko-KR" altLang="en-US" sz="1200" dirty="0"/>
              <a:t>에서 제공하는 주요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살펴보자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hlinkClick r:id="rId3"/>
              </a:rPr>
              <a:t>http://docs.oracle.com/javase/8/docs/api/index.html</a:t>
            </a:r>
            <a:r>
              <a:rPr lang="en-US" altLang="ko-KR" sz="12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자료실에 있는 </a:t>
            </a:r>
            <a:r>
              <a:rPr lang="en-US" altLang="ko-KR" sz="1200" dirty="0"/>
              <a:t>javaSE1.6</a:t>
            </a:r>
            <a:r>
              <a:rPr lang="ko-KR" altLang="en-US" sz="1200" dirty="0"/>
              <a:t>이 마지막 한글 </a:t>
            </a:r>
            <a:r>
              <a:rPr lang="en-US" altLang="ko-KR" sz="1200" dirty="0"/>
              <a:t>Javadoc : </a:t>
            </a:r>
            <a:r>
              <a:rPr lang="ko-KR" altLang="en-US" sz="1200" dirty="0"/>
              <a:t>이거 많이 참고</a:t>
            </a:r>
            <a:r>
              <a:rPr lang="en-US" altLang="ko-KR" sz="1200" dirty="0"/>
              <a:t>. </a:t>
            </a:r>
            <a:r>
              <a:rPr lang="ko-KR" altLang="en-US" sz="1200" dirty="0"/>
              <a:t>근데 별로 도움이 되려나</a:t>
            </a:r>
            <a:r>
              <a:rPr lang="en-US" altLang="ko-KR" sz="1200" dirty="0"/>
              <a:t>..</a:t>
            </a:r>
            <a:r>
              <a:rPr lang="ko-KR" altLang="en-US" sz="1200" dirty="0"/>
              <a:t>구글이 짱</a:t>
            </a:r>
            <a:r>
              <a:rPr lang="en-US" altLang="ko-KR" sz="1200" dirty="0"/>
              <a:t>..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2479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콤마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DecimalFormat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클래스를 이용함 </a:t>
            </a:r>
            <a:r>
              <a:rPr lang="en-US" altLang="ko-KR" sz="1050" dirty="0"/>
              <a:t>(</a:t>
            </a:r>
            <a:r>
              <a:rPr lang="ko-KR" altLang="en-US" sz="1050" dirty="0"/>
              <a:t>교수님이 </a:t>
            </a:r>
            <a:r>
              <a:rPr lang="ko-KR" altLang="en-US" sz="1050" dirty="0" err="1"/>
              <a:t>코딩하는</a:t>
            </a:r>
            <a:r>
              <a:rPr lang="ko-KR" altLang="en-US" sz="1050" dirty="0"/>
              <a:t> 방법을 잘 보시오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이클립스에서</a:t>
            </a:r>
            <a:r>
              <a:rPr lang="ko-KR" altLang="en-US" sz="1050" dirty="0"/>
              <a:t> 자동으로 </a:t>
            </a:r>
            <a:r>
              <a:rPr lang="en-US" altLang="ko-KR" sz="1050" dirty="0"/>
              <a:t>import </a:t>
            </a:r>
            <a:r>
              <a:rPr lang="ko-KR" altLang="en-US" sz="1050" dirty="0"/>
              <a:t>가져오기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아렴풋이 그거 어디서 해봤는데 하고</a:t>
            </a:r>
            <a:r>
              <a:rPr lang="en-US" altLang="ko-KR" sz="1050" dirty="0"/>
              <a:t>, Javadoc </a:t>
            </a:r>
            <a:r>
              <a:rPr lang="ko-KR" altLang="en-US" sz="1050" dirty="0"/>
              <a:t>을 찾던지</a:t>
            </a:r>
            <a:r>
              <a:rPr lang="en-US" altLang="ko-KR" sz="1050" dirty="0"/>
              <a:t>, </a:t>
            </a:r>
            <a:r>
              <a:rPr lang="ko-KR" altLang="en-US" sz="1050" dirty="0"/>
              <a:t>인터넷을 찾던지 하면서 가져다 씀</a:t>
            </a:r>
            <a:r>
              <a:rPr lang="en-US" altLang="ko-KR" sz="1050" dirty="0"/>
              <a:t>.. (</a:t>
            </a:r>
            <a:r>
              <a:rPr lang="ko-KR" altLang="en-US" sz="1050" dirty="0"/>
              <a:t>인터넷에 장 안올려서 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자바독을</a:t>
            </a:r>
            <a:r>
              <a:rPr lang="ko-KR" altLang="en-US" sz="1050" dirty="0"/>
              <a:t> 뒤지는 수밖에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그래도 찾는 기능이 없다면 함수나 클래스 만들어 써야 하지요</a:t>
            </a:r>
            <a:r>
              <a:rPr lang="en-US" altLang="ko-KR" sz="1050" dirty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1" y="2635106"/>
            <a:ext cx="7524750" cy="3181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5859732"/>
            <a:ext cx="4953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3982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현재 날짜</a:t>
            </a:r>
            <a:r>
              <a:rPr lang="en-US" altLang="ko-KR" sz="1600" dirty="0"/>
              <a:t>, </a:t>
            </a:r>
            <a:r>
              <a:rPr lang="ko-KR" altLang="en-US" sz="1600" dirty="0"/>
              <a:t>시간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Calendar </a:t>
            </a:r>
            <a:r>
              <a:rPr lang="ko-KR" altLang="en-US" sz="1050" dirty="0"/>
              <a:t>클래스로 현재 시간을 가져옴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SimpleDateFormat</a:t>
            </a:r>
            <a:r>
              <a:rPr lang="ko-KR" altLang="en-US" sz="1050" dirty="0"/>
              <a:t>클래스로 출력형식을 지정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2598131"/>
            <a:ext cx="54102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9" y="4315753"/>
            <a:ext cx="5345088" cy="10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4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12. </a:t>
            </a:r>
            <a:r>
              <a:rPr lang="ko-KR" altLang="en-US" sz="1100" dirty="0"/>
              <a:t>세금계산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세금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소비자가 세금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환율계산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환전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수수료 포함 환전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4. </a:t>
            </a:r>
            <a:r>
              <a:rPr lang="ko-KR" altLang="en-US" sz="1100" dirty="0"/>
              <a:t>유용한 것 한 </a:t>
            </a:r>
            <a:r>
              <a:rPr lang="ko-KR" altLang="en-US" sz="1100" dirty="0" err="1"/>
              <a:t>두개씩</a:t>
            </a:r>
            <a:endParaRPr lang="ko-KR" altLang="en-US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자바 </a:t>
            </a:r>
            <a:r>
              <a:rPr lang="en-US" altLang="ko-KR" sz="1100" dirty="0"/>
              <a:t>SE-library </a:t>
            </a:r>
            <a:r>
              <a:rPr lang="ko-KR" altLang="en-US" sz="1100" dirty="0"/>
              <a:t>가지고 오기 </a:t>
            </a:r>
            <a:r>
              <a:rPr lang="en-US" altLang="ko-KR" sz="1100" dirty="0"/>
              <a:t>(</a:t>
            </a:r>
            <a:r>
              <a:rPr lang="ko-KR" altLang="en-US" sz="1100" dirty="0"/>
              <a:t>이것만 실습 코딩 없음</a:t>
            </a:r>
            <a:r>
              <a:rPr lang="en-US" altLang="ko-KR" sz="11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콤마 찍기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DecimalFormat</a:t>
            </a:r>
            <a:r>
              <a:rPr lang="en-US" altLang="ko-KR" sz="11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현재일자</a:t>
            </a:r>
            <a:r>
              <a:rPr lang="en-US" altLang="ko-KR" sz="1100" dirty="0"/>
              <a:t> </a:t>
            </a:r>
            <a:r>
              <a:rPr lang="ko-KR" altLang="en-US" sz="1100" dirty="0"/>
              <a:t>시간 </a:t>
            </a:r>
            <a:r>
              <a:rPr lang="en-US" altLang="ko-KR" sz="1100" dirty="0"/>
              <a:t>(Calendar)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차시는 비교 반복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0"/>
            <a:ext cx="7450138" cy="3381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연산자에 대하여 </a:t>
            </a:r>
            <a:r>
              <a:rPr lang="en-US" altLang="ko-KR" sz="1200" dirty="0"/>
              <a:t>(</a:t>
            </a:r>
            <a:r>
              <a:rPr lang="ko-KR" altLang="en-US" sz="1200" dirty="0"/>
              <a:t>잘</a:t>
            </a:r>
            <a:r>
              <a:rPr lang="en-US" altLang="ko-KR" sz="1200" dirty="0"/>
              <a:t>)</a:t>
            </a:r>
            <a:r>
              <a:rPr lang="ko-KR" altLang="en-US" sz="1200" dirty="0"/>
              <a:t>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실무를 가정하여 연산자를 사용한 프로그램을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연산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>
                <a:solidFill>
                  <a:srgbClr val="FF0000"/>
                </a:solidFill>
              </a:rPr>
              <a:t>.(</a:t>
            </a:r>
            <a:r>
              <a:rPr lang="ko-KR" altLang="en-US" sz="1200" dirty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사칙연산 </a:t>
            </a:r>
            <a:r>
              <a:rPr lang="ko-KR" altLang="en-US" sz="1200" dirty="0" err="1"/>
              <a:t>되세기기</a:t>
            </a:r>
            <a:r>
              <a:rPr lang="en-US" altLang="ko-KR" sz="1200" dirty="0"/>
              <a:t>, </a:t>
            </a:r>
            <a:r>
              <a:rPr lang="ko-KR" altLang="en-US" sz="1200" dirty="0"/>
              <a:t>구구단 외우기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마트가서</a:t>
            </a:r>
            <a:r>
              <a:rPr lang="ko-KR" altLang="en-US" sz="1200" dirty="0"/>
              <a:t> 영수증 받아오고 세금은 어떻게 되어있는지 고민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해외로 떠나본 경험이 있는가</a:t>
            </a:r>
            <a:r>
              <a:rPr lang="en-US" altLang="ko-KR" sz="1200" dirty="0"/>
              <a:t>? </a:t>
            </a:r>
            <a:r>
              <a:rPr lang="ko-KR" altLang="en-US" sz="1200" dirty="0"/>
              <a:t>환전은 어떻게 했는지 고민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연산자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정리 </a:t>
            </a:r>
            <a:r>
              <a:rPr lang="en-US" altLang="ko-KR" sz="1200" dirty="0"/>
              <a:t>( </a:t>
            </a:r>
            <a:r>
              <a:rPr lang="ko-KR" altLang="en-US" sz="1200" dirty="0"/>
              <a:t>잘 </a:t>
            </a:r>
            <a:r>
              <a:rPr lang="ko-KR" altLang="en-US" sz="1200" dirty="0" err="1"/>
              <a:t>안쓰는</a:t>
            </a:r>
            <a:r>
              <a:rPr lang="ko-KR" altLang="en-US" sz="1200" dirty="0"/>
              <a:t> 것은 쓰려고 하지 마라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삼항연산자</a:t>
            </a:r>
            <a:r>
              <a:rPr lang="ko-KR" altLang="en-US" sz="1200" dirty="0"/>
              <a:t> 등</a:t>
            </a:r>
            <a:r>
              <a:rPr lang="en-US" altLang="ko-KR" sz="1200" dirty="0"/>
              <a:t>..))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일반적인 사칙연산자 </a:t>
            </a:r>
            <a:r>
              <a:rPr lang="en-US" altLang="ko-KR" sz="1200" dirty="0"/>
              <a:t>(++,-- </a:t>
            </a:r>
            <a:r>
              <a:rPr lang="ko-KR" altLang="en-US" sz="1200" dirty="0"/>
              <a:t>포함</a:t>
            </a:r>
            <a:r>
              <a:rPr lang="en-US" altLang="ko-KR" sz="1200" dirty="0"/>
              <a:t>) , </a:t>
            </a:r>
            <a:r>
              <a:rPr lang="ko-KR" altLang="en-US" sz="1200" dirty="0"/>
              <a:t>비교</a:t>
            </a:r>
            <a:r>
              <a:rPr lang="en-US" altLang="ko-KR" sz="1200" dirty="0"/>
              <a:t>,</a:t>
            </a:r>
            <a:r>
              <a:rPr lang="ko-KR" altLang="en-US" sz="1200" dirty="0"/>
              <a:t>논리 연산자를 이해하자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사칙연산자는 연산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계산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통하여 이해하고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비교논리 연산자는 </a:t>
            </a:r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ko-KR" altLang="en-US" sz="1200" dirty="0" err="1">
                <a:solidFill>
                  <a:srgbClr val="FF0000"/>
                </a:solidFill>
              </a:rPr>
              <a:t>문등</a:t>
            </a:r>
            <a:r>
              <a:rPr lang="ko-KR" altLang="en-US" sz="1200" dirty="0">
                <a:solidFill>
                  <a:srgbClr val="FF0000"/>
                </a:solidFill>
              </a:rPr>
              <a:t> 선택을 통하여 이해하자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13104" y="2669235"/>
            <a:ext cx="6380202" cy="2877142"/>
            <a:chOff x="468313" y="2062163"/>
            <a:chExt cx="8316912" cy="3599765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68313" y="2062163"/>
              <a:ext cx="2376488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 dirty="0">
                  <a:latin typeface="견명조" pitchFamily="18" charset="-127"/>
                  <a:ea typeface="견명조" pitchFamily="18" charset="-127"/>
                </a:rPr>
                <a:t>▶ </a:t>
              </a:r>
              <a:r>
                <a:rPr lang="ko-KR" altLang="en-US" sz="1400" dirty="0" err="1">
                  <a:latin typeface="견명조" pitchFamily="18" charset="-127"/>
                  <a:ea typeface="견명조" pitchFamily="18" charset="-127"/>
                </a:rPr>
                <a:t>단항</a:t>
              </a:r>
              <a:r>
                <a:rPr lang="ko-KR" altLang="en-US" sz="1400" dirty="0">
                  <a:latin typeface="견명조" pitchFamily="18" charset="-127"/>
                  <a:ea typeface="견명조" pitchFamily="18" charset="-127"/>
                </a:rPr>
                <a:t> 연산자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68313" y="3116263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이항 연산자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68313" y="4305300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삼항 연산자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773363" y="20621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+  -  (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타입</a:t>
              </a: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)  ++  --  ~  ! 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095624" y="2709864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산술 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095624" y="3141663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비교 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095624" y="3513138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논리 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816349" y="31416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&gt;  &lt;  &gt;=  &lt;=  ==  !=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816349" y="3538538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&amp;&amp;  ||   &amp;  ^  |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735263" y="3033713"/>
              <a:ext cx="325437" cy="325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 flipV="1">
              <a:off x="2735263" y="3357563"/>
              <a:ext cx="325437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 flipV="1">
              <a:off x="2736850" y="3357563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844801" y="430530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?  :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68313" y="5265738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대입 연산자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844801" y="527685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=</a:t>
              </a: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2769759" y="2617992"/>
            <a:ext cx="5387751" cy="298602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사칙연산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1+2*3 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7</a:t>
                </a:r>
                <a:r>
                  <a:rPr lang="ko-KR" altLang="en-US" sz="1200" dirty="0"/>
                  <a:t>인가</a:t>
                </a:r>
                <a:r>
                  <a:rPr lang="en-US" altLang="ko-KR" sz="1200" dirty="0"/>
                  <a:t>?, 9</a:t>
                </a:r>
                <a:r>
                  <a:rPr lang="ko-KR" altLang="en-US" sz="1200" dirty="0"/>
                  <a:t>인가</a:t>
                </a:r>
                <a:r>
                  <a:rPr lang="en-US" altLang="ko-KR" sz="1200" dirty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여기서부터 배우고 시작한다는 것은 구구단을 안 외우고 </a:t>
                </a:r>
                <a:r>
                  <a:rPr lang="en-US" altLang="ko-KR" sz="1200" dirty="0"/>
                  <a:t>3*9=27</a:t>
                </a:r>
                <a:r>
                  <a:rPr lang="ko-KR" altLang="en-US" sz="1200" dirty="0"/>
                  <a:t>을 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을 </a:t>
                </a:r>
                <a:r>
                  <a:rPr lang="en-US" altLang="ko-KR" sz="1200" dirty="0"/>
                  <a:t>9</a:t>
                </a:r>
                <a:r>
                  <a:rPr lang="ko-KR" altLang="en-US" sz="1200" dirty="0"/>
                  <a:t>번을 더하고 있는 일을 하는 것이다</a:t>
                </a:r>
                <a:r>
                  <a:rPr lang="en-US" altLang="ko-KR" sz="1200" dirty="0"/>
                  <a:t>,.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잘 모르고 생소한 내용이면</a:t>
                </a:r>
                <a:r>
                  <a:rPr lang="en-US" altLang="ko-KR" sz="1200" dirty="0"/>
                  <a:t>, IT</a:t>
                </a:r>
                <a:r>
                  <a:rPr lang="ko-KR" altLang="en-US" sz="1200" dirty="0"/>
                  <a:t>개발자를 하려고 하지 마라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좀더 수학</a:t>
                </a:r>
                <a:r>
                  <a:rPr lang="en-US" altLang="ko-KR" sz="1200" dirty="0"/>
                  <a:t>..</a:t>
                </a:r>
                <a:r>
                  <a:rPr lang="ko-KR" altLang="en-US" sz="1200" dirty="0"/>
                  <a:t>아니 초등산수부터 해야 한다</a:t>
                </a:r>
                <a:r>
                  <a:rPr lang="en-US" altLang="ko-KR" sz="1200" dirty="0"/>
                  <a:t>.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프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램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인데 이 수식을 왼쪽에서 오른쪽으로 계산하는 경우는 없죠</a:t>
                </a:r>
                <a:r>
                  <a:rPr lang="en-US" altLang="ko-KR" sz="1200" dirty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연산후</a:t>
                </a:r>
                <a:r>
                  <a:rPr lang="ko-KR" altLang="en-US" sz="1600" dirty="0"/>
                  <a:t> 대입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프로그램에서는 </a:t>
                </a:r>
                <a:r>
                  <a:rPr lang="ko-KR" altLang="en-US" sz="1200" dirty="0" err="1"/>
                  <a:t>연산후</a:t>
                </a:r>
                <a:r>
                  <a:rPr lang="ko-KR" altLang="en-US" sz="1200" dirty="0"/>
                  <a:t> 어느 변수에 대입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저장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하는 일이 기본적인 일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=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+1;   //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변수에 값과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을 더한 후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 </a:t>
                </a:r>
                <a:r>
                  <a:rPr lang="ko-KR" altLang="en-US" sz="1200" dirty="0"/>
                  <a:t>변수에 저장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82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사칙연산</a:t>
            </a:r>
            <a:r>
              <a:rPr lang="en-US" altLang="ko-KR" sz="1600" dirty="0"/>
              <a:t>, </a:t>
            </a:r>
            <a:r>
              <a:rPr lang="ko-KR" altLang="en-US" sz="1600" dirty="0"/>
              <a:t>연산 후 대입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이번 주 내용은 모두 별이 세 개 </a:t>
            </a:r>
            <a:r>
              <a:rPr lang="en-US" altLang="ko-KR" sz="1050" dirty="0"/>
              <a:t>: </a:t>
            </a:r>
            <a:r>
              <a:rPr lang="ko-KR" altLang="en-US" sz="1050" dirty="0"/>
              <a:t>충분한 시간 투자하여 꼼꼼히 이해하고 실습하자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 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1" y="1451080"/>
            <a:ext cx="3924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누적하기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프로그램에서 값을 누적</a:t>
            </a:r>
            <a:r>
              <a:rPr lang="en-US" altLang="ko-KR" sz="1050" dirty="0"/>
              <a:t>(sum)</a:t>
            </a:r>
            <a:r>
              <a:rPr lang="ko-KR" altLang="en-US" sz="1050" dirty="0"/>
              <a:t>하는 경우는 무진장 많다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변수를 선언 후 초기화하고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반복문</a:t>
            </a:r>
            <a:r>
              <a:rPr lang="ko-KR" altLang="en-US" sz="1050" dirty="0"/>
              <a:t> 등을 통하여 계속적으로 더한 값을 쌓는 기법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계산기에 </a:t>
            </a:r>
            <a:r>
              <a:rPr lang="en-US" altLang="ko-KR" sz="1050" dirty="0"/>
              <a:t>M+, M-</a:t>
            </a:r>
            <a:r>
              <a:rPr lang="ko-KR" altLang="en-US" sz="1050" dirty="0"/>
              <a:t>버튼을 잘 사용하는가</a:t>
            </a:r>
            <a:r>
              <a:rPr lang="en-US" altLang="ko-KR" sz="105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</a:t>
            </a:r>
            <a:r>
              <a:rPr lang="en-US" altLang="ko-KR" sz="1050" dirty="0"/>
              <a:t>(</a:t>
            </a:r>
            <a:r>
              <a:rPr lang="ko-KR" altLang="en-US" sz="1050" dirty="0"/>
              <a:t>모든 과정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1" y="1226215"/>
            <a:ext cx="5048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연산 </a:t>
            </a:r>
            <a:r>
              <a:rPr lang="en-US" altLang="ko-KR" sz="1600" dirty="0"/>
              <a:t>(</a:t>
            </a:r>
            <a:r>
              <a:rPr lang="ko-KR" altLang="en-US" sz="1600" dirty="0"/>
              <a:t>버림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 연산의 특징은 소수점 이하 자리가 버려진다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왜 그럴까</a:t>
            </a:r>
            <a:r>
              <a:rPr lang="en-US" altLang="ko-KR" sz="1050" dirty="0"/>
              <a:t>? </a:t>
            </a:r>
            <a:r>
              <a:rPr lang="ko-KR" altLang="en-US" sz="1050" dirty="0"/>
              <a:t>정수형 변수는 소수점 이하를 저장해 두지 않기 때문에 그냥 </a:t>
            </a:r>
            <a:r>
              <a:rPr lang="en-US" altLang="ko-KR" sz="1050" dirty="0" err="1"/>
              <a:t>Jotman</a:t>
            </a:r>
            <a:r>
              <a:rPr lang="ko-KR" altLang="en-US" sz="1050" dirty="0"/>
              <a:t>하다고 버려버리는 것이다</a:t>
            </a:r>
            <a:r>
              <a:rPr lang="en-US" altLang="ko-KR" sz="1050" dirty="0"/>
              <a:t>. (</a:t>
            </a:r>
            <a:r>
              <a:rPr lang="ko-KR" altLang="en-US" sz="1050" dirty="0"/>
              <a:t>중요해서 욕 나왔다</a:t>
            </a:r>
            <a:r>
              <a:rPr lang="en-US" altLang="ko-KR" sz="1050" dirty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우리가 </a:t>
            </a:r>
            <a:r>
              <a:rPr lang="ko-KR" altLang="en-US" sz="1050" dirty="0" err="1"/>
              <a:t>초등학교때</a:t>
            </a:r>
            <a:r>
              <a:rPr lang="ko-KR" altLang="en-US" sz="1050" dirty="0"/>
              <a:t> 수학시간에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몫이</a:t>
            </a:r>
            <a:r>
              <a:rPr lang="en-US" altLang="ko-KR" sz="1050" dirty="0"/>
              <a:t>3 </a:t>
            </a:r>
            <a:r>
              <a:rPr lang="ko-KR" altLang="en-US" sz="1050" dirty="0"/>
              <a:t>나머지가 </a:t>
            </a:r>
            <a:r>
              <a:rPr lang="en-US" altLang="ko-KR" sz="1050" dirty="0"/>
              <a:t>1</a:t>
            </a:r>
            <a:r>
              <a:rPr lang="ko-KR" altLang="en-US" sz="1050" dirty="0"/>
              <a:t>이다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이넘이</a:t>
            </a:r>
            <a:r>
              <a:rPr lang="ko-KR" altLang="en-US" sz="1050" dirty="0"/>
              <a:t> 점점 고학년으로 가면서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</a:t>
            </a:r>
            <a:r>
              <a:rPr lang="en-US" altLang="ko-KR" sz="1050" dirty="0"/>
              <a:t>3.33333…</a:t>
            </a:r>
            <a:r>
              <a:rPr lang="ko-KR" altLang="en-US" sz="1050" dirty="0"/>
              <a:t>일뿐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그렇게 기억하고</a:t>
            </a:r>
            <a:r>
              <a:rPr lang="en-US" altLang="ko-KR" sz="1050" dirty="0"/>
              <a:t>. </a:t>
            </a:r>
            <a:r>
              <a:rPr lang="ko-KR" altLang="en-US" sz="1050" dirty="0"/>
              <a:t>이것을 이용하여 </a:t>
            </a:r>
            <a:r>
              <a:rPr lang="ko-KR" altLang="en-US" sz="1050" dirty="0" err="1"/>
              <a:t>버림처리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형변환을</a:t>
            </a:r>
            <a:r>
              <a:rPr lang="ko-KR" altLang="en-US" sz="1050" dirty="0"/>
              <a:t> 하면서 여러 짓을 함을 명심하자</a:t>
            </a:r>
            <a:endParaRPr lang="en-US" altLang="ko-KR" sz="105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나머지 연산자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나머지 연산자를 응용하면 여러 가지로 써먹는데 주기적 </a:t>
            </a:r>
            <a:r>
              <a:rPr lang="ko-KR" altLang="en-US" sz="1050" dirty="0" err="1"/>
              <a:t>처리때</a:t>
            </a:r>
            <a:r>
              <a:rPr lang="ko-KR" altLang="en-US" sz="1050" dirty="0"/>
              <a:t> 유용하다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만일 </a:t>
            </a:r>
            <a:r>
              <a:rPr lang="en-US" altLang="ko-KR" sz="1050" dirty="0"/>
              <a:t>5</a:t>
            </a:r>
            <a:r>
              <a:rPr lang="ko-KR" altLang="en-US" sz="1050" dirty="0"/>
              <a:t>로 나눈 나머지가 </a:t>
            </a:r>
            <a:r>
              <a:rPr lang="en-US" altLang="ko-KR" sz="1050" dirty="0"/>
              <a:t>0</a:t>
            </a:r>
            <a:r>
              <a:rPr lang="ko-KR" altLang="en-US" sz="1050" dirty="0"/>
              <a:t>인 것은 예제에서는 </a:t>
            </a:r>
            <a:r>
              <a:rPr lang="en-US" altLang="ko-KR" sz="1050" dirty="0"/>
              <a:t>5</a:t>
            </a:r>
            <a:r>
              <a:rPr lang="ko-KR" altLang="en-US" sz="1050" dirty="0"/>
              <a:t>번 마다 나타나게</a:t>
            </a:r>
            <a:r>
              <a:rPr lang="en-US" altLang="ko-KR" sz="1050" dirty="0"/>
              <a:t> </a:t>
            </a:r>
            <a:r>
              <a:rPr lang="ko-KR" altLang="en-US" sz="1050" dirty="0"/>
              <a:t>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5" y="1383180"/>
            <a:ext cx="5419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46951</TotalTime>
  <Words>5453</Words>
  <Application>Microsoft Office PowerPoint</Application>
  <PresentationFormat>A4 용지(210x297mm)</PresentationFormat>
  <Paragraphs>710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가는각진제목체</vt:lpstr>
      <vt:lpstr>견명조</vt:lpstr>
      <vt:lpstr>굴림</vt:lpstr>
      <vt:lpstr>돋움</vt:lpstr>
      <vt:lpstr>맑은 고딕</vt:lpstr>
      <vt:lpstr>Arial</vt:lpstr>
      <vt:lpstr>Cambria Math</vt:lpstr>
      <vt:lpstr>Courier New</vt:lpstr>
      <vt:lpstr>Wingdings</vt:lpstr>
      <vt:lpstr>1_Default Design</vt:lpstr>
      <vt:lpstr>기본 디자인</vt:lpstr>
      <vt:lpstr>3_Default Design</vt:lpstr>
      <vt:lpstr>3. 연산자(숫자계산, 세금계산)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2902</cp:revision>
  <cp:lastPrinted>2015-10-28T04:44:44Z</cp:lastPrinted>
  <dcterms:created xsi:type="dcterms:W3CDTF">2003-10-22T07:02:37Z</dcterms:created>
  <dcterms:modified xsi:type="dcterms:W3CDTF">2023-03-15T02:12:13Z</dcterms:modified>
</cp:coreProperties>
</file>