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47"/>
  </p:notesMasterIdLst>
  <p:sldIdLst>
    <p:sldId id="694" r:id="rId4"/>
    <p:sldId id="961" r:id="rId5"/>
    <p:sldId id="977" r:id="rId6"/>
    <p:sldId id="978" r:id="rId7"/>
    <p:sldId id="1103" r:id="rId8"/>
    <p:sldId id="1104" r:id="rId9"/>
    <p:sldId id="1105" r:id="rId10"/>
    <p:sldId id="1106" r:id="rId11"/>
    <p:sldId id="1107" r:id="rId12"/>
    <p:sldId id="1108" r:id="rId13"/>
    <p:sldId id="1109" r:id="rId14"/>
    <p:sldId id="1110" r:id="rId15"/>
    <p:sldId id="1111" r:id="rId16"/>
    <p:sldId id="1112" r:id="rId17"/>
    <p:sldId id="1113" r:id="rId18"/>
    <p:sldId id="1114" r:id="rId19"/>
    <p:sldId id="1115" r:id="rId20"/>
    <p:sldId id="1116" r:id="rId21"/>
    <p:sldId id="1117" r:id="rId22"/>
    <p:sldId id="1119" r:id="rId23"/>
    <p:sldId id="1118" r:id="rId24"/>
    <p:sldId id="1120" r:id="rId25"/>
    <p:sldId id="1121" r:id="rId26"/>
    <p:sldId id="1122" r:id="rId27"/>
    <p:sldId id="1123" r:id="rId28"/>
    <p:sldId id="1124" r:id="rId29"/>
    <p:sldId id="1125" r:id="rId30"/>
    <p:sldId id="1126" r:id="rId31"/>
    <p:sldId id="1127" r:id="rId32"/>
    <p:sldId id="1128" r:id="rId33"/>
    <p:sldId id="1129" r:id="rId34"/>
    <p:sldId id="1130" r:id="rId35"/>
    <p:sldId id="1131" r:id="rId36"/>
    <p:sldId id="1132" r:id="rId37"/>
    <p:sldId id="1133" r:id="rId38"/>
    <p:sldId id="1134" r:id="rId39"/>
    <p:sldId id="1135" r:id="rId40"/>
    <p:sldId id="1136" r:id="rId41"/>
    <p:sldId id="1139" r:id="rId42"/>
    <p:sldId id="1138" r:id="rId43"/>
    <p:sldId id="1140" r:id="rId44"/>
    <p:sldId id="1137" r:id="rId45"/>
    <p:sldId id="984" r:id="rId46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3300"/>
    <a:srgbClr val="FFFF99"/>
    <a:srgbClr val="FFFF66"/>
    <a:srgbClr val="4C6C46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FBB4FA-4360-4B50-8C56-6AA084304AAA}" v="74" dt="2021-03-18T01:06:56.5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96" d="100"/>
          <a:sy n="96" d="100"/>
        </p:scale>
        <p:origin x="984" y="60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필두" userId="a613eac9-2ee1-4936-8d5c-6f3d69f7b146" providerId="ADAL" clId="{F6FBB4FA-4360-4B50-8C56-6AA084304AAA}"/>
    <pc:docChg chg="custSel modSld modMainMaster">
      <pc:chgData name="홍필두" userId="a613eac9-2ee1-4936-8d5c-6f3d69f7b146" providerId="ADAL" clId="{F6FBB4FA-4360-4B50-8C56-6AA084304AAA}" dt="2021-03-18T01:06:56.511" v="662"/>
      <pc:docMkLst>
        <pc:docMk/>
      </pc:docMkLst>
      <pc:sldChg chg="addSp delSp modSp">
        <pc:chgData name="홍필두" userId="a613eac9-2ee1-4936-8d5c-6f3d69f7b146" providerId="ADAL" clId="{F6FBB4FA-4360-4B50-8C56-6AA084304AAA}" dt="2021-03-18T01:06:56.511" v="662"/>
        <pc:sldMkLst>
          <pc:docMk/>
          <pc:sldMk cId="0" sldId="694"/>
        </pc:sldMkLst>
        <pc:spChg chg="add mod">
          <ac:chgData name="홍필두" userId="a613eac9-2ee1-4936-8d5c-6f3d69f7b146" providerId="ADAL" clId="{F6FBB4FA-4360-4B50-8C56-6AA084304AAA}" dt="2021-03-18T01:06:56.511" v="662"/>
          <ac:spMkLst>
            <pc:docMk/>
            <pc:sldMk cId="0" sldId="694"/>
            <ac:spMk id="5" creationId="{4C90589D-C57C-43C9-9DA8-308C62E7F3B1}"/>
          </ac:spMkLst>
        </pc:spChg>
        <pc:spChg chg="del">
          <ac:chgData name="홍필두" userId="a613eac9-2ee1-4936-8d5c-6f3d69f7b146" providerId="ADAL" clId="{F6FBB4FA-4360-4B50-8C56-6AA084304AAA}" dt="2021-03-18T01:06:48.815" v="661" actId="478"/>
          <ac:spMkLst>
            <pc:docMk/>
            <pc:sldMk cId="0" sldId="694"/>
            <ac:spMk id="3075" creationId="{00000000-0000-0000-0000-000000000000}"/>
          </ac:spMkLst>
        </pc:spChg>
        <pc:picChg chg="del">
          <ac:chgData name="홍필두" userId="a613eac9-2ee1-4936-8d5c-6f3d69f7b146" providerId="ADAL" clId="{F6FBB4FA-4360-4B50-8C56-6AA084304AAA}" dt="2021-03-18T01:06:48.815" v="661" actId="478"/>
          <ac:picMkLst>
            <pc:docMk/>
            <pc:sldMk cId="0" sldId="694"/>
            <ac:picMk id="4" creationId="{00000000-0000-0000-0000-000000000000}"/>
          </ac:picMkLst>
        </pc:picChg>
        <pc:picChg chg="add mod">
          <ac:chgData name="홍필두" userId="a613eac9-2ee1-4936-8d5c-6f3d69f7b146" providerId="ADAL" clId="{F6FBB4FA-4360-4B50-8C56-6AA084304AAA}" dt="2021-03-18T01:06:56.511" v="662"/>
          <ac:picMkLst>
            <pc:docMk/>
            <pc:sldMk cId="0" sldId="694"/>
            <ac:picMk id="6" creationId="{BF87EFB4-F353-4480-AA97-8944696C0273}"/>
          </ac:picMkLst>
        </pc:picChg>
      </pc:sldChg>
      <pc:sldChg chg="modSp mod">
        <pc:chgData name="홍필두" userId="a613eac9-2ee1-4936-8d5c-6f3d69f7b146" providerId="ADAL" clId="{F6FBB4FA-4360-4B50-8C56-6AA084304AAA}" dt="2021-03-18T01:06:44.595" v="660" actId="1076"/>
        <pc:sldMkLst>
          <pc:docMk/>
          <pc:sldMk cId="536599336" sldId="961"/>
        </pc:sldMkLst>
        <pc:spChg chg="mod">
          <ac:chgData name="홍필두" userId="a613eac9-2ee1-4936-8d5c-6f3d69f7b146" providerId="ADAL" clId="{F6FBB4FA-4360-4B50-8C56-6AA084304AAA}" dt="2021-03-18T01:06:44.595" v="660" actId="1076"/>
          <ac:spMkLst>
            <pc:docMk/>
            <pc:sldMk cId="536599336" sldId="961"/>
            <ac:spMk id="331782" creationId="{00000000-0000-0000-0000-000000000000}"/>
          </ac:spMkLst>
        </pc:spChg>
      </pc:sldChg>
      <pc:sldChg chg="addSp delSp modSp mod">
        <pc:chgData name="홍필두" userId="a613eac9-2ee1-4936-8d5c-6f3d69f7b146" providerId="ADAL" clId="{F6FBB4FA-4360-4B50-8C56-6AA084304AAA}" dt="2021-03-18T00:58:50.324" v="34" actId="14100"/>
        <pc:sldMkLst>
          <pc:docMk/>
          <pc:sldMk cId="2905770155" sldId="1108"/>
        </pc:sldMkLst>
        <pc:spChg chg="mod">
          <ac:chgData name="홍필두" userId="a613eac9-2ee1-4936-8d5c-6f3d69f7b146" providerId="ADAL" clId="{F6FBB4FA-4360-4B50-8C56-6AA084304AAA}" dt="2021-03-18T00:51:19.361" v="31" actId="20577"/>
          <ac:spMkLst>
            <pc:docMk/>
            <pc:sldMk cId="2905770155" sldId="1108"/>
            <ac:spMk id="4" creationId="{00000000-0000-0000-0000-000000000000}"/>
          </ac:spMkLst>
        </pc:spChg>
        <pc:picChg chg="del">
          <ac:chgData name="홍필두" userId="a613eac9-2ee1-4936-8d5c-6f3d69f7b146" providerId="ADAL" clId="{F6FBB4FA-4360-4B50-8C56-6AA084304AAA}" dt="2021-03-18T00:51:02.950" v="0" actId="478"/>
          <ac:picMkLst>
            <pc:docMk/>
            <pc:sldMk cId="2905770155" sldId="1108"/>
            <ac:picMk id="3" creationId="{00000000-0000-0000-0000-000000000000}"/>
          </ac:picMkLst>
        </pc:picChg>
        <pc:picChg chg="add mod">
          <ac:chgData name="홍필두" userId="a613eac9-2ee1-4936-8d5c-6f3d69f7b146" providerId="ADAL" clId="{F6FBB4FA-4360-4B50-8C56-6AA084304AAA}" dt="2021-03-18T00:58:50.324" v="34" actId="14100"/>
          <ac:picMkLst>
            <pc:docMk/>
            <pc:sldMk cId="2905770155" sldId="1108"/>
            <ac:picMk id="6" creationId="{C2CA2D29-B557-488E-8F8B-F23C9EFBE8F3}"/>
          </ac:picMkLst>
        </pc:picChg>
      </pc:sldChg>
      <pc:sldChg chg="addSp modSp mod">
        <pc:chgData name="홍필두" userId="a613eac9-2ee1-4936-8d5c-6f3d69f7b146" providerId="ADAL" clId="{F6FBB4FA-4360-4B50-8C56-6AA084304AAA}" dt="2021-03-18T01:00:36.322" v="261" actId="313"/>
        <pc:sldMkLst>
          <pc:docMk/>
          <pc:sldMk cId="1075162239" sldId="1116"/>
        </pc:sldMkLst>
        <pc:spChg chg="add mod">
          <ac:chgData name="홍필두" userId="a613eac9-2ee1-4936-8d5c-6f3d69f7b146" providerId="ADAL" clId="{F6FBB4FA-4360-4B50-8C56-6AA084304AAA}" dt="2021-03-18T01:00:36.322" v="261" actId="313"/>
          <ac:spMkLst>
            <pc:docMk/>
            <pc:sldMk cId="1075162239" sldId="1116"/>
            <ac:spMk id="2" creationId="{2567C24D-3464-42FE-8831-675567F9B127}"/>
          </ac:spMkLst>
        </pc:spChg>
      </pc:sldChg>
      <pc:sldChg chg="addSp delSp modSp mod">
        <pc:chgData name="홍필두" userId="a613eac9-2ee1-4936-8d5c-6f3d69f7b146" providerId="ADAL" clId="{F6FBB4FA-4360-4B50-8C56-6AA084304AAA}" dt="2021-03-18T01:05:10.717" v="617"/>
        <pc:sldMkLst>
          <pc:docMk/>
          <pc:sldMk cId="659352538" sldId="1128"/>
        </pc:sldMkLst>
        <pc:spChg chg="add del mod">
          <ac:chgData name="홍필두" userId="a613eac9-2ee1-4936-8d5c-6f3d69f7b146" providerId="ADAL" clId="{F6FBB4FA-4360-4B50-8C56-6AA084304AAA}" dt="2021-03-18T01:05:10.451" v="616" actId="478"/>
          <ac:spMkLst>
            <pc:docMk/>
            <pc:sldMk cId="659352538" sldId="1128"/>
            <ac:spMk id="4" creationId="{8B5028A6-B68F-426D-B001-33817996FAA8}"/>
          </ac:spMkLst>
        </pc:spChg>
        <pc:spChg chg="add mod">
          <ac:chgData name="홍필두" userId="a613eac9-2ee1-4936-8d5c-6f3d69f7b146" providerId="ADAL" clId="{F6FBB4FA-4360-4B50-8C56-6AA084304AAA}" dt="2021-03-18T01:05:10.717" v="617"/>
          <ac:spMkLst>
            <pc:docMk/>
            <pc:sldMk cId="659352538" sldId="1128"/>
            <ac:spMk id="9" creationId="{5FC6B338-6DDF-446E-AD0F-16A65042228C}"/>
          </ac:spMkLst>
        </pc:spChg>
      </pc:sldChg>
      <pc:sldChg chg="addSp delSp modSp mod">
        <pc:chgData name="홍필두" userId="a613eac9-2ee1-4936-8d5c-6f3d69f7b146" providerId="ADAL" clId="{F6FBB4FA-4360-4B50-8C56-6AA084304AAA}" dt="2021-03-18T01:05:06.701" v="615"/>
        <pc:sldMkLst>
          <pc:docMk/>
          <pc:sldMk cId="3881482711" sldId="1129"/>
        </pc:sldMkLst>
        <pc:spChg chg="add del mod">
          <ac:chgData name="홍필두" userId="a613eac9-2ee1-4936-8d5c-6f3d69f7b146" providerId="ADAL" clId="{F6FBB4FA-4360-4B50-8C56-6AA084304AAA}" dt="2021-03-18T01:05:06.341" v="614" actId="478"/>
          <ac:spMkLst>
            <pc:docMk/>
            <pc:sldMk cId="3881482711" sldId="1129"/>
            <ac:spMk id="7" creationId="{61D3AAB0-7EF1-4BE6-92F8-06221A0BE9FB}"/>
          </ac:spMkLst>
        </pc:spChg>
        <pc:spChg chg="add mod">
          <ac:chgData name="홍필두" userId="a613eac9-2ee1-4936-8d5c-6f3d69f7b146" providerId="ADAL" clId="{F6FBB4FA-4360-4B50-8C56-6AA084304AAA}" dt="2021-03-18T01:05:06.701" v="615"/>
          <ac:spMkLst>
            <pc:docMk/>
            <pc:sldMk cId="3881482711" sldId="1129"/>
            <ac:spMk id="8" creationId="{B610795C-7069-45FB-BEAE-8900E0D744B8}"/>
          </ac:spMkLst>
        </pc:spChg>
      </pc:sldChg>
      <pc:sldChg chg="addSp delSp modSp mod">
        <pc:chgData name="홍필두" userId="a613eac9-2ee1-4936-8d5c-6f3d69f7b146" providerId="ADAL" clId="{F6FBB4FA-4360-4B50-8C56-6AA084304AAA}" dt="2021-03-18T01:05:01.061" v="613"/>
        <pc:sldMkLst>
          <pc:docMk/>
          <pc:sldMk cId="1183841722" sldId="1130"/>
        </pc:sldMkLst>
        <pc:spChg chg="add del mod">
          <ac:chgData name="홍필두" userId="a613eac9-2ee1-4936-8d5c-6f3d69f7b146" providerId="ADAL" clId="{F6FBB4FA-4360-4B50-8C56-6AA084304AAA}" dt="2021-03-18T01:05:00.794" v="612" actId="478"/>
          <ac:spMkLst>
            <pc:docMk/>
            <pc:sldMk cId="1183841722" sldId="1130"/>
            <ac:spMk id="7" creationId="{625100E2-FFE7-4707-92E3-CF0257076998}"/>
          </ac:spMkLst>
        </pc:spChg>
        <pc:spChg chg="add mod">
          <ac:chgData name="홍필두" userId="a613eac9-2ee1-4936-8d5c-6f3d69f7b146" providerId="ADAL" clId="{F6FBB4FA-4360-4B50-8C56-6AA084304AAA}" dt="2021-03-18T01:05:01.061" v="613"/>
          <ac:spMkLst>
            <pc:docMk/>
            <pc:sldMk cId="1183841722" sldId="1130"/>
            <ac:spMk id="8" creationId="{68B7B6AF-DCB8-4BF7-99BC-14F5936424F4}"/>
          </ac:spMkLst>
        </pc:spChg>
      </pc:sldChg>
      <pc:sldChg chg="addSp delSp modSp mod">
        <pc:chgData name="홍필두" userId="a613eac9-2ee1-4936-8d5c-6f3d69f7b146" providerId="ADAL" clId="{F6FBB4FA-4360-4B50-8C56-6AA084304AAA}" dt="2021-03-18T01:04:55.590" v="611"/>
        <pc:sldMkLst>
          <pc:docMk/>
          <pc:sldMk cId="1352458137" sldId="1131"/>
        </pc:sldMkLst>
        <pc:spChg chg="add del mod">
          <ac:chgData name="홍필두" userId="a613eac9-2ee1-4936-8d5c-6f3d69f7b146" providerId="ADAL" clId="{F6FBB4FA-4360-4B50-8C56-6AA084304AAA}" dt="2021-03-18T01:04:55.324" v="610" actId="478"/>
          <ac:spMkLst>
            <pc:docMk/>
            <pc:sldMk cId="1352458137" sldId="1131"/>
            <ac:spMk id="9" creationId="{3CAC7A9B-D18A-4AF4-9714-45A099588DCE}"/>
          </ac:spMkLst>
        </pc:spChg>
        <pc:spChg chg="add mod">
          <ac:chgData name="홍필두" userId="a613eac9-2ee1-4936-8d5c-6f3d69f7b146" providerId="ADAL" clId="{F6FBB4FA-4360-4B50-8C56-6AA084304AAA}" dt="2021-03-18T01:04:55.590" v="611"/>
          <ac:spMkLst>
            <pc:docMk/>
            <pc:sldMk cId="1352458137" sldId="1131"/>
            <ac:spMk id="10" creationId="{F74B6525-B1AD-4BD7-8400-FD162DB0A4C2}"/>
          </ac:spMkLst>
        </pc:spChg>
      </pc:sldChg>
      <pc:sldChg chg="addSp delSp modSp mod">
        <pc:chgData name="홍필두" userId="a613eac9-2ee1-4936-8d5c-6f3d69f7b146" providerId="ADAL" clId="{F6FBB4FA-4360-4B50-8C56-6AA084304AAA}" dt="2021-03-18T01:04:49.981" v="609"/>
        <pc:sldMkLst>
          <pc:docMk/>
          <pc:sldMk cId="514105272" sldId="1132"/>
        </pc:sldMkLst>
        <pc:spChg chg="add del mod">
          <ac:chgData name="홍필두" userId="a613eac9-2ee1-4936-8d5c-6f3d69f7b146" providerId="ADAL" clId="{F6FBB4FA-4360-4B50-8C56-6AA084304AAA}" dt="2021-03-18T01:04:49.715" v="608" actId="478"/>
          <ac:spMkLst>
            <pc:docMk/>
            <pc:sldMk cId="514105272" sldId="1132"/>
            <ac:spMk id="7" creationId="{965363F8-B16A-4927-98D9-71C3ABF3459B}"/>
          </ac:spMkLst>
        </pc:spChg>
        <pc:spChg chg="add mod">
          <ac:chgData name="홍필두" userId="a613eac9-2ee1-4936-8d5c-6f3d69f7b146" providerId="ADAL" clId="{F6FBB4FA-4360-4B50-8C56-6AA084304AAA}" dt="2021-03-18T01:04:49.981" v="609"/>
          <ac:spMkLst>
            <pc:docMk/>
            <pc:sldMk cId="514105272" sldId="1132"/>
            <ac:spMk id="8" creationId="{E68D0A48-5EEA-479F-ACEA-C5EFEF163610}"/>
          </ac:spMkLst>
        </pc:spChg>
      </pc:sldChg>
      <pc:sldChg chg="addSp modSp mod">
        <pc:chgData name="홍필두" userId="a613eac9-2ee1-4936-8d5c-6f3d69f7b146" providerId="ADAL" clId="{F6FBB4FA-4360-4B50-8C56-6AA084304AAA}" dt="2021-03-18T01:04:25.179" v="601" actId="313"/>
        <pc:sldMkLst>
          <pc:docMk/>
          <pc:sldMk cId="4233944849" sldId="1133"/>
        </pc:sldMkLst>
        <pc:spChg chg="add mod">
          <ac:chgData name="홍필두" userId="a613eac9-2ee1-4936-8d5c-6f3d69f7b146" providerId="ADAL" clId="{F6FBB4FA-4360-4B50-8C56-6AA084304AAA}" dt="2021-03-18T01:04:25.179" v="601" actId="313"/>
          <ac:spMkLst>
            <pc:docMk/>
            <pc:sldMk cId="4233944849" sldId="1133"/>
            <ac:spMk id="14" creationId="{7EB59FF0-318F-4E36-8FA5-DF2F75E6371F}"/>
          </ac:spMkLst>
        </pc:spChg>
      </pc:sldChg>
      <pc:sldChg chg="addSp delSp modSp mod">
        <pc:chgData name="홍필두" userId="a613eac9-2ee1-4936-8d5c-6f3d69f7b146" providerId="ADAL" clId="{F6FBB4FA-4360-4B50-8C56-6AA084304AAA}" dt="2021-03-18T01:04:31.222" v="603"/>
        <pc:sldMkLst>
          <pc:docMk/>
          <pc:sldMk cId="953132537" sldId="1134"/>
        </pc:sldMkLst>
        <pc:spChg chg="add del mod">
          <ac:chgData name="홍필두" userId="a613eac9-2ee1-4936-8d5c-6f3d69f7b146" providerId="ADAL" clId="{F6FBB4FA-4360-4B50-8C56-6AA084304AAA}" dt="2021-03-18T01:04:30.846" v="602" actId="478"/>
          <ac:spMkLst>
            <pc:docMk/>
            <pc:sldMk cId="953132537" sldId="1134"/>
            <ac:spMk id="41" creationId="{B964C73D-92BB-4B48-8706-C9B567F1B914}"/>
          </ac:spMkLst>
        </pc:spChg>
        <pc:spChg chg="add mod">
          <ac:chgData name="홍필두" userId="a613eac9-2ee1-4936-8d5c-6f3d69f7b146" providerId="ADAL" clId="{F6FBB4FA-4360-4B50-8C56-6AA084304AAA}" dt="2021-03-18T01:04:31.222" v="603"/>
          <ac:spMkLst>
            <pc:docMk/>
            <pc:sldMk cId="953132537" sldId="1134"/>
            <ac:spMk id="42" creationId="{CF1F1E38-504D-4E60-9451-1C7A1459A572}"/>
          </ac:spMkLst>
        </pc:spChg>
      </pc:sldChg>
      <pc:sldChg chg="addSp delSp modSp mod">
        <pc:chgData name="홍필두" userId="a613eac9-2ee1-4936-8d5c-6f3d69f7b146" providerId="ADAL" clId="{F6FBB4FA-4360-4B50-8C56-6AA084304AAA}" dt="2021-03-18T01:04:36.971" v="605"/>
        <pc:sldMkLst>
          <pc:docMk/>
          <pc:sldMk cId="428932223" sldId="1135"/>
        </pc:sldMkLst>
        <pc:spChg chg="add del mod">
          <ac:chgData name="홍필두" userId="a613eac9-2ee1-4936-8d5c-6f3d69f7b146" providerId="ADAL" clId="{F6FBB4FA-4360-4B50-8C56-6AA084304AAA}" dt="2021-03-18T01:04:36.752" v="604" actId="478"/>
          <ac:spMkLst>
            <pc:docMk/>
            <pc:sldMk cId="428932223" sldId="1135"/>
            <ac:spMk id="11" creationId="{EFF02A93-4970-4417-9F72-2FA141FE2C21}"/>
          </ac:spMkLst>
        </pc:spChg>
        <pc:spChg chg="add mod">
          <ac:chgData name="홍필두" userId="a613eac9-2ee1-4936-8d5c-6f3d69f7b146" providerId="ADAL" clId="{F6FBB4FA-4360-4B50-8C56-6AA084304AAA}" dt="2021-03-18T01:04:36.971" v="605"/>
          <ac:spMkLst>
            <pc:docMk/>
            <pc:sldMk cId="428932223" sldId="1135"/>
            <ac:spMk id="12" creationId="{1B7707C0-C0DE-4C18-B071-3C753D269327}"/>
          </ac:spMkLst>
        </pc:spChg>
      </pc:sldChg>
      <pc:sldChg chg="addSp delSp modSp mod">
        <pc:chgData name="홍필두" userId="a613eac9-2ee1-4936-8d5c-6f3d69f7b146" providerId="ADAL" clId="{F6FBB4FA-4360-4B50-8C56-6AA084304AAA}" dt="2021-03-18T01:04:42.825" v="607"/>
        <pc:sldMkLst>
          <pc:docMk/>
          <pc:sldMk cId="1082826796" sldId="1136"/>
        </pc:sldMkLst>
        <pc:spChg chg="add del mod">
          <ac:chgData name="홍필두" userId="a613eac9-2ee1-4936-8d5c-6f3d69f7b146" providerId="ADAL" clId="{F6FBB4FA-4360-4B50-8C56-6AA084304AAA}" dt="2021-03-18T01:04:42.528" v="606" actId="478"/>
          <ac:spMkLst>
            <pc:docMk/>
            <pc:sldMk cId="1082826796" sldId="1136"/>
            <ac:spMk id="13" creationId="{EDD0FB86-523D-4838-8104-B23D5E8E8B74}"/>
          </ac:spMkLst>
        </pc:spChg>
        <pc:spChg chg="add mod">
          <ac:chgData name="홍필두" userId="a613eac9-2ee1-4936-8d5c-6f3d69f7b146" providerId="ADAL" clId="{F6FBB4FA-4360-4B50-8C56-6AA084304AAA}" dt="2021-03-18T01:04:42.825" v="607"/>
          <ac:spMkLst>
            <pc:docMk/>
            <pc:sldMk cId="1082826796" sldId="1136"/>
            <ac:spMk id="14" creationId="{8E47AF57-51BF-4C6B-834E-DBB8D913B0FB}"/>
          </ac:spMkLst>
        </pc:spChg>
      </pc:sldChg>
      <pc:sldChg chg="addSp modSp mod">
        <pc:chgData name="홍필두" userId="a613eac9-2ee1-4936-8d5c-6f3d69f7b146" providerId="ADAL" clId="{F6FBB4FA-4360-4B50-8C56-6AA084304AAA}" dt="2021-03-18T01:05:33.294" v="654" actId="14100"/>
        <pc:sldMkLst>
          <pc:docMk/>
          <pc:sldMk cId="1895953812" sldId="1139"/>
        </pc:sldMkLst>
        <pc:spChg chg="add mod">
          <ac:chgData name="홍필두" userId="a613eac9-2ee1-4936-8d5c-6f3d69f7b146" providerId="ADAL" clId="{F6FBB4FA-4360-4B50-8C56-6AA084304AAA}" dt="2021-03-18T01:05:33.294" v="654" actId="14100"/>
          <ac:spMkLst>
            <pc:docMk/>
            <pc:sldMk cId="1895953812" sldId="1139"/>
            <ac:spMk id="7" creationId="{6CA3BE59-A6BD-45AD-BC10-C40AD410B6FD}"/>
          </ac:spMkLst>
        </pc:spChg>
      </pc:sldChg>
      <pc:sldMasterChg chg="addSp delSp modSp mod">
        <pc:chgData name="홍필두" userId="a613eac9-2ee1-4936-8d5c-6f3d69f7b146" providerId="ADAL" clId="{F6FBB4FA-4360-4B50-8C56-6AA084304AAA}" dt="2021-03-18T01:06:16.223" v="657"/>
        <pc:sldMasterMkLst>
          <pc:docMk/>
          <pc:sldMasterMk cId="0" sldId="2147483659"/>
        </pc:sldMasterMkLst>
        <pc:spChg chg="add mod">
          <ac:chgData name="홍필두" userId="a613eac9-2ee1-4936-8d5c-6f3d69f7b146" providerId="ADAL" clId="{F6FBB4FA-4360-4B50-8C56-6AA084304AAA}" dt="2021-03-18T01:06:16.223" v="657"/>
          <ac:spMkLst>
            <pc:docMk/>
            <pc:sldMasterMk cId="0" sldId="2147483659"/>
            <ac:spMk id="11" creationId="{47558532-8F30-4B8E-89FC-1C7407D4641E}"/>
          </ac:spMkLst>
        </pc:spChg>
        <pc:picChg chg="del">
          <ac:chgData name="홍필두" userId="a613eac9-2ee1-4936-8d5c-6f3d69f7b146" providerId="ADAL" clId="{F6FBB4FA-4360-4B50-8C56-6AA084304AAA}" dt="2021-03-18T01:06:11.377" v="655" actId="478"/>
          <ac:picMkLst>
            <pc:docMk/>
            <pc:sldMasterMk cId="0" sldId="2147483659"/>
            <ac:picMk id="3" creationId="{00000000-0000-0000-0000-000000000000}"/>
          </ac:picMkLst>
        </pc:picChg>
        <pc:picChg chg="add mod">
          <ac:chgData name="홍필두" userId="a613eac9-2ee1-4936-8d5c-6f3d69f7b146" providerId="ADAL" clId="{F6FBB4FA-4360-4B50-8C56-6AA084304AAA}" dt="2021-03-18T01:06:11.611" v="656"/>
          <ac:picMkLst>
            <pc:docMk/>
            <pc:sldMasterMk cId="0" sldId="2147483659"/>
            <ac:picMk id="10" creationId="{A9958844-8353-4750-AB77-CF2498DEBFE3}"/>
          </ac:picMkLst>
        </pc:picChg>
      </pc:sldMasterChg>
      <pc:sldMasterChg chg="addSp delSp modSp mod">
        <pc:chgData name="홍필두" userId="a613eac9-2ee1-4936-8d5c-6f3d69f7b146" providerId="ADAL" clId="{F6FBB4FA-4360-4B50-8C56-6AA084304AAA}" dt="2021-03-18T01:06:34.789" v="659"/>
        <pc:sldMasterMkLst>
          <pc:docMk/>
          <pc:sldMasterMk cId="0" sldId="2147484008"/>
        </pc:sldMasterMkLst>
        <pc:picChg chg="del">
          <ac:chgData name="홍필두" userId="a613eac9-2ee1-4936-8d5c-6f3d69f7b146" providerId="ADAL" clId="{F6FBB4FA-4360-4B50-8C56-6AA084304AAA}" dt="2021-03-18T01:06:34.549" v="658" actId="478"/>
          <ac:picMkLst>
            <pc:docMk/>
            <pc:sldMasterMk cId="0" sldId="2147484008"/>
            <ac:picMk id="3" creationId="{00000000-0000-0000-0000-000000000000}"/>
          </ac:picMkLst>
        </pc:picChg>
        <pc:picChg chg="add mod">
          <ac:chgData name="홍필두" userId="a613eac9-2ee1-4936-8d5c-6f3d69f7b146" providerId="ADAL" clId="{F6FBB4FA-4360-4B50-8C56-6AA084304AAA}" dt="2021-03-18T01:06:34.789" v="659"/>
          <ac:picMkLst>
            <pc:docMk/>
            <pc:sldMasterMk cId="0" sldId="2147484008"/>
            <ac:picMk id="5" creationId="{3931FFCD-4CED-4032-ADE9-F10CA21847BF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44931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7754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15824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174249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89515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3716717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48715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530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9944856-C922-463D-8F55-7CA41ECE1F2F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21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6323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D76056D-2BF3-46C4-BD5B-BD07EE3A27DD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21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33425"/>
            <a:ext cx="5292725" cy="3665538"/>
          </a:xfrm>
          <a:ln/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패키지는 한마디로 클래스의 묶음입니다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서로 관련된 클래스를 그룹지어 놓는 것이지요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우리가 폴더를 만들어놓고 그 안에 관련된 파일을 모아 놓는 것처럼요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java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소스파일을 컴파일하면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클래스파일이 생기잖아요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 패키지는 폴더가 생성됩니다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그리고 폴더 안에 폴더를 생성할 수 있는 것처럼 패키지안에 서브패키지를 생성할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파일의 실제 이름이 경로를 포함한 이름인 것 처럼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클래스의 실제 이름은 패키지명이 포함된 것입니다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예를들어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String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클래스의 실제 이름은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java.lang.String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java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라는 패키지의 서브패키지인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lang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패키지에 속한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String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클래스라는 것이죠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JDK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를 설치한 폴더의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jre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폴더아래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lib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폴더를 보시면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rt.jar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라는 파일이 있는데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runtime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의 약자이고요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JVM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의 실행에 필요한 클래스들을 모아놓은 것입니다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jar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파일은 자바에서 사용하는 압축파일인데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zip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파일과 압축방식이 같아서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알집이나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winzip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으로 압축을 풀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아래의 그림은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rt.jar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파일의 압축을 푼 것인데요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java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폴더 아래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lang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이라는 폴더가 있고 그 안에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String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이라는 클래스파일이 있는 것을 알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System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클래스파일도 있고요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패키지는 관련된 클래스의 묶음이라는 것과 패키지와 클래스파일은 폴더와 파일의 관계다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라는 것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어렵지 않게 이해하셨을 겁니다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94098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FA5E2BD-A375-4100-889C-E7B34B79DA41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22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7347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D65F940-90A3-43DF-A35B-C68657942763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22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33425"/>
            <a:ext cx="5292725" cy="3665538"/>
          </a:xfrm>
          <a:ln/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패키지는 키워드 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package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를 사용해서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소스파일의 첫 번째 문장에 단 한번만 선언할 수 있습니다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그리고 이 소스파일에 선언된 클래스는 모두 같은 패키지에 속하게 됩니다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ko-KR" sz="8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왼쪽의 코드에 보면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... PackageTest.java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라는 소스파일에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주석을 제외한 첫번째 문장에 패키지를 선언하였고요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그 아래에 두 개의 클래스 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PackageTest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PackageTest2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가 선언되어 있는데요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이 두 클래스 모두 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com.javachobo.book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이라는 패키지에 속하게 됩니다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ko-KR" sz="8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이처럼 하나의 소스파일에 둘 이상의 클래스를 선언하는 경우에는 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단 하나의 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public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클래스만 선언할 수 있습니다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그래서 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PakcageTest2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에는 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public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을 붙일 수 없고요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>
              <a:lnSpc>
                <a:spcPct val="80000"/>
              </a:lnSpc>
            </a:pPr>
            <a:endParaRPr lang="ko-KR" altLang="en-US" sz="8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또 한가지 지켜야할 규칙은 소스파일의 이름은 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public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클래스의 이름과 일치해야한다는 것입니다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그래서 소스파일의 이름이 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public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클래스의 이름인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... PackageTest.java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로 했습니다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ko-KR" sz="8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만일 두 클래스 모두 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public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을 붙여야 한다면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각각 다른 소스파일에 작성해야 합니다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둘 다 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public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이 안붙어 있다면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소스파일의 이름은 둘 중의 어느쪽 클래스의 이름으로 해도 괜찮습니다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ko-KR" sz="8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public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은 접근제어자인데요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다음 강의에서 자세히 배우게 됩니다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지금은 일단 그런 규칙이 있다는 것만 알아두시기 바랍니다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ko-KR" altLang="en-US" sz="8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javac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d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옵션을 사용하면 소스파일에 선언된 패키지구조를 지정된 경로에 자동적으로 생성해줍니다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여기서는 현재폴더를 의미하는 점을 경로로 지정해주어 컴파일 하였습니다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ko-KR" sz="8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그러니까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오른쪽과 같이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현재폴더인 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work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아래에 패키지 구조에 맞게 폴더들이 자동적으로 생성되고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그 안에 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PackageTest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클래스파일이 생성되었습니다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ko-KR" altLang="en-US" sz="8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만일 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d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옵션을 사용하지 않고 컴파일하면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클래스파일만 생성되고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패키지폴더들은 생성되지 않기 때문에 직접 만들어 주어야 합니다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ko-KR" altLang="en-US" sz="8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</a:pPr>
            <a:endParaRPr lang="ko-KR" altLang="en-US" sz="8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모든 클래스는 반드시 하나의 패키지에 속해야 합니다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그런데도 지금까지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패키지를 지정하지 않고도 문제가 없었던 것은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>
              <a:lnSpc>
                <a:spcPct val="80000"/>
              </a:lnSpc>
            </a:pPr>
            <a:endParaRPr lang="en-US" altLang="ko-KR" sz="8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패키지를 지정하지 않으면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자동적으로 이름없는 패키지에 속하게 되기 때문입니다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그렇게 함으로써 모든 클래스는 반드시 하나의 패키지에 속해야 한다는 원칙을 지키게 되는 것이죠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ko-KR" sz="8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ko-KR" altLang="en-US" sz="800">
                <a:latin typeface="굴림" panose="020B0600000101010101" pitchFamily="50" charset="-127"/>
                <a:ea typeface="굴림" panose="020B0600000101010101" pitchFamily="50" charset="-127"/>
              </a:rPr>
              <a:t>그래서 패키지를 지정하지 않은 클래스들은 모두 같은 패키지에 속하게 되겠죠</a:t>
            </a:r>
            <a:r>
              <a:rPr lang="en-US" altLang="ko-KR" sz="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ko-KR" sz="8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</a:pPr>
            <a:endParaRPr lang="en-US" altLang="ko-KR" sz="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7169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E107179-8337-489B-8961-5D3E36706DB1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23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8E3D91E-B830-44B3-BC93-E0D63AF140EA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23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33425"/>
            <a:ext cx="5292725" cy="3665538"/>
          </a:xfrm>
          <a:ln/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pPr eaLnBrk="1" hangingPunct="1"/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클래스패스는 클래스파일을 찾는 경로이고요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각 경로간의 구분은 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‘;’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으로 합니다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경로가 여러 개 있을 때는 클래스 파일을 찾을 때 제일 왼쪽의 경로부터 순서대로 찾아나가기 시작합니다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 sz="10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지금까지는 클래스패스를 지정하지 않고도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실행할 수 있었는데요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그 이유는 현재 폴더가 자동적으로 클래스패스에 포함되기 때문이었습니다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 sz="10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만일 클래스패스를 지정해야 한다면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반드시 현재폴더를 의미하는 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‘.’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을 클래스 패스에 추가해주어야 합니다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현재폴더는 클래스패스의 기본값인데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변경을 하면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기본값은 더이상 사용되지 않기 때문이죠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 sz="10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방금 전에 컴파일한 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PackageTest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클래스는 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c:\jdk1.5\work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폴더 아래에 있기 때문에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c:\jdk1.5\work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폴더를 클래스패스에 지정해주어야만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... PackageTest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클래스를 찾을 수 있습니다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 sz="10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JDK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의 설치및 설정에 대한 강좌에서 설명드렸기 때문에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클래스패스를 설정하는 방법을</a:t>
            </a:r>
          </a:p>
          <a:p>
            <a:pPr eaLnBrk="1" hangingPunct="1"/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여기서 또 다루지는 않겠습니다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 sz="10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실행할 때는 이처럼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클래스앞에 패키지명을 다 붙여줘야 한다는 것과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cp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옵션을 사용해서 일시적으로 클래스패스를 지정해주는 방법도 있다는 것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참고로 알아두세요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 sz="10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 sz="10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 sz="10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 sz="10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 sz="10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 sz="10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7809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894839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4D25274-0A31-4793-9141-8ED75AC5AB0C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24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9395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D240338-3A5F-4F6F-8471-86DBF8FF69A9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24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33425"/>
            <a:ext cx="5292725" cy="3665538"/>
          </a:xfrm>
          <a:ln/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JDK1.2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에서부터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클래스패스를 설정하지 않아도 되도록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두 개의 폴더를 지정해 놓았습니다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JDK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설치폴더 아래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jre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아래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classes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폴더와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jre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아래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lib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아래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ext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폴더 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ext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폴더는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JDK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를 설치할때 자동생성되지만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classes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폴더는 자동생성되지 않기 때문에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직접 만들어줘야 하고요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 파일은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classes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폴더에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jar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파일은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ext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폴더에 넣기만 하면 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72073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D541048-00C5-4810-AA9D-C68F77BD8A8B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25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0419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6C82833-9B7D-4D58-839D-7DBC38319295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25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0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33425"/>
            <a:ext cx="5292725" cy="3665538"/>
          </a:xfrm>
          <a:ln/>
        </p:spPr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문은 사용할 클래스의 패키지를 지정하는데 사용합니다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다른 패키지의 클래스를 사용하려면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클래스의 패키지명도 같이 적어줘야하는데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문으로 한번만 패키지를 선언해주면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해당 패키지의 클래스는 패키지명을 적어주지 않아도 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예를 들어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java.util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패키지의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Date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클래스를 사용하려면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아래와 같이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 이름앞에 패키지명을 붙여줘야하는데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문을 이용해서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java.util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패키지를 선언하면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패키지에 속한 클래스들은 패키지명을 붙이지 않고 편하게 사용할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예외적으로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java.lang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패키지의 클래스들은 다른 패키지에 속한 클래스인데도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하지 않고 클래스 이름만으로 사용할 수 있는데요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 이유는 매우 빈번하게 사용되는 패키지라서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매번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문을 쓰는 것이 불편하니까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생략할 수 있도록 하였기 때문입니다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대표적인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java.lang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패키지의 클래스로는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String, Object, System, Thread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 등이 있고요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원래는 아래와 같이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문을 써주어야하지만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생략할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컴파일러는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문의 정보를 이용해서 클래스이름을 패키지를 포함한 것으로 변환합니다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코드를 컴파일 하면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이와 같이 바뀌겠죠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9761189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787E2D8-DAE7-482E-B2B8-63B294398AF4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26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443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278800F-5E03-41DE-9F0F-DBF07D093D1A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26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33425"/>
            <a:ext cx="5292725" cy="3665538"/>
          </a:xfrm>
          <a:ln/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문은 패키지문과 클래스 선언 사이에 위치해야 하고요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package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문과는 달리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문은 여러 번 사용할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특정 패키지의 모든 클래스를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할 때는 패키지명 다음에 별표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‘*’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를 적어주면 되고요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특정 클래스 하나만을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할 때는 패키지명과 클래스명을 적어주면 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첫번째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java.text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패키지의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SimpleDateFormat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 하나만을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한 것이고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두번째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java.util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패키지의 모든 클래스를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한 것입니다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그래서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java.util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패키지에 속한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Date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클래스를 이렇게 패키지 이름없이 클래스 이름만으로 사용할 수 있는 것입니다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9654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76A45CD-5F30-4903-A916-C059440D50E7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27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2467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25E3F46-76CA-402D-9D75-8C016BF6F83F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27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33425"/>
            <a:ext cx="5292725" cy="3665538"/>
          </a:xfrm>
          <a:ln/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문은 컴파일 할 때 처리되는 문장이기 때문에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문은 프로그램의 성능에 아무런 영향을 주지 않기 때문에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문을 많이 사용한다던가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클래스이름대신 별표를 사용한다고 해서 프로그램의 성능을 떨어뜨리지 않습니다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그래서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할 클래스의 이름을 일일이 적어주는 것보다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편하게  별표를 사용하는 것이 좋습니다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그러나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왼쪽의 코드를 오른쪽과 같이 할 수 없다는 것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주의하시기 바랍니다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문은 지정된 패키지에 포함된 클래스들만을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할 수 있지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서브패키지에 속하는 클래스들 까지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하지는 못합니다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또 한가지 주의할 점은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한 패키지들 간의 충돌문제 인데요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아래와 같이 두 개의 패키지를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했는데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두 패키지에 같은 이름의 클래스가 있는 경우에는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클래스를 사용할 때 패키지명을 붙여줘서 어느 패키지의 클래스인지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구분할 수 있게 해야 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보통은 편하게  별표를 사용하면 되지만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예를 들어 프로젝트에서 사용되는 공통라이브러리를 작성하는 경우에는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문에 패키지명과 클래스명을 같이 적어줌으로써 사용한 클래스가 어떤 패키지에 속한 것인지 정확히 명시해주는 것이 필요할 때가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그러면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import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문만 보고도 이 소스코드에 어떤 클래스들을 사용되었는지 쉽게 알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60196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0064185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B8DD099-E6B9-415E-846E-A4FFAA8AF452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29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795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43CB706-49DE-4EC8-AB0B-9F9271B328BF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29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33425"/>
            <a:ext cx="5292725" cy="3665538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제어자는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클래스나 변수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메서드의 선언부에 사용되어 부가적인 의미를 부여하는 것을 말합니다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명사 앞에 붙어서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명사를 수식하는 형용사하고 비슷하다고 볼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modifier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라는 이름 역시 변경하다라는 뜻의 동사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modify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에서 나온 것으로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어떤 대상의 성격을 바꿔주는 것이라고 이해하시면 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제어자는 접근제어자와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 외의 제어자로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크게 두 가지 부류로 나눌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접근제어자에는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public, protected, default, private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모두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개가 있는데요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중에서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default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를 실제로 사용하지 않습니다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이에 대해서는 나중에 다시 설명하겠습니다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접근제어자를 제외한 나머지 제어자는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이러한 것들이 있는데요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static, final. abstract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가 중요하고요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나머지는 자주 사용되지 않습니다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참고로 간단히 설명하면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native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는 자바가 아닌 다른 언어로 작성된 메서드를 자바에서 호출하기 위해 사용하는 것이고요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transient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장에서 배울 직렬화에서 자세히 다룹니다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synchronized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volatile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은 쓰레드의 동기화와 관련된 것이고요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strictfp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float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double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과 같은 부동소수점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즉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fp(floating-point)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의 정확성을 보장하기 위한 것인데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strictfp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를 사용하면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어떤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JVM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이나 어떤 하드웨어에서도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동일한 부동소수점 계산결과를 얻을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하나의 대상에 여러 개의 제어자를 조합해서 사용할 수도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다만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접근제어자는 한번에 하나만 사용할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예를 들면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접근제어자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public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과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protected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를 동시에 사용할 수 는 없다는 것입니다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앞으로 제어자를 하나하나 배워나갈 것인데요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 때마다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제어자를 사용할 수 있는 대상과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대상에 따라 제어자가 어떤 의미를 갖게 되는지 잘 눈여겨 보시기 바랍니다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78549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3007312-6E8B-41C3-B154-CD28CCF53738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30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4819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0EAE631-D04B-45CA-8F4B-5A835D959123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30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33425"/>
            <a:ext cx="5292725" cy="3665538"/>
          </a:xfrm>
          <a:ln/>
        </p:spPr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static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은 클래스의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공통적인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이라는 의미의 제어자입니다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이미 앞서 배웠기 때문에 잘 알고 계실테니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간단히 정리하고 넘어가겠습니다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static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사용될 수 있는 곳은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멤버변수와 메서드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그리고 초기화 블럭입니다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멤버변수 앞에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static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붙으면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클래스변수가 되고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모든 인스턴스가 공유하게 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그리고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static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붙은 변수나 메서드는 모두 클래스가 메모리에 로드될 때 자동적으로 생성되므로 </a:t>
            </a:r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인스턴스 생성없이 사용가능합니다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static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메서드에서는 인스턴스 멤버를 사용할 수 없다는 점 다시한번 확인해 두시기 바랍니다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60043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A472E6F-9D2E-4DC7-8BB8-1D8CDAC86597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31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843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A4AEBD8-C02B-4533-809C-D0D882BF5004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31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33425"/>
            <a:ext cx="5292725" cy="3665538"/>
          </a:xfrm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final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은 마지막의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변경될 수 없는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이라는 의미의 제어자입니다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final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을 사용할 수 있는 곳은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....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 클래스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멤버변수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지역변수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거의 모든 대상에 사용할 수 있는데요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각 대상에 따라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final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붙었을 때 어떤 의미가 되는 지 잘이해하셔야합니다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변수 앞에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final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붙으면 값을 변경할 수 없는 상수가 된다는 것은 이미 배웠고요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 앞에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final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붙으면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확장될 수 없는 클래스가 되어서 다른 클래스의 조상이 될 수 없습니다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즉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상속계층도의 마지막이라는 의미죠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 앞에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final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붙으면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변경될 수 없는 메서드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즉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오버라이딩을 할 수 없는 메서드가 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그래서 이와 같이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FinalTest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getMaxSize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메서드에 제어자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final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붙어 있으면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자손클래스에서 이 메서드를 재정의 할 수 없습니다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59052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90F6E19-5D12-4C21-8A3D-04525C241CC6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32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867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D3D5354-A2C0-4970-A599-133130F91F13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32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33425"/>
            <a:ext cx="5292725" cy="3665538"/>
          </a:xfrm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final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붙은 변수는 보통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선언과 동시에 초기화를 해주지만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인스턴스변수의 경우에는 생성자에서 초기화 해주는 것이 가능합니다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예를 들어 아래와 같이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Card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클래스를 정의할 때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카드의 속성인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NUMBER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KIND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는</a:t>
            </a:r>
          </a:p>
          <a:p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한번 값이 지정되면 바뀌지 않아야 하는 값입니다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카드의 숫자와 무늬가 게임도중에 마음대로 바뀌어서는 안되겠죠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그래서 제어자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final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을 붙였습니다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그런데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만일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final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붙은 변수는 반드시 선언과 동시에 초기화를 해야한다면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모든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Card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인스턴스는 같은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NUMBER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KIND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값을 갖게 되겠죠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이러한 문제를 해결하기 위해서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멤버변수의 경우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final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붙었어도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선언과 동시에 초기화 하지않고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생성자에서 단 한번만 초기화 할 수 있도록 허용했습니다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Card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인스턴스를 생성한 다음에는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이와같이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다른 값을 저장하려고 하면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에러가 발생합니다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57614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96993CE-7813-4FF5-AB1A-D9D8B6197330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33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7891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FCA99BF-0036-4714-8D86-996232B7356E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33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33425"/>
            <a:ext cx="5292725" cy="3665538"/>
          </a:xfrm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abstract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는 추상의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미완성의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라는 의미의 제어자입니다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abstract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가 사용될 수 있는 곳은 클래스와 메서드이고요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 앞에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abstract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가 붙으면 추상메서드가 되고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 앞에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abstract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가 붙으면 추상클래스가 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추상메서드는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선언부만 있고 구현부가 없는 미완성 메서드입니다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추상메서드가 정의된 클래스 역시 미완성 클래스이기 때문에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 앞에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abstract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를 붙여서</a:t>
            </a:r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클래스가 추상메서드를 포함하고 있고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미완성 클래스이기 때문에 인스턴스를 생성할 수 없다라는 것을</a:t>
            </a:r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알려줘야합니다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추상클래스는 상속을 통해서 자손클래스에서 완성되어야만 인스턴스를 생성할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추상메서드와 추상클래스에 대해서는 다음 강의에서 자세히 다룰 것이니까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간단히 이 정도만 설명하고</a:t>
            </a:r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넘어가겠습니다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6042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68286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DDBE958-D64E-4378-9265-3E7B7AB9AA43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34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8915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7935BAD-CA3B-4A12-A0C9-9E0F4E396875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34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33425"/>
            <a:ext cx="5292725" cy="3665538"/>
          </a:xfrm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접근 제어자는 멤버 또는 클래스에 대한 접근범위를 제한하는 역할을 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비밀번호와 같은 중요한 데이터가 아무런 제약없이 쉽게 접근되어서는 안되겠죠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접근제어자는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private, default, protected, public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모두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개가 있고요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멤버변수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생성자에 사용될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각 접근제어자마다 접근할 수 있는 범위가 다른데요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private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붙은 멤버는 같은 클래스 이외에서는 접근할 수 없습니다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가장 제한이 높은 접근 제어자이고요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default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는 같은 패키지 내의 클래스에서만 접근할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protected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는 자손클래스에서만 접근이 가능합니다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그리고 같은 패키지 내의 클래스에서도 접근이 가능합니다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public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은 접근 제한이 전혀 없습니다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접근 범위가 제일 넓은 것 부터 순서대로 나열하면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public, protected, default, private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되겠습니다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별로 외우기 어렵지 않습니다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private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은 같은 클래스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default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는 같은 패키지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protected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는 같은 패키지 플러스 자손클래스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public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은 전혀 제한 없음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쉽죠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? ^^;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클래스에는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public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과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default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만 사용할 수 있고요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멤버변수와 메서드에는 접근제어자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개를 모두 사용할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접근제어자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default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를 실제로 사용하지는 않습니다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어떤 접근제어자도 사용하지 않으면 그게 바로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default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접근제어자가 사용된 것입니다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그래서 여기에 괄호를 쳐놓은 것이고요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5002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7D0DBCA-8C16-41BC-90FB-363417817BA7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35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9939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B26534D-6F26-4352-9B4A-7D39E7117968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35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99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33425"/>
            <a:ext cx="5292725" cy="3665538"/>
          </a:xfrm>
          <a:ln/>
        </p:spPr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접근제어자를 사용하는 주된 이유는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외부로 부터 데이터를 보호하기 위해서입니다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그리고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외부에는 불필요한 내부적으로만 사용되는 부분을 감춰서 복잡성을 줄이기 위한 것입니다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그래서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Java API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문서를 보면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접근제어자가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public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protected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인 것들만 나와 있는 것을 알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여기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Time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클래스를 보면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멤버변수들은 모두 접근제어자를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private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으로 해서 클래스 외부에서 접근하지 못하도록 하고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접근제어자가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public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인 한 쌍의 메서드를 통해서만 읽거나 변경할 수 있도록 되어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getHour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메서드는 멤버변수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hour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의 값을 반환하고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setHour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메서드는 넘겨받은 값을 체크해서 유효한 값일 경우에만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hour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의 값을 변경하도록 코드가 작성되어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이처럼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멤버변수의 값을 읽어오는 메서드는 멤버변수 이름앞에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get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을 붙이고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변경하는 메서드는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set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을 붙이는 것이 일반적이기는 하지만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꼭 지켜야 하는 규칙은 아닙니다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Time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인스턴스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를 생성하고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화면에 출력하면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...12:35:30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라는 시간이 출력됩니다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참조변수를 출력하면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참조변수가 가리키는 인스턴스의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toString()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메서드를 호출하기 때문에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참조변수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를 출력하는 것은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참조변수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가 가리키는 인스턴스의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toString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메서드를 호출하는 것과 같습니다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그래서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Time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toString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메서드가 호출되어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시분초가 화면에 출력된 것입니다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이처럼 참조변수를 이용해서 멤버변수에 직접 접근하려고 하면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에러가 발생합니다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이와 같이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메서드를 이용해서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멤버변수에 접근해야합니다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t.getHour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메서드를 통해 인스턴스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의 멤버변수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hour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의 값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를 얻어서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을 더한 값을 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setHour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메서드에 넘겨주면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멤버변수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hour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의 값이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인스턴스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를 화면에 다시 출력하면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멤버변수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hour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의 값이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에서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증가된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되어 있는 것을 알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객체지향개념 책들을 보다보면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이와 같은 그림을 볼 수 있는데요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이게 바로 객체입니다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안에 있는 원들이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멤버변수고요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멤버변수들을 둘러싸고 있는 것이 메서드입니다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접근제어자를 이용해서 멤버변수들은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private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으로 해서 내부에 감추고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메서드들은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public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으로 해서 외부에 노출시킴으로써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같은 클래스에 정의된 멤버들끼리는 서로 자유롭게 접근하고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외부에서는 메서드를 통해서만 멤버변수에 접근할 수 있는 구조로 만드는 것입니다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외부에서는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객체의 노출된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public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메서드만을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호출할 수만 있을 뿐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실제 내부가 어떻게 되어 있는지 알 수 없습니다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것이 바로 캡슐화죠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private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은 가장 높은 접근제한이기 때문에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상속을 통해 확장될 목적으로 작성되는 클래스에서는 멤버변수의 접근제어자를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private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대신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protected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를 사용해야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자손클래스에서 조상클래스의 멤버를 쉽게 접근할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30978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0C1B131-F731-4D56-8DF3-CC7BCB7E83F4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36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963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08E4908-0474-490E-96FD-85E8AC4D80FF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36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33425"/>
            <a:ext cx="5292725" cy="3665538"/>
          </a:xfrm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생성자에도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접근제어자를 사용할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일반적으로 생성자는 클래스와 같은 접근제어자를 사용하지만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생성자에 접근제어자를 사용해서 인스턴스의 생성을 제한할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연산자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new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를 통해서 인스턴스를 생성하려면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생성자를 호출해야하는데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생성자의 접근제어자를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private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으로 하면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연산자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new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를 통해서 인스턴스를 생성할 수 없습니다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대신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이처럼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내부적으로 객체를 생성해서 접근제어자를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private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으로 해서 감추고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public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메서드를 호출해서 생성된 객체에 접근할 수 있도록 해야 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getInstance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메서드가 하는 일은 생성된 객체의 참조를 반환하는 것 뿐입니다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만일을 대비해서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참조가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null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인 경우에는 새로운 객체를 생성하도록 했고요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외부에서 객체를 생성할 수 없기 때문에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객체생성없이 호출할 수 있도록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static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메서드이어야 하고요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static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메서드에서 참조할 수 있어야하기 때문에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객체에 대한 참조도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static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이어야 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그리고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이처럼 생성자의 접근제어자가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private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인 경우에는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다른 클래스의 조상이 될 수 없습니다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전에 배운 것과 같이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자손클래스의 인스턴스를 생성하면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조상의 생성자를 호출하는데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조상의 생성자가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private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이라서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호출할 수 없기 때문입니다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그래서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 앞에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final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을 붙여줘서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상속을 통해 확장할 수 없는 클래스라는 것을 알려주는 것이 좋습니다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Singleton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클래스는 생성자의 접근제어자가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private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이라서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이처럼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new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연산자를 사용해서 인스턴스를 생성할 수 없고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아래의 코드와 같이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메서드를 통해서 이미 생성되어 있는 인스턴스의 참조를 얻어와야 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6628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79CA89D-148D-43E5-AF00-981E72E14EFB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37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1987" name="Rectangle 7"/>
          <p:cNvSpPr txBox="1">
            <a:spLocks noGrp="1" noChangeArrowheads="1"/>
          </p:cNvSpPr>
          <p:nvPr/>
        </p:nvSpPr>
        <p:spPr bwMode="auto">
          <a:xfrm>
            <a:off x="3800475" y="9285288"/>
            <a:ext cx="29067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 anchor="b"/>
          <a:lstStyle>
            <a:lvl1pPr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defTabSz="901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14107B6-C4A9-43B4-82E2-2748789C3508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37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33425"/>
            <a:ext cx="5292725" cy="3665538"/>
          </a:xfrm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2" rIns="91382" bIns="45692"/>
          <a:lstStyle/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지금 까지 배운 제어자를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사용대상을 중심으로 정리해봤습니다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어떤 대상에 어떤 제어자를 사용할 수 있는지 다시한번 확인해 보시고요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제어자를 조합해서 사용할 때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몇가지 생각해봐야할 것들을 적어보았는데요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별로 중요한 내용은 아닙니다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그동안 학습한 제어자를 다시한번 정리하는 의미에서 같이 가볍게 읽어보고 제어자에 대한 강의를 마무리할 까 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62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38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7278693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39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1314236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40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918945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53130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93140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45590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07151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961244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28465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038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A9958844-8353-4750-AB77-CF2498DEBFE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998137" y="6538913"/>
            <a:ext cx="779276" cy="318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558532-8F30-4B8E-89FC-1C7407D4641E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31FFCD-4CED-4032-ADE9-F10CA21847BF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be.com/@survcode" TargetMode="External"/><Relationship Id="rId2" Type="http://schemas.openxmlformats.org/officeDocument/2006/relationships/hyperlink" Target="https://youtu.be/5-1SLifYjms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6. </a:t>
            </a:r>
            <a:r>
              <a:rPr lang="ko-KR" altLang="en-US" sz="2400" dirty="0"/>
              <a:t>객체지향 조금만 알기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445503" y="3259723"/>
            <a:ext cx="30871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hlinkClick r:id="rId2"/>
              </a:rPr>
              <a:t>https://</a:t>
            </a:r>
            <a:r>
              <a:rPr lang="ko-KR" altLang="en-US" smtClean="0">
                <a:hlinkClick r:id="rId2"/>
              </a:rPr>
              <a:t>youtu.be/5-1SLifYjms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7" name="Text Box 89"/>
          <p:cNvSpPr txBox="1">
            <a:spLocks noChangeArrowheads="1"/>
          </p:cNvSpPr>
          <p:nvPr/>
        </p:nvSpPr>
        <p:spPr bwMode="auto">
          <a:xfrm>
            <a:off x="4985854" y="5054336"/>
            <a:ext cx="419783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err="1">
                <a:solidFill>
                  <a:schemeClr val="tx1"/>
                </a:solidFill>
              </a:rPr>
              <a:t>홍필두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ko-KR" altLang="en-US" dirty="0" smtClean="0">
                <a:solidFill>
                  <a:schemeClr val="tx1"/>
                </a:solidFill>
              </a:rPr>
              <a:t>교수 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  <a:hlinkClick r:id="rId3"/>
              </a:rPr>
              <a:t>http://youtube.com/@survcode</a:t>
            </a:r>
            <a:r>
              <a:rPr kumimoji="1" lang="en-US" altLang="ko-KR" dirty="0" smtClean="0">
                <a:solidFill>
                  <a:schemeClr val="tx1"/>
                </a:solidFill>
              </a:rPr>
              <a:t> 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소프트웨어코딩</a:t>
            </a:r>
            <a:r>
              <a:rPr kumimoji="1" lang="en-US" altLang="ko-KR" dirty="0">
                <a:solidFill>
                  <a:schemeClr val="tx1"/>
                </a:solidFill>
              </a:rPr>
              <a:t>- </a:t>
            </a:r>
            <a:r>
              <a:rPr kumimoji="1" lang="ko-KR" altLang="en-US" dirty="0" smtClean="0">
                <a:solidFill>
                  <a:schemeClr val="tx1"/>
                </a:solidFill>
              </a:rPr>
              <a:t>자바 </a:t>
            </a:r>
            <a:r>
              <a:rPr kumimoji="1" lang="ko-KR" altLang="en-US" dirty="0">
                <a:solidFill>
                  <a:schemeClr val="tx1"/>
                </a:solidFill>
              </a:rPr>
              <a:t>복습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854" y="5071946"/>
            <a:ext cx="817519" cy="7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94429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클래스</a:t>
            </a:r>
            <a:r>
              <a:rPr lang="en-US" altLang="ko-KR" sz="1600" dirty="0"/>
              <a:t>, </a:t>
            </a:r>
            <a:r>
              <a:rPr lang="ko-KR" altLang="en-US" sz="1600" dirty="0"/>
              <a:t>객체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인스턴스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클래스를 만들고 사용 실습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Class </a:t>
            </a:r>
            <a:r>
              <a:rPr lang="en-US" altLang="ko-KR" sz="1200" dirty="0" err="1"/>
              <a:t>TvRemocon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만들것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티비리모콘의</a:t>
            </a:r>
            <a:r>
              <a:rPr lang="ko-KR" altLang="en-US" sz="1200" dirty="0"/>
              <a:t> 기능은 </a:t>
            </a:r>
            <a:r>
              <a:rPr lang="en-US" altLang="ko-KR" sz="1200" dirty="0" err="1"/>
              <a:t>VolUp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VolDn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ChannelUp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ChannelDn</a:t>
            </a:r>
            <a:r>
              <a:rPr lang="en-US" altLang="ko-KR" sz="1200" dirty="0"/>
              <a:t>()</a:t>
            </a:r>
            <a:r>
              <a:rPr lang="ko-KR" altLang="en-US" sz="1200" dirty="0"/>
              <a:t>이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클래스를 사용하는 놈은 채널 </a:t>
            </a:r>
            <a:r>
              <a:rPr lang="en-US" altLang="ko-KR" sz="1200" dirty="0"/>
              <a:t>10</a:t>
            </a:r>
            <a:r>
              <a:rPr lang="ko-KR" altLang="en-US" sz="1200" dirty="0"/>
              <a:t>번 올리고</a:t>
            </a:r>
            <a:r>
              <a:rPr lang="en-US" altLang="ko-KR" sz="1200" dirty="0"/>
              <a:t>,</a:t>
            </a:r>
            <a:r>
              <a:rPr lang="ko-KR" altLang="en-US" sz="1200" dirty="0"/>
              <a:t>채널 </a:t>
            </a:r>
            <a:r>
              <a:rPr lang="en-US" altLang="ko-KR" sz="1200" dirty="0"/>
              <a:t>10</a:t>
            </a:r>
            <a:r>
              <a:rPr lang="ko-KR" altLang="en-US" sz="1200" dirty="0"/>
              <a:t>번 내리고</a:t>
            </a:r>
            <a:r>
              <a:rPr lang="en-US" altLang="ko-KR" sz="1200" dirty="0"/>
              <a:t>, </a:t>
            </a:r>
            <a:r>
              <a:rPr lang="ko-KR" altLang="en-US" sz="1200" dirty="0"/>
              <a:t>볼륨</a:t>
            </a:r>
            <a:r>
              <a:rPr lang="en-US" altLang="ko-KR" sz="1200" dirty="0"/>
              <a:t>5</a:t>
            </a:r>
            <a:r>
              <a:rPr lang="ko-KR" altLang="en-US" sz="1200" dirty="0"/>
              <a:t>번 올리고 내리는 것을 가상하여 예제를 작성해 보시오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주의</a:t>
            </a:r>
            <a:r>
              <a:rPr lang="en-US" altLang="ko-KR" sz="1200" dirty="0"/>
              <a:t>-&gt; </a:t>
            </a:r>
            <a:r>
              <a:rPr lang="ko-KR" altLang="en-US" sz="1200" dirty="0"/>
              <a:t>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423754" y="5429487"/>
            <a:ext cx="491993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클래스 실습 왜 안 했어</a:t>
            </a:r>
            <a:r>
              <a:rPr lang="en-US" altLang="ko-KR" dirty="0"/>
              <a:t>? -&gt; </a:t>
            </a:r>
            <a:r>
              <a:rPr lang="ko-KR" altLang="en-US" dirty="0"/>
              <a:t>해야 되는 거였어요</a:t>
            </a:r>
            <a:r>
              <a:rPr lang="en-US" altLang="ko-KR" dirty="0"/>
              <a:t>???!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52055" y="5918938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죽는다</a:t>
            </a:r>
            <a:r>
              <a:rPr lang="en-US" altLang="ko-KR" dirty="0"/>
              <a:t>….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CA2D29-B557-488E-8F8B-F23C9EFBE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797" y="1571624"/>
            <a:ext cx="3063574" cy="290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7015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62892" y="646773"/>
            <a:ext cx="9047229" cy="90505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메소드</a:t>
            </a:r>
            <a:r>
              <a:rPr lang="ko-KR" altLang="en-US" sz="1600" dirty="0"/>
              <a:t> 오버로딩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클래스 </a:t>
            </a:r>
            <a:r>
              <a:rPr lang="ko-KR" altLang="en-US" sz="1000" dirty="0" err="1"/>
              <a:t>메소드는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아귀먼트</a:t>
            </a:r>
            <a:r>
              <a:rPr lang="en-US" altLang="ko-KR" sz="1000" dirty="0"/>
              <a:t>(</a:t>
            </a:r>
            <a:r>
              <a:rPr lang="en-US" altLang="ko-KR" sz="1000" dirty="0" err="1"/>
              <a:t>argment</a:t>
            </a:r>
            <a:r>
              <a:rPr lang="en-US" altLang="ko-KR" sz="1000" dirty="0"/>
              <a:t>,</a:t>
            </a:r>
            <a:r>
              <a:rPr lang="ko-KR" altLang="en-US" sz="1000" dirty="0"/>
              <a:t>매개변수</a:t>
            </a:r>
            <a:r>
              <a:rPr lang="en-US" altLang="ko-KR" sz="1000" dirty="0"/>
              <a:t>) </a:t>
            </a:r>
            <a:r>
              <a:rPr lang="ko-KR" altLang="en-US" sz="1000" dirty="0"/>
              <a:t>형식이나 </a:t>
            </a:r>
            <a:r>
              <a:rPr lang="ko-KR" altLang="en-US" sz="1000" dirty="0" err="1"/>
              <a:t>갯수가</a:t>
            </a:r>
            <a:r>
              <a:rPr lang="ko-KR" altLang="en-US" sz="1000" dirty="0"/>
              <a:t> 다르면 이름은 동일하게 사용하여 편리하게 사용할 수 있는데</a:t>
            </a:r>
            <a:r>
              <a:rPr lang="en-US" altLang="ko-KR" sz="1000" dirty="0"/>
              <a:t>, </a:t>
            </a:r>
            <a:r>
              <a:rPr lang="ko-KR" altLang="en-US" sz="1000" dirty="0"/>
              <a:t>이따위 짓을 </a:t>
            </a:r>
            <a:r>
              <a:rPr lang="ko-KR" altLang="en-US" sz="1000" dirty="0" err="1"/>
              <a:t>메소드</a:t>
            </a:r>
            <a:r>
              <a:rPr lang="ko-KR" altLang="en-US" sz="1000" dirty="0"/>
              <a:t> 오버로딩</a:t>
            </a:r>
            <a:r>
              <a:rPr lang="en-US" altLang="ko-KR" sz="1000" dirty="0"/>
              <a:t>(Overloading)</a:t>
            </a:r>
            <a:r>
              <a:rPr lang="ko-KR" altLang="en-US" sz="1000" dirty="0"/>
              <a:t>이라</a:t>
            </a:r>
            <a:r>
              <a:rPr lang="en-US" altLang="ko-KR" sz="1000" dirty="0"/>
              <a:t> </a:t>
            </a:r>
            <a:r>
              <a:rPr lang="ko-KR" altLang="en-US" sz="1000" dirty="0"/>
              <a:t>한다</a:t>
            </a:r>
            <a:r>
              <a:rPr lang="en-US" altLang="ko-KR" sz="1000" dirty="0"/>
              <a:t>. </a:t>
            </a:r>
            <a:r>
              <a:rPr lang="ko-KR" altLang="en-US" sz="1000" dirty="0"/>
              <a:t>아래 예제  별 하나</a:t>
            </a:r>
            <a:r>
              <a:rPr lang="en-US" altLang="ko-KR" sz="1000" dirty="0"/>
              <a:t>(</a:t>
            </a:r>
            <a:r>
              <a:rPr lang="ko-KR" altLang="en-US" sz="1000" dirty="0"/>
              <a:t>★</a:t>
            </a:r>
            <a:r>
              <a:rPr lang="en-US" altLang="ko-KR" sz="1000" dirty="0"/>
              <a:t>)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33" y="1952111"/>
            <a:ext cx="3731310" cy="36266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966" y="1993333"/>
            <a:ext cx="4547535" cy="19186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7839" y="4411754"/>
            <a:ext cx="3619500" cy="13430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0011204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94429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메소드</a:t>
            </a:r>
            <a:r>
              <a:rPr lang="ko-KR" altLang="en-US" sz="1600" dirty="0"/>
              <a:t> 오버로딩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메소드</a:t>
            </a:r>
            <a:r>
              <a:rPr lang="ko-KR" altLang="en-US" sz="1200" dirty="0"/>
              <a:t> 오버로딩을 이용하여 클래스를 만들고 사용 실습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매개변수 </a:t>
            </a:r>
            <a:r>
              <a:rPr lang="en-US" altLang="ko-KR" sz="1200" dirty="0"/>
              <a:t>3,4,5</a:t>
            </a:r>
            <a:r>
              <a:rPr lang="ko-KR" altLang="en-US" sz="1200" dirty="0"/>
              <a:t>개로 호출되는 </a:t>
            </a:r>
            <a:r>
              <a:rPr lang="en-US" altLang="ko-KR" sz="1200" dirty="0"/>
              <a:t>sum, </a:t>
            </a:r>
            <a:r>
              <a:rPr lang="en-US" altLang="ko-KR" sz="1200" dirty="0" err="1"/>
              <a:t>ave</a:t>
            </a:r>
            <a:r>
              <a:rPr lang="ko-KR" altLang="en-US" sz="1200" dirty="0"/>
              <a:t>함수를 만들어 사용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오른쪽 그림과 같이 출력</a:t>
            </a:r>
            <a:r>
              <a:rPr lang="en-US" altLang="ko-KR" sz="1200" dirty="0"/>
              <a:t>form</a:t>
            </a:r>
            <a:r>
              <a:rPr lang="ko-KR" altLang="en-US" sz="1200" dirty="0"/>
              <a:t>을 만들 것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별 하나</a:t>
            </a:r>
            <a:r>
              <a:rPr lang="en-US" altLang="ko-KR" sz="1200" dirty="0"/>
              <a:t>(</a:t>
            </a:r>
            <a:r>
              <a:rPr lang="ko-KR" altLang="en-US" sz="1200" dirty="0"/>
              <a:t>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520" y="1459499"/>
            <a:ext cx="50292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9420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62892" y="646773"/>
            <a:ext cx="9047229" cy="37314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생성자</a:t>
            </a:r>
            <a:r>
              <a:rPr lang="en-US" altLang="ko-KR" sz="1600" dirty="0"/>
              <a:t>(constructor),(</a:t>
            </a:r>
            <a:r>
              <a:rPr lang="ko-KR" altLang="en-US" sz="1600" dirty="0" err="1"/>
              <a:t>소멸자</a:t>
            </a:r>
            <a:r>
              <a:rPr lang="en-US" altLang="ko-KR" sz="1600" dirty="0"/>
              <a:t>), (</a:t>
            </a:r>
            <a:r>
              <a:rPr lang="ko-KR" altLang="en-US" sz="1600" dirty="0"/>
              <a:t>이벤트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400" dirty="0"/>
              <a:t>클래스가</a:t>
            </a:r>
            <a:r>
              <a:rPr lang="en-US" altLang="ko-KR" sz="1400" dirty="0"/>
              <a:t> </a:t>
            </a:r>
            <a:r>
              <a:rPr lang="ko-KR" altLang="en-US" sz="1400" dirty="0"/>
              <a:t>호출되면 </a:t>
            </a:r>
            <a:r>
              <a:rPr lang="en-US" altLang="ko-KR" sz="1400" dirty="0"/>
              <a:t>(new)</a:t>
            </a:r>
            <a:r>
              <a:rPr lang="ko-KR" altLang="en-US" sz="1400" dirty="0"/>
              <a:t>생성자가 실행된다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생성자는</a:t>
            </a:r>
            <a:r>
              <a:rPr lang="ko-KR" altLang="en-US" sz="1400" dirty="0"/>
              <a:t> 클래스명과 동일한 </a:t>
            </a:r>
            <a:r>
              <a:rPr lang="en-US" altLang="ko-KR" sz="1400" dirty="0"/>
              <a:t>public </a:t>
            </a:r>
            <a:r>
              <a:rPr lang="ko-KR" altLang="en-US" sz="1400" dirty="0" err="1"/>
              <a:t>메소드로</a:t>
            </a:r>
            <a:r>
              <a:rPr lang="ko-KR" altLang="en-US" sz="1400" dirty="0"/>
              <a:t> 실행된다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오버로딩도 가능하다</a:t>
            </a:r>
            <a:r>
              <a:rPr lang="en-US" altLang="ko-KR" sz="1400" dirty="0"/>
              <a:t>.</a:t>
            </a:r>
            <a:r>
              <a:rPr lang="ko-KR" altLang="en-US" sz="1400" dirty="0"/>
              <a:t>보통 초기값 부여 등을 수행한다</a:t>
            </a:r>
            <a:r>
              <a:rPr lang="en-US" altLang="ko-KR" sz="14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400" dirty="0" err="1"/>
              <a:t>소멸자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deconstructor</a:t>
            </a:r>
            <a:r>
              <a:rPr lang="en-US" altLang="ko-KR" sz="1400" dirty="0"/>
              <a:t>)</a:t>
            </a:r>
            <a:r>
              <a:rPr lang="ko-KR" altLang="en-US" sz="1400" dirty="0"/>
              <a:t>는 클래스 종료 시 호출되는데</a:t>
            </a:r>
            <a:r>
              <a:rPr lang="en-US" altLang="ko-KR" sz="1400" dirty="0"/>
              <a:t>, </a:t>
            </a:r>
            <a:r>
              <a:rPr lang="ko-KR" altLang="en-US" sz="1400" dirty="0"/>
              <a:t>자바는 없다</a:t>
            </a:r>
            <a:r>
              <a:rPr lang="en-US" altLang="ko-KR" sz="1400" dirty="0"/>
              <a:t>,  </a:t>
            </a:r>
            <a:r>
              <a:rPr lang="en-US" altLang="ko-KR" sz="1400" dirty="0" err="1"/>
              <a:t>c++</a:t>
            </a:r>
            <a:r>
              <a:rPr lang="ko-KR" altLang="en-US" sz="1400" dirty="0"/>
              <a:t>은 </a:t>
            </a:r>
            <a:r>
              <a:rPr lang="en-US" altLang="ko-KR" sz="1400" dirty="0"/>
              <a:t>(delete)</a:t>
            </a:r>
            <a:r>
              <a:rPr lang="ko-KR" altLang="en-US" sz="1400" dirty="0" err="1"/>
              <a:t>될때</a:t>
            </a:r>
            <a:r>
              <a:rPr lang="ko-KR" altLang="en-US" sz="1400" dirty="0"/>
              <a:t> 소멸자가 실행된다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소멸자는</a:t>
            </a:r>
            <a:r>
              <a:rPr lang="ko-KR" altLang="en-US" sz="1400" dirty="0"/>
              <a:t> 보통 </a:t>
            </a:r>
            <a:r>
              <a:rPr lang="en-US" altLang="ko-KR" sz="1400" dirty="0"/>
              <a:t>memory free</a:t>
            </a:r>
            <a:r>
              <a:rPr lang="ko-KR" altLang="en-US" sz="1400" dirty="0"/>
              <a:t>를 하는데</a:t>
            </a:r>
            <a:r>
              <a:rPr lang="en-US" altLang="ko-KR" sz="1400" dirty="0"/>
              <a:t> </a:t>
            </a:r>
            <a:r>
              <a:rPr lang="ko-KR" altLang="en-US" sz="1400" dirty="0"/>
              <a:t>자바는 </a:t>
            </a:r>
            <a:r>
              <a:rPr lang="en-US" altLang="ko-KR" sz="1400" dirty="0"/>
              <a:t>Garbage Collection</a:t>
            </a:r>
            <a:r>
              <a:rPr lang="ko-KR" altLang="en-US" sz="1400" dirty="0"/>
              <a:t>에 의하여 소멸자가 필요 없어 졌다</a:t>
            </a:r>
            <a:r>
              <a:rPr lang="en-US" altLang="ko-KR" sz="140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400" dirty="0"/>
              <a:t>이벤트를 받아서 처리하는 방식이 많다</a:t>
            </a:r>
            <a:r>
              <a:rPr lang="en-US" altLang="ko-KR" sz="1400" dirty="0"/>
              <a:t>. </a:t>
            </a:r>
            <a:r>
              <a:rPr lang="ko-KR" altLang="en-US" sz="1400" dirty="0"/>
              <a:t>이벤트 </a:t>
            </a:r>
            <a:r>
              <a:rPr lang="ko-KR" altLang="en-US" sz="1400" dirty="0" err="1"/>
              <a:t>리스너</a:t>
            </a:r>
            <a:r>
              <a:rPr lang="en-US" altLang="ko-KR" sz="1400" dirty="0"/>
              <a:t>, </a:t>
            </a:r>
            <a:r>
              <a:rPr lang="ko-KR" altLang="en-US" sz="1400" dirty="0"/>
              <a:t>예외처리</a:t>
            </a:r>
            <a:endParaRPr lang="en-US" altLang="ko-KR" sz="14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400" dirty="0"/>
              <a:t>다음페이지 예제  별 하나</a:t>
            </a:r>
            <a:r>
              <a:rPr lang="en-US" altLang="ko-KR" sz="1400" dirty="0"/>
              <a:t>(</a:t>
            </a:r>
            <a:r>
              <a:rPr lang="ko-KR" altLang="en-US" sz="1400" dirty="0"/>
              <a:t>★</a:t>
            </a:r>
            <a:r>
              <a:rPr lang="en-US" altLang="ko-KR" sz="14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86963661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71C720-F136-4F71-84EF-D1F149792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79" y="665816"/>
            <a:ext cx="4364405" cy="46872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DC3AE55-7770-4C80-9717-E18CDE0A1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374" y="771525"/>
            <a:ext cx="4734763" cy="2743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A0160F0-6814-4EAE-9BEE-ABF6667740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4722" y="3514725"/>
            <a:ext cx="3141211" cy="31371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083DCE7-FF35-4A20-8EFA-4280673D70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2217" y="3638550"/>
            <a:ext cx="1989920" cy="7286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6575017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94429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생성자</a:t>
            </a:r>
            <a:r>
              <a:rPr lang="en-US" altLang="ko-KR" sz="1600" dirty="0"/>
              <a:t>(constructor)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클래스를 만들고 사용 실습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Class </a:t>
            </a:r>
            <a:r>
              <a:rPr lang="en-US" altLang="ko-KR" sz="1200" dirty="0" err="1"/>
              <a:t>TvRemocon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만들것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티비리모콘의</a:t>
            </a:r>
            <a:r>
              <a:rPr lang="ko-KR" altLang="en-US" sz="1200" dirty="0"/>
              <a:t> 기능은 </a:t>
            </a:r>
            <a:r>
              <a:rPr lang="en-US" altLang="ko-KR" sz="1200" dirty="0" err="1"/>
              <a:t>VolUp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VolDn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ChannelUp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ChannelDn</a:t>
            </a:r>
            <a:r>
              <a:rPr lang="en-US" altLang="ko-KR" sz="1200" dirty="0"/>
              <a:t>()</a:t>
            </a:r>
            <a:r>
              <a:rPr lang="ko-KR" altLang="en-US" sz="1200" dirty="0"/>
              <a:t>이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클래스의 </a:t>
            </a:r>
            <a:r>
              <a:rPr lang="ko-KR" altLang="en-US" sz="1200" dirty="0" err="1"/>
              <a:t>생성자에</a:t>
            </a:r>
            <a:r>
              <a:rPr lang="ko-KR" altLang="en-US" sz="1200" dirty="0"/>
              <a:t> 값을 전달하여 채널 </a:t>
            </a:r>
            <a:r>
              <a:rPr lang="en-US" altLang="ko-KR" sz="1200" dirty="0"/>
              <a:t>10</a:t>
            </a:r>
            <a:r>
              <a:rPr lang="ko-KR" altLang="en-US" sz="1200" dirty="0"/>
              <a:t>번 올리고</a:t>
            </a:r>
            <a:r>
              <a:rPr lang="en-US" altLang="ko-KR" sz="1200" dirty="0"/>
              <a:t>,</a:t>
            </a:r>
            <a:r>
              <a:rPr lang="ko-KR" altLang="en-US" sz="1200" dirty="0"/>
              <a:t>채널 </a:t>
            </a:r>
            <a:r>
              <a:rPr lang="en-US" altLang="ko-KR" sz="1200" dirty="0"/>
              <a:t>10</a:t>
            </a:r>
            <a:r>
              <a:rPr lang="ko-KR" altLang="en-US" sz="1200" dirty="0"/>
              <a:t>번 내리고</a:t>
            </a:r>
            <a:r>
              <a:rPr lang="en-US" altLang="ko-KR" sz="1200" dirty="0"/>
              <a:t>, </a:t>
            </a:r>
            <a:r>
              <a:rPr lang="ko-KR" altLang="en-US" sz="1200" dirty="0"/>
              <a:t>볼륨</a:t>
            </a:r>
            <a:r>
              <a:rPr lang="en-US" altLang="ko-KR" sz="1200" dirty="0"/>
              <a:t>5</a:t>
            </a:r>
            <a:r>
              <a:rPr lang="ko-KR" altLang="en-US" sz="1200" dirty="0"/>
              <a:t>번 올리고 내리는 것을 가상하여 예제를 작성해 보시오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즉 </a:t>
            </a:r>
            <a:r>
              <a:rPr lang="en-US" altLang="ko-KR" sz="1200" dirty="0"/>
              <a:t>main</a:t>
            </a:r>
            <a:r>
              <a:rPr lang="ko-KR" altLang="en-US" sz="1200" dirty="0"/>
              <a:t>은 단지 클래스를 생성하는 것만으로 호출된 클래스에서 다 처리되게 실습소스를 구현할 것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힌트</a:t>
            </a:r>
            <a:r>
              <a:rPr lang="en-US" altLang="ko-KR" sz="1200" dirty="0"/>
              <a:t> : </a:t>
            </a:r>
            <a:r>
              <a:rPr lang="ko-KR" altLang="en-US" sz="1200" dirty="0"/>
              <a:t>앞에 소스 가져다 고친다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주의</a:t>
            </a:r>
            <a:r>
              <a:rPr lang="en-US" altLang="ko-KR" sz="1200" dirty="0"/>
              <a:t>-&gt; </a:t>
            </a:r>
            <a:r>
              <a:rPr lang="ko-KR" altLang="en-US" sz="1200" dirty="0"/>
              <a:t>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103" y="2753533"/>
            <a:ext cx="3847311" cy="250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04624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앞에 이해</a:t>
            </a:r>
            <a:r>
              <a:rPr lang="en-US" altLang="ko-KR" sz="1100" dirty="0"/>
              <a:t>,</a:t>
            </a:r>
            <a:r>
              <a:rPr lang="ko-KR" altLang="en-US" sz="1100" dirty="0"/>
              <a:t>실습에 나온 실습을 다 하시고</a:t>
            </a:r>
            <a:r>
              <a:rPr lang="en-US" altLang="ko-KR" sz="1100" dirty="0"/>
              <a:t>….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다음 용어를 필기하셔요</a:t>
            </a:r>
            <a:r>
              <a:rPr lang="en-US" altLang="ko-KR" sz="1100" dirty="0"/>
              <a:t>.</a:t>
            </a:r>
            <a:r>
              <a:rPr lang="ko-KR" altLang="en-US" sz="1100" dirty="0"/>
              <a:t>그리고 외우셔요</a:t>
            </a:r>
            <a:r>
              <a:rPr lang="en-US" altLang="ko-KR" sz="1100" dirty="0"/>
              <a:t>.(</a:t>
            </a:r>
            <a:r>
              <a:rPr lang="ko-KR" altLang="en-US" sz="1100" dirty="0"/>
              <a:t>핵심정리</a:t>
            </a:r>
            <a:r>
              <a:rPr lang="en-US" altLang="ko-KR" sz="1100" dirty="0"/>
              <a:t>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952792"/>
              </p:ext>
            </p:extLst>
          </p:nvPr>
        </p:nvGraphicFramePr>
        <p:xfrm>
          <a:off x="1062064" y="2081213"/>
          <a:ext cx="6604000" cy="229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2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1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변수와 </a:t>
                      </a:r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메서드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latinLnBrk="0" hangingPunct="1">
                        <a:lnSpc>
                          <a:spcPct val="130000"/>
                        </a:lnSpc>
                        <a:spcBef>
                          <a:spcPct val="50000"/>
                        </a:spcBef>
                        <a:buClr>
                          <a:srgbClr val="54158D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변수는 변수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.. </a:t>
                      </a:r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메서드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(method)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는 함수를 </a:t>
                      </a:r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메서드라고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지칭함 </a:t>
                      </a:r>
                      <a:endParaRPr lang="en-US" altLang="ko-KR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클래스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구조체의 확대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즉 변수와 함수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메소드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 구성 </a:t>
                      </a:r>
                      <a:endParaRPr lang="en-US" altLang="ko-KR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객체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인스턴스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Elevator</a:t>
                      </a:r>
                      <a:r>
                        <a:rPr lang="en-US" altLang="ko-KR" sz="1200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200" baseline="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elev</a:t>
                      </a:r>
                      <a:r>
                        <a:rPr lang="en-US" altLang="ko-KR" sz="1200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; //</a:t>
                      </a:r>
                      <a:r>
                        <a:rPr lang="ko-KR" altLang="en-US" sz="1200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클래스를 받아 객체를 </a:t>
                      </a:r>
                      <a:r>
                        <a:rPr lang="ko-KR" altLang="en-US" sz="1200" baseline="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만듬</a:t>
                      </a:r>
                      <a:endParaRPr lang="en-US" altLang="ko-KR" sz="1200" baseline="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200" baseline="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Elev</a:t>
                      </a:r>
                      <a:r>
                        <a:rPr lang="en-US" altLang="ko-KR" sz="1200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= new Elevator(); //</a:t>
                      </a:r>
                      <a:r>
                        <a:rPr lang="ko-KR" altLang="en-US" sz="1200" baseline="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인스턴스를</a:t>
                      </a:r>
                      <a:r>
                        <a:rPr lang="ko-KR" altLang="en-US" sz="1200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생성하여 객체에 연결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메서드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오버로딩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클래스 </a:t>
                      </a:r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메소드는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아귀먼트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altLang="ko-KR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argment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매개변수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형식이나 </a:t>
                      </a:r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갯수가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다르면 이름은 동일하게 사용하여 편리하게 사용할 수 있는데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이따위 짓을 </a:t>
                      </a:r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메소드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오버로딩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(Overloading)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이라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한다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 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생성자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클래스가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호출되면 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(new)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생성자가 실행된다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 </a:t>
                      </a:r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생성자는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클래스명과 동일한 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public </a:t>
                      </a:r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메소드로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실행된다</a:t>
                      </a:r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 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또한 </a:t>
                      </a:r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메소드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오버로딩도 가능하다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80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62892" y="646772"/>
            <a:ext cx="9047229" cy="17359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Inheritance (</a:t>
            </a:r>
            <a:r>
              <a:rPr lang="ko-KR" altLang="en-US" sz="1600" dirty="0"/>
              <a:t>상속으로 클래스 만들기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클래스를 상속받아 재정의가 가능하다</a:t>
            </a:r>
            <a:r>
              <a:rPr lang="en-US" altLang="ko-KR" sz="1000" dirty="0"/>
              <a:t>. </a:t>
            </a:r>
            <a:r>
              <a:rPr lang="ko-KR" altLang="en-US" sz="1000" dirty="0"/>
              <a:t>즉 클래스를 통으로 가지고 온다</a:t>
            </a:r>
            <a:r>
              <a:rPr lang="en-US" altLang="ko-KR" sz="1000" dirty="0"/>
              <a:t>(Public</a:t>
            </a:r>
            <a:r>
              <a:rPr lang="ko-KR" altLang="en-US" sz="1000" dirty="0"/>
              <a:t>으로 선언된 것을 다 사용 가능</a:t>
            </a:r>
            <a:r>
              <a:rPr lang="en-US" altLang="ko-KR" sz="10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아래 </a:t>
            </a:r>
            <a:r>
              <a:rPr lang="en-US" altLang="ko-KR" sz="1000" dirty="0"/>
              <a:t>Elevator3 </a:t>
            </a:r>
            <a:r>
              <a:rPr lang="ko-KR" altLang="en-US" sz="1000" dirty="0"/>
              <a:t>클래스는 </a:t>
            </a:r>
            <a:r>
              <a:rPr lang="en-US" altLang="ko-KR" sz="1000" dirty="0"/>
              <a:t>Elevator2</a:t>
            </a:r>
            <a:r>
              <a:rPr lang="ko-KR" altLang="en-US" sz="1000" dirty="0"/>
              <a:t>를 상속받아 만듦 </a:t>
            </a:r>
            <a:r>
              <a:rPr lang="en-US" altLang="ko-KR" sz="1000" dirty="0"/>
              <a:t>; Elevator2</a:t>
            </a:r>
            <a:r>
              <a:rPr lang="ko-KR" altLang="en-US" sz="1000" dirty="0"/>
              <a:t>에서 사용 가능한</a:t>
            </a:r>
            <a:r>
              <a:rPr lang="en-US" altLang="ko-KR" sz="1000" dirty="0"/>
              <a:t>(Public</a:t>
            </a:r>
            <a:r>
              <a:rPr lang="ko-KR" altLang="en-US" sz="1000" dirty="0"/>
              <a:t>등</a:t>
            </a:r>
            <a:r>
              <a:rPr lang="en-US" altLang="ko-KR" sz="1000" dirty="0"/>
              <a:t>) </a:t>
            </a:r>
            <a:r>
              <a:rPr lang="ko-KR" altLang="en-US" sz="1000" dirty="0"/>
              <a:t>함수 변수를 그대로 가져다 사용 가능하다</a:t>
            </a:r>
            <a:r>
              <a:rPr lang="en-US" altLang="ko-KR" sz="10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00" dirty="0"/>
              <a:t>Elevator3</a:t>
            </a:r>
            <a:r>
              <a:rPr lang="ko-KR" altLang="en-US" sz="1000" dirty="0"/>
              <a:t>을 사용한 예제를 보면 </a:t>
            </a:r>
            <a:r>
              <a:rPr lang="en-US" altLang="ko-KR" sz="1000" dirty="0"/>
              <a:t>up(), down(), </a:t>
            </a:r>
            <a:r>
              <a:rPr lang="ko-KR" altLang="en-US" sz="1000" dirty="0" err="1"/>
              <a:t>메소드</a:t>
            </a:r>
            <a:r>
              <a:rPr lang="en-US" altLang="ko-KR" sz="1000" dirty="0"/>
              <a:t>(elevator2</a:t>
            </a:r>
            <a:r>
              <a:rPr lang="ko-KR" altLang="en-US" sz="1000" dirty="0"/>
              <a:t>에서 정의</a:t>
            </a:r>
            <a:r>
              <a:rPr lang="en-US" altLang="ko-KR" sz="1000" dirty="0"/>
              <a:t>)</a:t>
            </a:r>
            <a:r>
              <a:rPr lang="ko-KR" altLang="en-US" sz="1000" dirty="0"/>
              <a:t>를 사용하고</a:t>
            </a:r>
            <a:r>
              <a:rPr lang="en-US" altLang="ko-KR" sz="1000" dirty="0"/>
              <a:t>, </a:t>
            </a:r>
            <a:r>
              <a:rPr lang="ko-KR" altLang="en-US" sz="1000" dirty="0"/>
              <a:t>또한 </a:t>
            </a:r>
            <a:r>
              <a:rPr lang="en-US" altLang="ko-KR" sz="1000" dirty="0"/>
              <a:t>Repair()</a:t>
            </a:r>
            <a:r>
              <a:rPr lang="ko-KR" altLang="en-US" sz="1000" dirty="0"/>
              <a:t>라는 </a:t>
            </a:r>
            <a:r>
              <a:rPr lang="ko-KR" altLang="en-US" sz="1000" dirty="0" err="1"/>
              <a:t>메소드도</a:t>
            </a:r>
            <a:r>
              <a:rPr lang="ko-KR" altLang="en-US" sz="1000" dirty="0"/>
              <a:t> 사용하고 있다</a:t>
            </a:r>
            <a:r>
              <a:rPr lang="en-US" altLang="ko-KR" sz="10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자바에서는 다중상속이 금지</a:t>
            </a:r>
            <a:r>
              <a:rPr lang="en-US" altLang="ko-KR" sz="1000" dirty="0"/>
              <a:t>(</a:t>
            </a:r>
            <a:r>
              <a:rPr lang="ko-KR" altLang="en-US" sz="1000" dirty="0"/>
              <a:t>인터페이스를 사용하도록 되어 있음</a:t>
            </a:r>
            <a:r>
              <a:rPr lang="en-US" altLang="ko-KR" sz="1000" dirty="0"/>
              <a:t>, </a:t>
            </a:r>
            <a:r>
              <a:rPr lang="ko-KR" altLang="en-US" sz="1000" dirty="0"/>
              <a:t>즉 </a:t>
            </a:r>
            <a:r>
              <a:rPr lang="en-US" altLang="ko-KR" sz="1000" dirty="0"/>
              <a:t>elevator2</a:t>
            </a:r>
            <a:r>
              <a:rPr lang="ko-KR" altLang="en-US" sz="1000" dirty="0"/>
              <a:t>를 상속하여 </a:t>
            </a:r>
            <a:r>
              <a:rPr lang="en-US" altLang="ko-KR" sz="1000" dirty="0"/>
              <a:t>elevator3</a:t>
            </a:r>
            <a:r>
              <a:rPr lang="ko-KR" altLang="en-US" sz="1000" dirty="0"/>
              <a:t>을 만들었는데 </a:t>
            </a:r>
            <a:r>
              <a:rPr lang="en-US" altLang="ko-KR" sz="1000" dirty="0"/>
              <a:t>elevator3</a:t>
            </a:r>
            <a:r>
              <a:rPr lang="ko-KR" altLang="en-US" sz="1000" dirty="0"/>
              <a:t>은 더 이상 상속 안 됨</a:t>
            </a:r>
            <a:r>
              <a:rPr lang="en-US" altLang="ko-KR" sz="1000" dirty="0"/>
              <a:t>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아래 예제  별 하나</a:t>
            </a:r>
            <a:r>
              <a:rPr lang="en-US" altLang="ko-KR" sz="1000" dirty="0"/>
              <a:t>(</a:t>
            </a:r>
            <a:r>
              <a:rPr lang="ko-KR" altLang="en-US" sz="1000" dirty="0"/>
              <a:t>★</a:t>
            </a:r>
            <a:r>
              <a:rPr lang="en-US" altLang="ko-KR" sz="10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33" y="2422114"/>
            <a:ext cx="4055713" cy="11082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774" y="2422114"/>
            <a:ext cx="4846872" cy="33665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247" y="3359880"/>
            <a:ext cx="2010084" cy="303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7873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94429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Inheritance (</a:t>
            </a:r>
            <a:r>
              <a:rPr lang="ko-KR" altLang="en-US" sz="1600" dirty="0"/>
              <a:t>상속으로 클래스 만들기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여러분이 만든 </a:t>
            </a:r>
            <a:r>
              <a:rPr lang="en-US" altLang="ko-KR" sz="1200" dirty="0" err="1"/>
              <a:t>TvRemocon</a:t>
            </a:r>
            <a:r>
              <a:rPr lang="en-US" altLang="ko-KR" sz="1200" dirty="0"/>
              <a:t> </a:t>
            </a:r>
            <a:r>
              <a:rPr lang="ko-KR" altLang="en-US" sz="1200" dirty="0"/>
              <a:t>클래스를 상속받아 </a:t>
            </a:r>
            <a:r>
              <a:rPr lang="en-US" altLang="ko-KR" sz="1200" dirty="0" err="1"/>
              <a:t>TvRemoconX</a:t>
            </a:r>
            <a:r>
              <a:rPr lang="ko-KR" altLang="en-US" sz="1200" dirty="0"/>
              <a:t>를 만든다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새로 만든 클래스에는 건전지 체크 </a:t>
            </a:r>
            <a:r>
              <a:rPr lang="ko-KR" altLang="en-US" sz="1200" dirty="0" err="1"/>
              <a:t>메소드를</a:t>
            </a:r>
            <a:r>
              <a:rPr lang="ko-KR" altLang="en-US" sz="1200" dirty="0"/>
              <a:t> 추가하도록 한다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힌트</a:t>
            </a:r>
            <a:r>
              <a:rPr lang="en-US" altLang="ko-KR" sz="1200" dirty="0"/>
              <a:t> : </a:t>
            </a:r>
            <a:r>
              <a:rPr lang="ko-KR" altLang="en-US" sz="1200" dirty="0"/>
              <a:t>앞에 소스 가져다 고친다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주의</a:t>
            </a:r>
            <a:r>
              <a:rPr lang="en-US" altLang="ko-KR" sz="1200" dirty="0"/>
              <a:t>-&gt; </a:t>
            </a:r>
            <a:r>
              <a:rPr lang="ko-KR" altLang="en-US" sz="1200" dirty="0"/>
              <a:t>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078" y="1929539"/>
            <a:ext cx="4818350" cy="30120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67C24D-3464-42FE-8831-675567F9B127}"/>
              </a:ext>
            </a:extLst>
          </p:cNvPr>
          <p:cNvSpPr txBox="1"/>
          <p:nvPr/>
        </p:nvSpPr>
        <p:spPr>
          <a:xfrm>
            <a:off x="3805358" y="5080824"/>
            <a:ext cx="5062604" cy="1224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IT</a:t>
            </a:r>
            <a:r>
              <a:rPr lang="ko-KR" altLang="en-US" dirty="0"/>
              <a:t>기술은 </a:t>
            </a:r>
            <a:r>
              <a:rPr lang="ko-KR" altLang="en-US" dirty="0" err="1"/>
              <a:t>스믈</a:t>
            </a:r>
            <a:r>
              <a:rPr lang="ko-KR" altLang="en-US" dirty="0"/>
              <a:t> </a:t>
            </a:r>
            <a:r>
              <a:rPr lang="ko-KR" altLang="en-US" dirty="0" err="1"/>
              <a:t>스믈</a:t>
            </a:r>
            <a:r>
              <a:rPr lang="ko-KR" altLang="en-US" dirty="0"/>
              <a:t> </a:t>
            </a:r>
            <a:r>
              <a:rPr lang="ko-KR" altLang="en-US" dirty="0" err="1"/>
              <a:t>진화하는게</a:t>
            </a:r>
            <a:r>
              <a:rPr lang="ko-KR" altLang="en-US" dirty="0"/>
              <a:t> 아니라 확 달리더라</a:t>
            </a:r>
            <a:endParaRPr lang="en-US" altLang="ko-KR" dirty="0"/>
          </a:p>
          <a:p>
            <a:r>
              <a:rPr lang="ko-KR" altLang="en-US" dirty="0"/>
              <a:t>평생 공부해라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숟가락 들 힘 있을 때 까지 코딩해라 </a:t>
            </a:r>
            <a:r>
              <a:rPr lang="en-US" altLang="ko-KR" dirty="0"/>
              <a:t>(</a:t>
            </a:r>
            <a:r>
              <a:rPr lang="ko-KR" altLang="en-US" dirty="0"/>
              <a:t>홍필두 교수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516223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62892" y="646772"/>
            <a:ext cx="9047229" cy="18118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Overriding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클래스를 상속받아 재정의 </a:t>
            </a:r>
            <a:r>
              <a:rPr lang="ko-KR" altLang="en-US" sz="1000" dirty="0" err="1"/>
              <a:t>할때</a:t>
            </a:r>
            <a:r>
              <a:rPr lang="en-US" altLang="ko-KR" sz="1000" dirty="0"/>
              <a:t>, </a:t>
            </a:r>
            <a:r>
              <a:rPr lang="ko-KR" altLang="en-US" sz="1000" dirty="0"/>
              <a:t>아버지클래스는 </a:t>
            </a:r>
            <a:r>
              <a:rPr lang="en-US" altLang="ko-KR" sz="1000" dirty="0"/>
              <a:t>super (C++</a:t>
            </a:r>
            <a:r>
              <a:rPr lang="ko-KR" altLang="en-US" sz="1000" dirty="0"/>
              <a:t>에서는 </a:t>
            </a:r>
            <a:r>
              <a:rPr lang="en-US" altLang="ko-KR" sz="1000" dirty="0"/>
              <a:t>parent)</a:t>
            </a:r>
            <a:r>
              <a:rPr lang="ko-KR" altLang="en-US" sz="1000" dirty="0"/>
              <a:t>라고 하고 자기클래스는 </a:t>
            </a:r>
            <a:r>
              <a:rPr lang="en-US" altLang="ko-KR" sz="1000" dirty="0"/>
              <a:t>this</a:t>
            </a:r>
            <a:r>
              <a:rPr lang="ko-KR" altLang="en-US" sz="1000" dirty="0"/>
              <a:t>라고 지칭하여 구분</a:t>
            </a:r>
            <a:endParaRPr lang="en-US" altLang="ko-KR" sz="10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즉 </a:t>
            </a:r>
            <a:r>
              <a:rPr lang="en-US" altLang="ko-KR" sz="1000" dirty="0"/>
              <a:t>super</a:t>
            </a:r>
            <a:r>
              <a:rPr lang="ko-KR" altLang="en-US" sz="1000" dirty="0"/>
              <a:t>클래스의 </a:t>
            </a:r>
            <a:r>
              <a:rPr lang="en-US" altLang="ko-KR" sz="1000" dirty="0"/>
              <a:t>method</a:t>
            </a:r>
            <a:r>
              <a:rPr lang="ko-KR" altLang="en-US" sz="1000" dirty="0"/>
              <a:t>와 동일한 이름과 매개변수로 자식클래스에서 </a:t>
            </a:r>
            <a:r>
              <a:rPr lang="ko-KR" altLang="en-US" sz="1000" dirty="0" err="1"/>
              <a:t>메소드를</a:t>
            </a:r>
            <a:r>
              <a:rPr lang="ko-KR" altLang="en-US" sz="1000" dirty="0"/>
              <a:t> 정의하면 </a:t>
            </a:r>
            <a:r>
              <a:rPr lang="en-US" altLang="ko-KR" sz="1000" dirty="0"/>
              <a:t>super</a:t>
            </a:r>
            <a:r>
              <a:rPr lang="ko-KR" altLang="en-US" sz="1000" dirty="0"/>
              <a:t>클래스 </a:t>
            </a:r>
            <a:r>
              <a:rPr lang="ko-KR" altLang="en-US" sz="1000" dirty="0" err="1"/>
              <a:t>메소드를</a:t>
            </a:r>
            <a:r>
              <a:rPr lang="ko-KR" altLang="en-US" sz="1000" dirty="0"/>
              <a:t> 무시하고 자식클래스의 </a:t>
            </a:r>
            <a:r>
              <a:rPr lang="ko-KR" altLang="en-US" sz="1000" dirty="0" err="1"/>
              <a:t>메소드가</a:t>
            </a:r>
            <a:r>
              <a:rPr lang="ko-KR" altLang="en-US" sz="1000" dirty="0"/>
              <a:t> 정의됨</a:t>
            </a:r>
            <a:endParaRPr lang="en-US" altLang="ko-KR" sz="10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예제에서 </a:t>
            </a:r>
            <a:r>
              <a:rPr lang="en-US" altLang="ko-KR" sz="1000" dirty="0"/>
              <a:t>Elevator3</a:t>
            </a:r>
            <a:r>
              <a:rPr lang="ko-KR" altLang="en-US" sz="1000" dirty="0"/>
              <a:t>클래스는 </a:t>
            </a:r>
            <a:r>
              <a:rPr lang="en-US" altLang="ko-KR" sz="1000" dirty="0"/>
              <a:t>up</a:t>
            </a:r>
            <a:r>
              <a:rPr lang="ko-KR" altLang="en-US" sz="1000" dirty="0" err="1"/>
              <a:t>메소드는</a:t>
            </a:r>
            <a:r>
              <a:rPr lang="ko-KR" altLang="en-US" sz="1000" dirty="0"/>
              <a:t> 다시 정의해서 두 칸 올라가고 한 칸 내려가는 방식으로 고쳤다</a:t>
            </a:r>
            <a:r>
              <a:rPr lang="en-US" altLang="ko-KR" sz="1000" dirty="0"/>
              <a:t>..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아래 예제  별 하나</a:t>
            </a:r>
            <a:r>
              <a:rPr lang="en-US" altLang="ko-KR" sz="1000" dirty="0"/>
              <a:t>(</a:t>
            </a:r>
            <a:r>
              <a:rPr lang="ko-KR" altLang="en-US" sz="1000" dirty="0"/>
              <a:t>★</a:t>
            </a:r>
            <a:r>
              <a:rPr lang="en-US" altLang="ko-KR" sz="10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09" y="2978439"/>
            <a:ext cx="4226132" cy="306485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6740376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036492" y="931680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/>
              <a:t>1.</a:t>
            </a:r>
            <a:r>
              <a:rPr lang="ko-KR" altLang="en-US" sz="2000" dirty="0"/>
              <a:t>객체지향 개념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/>
              <a:t>변수와 </a:t>
            </a:r>
            <a:r>
              <a:rPr lang="ko-KR" altLang="en-US" sz="1200" dirty="0" err="1"/>
              <a:t>메서드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/>
              <a:t>클래스</a:t>
            </a:r>
            <a:r>
              <a:rPr lang="en-US" altLang="ko-KR" sz="1200" dirty="0"/>
              <a:t>, </a:t>
            </a:r>
            <a:r>
              <a:rPr lang="ko-KR" altLang="en-US" sz="1200" dirty="0"/>
              <a:t>객체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인스턴스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 err="1"/>
              <a:t>메서드</a:t>
            </a:r>
            <a:r>
              <a:rPr lang="ko-KR" altLang="en-US" sz="1200" dirty="0"/>
              <a:t> 오버로딩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 err="1"/>
              <a:t>생성자</a:t>
            </a:r>
            <a:r>
              <a:rPr lang="en-US" altLang="ko-KR" sz="1200" dirty="0"/>
              <a:t>(constructor),(</a:t>
            </a:r>
            <a:r>
              <a:rPr lang="ko-KR" altLang="en-US" sz="1200" dirty="0" err="1"/>
              <a:t>소멸자</a:t>
            </a:r>
            <a:r>
              <a:rPr lang="en-US" altLang="ko-KR" sz="1200" dirty="0"/>
              <a:t>), (</a:t>
            </a:r>
            <a:r>
              <a:rPr lang="ko-KR" altLang="en-US" sz="1200" dirty="0"/>
              <a:t>이벤트</a:t>
            </a:r>
            <a:r>
              <a:rPr lang="en-US" altLang="ko-KR" sz="1200" dirty="0"/>
              <a:t>)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Inheritance 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Overriding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Package</a:t>
            </a:r>
            <a:r>
              <a:rPr lang="ko-KR" altLang="en-US" sz="1200" dirty="0"/>
              <a:t>와 </a:t>
            </a:r>
            <a:r>
              <a:rPr lang="en-US" altLang="ko-KR" sz="1200" dirty="0"/>
              <a:t>Import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modifier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781" y="1206552"/>
            <a:ext cx="2586076" cy="49178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119" y="1959622"/>
            <a:ext cx="5432789" cy="34117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1873027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62892" y="646772"/>
            <a:ext cx="9047229" cy="14764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Package</a:t>
            </a:r>
            <a:r>
              <a:rPr lang="ko-KR" altLang="en-US" sz="1600" dirty="0"/>
              <a:t>와 </a:t>
            </a:r>
            <a:r>
              <a:rPr lang="en-US" altLang="ko-KR" sz="1600" dirty="0"/>
              <a:t>Import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패키지는 패키지</a:t>
            </a:r>
            <a:r>
              <a:rPr lang="en-US" altLang="ko-KR" sz="1000" dirty="0"/>
              <a:t>.. </a:t>
            </a:r>
            <a:r>
              <a:rPr lang="ko-KR" altLang="en-US" sz="1000" dirty="0"/>
              <a:t>앞에서 경험해 봤듯이 </a:t>
            </a:r>
            <a:r>
              <a:rPr lang="en-US" altLang="ko-KR" sz="1000" dirty="0"/>
              <a:t>-&gt; jar</a:t>
            </a:r>
            <a:r>
              <a:rPr lang="ko-KR" altLang="en-US" sz="1000" dirty="0"/>
              <a:t>파일로 만들어 배포하고자 하는 단위</a:t>
            </a:r>
            <a:r>
              <a:rPr lang="en-US" altLang="ko-KR" sz="1000" dirty="0"/>
              <a:t>…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 err="1"/>
              <a:t>임포트는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임포트</a:t>
            </a:r>
            <a:r>
              <a:rPr lang="en-US" altLang="ko-KR" sz="1000" dirty="0"/>
              <a:t>.. </a:t>
            </a:r>
            <a:r>
              <a:rPr lang="ko-KR" altLang="en-US" sz="1000" dirty="0"/>
              <a:t>앞에서 경험해 봤듯이</a:t>
            </a:r>
            <a:r>
              <a:rPr lang="en-US" altLang="ko-KR" sz="100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78213117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3" name="Text Box 19"/>
          <p:cNvSpPr txBox="1">
            <a:spLocks noChangeArrowheads="1"/>
          </p:cNvSpPr>
          <p:nvPr/>
        </p:nvSpPr>
        <p:spPr bwMode="auto">
          <a:xfrm>
            <a:off x="739776" y="685923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2800">
                <a:latin typeface="견명조" pitchFamily="18" charset="-127"/>
              </a:rPr>
              <a:t>3.1 </a:t>
            </a:r>
            <a:r>
              <a:rPr lang="ko-KR" altLang="en-US" sz="2800">
                <a:latin typeface="견명조" pitchFamily="18" charset="-127"/>
              </a:rPr>
              <a:t>패키지</a:t>
            </a:r>
            <a:r>
              <a:rPr lang="en-US" altLang="ko-KR" sz="2800">
                <a:latin typeface="견명조" pitchFamily="18" charset="-127"/>
              </a:rPr>
              <a:t>(package)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849313" y="1269773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서로 관련된 클래스와 인터페이스의 묶음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sp>
        <p:nvSpPr>
          <p:cNvPr id="2" name="Text Box 20"/>
          <p:cNvSpPr txBox="1">
            <a:spLocks noChangeArrowheads="1"/>
          </p:cNvSpPr>
          <p:nvPr/>
        </p:nvSpPr>
        <p:spPr bwMode="auto">
          <a:xfrm>
            <a:off x="849313" y="1666649"/>
            <a:ext cx="8604250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클래스가 물리적으로 클래스파일</a:t>
            </a:r>
            <a:r>
              <a:rPr lang="en-US" altLang="ko-KR" sz="1800">
                <a:latin typeface="견명조" pitchFamily="18" charset="-127"/>
              </a:rPr>
              <a:t>(*.class)</a:t>
            </a:r>
            <a:r>
              <a:rPr lang="ko-KR" altLang="en-US" sz="1800">
                <a:latin typeface="견명조" pitchFamily="18" charset="-127"/>
              </a:rPr>
              <a:t>인 것처럼</a:t>
            </a:r>
            <a:r>
              <a:rPr lang="en-US" altLang="ko-KR" sz="1800">
                <a:latin typeface="견명조" pitchFamily="18" charset="-127"/>
              </a:rPr>
              <a:t>, </a:t>
            </a:r>
            <a:r>
              <a:rPr lang="ko-KR" altLang="en-US" sz="1800">
                <a:latin typeface="견명조" pitchFamily="18" charset="-127"/>
              </a:rPr>
              <a:t>패키지는 물리적으로</a:t>
            </a:r>
          </a:p>
          <a:p>
            <a:pPr eaLnBrk="1" hangingPunct="1"/>
            <a:r>
              <a:rPr lang="ko-KR" altLang="en-US" sz="1800">
                <a:latin typeface="견명조" pitchFamily="18" charset="-127"/>
              </a:rPr>
              <a:t>    폴더이다</a:t>
            </a:r>
            <a:r>
              <a:rPr lang="en-US" altLang="ko-KR" sz="1800">
                <a:latin typeface="견명조" pitchFamily="18" charset="-127"/>
              </a:rPr>
              <a:t>.  </a:t>
            </a:r>
            <a:r>
              <a:rPr lang="ko-KR" altLang="en-US" sz="1800">
                <a:latin typeface="견명조" pitchFamily="18" charset="-127"/>
              </a:rPr>
              <a:t>패키지는 서브패키지를 가질 수 있으며</a:t>
            </a:r>
            <a:r>
              <a:rPr lang="en-US" altLang="ko-KR" sz="1800">
                <a:latin typeface="견명조" pitchFamily="18" charset="-127"/>
              </a:rPr>
              <a:t>, </a:t>
            </a:r>
            <a:r>
              <a:rPr lang="en-US" altLang="ko-KR" sz="1800">
                <a:latin typeface="Arial" panose="020B0604020202020204" pitchFamily="34" charset="0"/>
              </a:rPr>
              <a:t>‘</a:t>
            </a:r>
            <a:r>
              <a:rPr lang="en-US" altLang="ko-KR" sz="1800">
                <a:latin typeface="견명조" pitchFamily="18" charset="-127"/>
              </a:rPr>
              <a:t>.</a:t>
            </a:r>
            <a:r>
              <a:rPr lang="en-US" altLang="ko-KR" sz="1800">
                <a:latin typeface="Arial" panose="020B0604020202020204" pitchFamily="34" charset="0"/>
              </a:rPr>
              <a:t>’</a:t>
            </a:r>
            <a:r>
              <a:rPr lang="ko-KR" altLang="en-US" sz="1800">
                <a:latin typeface="견명조" pitchFamily="18" charset="-127"/>
              </a:rPr>
              <a:t>으로 구분한다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849313" y="3214461"/>
            <a:ext cx="8604250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rt.jar</a:t>
            </a:r>
            <a:r>
              <a:rPr lang="ko-KR" altLang="en-US" sz="1800">
                <a:latin typeface="견명조" pitchFamily="18" charset="-127"/>
              </a:rPr>
              <a:t>는 </a:t>
            </a:r>
            <a:r>
              <a:rPr lang="en-US" altLang="ko-KR" sz="1800">
                <a:latin typeface="견명조" pitchFamily="18" charset="-127"/>
              </a:rPr>
              <a:t>Java API</a:t>
            </a:r>
            <a:r>
              <a:rPr lang="ko-KR" altLang="en-US" sz="1800">
                <a:latin typeface="견명조" pitchFamily="18" charset="-127"/>
              </a:rPr>
              <a:t>의 기본 클래스들을 압축한 파일</a:t>
            </a:r>
          </a:p>
          <a:p>
            <a:pPr eaLnBrk="1" hangingPunct="1"/>
            <a:r>
              <a:rPr lang="en-US" altLang="ko-KR" sz="1800">
                <a:latin typeface="견명조" pitchFamily="18" charset="-127"/>
              </a:rPr>
              <a:t>    (JDK</a:t>
            </a:r>
            <a:r>
              <a:rPr lang="ko-KR" altLang="en-US" sz="1800">
                <a:latin typeface="견명조" pitchFamily="18" charset="-127"/>
              </a:rPr>
              <a:t>설치경로</a:t>
            </a:r>
            <a:r>
              <a:rPr lang="en-US" altLang="ko-KR" sz="1800">
                <a:latin typeface="견명조" pitchFamily="18" charset="-127"/>
              </a:rPr>
              <a:t>\jre\lib</a:t>
            </a:r>
            <a:r>
              <a:rPr lang="ko-KR" altLang="en-US" sz="1800">
                <a:latin typeface="견명조" pitchFamily="18" charset="-127"/>
              </a:rPr>
              <a:t>에 위치</a:t>
            </a:r>
            <a:r>
              <a:rPr lang="en-US" altLang="ko-KR" sz="1800">
                <a:latin typeface="견명조" pitchFamily="18" charset="-127"/>
              </a:rPr>
              <a:t>)</a:t>
            </a:r>
          </a:p>
        </p:txBody>
      </p:sp>
      <p:pic>
        <p:nvPicPr>
          <p:cNvPr id="100372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4" y="4056186"/>
            <a:ext cx="701992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352551" y="2840160"/>
            <a:ext cx="5724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(String</a:t>
            </a:r>
            <a:r>
              <a:rPr lang="ko-KR" altLang="en-US" sz="1800">
                <a:latin typeface="견명조" pitchFamily="18" charset="-127"/>
              </a:rPr>
              <a:t>클래스의 </a:t>
            </a:r>
            <a:r>
              <a:rPr lang="en-US" altLang="ko-KR" sz="1800">
                <a:latin typeface="견명조" pitchFamily="18" charset="-127"/>
              </a:rPr>
              <a:t>full name</a:t>
            </a:r>
            <a:r>
              <a:rPr lang="ko-KR" altLang="en-US" sz="1800">
                <a:latin typeface="견명조" pitchFamily="18" charset="-127"/>
              </a:rPr>
              <a:t>은 </a:t>
            </a:r>
            <a:r>
              <a:rPr lang="en-US" altLang="ko-KR" sz="1800">
                <a:latin typeface="견명조" pitchFamily="18" charset="-127"/>
              </a:rPr>
              <a:t>java.lang.String)</a:t>
            </a: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849313" y="2488973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클래스의 실제 이름</a:t>
            </a:r>
            <a:r>
              <a:rPr lang="en-US" altLang="ko-KR" sz="1800">
                <a:latin typeface="견명조" pitchFamily="18" charset="-127"/>
              </a:rPr>
              <a:t>(full name)</a:t>
            </a:r>
            <a:r>
              <a:rPr lang="ko-KR" altLang="en-US" sz="1800">
                <a:latin typeface="견명조" pitchFamily="18" charset="-127"/>
              </a:rPr>
              <a:t>은 패키지명이 포함된 것이다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446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/>
      <p:bldP spid="3" grpId="0"/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7" name="Text Box 19"/>
          <p:cNvSpPr txBox="1">
            <a:spLocks noChangeArrowheads="1"/>
          </p:cNvSpPr>
          <p:nvPr/>
        </p:nvSpPr>
        <p:spPr bwMode="auto">
          <a:xfrm>
            <a:off x="704851" y="644170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2800">
                <a:latin typeface="견명조" pitchFamily="18" charset="-127"/>
              </a:rPr>
              <a:t>3.2 </a:t>
            </a:r>
            <a:r>
              <a:rPr lang="ko-KR" altLang="en-US" sz="2800">
                <a:latin typeface="견명조" pitchFamily="18" charset="-127"/>
              </a:rPr>
              <a:t>패키지의 선언</a:t>
            </a:r>
          </a:p>
        </p:txBody>
      </p:sp>
      <p:sp>
        <p:nvSpPr>
          <p:cNvPr id="25608" name="Text Box 20"/>
          <p:cNvSpPr txBox="1">
            <a:spLocks noChangeArrowheads="1"/>
          </p:cNvSpPr>
          <p:nvPr/>
        </p:nvSpPr>
        <p:spPr bwMode="auto">
          <a:xfrm>
            <a:off x="814388" y="1220432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패키지는 소스파일에 첫 번째 문장</a:t>
            </a:r>
            <a:r>
              <a:rPr lang="en-US" altLang="ko-KR" sz="1800">
                <a:latin typeface="견명조" pitchFamily="18" charset="-127"/>
              </a:rPr>
              <a:t>(</a:t>
            </a:r>
            <a:r>
              <a:rPr lang="ko-KR" altLang="en-US" sz="1800">
                <a:latin typeface="견명조" pitchFamily="18" charset="-127"/>
              </a:rPr>
              <a:t>주석 제외</a:t>
            </a:r>
            <a:r>
              <a:rPr lang="en-US" altLang="ko-KR" sz="1800">
                <a:latin typeface="견명조" pitchFamily="18" charset="-127"/>
              </a:rPr>
              <a:t>)</a:t>
            </a:r>
            <a:r>
              <a:rPr lang="ko-KR" altLang="en-US" sz="1800">
                <a:latin typeface="견명조" pitchFamily="18" charset="-127"/>
              </a:rPr>
              <a:t>으로 단 한번 선언한다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pic>
        <p:nvPicPr>
          <p:cNvPr id="25609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1" y="3525483"/>
            <a:ext cx="4105275" cy="162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0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5252683"/>
            <a:ext cx="3924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20"/>
          <p:cNvSpPr txBox="1">
            <a:spLocks noChangeArrowheads="1"/>
          </p:cNvSpPr>
          <p:nvPr/>
        </p:nvSpPr>
        <p:spPr bwMode="auto">
          <a:xfrm>
            <a:off x="814388" y="2565045"/>
            <a:ext cx="8604250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모든 클래스는 하나의 패키지에 속하며</a:t>
            </a:r>
            <a:r>
              <a:rPr lang="en-US" altLang="ko-KR" sz="1800">
                <a:latin typeface="견명조" pitchFamily="18" charset="-127"/>
              </a:rPr>
              <a:t>, </a:t>
            </a:r>
            <a:r>
              <a:rPr lang="ko-KR" altLang="en-US" sz="1800">
                <a:latin typeface="견명조" pitchFamily="18" charset="-127"/>
              </a:rPr>
              <a:t>패키지가 선언되지 않은 클래스는 </a:t>
            </a:r>
          </a:p>
          <a:p>
            <a:pPr eaLnBrk="1" hangingPunct="1"/>
            <a:r>
              <a:rPr lang="ko-KR" altLang="en-US" sz="1800">
                <a:latin typeface="견명조" pitchFamily="18" charset="-127"/>
              </a:rPr>
              <a:t>    자동적으로 이름없는</a:t>
            </a:r>
            <a:r>
              <a:rPr lang="en-US" altLang="ko-KR" sz="1800">
                <a:latin typeface="견명조" pitchFamily="18" charset="-127"/>
              </a:rPr>
              <a:t>(unnamed) </a:t>
            </a:r>
            <a:r>
              <a:rPr lang="ko-KR" altLang="en-US" sz="1800">
                <a:latin typeface="견명조" pitchFamily="18" charset="-127"/>
              </a:rPr>
              <a:t>패키지에 속하게 된다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pic>
        <p:nvPicPr>
          <p:cNvPr id="25612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076" y="3496907"/>
            <a:ext cx="4321175" cy="251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814388" y="1701445"/>
            <a:ext cx="8604250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하나의 소스파일에 둘 이상의 클래스가 포함된 경우</a:t>
            </a:r>
            <a:r>
              <a:rPr lang="en-US" altLang="ko-KR" sz="1800">
                <a:latin typeface="견명조" pitchFamily="18" charset="-127"/>
              </a:rPr>
              <a:t>, </a:t>
            </a:r>
            <a:r>
              <a:rPr lang="ko-KR" altLang="en-US" sz="1800">
                <a:latin typeface="견명조" pitchFamily="18" charset="-127"/>
              </a:rPr>
              <a:t>모두 같은 패키지에</a:t>
            </a:r>
          </a:p>
          <a:p>
            <a:pPr eaLnBrk="1" hangingPunct="1"/>
            <a:r>
              <a:rPr lang="ko-KR" altLang="en-US" sz="1800">
                <a:latin typeface="견명조" pitchFamily="18" charset="-127"/>
              </a:rPr>
              <a:t>    속하게 된다</a:t>
            </a:r>
            <a:r>
              <a:rPr lang="en-US" altLang="ko-KR" sz="1800">
                <a:latin typeface="견명조" pitchFamily="18" charset="-127"/>
              </a:rPr>
              <a:t>.(</a:t>
            </a:r>
            <a:r>
              <a:rPr lang="ko-KR" altLang="en-US" sz="1800">
                <a:latin typeface="견명조" pitchFamily="18" charset="-127"/>
              </a:rPr>
              <a:t>하나의 소스파일에 단 하나의 </a:t>
            </a:r>
            <a:r>
              <a:rPr lang="en-US" altLang="ko-KR" sz="1800">
                <a:latin typeface="견명조" pitchFamily="18" charset="-127"/>
              </a:rPr>
              <a:t>public</a:t>
            </a:r>
            <a:r>
              <a:rPr lang="ko-KR" altLang="en-US" sz="1800">
                <a:latin typeface="견명조" pitchFamily="18" charset="-127"/>
              </a:rPr>
              <a:t>클래스만 허용한다</a:t>
            </a:r>
            <a:r>
              <a:rPr lang="en-US" altLang="ko-KR" sz="1800">
                <a:latin typeface="견명조" pitchFamily="18" charset="-127"/>
              </a:rPr>
              <a:t>.)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8" name="직사각형 17"/>
          <p:cNvSpPr/>
          <p:nvPr/>
        </p:nvSpPr>
        <p:spPr bwMode="auto">
          <a:xfrm rot="1640869">
            <a:off x="6123824" y="424949"/>
            <a:ext cx="2725724" cy="617734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PC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기준으로 서버기준시 어떻게 되는지 상상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PATH=/ / /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export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PATH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2030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1" name="Text Box 19"/>
          <p:cNvSpPr txBox="1">
            <a:spLocks noChangeArrowheads="1"/>
          </p:cNvSpPr>
          <p:nvPr/>
        </p:nvSpPr>
        <p:spPr bwMode="auto">
          <a:xfrm>
            <a:off x="739776" y="1016001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2800">
                <a:latin typeface="견명조" pitchFamily="18" charset="-127"/>
              </a:rPr>
              <a:t>3.3 </a:t>
            </a:r>
            <a:r>
              <a:rPr lang="ko-KR" altLang="en-US" sz="2800">
                <a:latin typeface="견명조" pitchFamily="18" charset="-127"/>
              </a:rPr>
              <a:t>클래스패스</a:t>
            </a:r>
            <a:r>
              <a:rPr lang="en-US" altLang="ko-KR" sz="2800">
                <a:latin typeface="견명조" pitchFamily="18" charset="-127"/>
              </a:rPr>
              <a:t>(classpath) </a:t>
            </a:r>
            <a:r>
              <a:rPr lang="ko-KR" altLang="en-US" sz="2800">
                <a:latin typeface="견명조" pitchFamily="18" charset="-127"/>
              </a:rPr>
              <a:t>설정</a:t>
            </a:r>
            <a:r>
              <a:rPr lang="en-US" altLang="ko-KR" sz="2800">
                <a:latin typeface="견명조" pitchFamily="18" charset="-127"/>
              </a:rPr>
              <a:t>(1/2)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849313" y="1592263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클래스패스</a:t>
            </a:r>
            <a:r>
              <a:rPr lang="en-US" altLang="ko-KR" sz="1800">
                <a:latin typeface="견명조" pitchFamily="18" charset="-127"/>
              </a:rPr>
              <a:t>(classpath)</a:t>
            </a:r>
            <a:r>
              <a:rPr lang="ko-KR" altLang="en-US" sz="1800">
                <a:latin typeface="견명조" pitchFamily="18" charset="-127"/>
              </a:rPr>
              <a:t>는 클래스파일</a:t>
            </a:r>
            <a:r>
              <a:rPr lang="en-US" altLang="ko-KR" sz="1800">
                <a:latin typeface="견명조" pitchFamily="18" charset="-127"/>
              </a:rPr>
              <a:t>(*.class)</a:t>
            </a:r>
            <a:r>
              <a:rPr lang="ko-KR" altLang="en-US" sz="1800">
                <a:latin typeface="견명조" pitchFamily="18" charset="-127"/>
              </a:rPr>
              <a:t>를 찾는 경로</a:t>
            </a:r>
            <a:r>
              <a:rPr lang="en-US" altLang="ko-KR" sz="1800">
                <a:latin typeface="견명조" pitchFamily="18" charset="-127"/>
              </a:rPr>
              <a:t>. </a:t>
            </a:r>
            <a:r>
              <a:rPr lang="ko-KR" altLang="en-US" sz="1800">
                <a:latin typeface="견명조" pitchFamily="18" charset="-127"/>
              </a:rPr>
              <a:t>구분자는 </a:t>
            </a:r>
            <a:r>
              <a:rPr lang="en-US" altLang="ko-KR" sz="1800">
                <a:latin typeface="Arial" panose="020B0604020202020204" pitchFamily="34" charset="0"/>
              </a:rPr>
              <a:t>‘</a:t>
            </a:r>
            <a:r>
              <a:rPr lang="en-US" altLang="ko-KR" sz="1800">
                <a:latin typeface="견명조" pitchFamily="18" charset="-127"/>
              </a:rPr>
              <a:t>;</a:t>
            </a:r>
            <a:r>
              <a:rPr lang="en-US" altLang="ko-KR" sz="1800">
                <a:latin typeface="Arial" panose="020B0604020202020204" pitchFamily="34" charset="0"/>
              </a:rPr>
              <a:t>’</a:t>
            </a:r>
            <a:endParaRPr lang="en-US" altLang="ko-KR" sz="1800">
              <a:latin typeface="견명조" pitchFamily="18" charset="-127"/>
            </a:endParaRPr>
          </a:p>
        </p:txBody>
      </p:sp>
      <p:sp>
        <p:nvSpPr>
          <p:cNvPr id="2" name="Text Box 20"/>
          <p:cNvSpPr txBox="1">
            <a:spLocks noChangeArrowheads="1"/>
          </p:cNvSpPr>
          <p:nvPr/>
        </p:nvSpPr>
        <p:spPr bwMode="auto">
          <a:xfrm>
            <a:off x="849313" y="2420938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클래스패스가 없으면 자동적으로 현재 폴더가 포함되지만</a:t>
            </a:r>
            <a:endParaRPr lang="en-US" altLang="ko-KR" sz="1800">
              <a:latin typeface="견명조" pitchFamily="18" charset="-127"/>
            </a:endParaRPr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849313" y="2816226"/>
            <a:ext cx="860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  </a:t>
            </a:r>
            <a:r>
              <a:rPr lang="ko-KR" altLang="en-US" sz="1800">
                <a:latin typeface="견명조" pitchFamily="18" charset="-127"/>
              </a:rPr>
              <a:t>클래스패스를 지정할 때는</a:t>
            </a:r>
            <a:r>
              <a:rPr lang="en-US" altLang="ko-KR" sz="1800">
                <a:latin typeface="견명조" pitchFamily="18" charset="-127"/>
              </a:rPr>
              <a:t> </a:t>
            </a:r>
            <a:r>
              <a:rPr lang="ko-KR" altLang="en-US" sz="1800">
                <a:latin typeface="견명조" pitchFamily="18" charset="-127"/>
              </a:rPr>
              <a:t>현재 폴더</a:t>
            </a:r>
            <a:r>
              <a:rPr lang="en-US" altLang="ko-KR" sz="1800">
                <a:latin typeface="견명조" pitchFamily="18" charset="-127"/>
              </a:rPr>
              <a:t>(.)</a:t>
            </a:r>
            <a:r>
              <a:rPr lang="ko-KR" altLang="en-US" sz="1800">
                <a:latin typeface="견명조" pitchFamily="18" charset="-127"/>
              </a:rPr>
              <a:t>도 함께 추가해주어야 한다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849313" y="1989138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클래스패스에 패키지가 포함된 폴더나 </a:t>
            </a:r>
            <a:r>
              <a:rPr lang="en-US" altLang="ko-KR" sz="1800">
                <a:latin typeface="견명조" pitchFamily="18" charset="-127"/>
              </a:rPr>
              <a:t>jar</a:t>
            </a:r>
            <a:r>
              <a:rPr lang="ko-KR" altLang="en-US" sz="1800">
                <a:latin typeface="견명조" pitchFamily="18" charset="-127"/>
              </a:rPr>
              <a:t>파일을</a:t>
            </a:r>
            <a:r>
              <a:rPr lang="en-US" altLang="ko-KR" sz="1800">
                <a:latin typeface="견명조" pitchFamily="18" charset="-127"/>
              </a:rPr>
              <a:t>(*.jar) </a:t>
            </a:r>
            <a:r>
              <a:rPr lang="ko-KR" altLang="en-US" sz="1800">
                <a:latin typeface="견명조" pitchFamily="18" charset="-127"/>
              </a:rPr>
              <a:t>나열한다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pic>
        <p:nvPicPr>
          <p:cNvPr id="26636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3357564"/>
            <a:ext cx="57531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957263" y="5192714"/>
            <a:ext cx="3492500" cy="82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>
                <a:latin typeface="견명조" pitchFamily="18" charset="-127"/>
              </a:rPr>
              <a:t>[</a:t>
            </a:r>
            <a:r>
              <a:rPr lang="ko-KR" altLang="en-US">
                <a:latin typeface="견명조" pitchFamily="18" charset="-127"/>
              </a:rPr>
              <a:t>참고</a:t>
            </a:r>
            <a:r>
              <a:rPr lang="en-US" altLang="ko-KR">
                <a:latin typeface="견명조" pitchFamily="18" charset="-127"/>
              </a:rPr>
              <a:t>] java.exe</a:t>
            </a:r>
            <a:r>
              <a:rPr lang="ko-KR" altLang="en-US">
                <a:latin typeface="견명조" pitchFamily="18" charset="-127"/>
              </a:rPr>
              <a:t>의‘</a:t>
            </a:r>
            <a:r>
              <a:rPr lang="en-US" altLang="ko-KR">
                <a:latin typeface="견명조" pitchFamily="18" charset="-127"/>
              </a:rPr>
              <a:t>cp</a:t>
            </a:r>
            <a:r>
              <a:rPr lang="en-US" altLang="ko-KR">
                <a:latin typeface="Arial" panose="020B0604020202020204" pitchFamily="34" charset="0"/>
              </a:rPr>
              <a:t>’</a:t>
            </a:r>
            <a:r>
              <a:rPr lang="ko-KR" altLang="en-US">
                <a:latin typeface="견명조" pitchFamily="18" charset="-127"/>
              </a:rPr>
              <a:t>옵션을 이용해서 </a:t>
            </a:r>
          </a:p>
          <a:p>
            <a:pPr eaLnBrk="1" hangingPunct="1"/>
            <a:r>
              <a:rPr lang="ko-KR" altLang="en-US">
                <a:latin typeface="견명조" pitchFamily="18" charset="-127"/>
              </a:rPr>
              <a:t>      일시적으로 클래스패스를 지정해</a:t>
            </a:r>
          </a:p>
          <a:p>
            <a:pPr eaLnBrk="1" hangingPunct="1"/>
            <a:r>
              <a:rPr lang="ko-KR" altLang="en-US">
                <a:latin typeface="견명조" pitchFamily="18" charset="-127"/>
              </a:rPr>
              <a:t>      줄 수도 있다</a:t>
            </a:r>
            <a:r>
              <a:rPr lang="en-US" altLang="ko-KR">
                <a:latin typeface="견명조" pitchFamily="18" charset="-127"/>
              </a:rPr>
              <a:t>.</a:t>
            </a:r>
          </a:p>
        </p:txBody>
      </p:sp>
      <p:pic>
        <p:nvPicPr>
          <p:cNvPr id="26638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1" y="4533901"/>
            <a:ext cx="47529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9" name="직사각형 18"/>
          <p:cNvSpPr/>
          <p:nvPr/>
        </p:nvSpPr>
        <p:spPr bwMode="auto">
          <a:xfrm rot="1640869">
            <a:off x="6123824" y="424949"/>
            <a:ext cx="2725724" cy="617734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PC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기준으로 서버기준시 어떻게 되는지 상상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PATH=/ / /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export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PATH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62556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/>
      <p:bldP spid="3" grpId="0"/>
      <p:bldP spid="4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5" name="Text Box 19"/>
          <p:cNvSpPr txBox="1">
            <a:spLocks noChangeArrowheads="1"/>
          </p:cNvSpPr>
          <p:nvPr/>
        </p:nvSpPr>
        <p:spPr bwMode="auto">
          <a:xfrm>
            <a:off x="739776" y="1016001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2800">
                <a:latin typeface="견명조" pitchFamily="18" charset="-127"/>
              </a:rPr>
              <a:t>3.3 </a:t>
            </a:r>
            <a:r>
              <a:rPr lang="ko-KR" altLang="en-US" sz="2800">
                <a:latin typeface="견명조" pitchFamily="18" charset="-127"/>
              </a:rPr>
              <a:t>클래스패스</a:t>
            </a:r>
            <a:r>
              <a:rPr lang="en-US" altLang="ko-KR" sz="2800">
                <a:latin typeface="견명조" pitchFamily="18" charset="-127"/>
              </a:rPr>
              <a:t>(classpath) </a:t>
            </a:r>
            <a:r>
              <a:rPr lang="ko-KR" altLang="en-US" sz="2800">
                <a:latin typeface="견명조" pitchFamily="18" charset="-127"/>
              </a:rPr>
              <a:t>설정</a:t>
            </a:r>
            <a:r>
              <a:rPr lang="en-US" altLang="ko-KR" sz="2800">
                <a:latin typeface="견명조" pitchFamily="18" charset="-127"/>
              </a:rPr>
              <a:t>(2/2)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704851" y="1665288"/>
            <a:ext cx="87487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</a:t>
            </a:r>
            <a:r>
              <a:rPr lang="en-US" altLang="ko-KR"/>
              <a:t>▶</a:t>
            </a:r>
            <a:r>
              <a:rPr lang="en-US" altLang="ko-KR" sz="1800">
                <a:latin typeface="견명조" pitchFamily="18" charset="-127"/>
              </a:rPr>
              <a:t> </a:t>
            </a:r>
            <a:r>
              <a:rPr lang="ko-KR" altLang="en-US" sz="1800">
                <a:latin typeface="견명조" pitchFamily="18" charset="-127"/>
              </a:rPr>
              <a:t>클래스패스로 자동 포함된 폴더 </a:t>
            </a:r>
            <a:r>
              <a:rPr lang="en-US" altLang="ko-KR" sz="1800">
                <a:latin typeface="견명조" pitchFamily="18" charset="-127"/>
              </a:rPr>
              <a:t>for </a:t>
            </a:r>
            <a:r>
              <a:rPr lang="ko-KR" altLang="en-US" sz="1800">
                <a:latin typeface="견명조" pitchFamily="18" charset="-127"/>
              </a:rPr>
              <a:t>클래스파일</a:t>
            </a:r>
            <a:r>
              <a:rPr lang="en-US" altLang="ko-KR" sz="1800">
                <a:latin typeface="견명조" pitchFamily="18" charset="-127"/>
              </a:rPr>
              <a:t>(*.class) : </a:t>
            </a:r>
            <a:r>
              <a:rPr lang="ko-KR" altLang="en-US" sz="1800">
                <a:latin typeface="견명조" pitchFamily="18" charset="-127"/>
              </a:rPr>
              <a:t>수동생성 해야함</a:t>
            </a:r>
            <a:r>
              <a:rPr lang="en-US" altLang="ko-KR" sz="1800">
                <a:latin typeface="견명조" pitchFamily="18" charset="-127"/>
              </a:rPr>
              <a:t>. </a:t>
            </a:r>
          </a:p>
        </p:txBody>
      </p:sp>
      <p:pic>
        <p:nvPicPr>
          <p:cNvPr id="27657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026" y="3481388"/>
            <a:ext cx="446722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20"/>
          <p:cNvSpPr txBox="1">
            <a:spLocks noChangeArrowheads="1"/>
          </p:cNvSpPr>
          <p:nvPr/>
        </p:nvSpPr>
        <p:spPr bwMode="auto">
          <a:xfrm>
            <a:off x="1028700" y="2062163"/>
            <a:ext cx="7848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JDK</a:t>
            </a:r>
            <a:r>
              <a:rPr lang="ko-KR" altLang="en-US" sz="1800">
                <a:latin typeface="견명조" pitchFamily="18" charset="-127"/>
              </a:rPr>
              <a:t>설치경로</a:t>
            </a:r>
            <a:r>
              <a:rPr lang="en-US" altLang="ko-KR" sz="1800">
                <a:latin typeface="견명조" pitchFamily="18" charset="-127"/>
              </a:rPr>
              <a:t>\jre\classes</a:t>
            </a:r>
            <a:endParaRPr lang="ko-KR" altLang="en-US" sz="1800">
              <a:latin typeface="견명조" pitchFamily="18" charset="-127"/>
            </a:endParaRPr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668339" y="2486026"/>
            <a:ext cx="8785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</a:t>
            </a:r>
            <a:r>
              <a:rPr lang="en-US" altLang="ko-KR"/>
              <a:t>▶</a:t>
            </a:r>
            <a:r>
              <a:rPr lang="en-US" altLang="ko-KR" sz="1800">
                <a:latin typeface="견명조" pitchFamily="18" charset="-127"/>
              </a:rPr>
              <a:t> </a:t>
            </a:r>
            <a:r>
              <a:rPr lang="ko-KR" altLang="en-US" sz="1800">
                <a:latin typeface="견명조" pitchFamily="18" charset="-127"/>
              </a:rPr>
              <a:t>클래스패스로 자동 포함된 폴더 </a:t>
            </a:r>
            <a:r>
              <a:rPr lang="en-US" altLang="ko-KR" sz="1800">
                <a:latin typeface="견명조" pitchFamily="18" charset="-127"/>
              </a:rPr>
              <a:t>for jar</a:t>
            </a:r>
            <a:r>
              <a:rPr lang="ko-KR" altLang="en-US" sz="1800">
                <a:latin typeface="견명조" pitchFamily="18" charset="-127"/>
              </a:rPr>
              <a:t>파일</a:t>
            </a:r>
            <a:r>
              <a:rPr lang="en-US" altLang="ko-KR" sz="1800">
                <a:latin typeface="견명조" pitchFamily="18" charset="-127"/>
              </a:rPr>
              <a:t>(*.jar) : JDK</a:t>
            </a:r>
            <a:r>
              <a:rPr lang="ko-KR" altLang="en-US" sz="1800">
                <a:latin typeface="견명조" pitchFamily="18" charset="-127"/>
              </a:rPr>
              <a:t>설치시 자동생성됨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28700" y="2882901"/>
            <a:ext cx="784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JDK</a:t>
            </a:r>
            <a:r>
              <a:rPr lang="ko-KR" altLang="en-US" sz="1800">
                <a:latin typeface="견명조" pitchFamily="18" charset="-127"/>
              </a:rPr>
              <a:t>설치경로</a:t>
            </a:r>
            <a:r>
              <a:rPr lang="en-US" altLang="ko-KR" sz="1800">
                <a:latin typeface="견명조" pitchFamily="18" charset="-127"/>
              </a:rPr>
              <a:t>\jre\lib\ext</a:t>
            </a:r>
            <a:endParaRPr lang="ko-KR" altLang="en-US" sz="1800">
              <a:latin typeface="견명조" pitchFamily="18" charset="-127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 bwMode="auto">
          <a:xfrm rot="1640869">
            <a:off x="6123824" y="424949"/>
            <a:ext cx="2725724" cy="617734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PC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기준으로 서버기준시 어떻게 되는지 상상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PATH=/ / /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export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PATH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07837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/>
      <p:bldP spid="3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Text Box 19"/>
          <p:cNvSpPr txBox="1">
            <a:spLocks noChangeArrowheads="1"/>
          </p:cNvSpPr>
          <p:nvPr/>
        </p:nvSpPr>
        <p:spPr bwMode="auto">
          <a:xfrm>
            <a:off x="723078" y="756444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2800">
                <a:latin typeface="견명조" pitchFamily="18" charset="-127"/>
              </a:rPr>
              <a:t>3.4 import</a:t>
            </a:r>
            <a:r>
              <a:rPr lang="ko-KR" altLang="en-US" sz="2800">
                <a:latin typeface="견명조" pitchFamily="18" charset="-127"/>
              </a:rPr>
              <a:t>문</a:t>
            </a:r>
          </a:p>
        </p:txBody>
      </p:sp>
      <p:sp>
        <p:nvSpPr>
          <p:cNvPr id="28680" name="Text Box 20"/>
          <p:cNvSpPr txBox="1">
            <a:spLocks noChangeArrowheads="1"/>
          </p:cNvSpPr>
          <p:nvPr/>
        </p:nvSpPr>
        <p:spPr bwMode="auto">
          <a:xfrm>
            <a:off x="904052" y="1369219"/>
            <a:ext cx="784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사용할 클래스가 속한 패키지를 지정하는데 사용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sp>
        <p:nvSpPr>
          <p:cNvPr id="2" name="Text Box 20"/>
          <p:cNvSpPr txBox="1">
            <a:spLocks noChangeArrowheads="1"/>
          </p:cNvSpPr>
          <p:nvPr/>
        </p:nvSpPr>
        <p:spPr bwMode="auto">
          <a:xfrm>
            <a:off x="904052" y="3990181"/>
            <a:ext cx="7848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java.lang</a:t>
            </a:r>
            <a:r>
              <a:rPr lang="ko-KR" altLang="en-US" sz="1800">
                <a:latin typeface="견명조" pitchFamily="18" charset="-127"/>
              </a:rPr>
              <a:t>패키지의 클래스는 </a:t>
            </a:r>
            <a:r>
              <a:rPr lang="en-US" altLang="ko-KR" sz="1800">
                <a:latin typeface="견명조" pitchFamily="18" charset="-127"/>
              </a:rPr>
              <a:t>import</a:t>
            </a:r>
            <a:r>
              <a:rPr lang="ko-KR" altLang="en-US" sz="1800">
                <a:latin typeface="견명조" pitchFamily="18" charset="-127"/>
              </a:rPr>
              <a:t>하지 않고도 사용할 수 있다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sp>
        <p:nvSpPr>
          <p:cNvPr id="28682" name="Text Box 20"/>
          <p:cNvSpPr txBox="1">
            <a:spLocks noChangeArrowheads="1"/>
          </p:cNvSpPr>
          <p:nvPr/>
        </p:nvSpPr>
        <p:spPr bwMode="auto">
          <a:xfrm>
            <a:off x="904052" y="1831181"/>
            <a:ext cx="8388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import</a:t>
            </a:r>
            <a:r>
              <a:rPr lang="ko-KR" altLang="en-US" sz="1800">
                <a:latin typeface="견명조" pitchFamily="18" charset="-127"/>
              </a:rPr>
              <a:t>문을 사용하면 클래스를 사용할 때 패키지명을 생략할 수 있다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pic>
        <p:nvPicPr>
          <p:cNvPr id="28683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215" y="2583657"/>
            <a:ext cx="2195512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4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853" y="2664618"/>
            <a:ext cx="3960813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5" name="Rectangle 22"/>
          <p:cNvSpPr>
            <a:spLocks noChangeArrowheads="1"/>
          </p:cNvSpPr>
          <p:nvPr/>
        </p:nvSpPr>
        <p:spPr bwMode="auto">
          <a:xfrm>
            <a:off x="1227902" y="2835374"/>
            <a:ext cx="4319588" cy="307777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8686" name="Rectangle 23"/>
          <p:cNvSpPr>
            <a:spLocks noChangeArrowheads="1"/>
          </p:cNvSpPr>
          <p:nvPr/>
        </p:nvSpPr>
        <p:spPr bwMode="auto">
          <a:xfrm>
            <a:off x="5944366" y="2835374"/>
            <a:ext cx="2700337" cy="307777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8687" name="Line 46"/>
          <p:cNvSpPr>
            <a:spLocks noChangeShapeType="1"/>
          </p:cNvSpPr>
          <p:nvPr/>
        </p:nvSpPr>
        <p:spPr bwMode="auto">
          <a:xfrm flipV="1">
            <a:off x="5260153" y="3024981"/>
            <a:ext cx="936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904052" y="4423569"/>
            <a:ext cx="7848600" cy="2035175"/>
            <a:chOff x="340" y="2950"/>
            <a:chExt cx="4944" cy="1282"/>
          </a:xfrm>
        </p:grpSpPr>
        <p:sp>
          <p:nvSpPr>
            <p:cNvPr id="28692" name="Text Box 20"/>
            <p:cNvSpPr txBox="1">
              <a:spLocks noChangeArrowheads="1"/>
            </p:cNvSpPr>
            <p:nvPr/>
          </p:nvSpPr>
          <p:spPr bwMode="auto">
            <a:xfrm>
              <a:off x="340" y="2950"/>
              <a:ext cx="49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66700" indent="-2667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r>
                <a:rPr lang="en-US" altLang="ko-KR" sz="1800">
                  <a:latin typeface="견명조" pitchFamily="18" charset="-127"/>
                </a:rPr>
                <a:t>    String, Object, System, Thread ...</a:t>
              </a:r>
              <a:endParaRPr lang="ko-KR" altLang="en-US" sz="1800">
                <a:latin typeface="견명조" pitchFamily="18" charset="-127"/>
              </a:endParaRPr>
            </a:p>
          </p:txBody>
        </p:sp>
        <p:pic>
          <p:nvPicPr>
            <p:cNvPr id="28693" name="Picture 2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0" y="3249"/>
              <a:ext cx="2359" cy="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5295078" y="4825202"/>
            <a:ext cx="3997325" cy="654050"/>
            <a:chOff x="3106" y="3203"/>
            <a:chExt cx="2518" cy="412"/>
          </a:xfrm>
        </p:grpSpPr>
        <p:pic>
          <p:nvPicPr>
            <p:cNvPr id="28690" name="Picture 2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9" y="3203"/>
              <a:ext cx="2472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91" name="Rectangle 27"/>
            <p:cNvSpPr>
              <a:spLocks noChangeArrowheads="1"/>
            </p:cNvSpPr>
            <p:nvPr/>
          </p:nvSpPr>
          <p:spPr bwMode="auto">
            <a:xfrm>
              <a:off x="3106" y="3288"/>
              <a:ext cx="2518" cy="194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83117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3" name="Text Box 19"/>
          <p:cNvSpPr txBox="1">
            <a:spLocks noChangeArrowheads="1"/>
          </p:cNvSpPr>
          <p:nvPr/>
        </p:nvSpPr>
        <p:spPr bwMode="auto">
          <a:xfrm>
            <a:off x="550066" y="598640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2800">
                <a:latin typeface="견명조" pitchFamily="18" charset="-127"/>
              </a:rPr>
              <a:t>3.5 import</a:t>
            </a:r>
            <a:r>
              <a:rPr lang="ko-KR" altLang="en-US" sz="2800">
                <a:latin typeface="견명조" pitchFamily="18" charset="-127"/>
              </a:rPr>
              <a:t>문의 선언</a:t>
            </a:r>
          </a:p>
        </p:txBody>
      </p:sp>
      <p:sp>
        <p:nvSpPr>
          <p:cNvPr id="29704" name="Text Box 20"/>
          <p:cNvSpPr txBox="1">
            <a:spLocks noChangeArrowheads="1"/>
          </p:cNvSpPr>
          <p:nvPr/>
        </p:nvSpPr>
        <p:spPr bwMode="auto">
          <a:xfrm>
            <a:off x="731040" y="1211415"/>
            <a:ext cx="784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import</a:t>
            </a:r>
            <a:r>
              <a:rPr lang="ko-KR" altLang="en-US" sz="1800">
                <a:latin typeface="견명조" pitchFamily="18" charset="-127"/>
              </a:rPr>
              <a:t>문은 패키지문과 클래스선언의 사이에 선언한다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pic>
        <p:nvPicPr>
          <p:cNvPr id="29705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54" y="1540027"/>
            <a:ext cx="7164387" cy="168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6" name="Text Box 20"/>
          <p:cNvSpPr txBox="1">
            <a:spLocks noChangeArrowheads="1"/>
          </p:cNvSpPr>
          <p:nvPr/>
        </p:nvSpPr>
        <p:spPr bwMode="auto">
          <a:xfrm>
            <a:off x="731040" y="3264052"/>
            <a:ext cx="7848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import</a:t>
            </a:r>
            <a:r>
              <a:rPr lang="ko-KR" altLang="en-US" sz="1800">
                <a:latin typeface="견명조" pitchFamily="18" charset="-127"/>
              </a:rPr>
              <a:t>문을 선언하는 방법은 다음과 같다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pic>
        <p:nvPicPr>
          <p:cNvPr id="29707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54" y="3624414"/>
            <a:ext cx="7164387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8" name="Picture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115" y="4307040"/>
            <a:ext cx="6300788" cy="203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5570424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Text Box 19"/>
          <p:cNvSpPr txBox="1">
            <a:spLocks noChangeArrowheads="1"/>
          </p:cNvSpPr>
          <p:nvPr/>
        </p:nvSpPr>
        <p:spPr bwMode="auto">
          <a:xfrm>
            <a:off x="610774" y="647965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2800">
                <a:latin typeface="견명조" pitchFamily="18" charset="-127"/>
              </a:rPr>
              <a:t>3.5 import</a:t>
            </a:r>
            <a:r>
              <a:rPr lang="ko-KR" altLang="en-US" sz="2800">
                <a:latin typeface="견명조" pitchFamily="18" charset="-127"/>
              </a:rPr>
              <a:t>문의 선언 </a:t>
            </a:r>
            <a:r>
              <a:rPr lang="en-US" altLang="ko-KR" sz="2800">
                <a:latin typeface="견명조" pitchFamily="18" charset="-127"/>
              </a:rPr>
              <a:t>- </a:t>
            </a:r>
            <a:r>
              <a:rPr lang="ko-KR" altLang="en-US" sz="2800">
                <a:latin typeface="견명조" pitchFamily="18" charset="-127"/>
              </a:rPr>
              <a:t>선언예</a:t>
            </a:r>
          </a:p>
        </p:txBody>
      </p:sp>
      <p:sp>
        <p:nvSpPr>
          <p:cNvPr id="30728" name="Text Box 20"/>
          <p:cNvSpPr txBox="1">
            <a:spLocks noChangeArrowheads="1"/>
          </p:cNvSpPr>
          <p:nvPr/>
        </p:nvSpPr>
        <p:spPr bwMode="auto">
          <a:xfrm>
            <a:off x="791748" y="1189302"/>
            <a:ext cx="7848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import</a:t>
            </a:r>
            <a:r>
              <a:rPr lang="ko-KR" altLang="en-US" sz="1800">
                <a:latin typeface="견명조" pitchFamily="18" charset="-127"/>
              </a:rPr>
              <a:t>문은 컴파일 시에 처리되므로 프로그램의 성능에 아무런 영향을 미치지 않는다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sp>
        <p:nvSpPr>
          <p:cNvPr id="30729" name="Rectangle 16"/>
          <p:cNvSpPr>
            <a:spLocks noChangeArrowheads="1"/>
          </p:cNvSpPr>
          <p:nvPr/>
        </p:nvSpPr>
        <p:spPr bwMode="auto">
          <a:xfrm>
            <a:off x="1404524" y="2115708"/>
            <a:ext cx="3095625" cy="307777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30730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473" y="1944952"/>
            <a:ext cx="289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1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874" y="2089415"/>
            <a:ext cx="2066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2" name="Rectangle 21"/>
          <p:cNvSpPr>
            <a:spLocks noChangeArrowheads="1"/>
          </p:cNvSpPr>
          <p:nvPr/>
        </p:nvSpPr>
        <p:spPr bwMode="auto">
          <a:xfrm>
            <a:off x="4823999" y="2115708"/>
            <a:ext cx="3095625" cy="307777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0733" name="Line 46"/>
          <p:cNvSpPr>
            <a:spLocks noChangeShapeType="1"/>
          </p:cNvSpPr>
          <p:nvPr/>
        </p:nvSpPr>
        <p:spPr bwMode="auto">
          <a:xfrm flipV="1">
            <a:off x="4212812" y="2270389"/>
            <a:ext cx="9350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34" name="Rectangle 22"/>
          <p:cNvSpPr>
            <a:spLocks noChangeArrowheads="1"/>
          </p:cNvSpPr>
          <p:nvPr/>
        </p:nvSpPr>
        <p:spPr bwMode="auto">
          <a:xfrm>
            <a:off x="1402937" y="3447620"/>
            <a:ext cx="3095625" cy="307777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0735" name="Rectangle 25"/>
          <p:cNvSpPr>
            <a:spLocks noChangeArrowheads="1"/>
          </p:cNvSpPr>
          <p:nvPr/>
        </p:nvSpPr>
        <p:spPr bwMode="auto">
          <a:xfrm>
            <a:off x="4822412" y="3447620"/>
            <a:ext cx="3095625" cy="307777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0736" name="Line 46"/>
          <p:cNvSpPr>
            <a:spLocks noChangeShapeType="1"/>
          </p:cNvSpPr>
          <p:nvPr/>
        </p:nvSpPr>
        <p:spPr bwMode="auto">
          <a:xfrm flipV="1">
            <a:off x="4211223" y="3602302"/>
            <a:ext cx="9350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37" name="Text Box 20"/>
          <p:cNvSpPr txBox="1">
            <a:spLocks noChangeArrowheads="1"/>
          </p:cNvSpPr>
          <p:nvPr/>
        </p:nvSpPr>
        <p:spPr bwMode="auto">
          <a:xfrm>
            <a:off x="791748" y="2832365"/>
            <a:ext cx="784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다음의 두 코드는 서로 의미가 다르다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pic>
        <p:nvPicPr>
          <p:cNvPr id="30738" name="Picture 2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424" y="3384814"/>
            <a:ext cx="20288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9" name="Picture 2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312" y="3440377"/>
            <a:ext cx="1514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0" name="Text Box 20"/>
          <p:cNvSpPr txBox="1">
            <a:spLocks noChangeArrowheads="1"/>
          </p:cNvSpPr>
          <p:nvPr/>
        </p:nvSpPr>
        <p:spPr bwMode="auto">
          <a:xfrm>
            <a:off x="791748" y="4176977"/>
            <a:ext cx="795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이름이 같은 클래스가 속한 두 패키지를 </a:t>
            </a:r>
            <a:r>
              <a:rPr lang="en-US" altLang="ko-KR" sz="1800">
                <a:latin typeface="견명조" pitchFamily="18" charset="-127"/>
              </a:rPr>
              <a:t>import</a:t>
            </a:r>
            <a:r>
              <a:rPr lang="ko-KR" altLang="en-US" sz="1800">
                <a:latin typeface="견명조" pitchFamily="18" charset="-127"/>
              </a:rPr>
              <a:t>할 때는 클래스 앞에 패키지명을 붙여줘야 한다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pic>
        <p:nvPicPr>
          <p:cNvPr id="30741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611" y="4861190"/>
            <a:ext cx="5040312" cy="153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878734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62892" y="646772"/>
            <a:ext cx="9047229" cy="14764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modifier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변수와</a:t>
            </a:r>
            <a:r>
              <a:rPr lang="en-US" altLang="ko-KR" sz="1000" dirty="0"/>
              <a:t> </a:t>
            </a:r>
            <a:r>
              <a:rPr lang="ko-KR" altLang="en-US" sz="1000" dirty="0" err="1"/>
              <a:t>메소드</a:t>
            </a:r>
            <a:r>
              <a:rPr lang="ko-KR" altLang="en-US" sz="1000" dirty="0"/>
              <a:t> 앞에 </a:t>
            </a:r>
            <a:r>
              <a:rPr lang="en-US" altLang="ko-KR" sz="1000" dirty="0" err="1"/>
              <a:t>public,private</a:t>
            </a:r>
            <a:r>
              <a:rPr lang="en-US" altLang="ko-KR" sz="1000" dirty="0"/>
              <a:t>….</a:t>
            </a:r>
            <a:r>
              <a:rPr lang="ko-KR" altLang="en-US" sz="1000" dirty="0"/>
              <a:t>등을 붙이는 이유</a:t>
            </a:r>
            <a:r>
              <a:rPr lang="en-US" altLang="ko-KR" sz="1000" dirty="0"/>
              <a:t>,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간단히 </a:t>
            </a:r>
            <a:r>
              <a:rPr lang="ko-KR" altLang="en-US" sz="1000" dirty="0" err="1"/>
              <a:t>알아둘것은</a:t>
            </a:r>
            <a:r>
              <a:rPr lang="ko-KR" altLang="en-US" sz="1000" dirty="0"/>
              <a:t> 다른 클래스나 함수에서 쓰려면 </a:t>
            </a:r>
            <a:r>
              <a:rPr lang="en-US" altLang="ko-KR" sz="1000" dirty="0"/>
              <a:t>public,</a:t>
            </a:r>
            <a:r>
              <a:rPr lang="ko-KR" altLang="en-US" sz="1000" dirty="0"/>
              <a:t>나만 쓰려면 </a:t>
            </a:r>
            <a:r>
              <a:rPr lang="en-US" altLang="ko-KR" sz="1000" dirty="0"/>
              <a:t>private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00" dirty="0"/>
              <a:t>Static</a:t>
            </a:r>
            <a:r>
              <a:rPr lang="ko-KR" altLang="en-US" sz="1000" dirty="0"/>
              <a:t>은 앞에 예제에서 간단히 </a:t>
            </a:r>
            <a:r>
              <a:rPr lang="ko-KR" altLang="en-US" sz="1000" dirty="0" err="1"/>
              <a:t>맛본데로</a:t>
            </a:r>
            <a:r>
              <a:rPr lang="en-US" altLang="ko-KR" sz="1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6156771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3506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객체지향 프로그래밍을 위한 최소의 용어를 학습한다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중간중간 실습을 통하여 다음의 용어를 익히도록 한다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/>
              <a:t>변수와 </a:t>
            </a:r>
            <a:r>
              <a:rPr lang="ko-KR" altLang="en-US" sz="1200" dirty="0" err="1"/>
              <a:t>메서드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/>
              <a:t>클래스</a:t>
            </a:r>
            <a:r>
              <a:rPr lang="en-US" altLang="ko-KR" sz="1200" dirty="0"/>
              <a:t>, </a:t>
            </a:r>
            <a:r>
              <a:rPr lang="ko-KR" altLang="en-US" sz="1200" dirty="0"/>
              <a:t>객체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인스턴스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 err="1"/>
              <a:t>메서드</a:t>
            </a:r>
            <a:r>
              <a:rPr lang="ko-KR" altLang="en-US" sz="1200" dirty="0"/>
              <a:t> 오버로딩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 err="1"/>
              <a:t>생성자</a:t>
            </a:r>
            <a:r>
              <a:rPr lang="en-US" altLang="ko-KR" sz="1200" dirty="0"/>
              <a:t>(constructor),(</a:t>
            </a:r>
            <a:r>
              <a:rPr lang="ko-KR" altLang="en-US" sz="1200" dirty="0" err="1"/>
              <a:t>소멸자</a:t>
            </a:r>
            <a:r>
              <a:rPr lang="en-US" altLang="ko-KR" sz="1200" dirty="0"/>
              <a:t>), (</a:t>
            </a:r>
            <a:r>
              <a:rPr lang="ko-KR" altLang="en-US" sz="1200" dirty="0"/>
              <a:t>이벤트</a:t>
            </a:r>
            <a:r>
              <a:rPr lang="en-US" altLang="ko-KR" sz="1200" dirty="0"/>
              <a:t>)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Inheritance 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Overriding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Package</a:t>
            </a:r>
            <a:r>
              <a:rPr lang="ko-KR" altLang="en-US" sz="1200" dirty="0"/>
              <a:t>와 </a:t>
            </a:r>
            <a:r>
              <a:rPr lang="en-US" altLang="ko-KR" sz="1200" dirty="0"/>
              <a:t>Import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modifier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Text Box 19"/>
          <p:cNvSpPr txBox="1">
            <a:spLocks noChangeArrowheads="1"/>
          </p:cNvSpPr>
          <p:nvPr/>
        </p:nvSpPr>
        <p:spPr bwMode="auto">
          <a:xfrm>
            <a:off x="739776" y="1016001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견명조" pitchFamily="18" charset="-127"/>
              </a:rPr>
              <a:t>4.1 </a:t>
            </a:r>
            <a:r>
              <a:rPr lang="ko-KR" altLang="en-US" sz="2800">
                <a:latin typeface="견명조" pitchFamily="18" charset="-127"/>
              </a:rPr>
              <a:t>제어자</a:t>
            </a:r>
            <a:r>
              <a:rPr lang="en-US" altLang="ko-KR" sz="2800">
                <a:latin typeface="견명조" pitchFamily="18" charset="-127"/>
              </a:rPr>
              <a:t>(modifier)</a:t>
            </a:r>
            <a:r>
              <a:rPr lang="ko-KR" altLang="en-US" sz="2800">
                <a:latin typeface="견명조" pitchFamily="18" charset="-127"/>
              </a:rPr>
              <a:t>란</a:t>
            </a:r>
            <a:r>
              <a:rPr lang="en-US" altLang="ko-KR" sz="2800">
                <a:latin typeface="견명조" pitchFamily="18" charset="-127"/>
              </a:rPr>
              <a:t>?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849313" y="2133601"/>
            <a:ext cx="860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제어자는 크게 접근 제어자와 그 외의 제어자로 나뉜다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sp>
        <p:nvSpPr>
          <p:cNvPr id="2" name="Text Box 20"/>
          <p:cNvSpPr txBox="1">
            <a:spLocks noChangeArrowheads="1"/>
          </p:cNvSpPr>
          <p:nvPr/>
        </p:nvSpPr>
        <p:spPr bwMode="auto">
          <a:xfrm>
            <a:off x="849313" y="1665288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클래스</a:t>
            </a:r>
            <a:r>
              <a:rPr lang="en-US" altLang="ko-KR" sz="1800">
                <a:latin typeface="견명조" pitchFamily="18" charset="-127"/>
              </a:rPr>
              <a:t>, </a:t>
            </a:r>
            <a:r>
              <a:rPr lang="ko-KR" altLang="en-US" sz="1800">
                <a:latin typeface="견명조" pitchFamily="18" charset="-127"/>
              </a:rPr>
              <a:t>변수</a:t>
            </a:r>
            <a:r>
              <a:rPr lang="en-US" altLang="ko-KR" sz="1800">
                <a:latin typeface="견명조" pitchFamily="18" charset="-127"/>
              </a:rPr>
              <a:t>, </a:t>
            </a:r>
            <a:r>
              <a:rPr lang="ko-KR" altLang="en-US" sz="1800">
                <a:latin typeface="견명조" pitchFamily="18" charset="-127"/>
              </a:rPr>
              <a:t>메서드의 선언부에 사용되어 부가적인 의미를 부여한다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pic>
        <p:nvPicPr>
          <p:cNvPr id="166933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3536950"/>
            <a:ext cx="82867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849313" y="2613026"/>
            <a:ext cx="8604250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하나의 대상에 여러 개의 제어자를 조합해서 사용할 수 있으나</a:t>
            </a:r>
            <a:r>
              <a:rPr lang="en-US" altLang="ko-KR" sz="1800">
                <a:latin typeface="견명조" pitchFamily="18" charset="-127"/>
              </a:rPr>
              <a:t>, </a:t>
            </a:r>
          </a:p>
          <a:p>
            <a:pPr algn="l" eaLnBrk="1" hangingPunct="1"/>
            <a:r>
              <a:rPr lang="ko-KR" altLang="en-US" sz="1800">
                <a:latin typeface="견명조" pitchFamily="18" charset="-127"/>
              </a:rPr>
              <a:t>    접근제어자는 단 하나만 사용할 수 있다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C6B338-6DDF-446E-AD0F-16A65042228C}"/>
              </a:ext>
            </a:extLst>
          </p:cNvPr>
          <p:cNvSpPr txBox="1"/>
          <p:nvPr/>
        </p:nvSpPr>
        <p:spPr>
          <a:xfrm rot="1828801">
            <a:off x="6499690" y="734060"/>
            <a:ext cx="3401499" cy="10525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가볍게 읽어보자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지금 당장 이해 안된다고 프로그램 못 만드는 것도 아니다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모르는 문법 안 써도 좋은 프로그램 구현하는데 전혀 상관없다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 점점 실력이 늘 때 다시 보고 이해하자</a:t>
            </a:r>
          </a:p>
        </p:txBody>
      </p:sp>
    </p:spTree>
    <p:extLst>
      <p:ext uri="{BB962C8B-B14F-4D97-AF65-F5344CB8AC3E}">
        <p14:creationId xmlns:p14="http://schemas.microsoft.com/office/powerpoint/2010/main" val="6593525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ext Box 19"/>
          <p:cNvSpPr txBox="1">
            <a:spLocks noChangeArrowheads="1"/>
          </p:cNvSpPr>
          <p:nvPr/>
        </p:nvSpPr>
        <p:spPr bwMode="auto">
          <a:xfrm>
            <a:off x="739776" y="507580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견명조" pitchFamily="18" charset="-127"/>
              </a:rPr>
              <a:t>4.2 static </a:t>
            </a:r>
            <a:r>
              <a:rPr lang="en-US" altLang="ko-KR" sz="2800">
                <a:latin typeface="Arial" panose="020B0604020202020204" pitchFamily="34" charset="0"/>
              </a:rPr>
              <a:t>–</a:t>
            </a:r>
            <a:r>
              <a:rPr lang="en-US" altLang="ko-KR" sz="2800">
                <a:latin typeface="견명조" pitchFamily="18" charset="-127"/>
              </a:rPr>
              <a:t> </a:t>
            </a:r>
            <a:r>
              <a:rPr lang="ko-KR" altLang="en-US" sz="2800">
                <a:latin typeface="견명조" pitchFamily="18" charset="-127"/>
              </a:rPr>
              <a:t>클래스의</a:t>
            </a:r>
            <a:r>
              <a:rPr lang="en-US" altLang="ko-KR" sz="2800">
                <a:latin typeface="견명조" pitchFamily="18" charset="-127"/>
              </a:rPr>
              <a:t>, </a:t>
            </a:r>
            <a:r>
              <a:rPr lang="ko-KR" altLang="en-US" sz="2800">
                <a:latin typeface="견명조" pitchFamily="18" charset="-127"/>
              </a:rPr>
              <a:t>공통적인</a:t>
            </a:r>
          </a:p>
        </p:txBody>
      </p:sp>
      <p:pic>
        <p:nvPicPr>
          <p:cNvPr id="11272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8" y="1012404"/>
            <a:ext cx="81915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9" y="1912518"/>
            <a:ext cx="820102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975" y="4117555"/>
            <a:ext cx="3995738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10795C-7069-45FB-BEAE-8900E0D744B8}"/>
              </a:ext>
            </a:extLst>
          </p:cNvPr>
          <p:cNvSpPr txBox="1"/>
          <p:nvPr/>
        </p:nvSpPr>
        <p:spPr>
          <a:xfrm rot="1828801">
            <a:off x="6499690" y="734060"/>
            <a:ext cx="3401499" cy="10525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가볍게 읽어보자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지금 당장 이해 안된다고 프로그램 못 만드는 것도 아니다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모르는 문법 안 써도 좋은 프로그램 구현하는데 전혀 상관없다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 점점 실력이 늘 때 다시 보고 이해하자</a:t>
            </a:r>
          </a:p>
        </p:txBody>
      </p:sp>
    </p:spTree>
    <p:extLst>
      <p:ext uri="{BB962C8B-B14F-4D97-AF65-F5344CB8AC3E}">
        <p14:creationId xmlns:p14="http://schemas.microsoft.com/office/powerpoint/2010/main" val="388148271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Text Box 19"/>
          <p:cNvSpPr txBox="1">
            <a:spLocks noChangeArrowheads="1"/>
          </p:cNvSpPr>
          <p:nvPr/>
        </p:nvSpPr>
        <p:spPr bwMode="auto">
          <a:xfrm>
            <a:off x="694245" y="742819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견명조" pitchFamily="18" charset="-127"/>
              </a:rPr>
              <a:t>4.3 final </a:t>
            </a:r>
            <a:r>
              <a:rPr lang="en-US" altLang="ko-KR" sz="2800">
                <a:latin typeface="Arial" panose="020B0604020202020204" pitchFamily="34" charset="0"/>
              </a:rPr>
              <a:t>–</a:t>
            </a:r>
            <a:r>
              <a:rPr lang="en-US" altLang="ko-KR" sz="2800">
                <a:latin typeface="견명조" pitchFamily="18" charset="-127"/>
              </a:rPr>
              <a:t> </a:t>
            </a:r>
            <a:r>
              <a:rPr lang="ko-KR" altLang="en-US" sz="2800">
                <a:latin typeface="견명조" pitchFamily="18" charset="-127"/>
              </a:rPr>
              <a:t>마지막의</a:t>
            </a:r>
            <a:r>
              <a:rPr lang="en-US" altLang="ko-KR" sz="2800">
                <a:latin typeface="견명조" pitchFamily="18" charset="-127"/>
              </a:rPr>
              <a:t>, </a:t>
            </a:r>
            <a:r>
              <a:rPr lang="ko-KR" altLang="en-US" sz="2800">
                <a:latin typeface="견명조" pitchFamily="18" charset="-127"/>
              </a:rPr>
              <a:t>변경될 수 없는</a:t>
            </a:r>
          </a:p>
        </p:txBody>
      </p:sp>
      <p:pic>
        <p:nvPicPr>
          <p:cNvPr id="12296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82" y="1211132"/>
            <a:ext cx="82677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08" y="2076319"/>
            <a:ext cx="82581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857" y="4381369"/>
            <a:ext cx="3744912" cy="219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7B6AF-DCB8-4BF7-99BC-14F5936424F4}"/>
              </a:ext>
            </a:extLst>
          </p:cNvPr>
          <p:cNvSpPr txBox="1"/>
          <p:nvPr/>
        </p:nvSpPr>
        <p:spPr>
          <a:xfrm rot="1828801">
            <a:off x="6499690" y="734060"/>
            <a:ext cx="3401499" cy="10525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가볍게 읽어보자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지금 당장 이해 안된다고 프로그램 못 만드는 것도 아니다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모르는 문법 안 써도 좋은 프로그램 구현하는데 전혀 상관없다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 점점 실력이 늘 때 다시 보고 이해하자</a:t>
            </a:r>
          </a:p>
        </p:txBody>
      </p:sp>
    </p:spTree>
    <p:extLst>
      <p:ext uri="{BB962C8B-B14F-4D97-AF65-F5344CB8AC3E}">
        <p14:creationId xmlns:p14="http://schemas.microsoft.com/office/powerpoint/2010/main" val="1183841722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Text Box 19"/>
          <p:cNvSpPr txBox="1">
            <a:spLocks noChangeArrowheads="1"/>
          </p:cNvSpPr>
          <p:nvPr/>
        </p:nvSpPr>
        <p:spPr bwMode="auto">
          <a:xfrm>
            <a:off x="739776" y="1016001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견명조" pitchFamily="18" charset="-127"/>
              </a:rPr>
              <a:t>4.4 </a:t>
            </a:r>
            <a:r>
              <a:rPr lang="ko-KR" altLang="en-US" sz="2800">
                <a:latin typeface="견명조" pitchFamily="18" charset="-127"/>
              </a:rPr>
              <a:t>생성자를 이용한 </a:t>
            </a:r>
            <a:r>
              <a:rPr lang="en-US" altLang="ko-KR" sz="2800">
                <a:latin typeface="견명조" pitchFamily="18" charset="-127"/>
              </a:rPr>
              <a:t>final </a:t>
            </a:r>
            <a:r>
              <a:rPr lang="ko-KR" altLang="en-US" sz="2800">
                <a:latin typeface="견명조" pitchFamily="18" charset="-127"/>
              </a:rPr>
              <a:t>멤버변수 초기화</a:t>
            </a:r>
          </a:p>
        </p:txBody>
      </p:sp>
      <p:sp>
        <p:nvSpPr>
          <p:cNvPr id="13320" name="Text Box 20"/>
          <p:cNvSpPr txBox="1">
            <a:spLocks noChangeArrowheads="1"/>
          </p:cNvSpPr>
          <p:nvPr/>
        </p:nvSpPr>
        <p:spPr bwMode="auto">
          <a:xfrm>
            <a:off x="849313" y="1665288"/>
            <a:ext cx="8604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- final</a:t>
            </a:r>
            <a:r>
              <a:rPr lang="ko-KR" altLang="en-US" sz="1800">
                <a:latin typeface="견명조" pitchFamily="18" charset="-127"/>
              </a:rPr>
              <a:t>이 붙은 변수는 상수이므로 보통은 선언과 초기화를 동시에 하지만</a:t>
            </a:r>
            <a:r>
              <a:rPr lang="en-US" altLang="ko-KR" sz="1800">
                <a:latin typeface="견명조" pitchFamily="18" charset="-127"/>
              </a:rPr>
              <a:t>, </a:t>
            </a:r>
            <a:r>
              <a:rPr lang="ko-KR" altLang="en-US" sz="1800">
                <a:latin typeface="견명조" pitchFamily="18" charset="-127"/>
              </a:rPr>
              <a:t>인스턴스변수의 경우 생성자에서 초기화 할 수 있다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pic>
        <p:nvPicPr>
          <p:cNvPr id="13321" name="Picture 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63" y="2528889"/>
            <a:ext cx="731520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4737100" y="4184648"/>
            <a:ext cx="4356100" cy="1276350"/>
            <a:chOff x="2699" y="2568"/>
            <a:chExt cx="2744" cy="804"/>
          </a:xfrm>
        </p:grpSpPr>
        <p:pic>
          <p:nvPicPr>
            <p:cNvPr id="13323" name="Picture 5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1" y="2568"/>
              <a:ext cx="2694" cy="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4" name="Rectangle 54"/>
            <p:cNvSpPr>
              <a:spLocks noChangeArrowheads="1"/>
            </p:cNvSpPr>
            <p:nvPr/>
          </p:nvSpPr>
          <p:spPr bwMode="auto">
            <a:xfrm>
              <a:off x="2699" y="2869"/>
              <a:ext cx="2744" cy="194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4B6525-B1AD-4BD7-8400-FD162DB0A4C2}"/>
              </a:ext>
            </a:extLst>
          </p:cNvPr>
          <p:cNvSpPr txBox="1"/>
          <p:nvPr/>
        </p:nvSpPr>
        <p:spPr>
          <a:xfrm rot="1828801">
            <a:off x="6499690" y="734060"/>
            <a:ext cx="3401499" cy="10525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가볍게 읽어보자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지금 당장 이해 안된다고 프로그램 못 만드는 것도 아니다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모르는 문법 안 써도 좋은 프로그램 구현하는데 전혀 상관없다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 점점 실력이 늘 때 다시 보고 이해하자</a:t>
            </a:r>
          </a:p>
        </p:txBody>
      </p:sp>
    </p:spTree>
    <p:extLst>
      <p:ext uri="{BB962C8B-B14F-4D97-AF65-F5344CB8AC3E}">
        <p14:creationId xmlns:p14="http://schemas.microsoft.com/office/powerpoint/2010/main" val="13524581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Text Box 19"/>
          <p:cNvSpPr txBox="1">
            <a:spLocks noChangeArrowheads="1"/>
          </p:cNvSpPr>
          <p:nvPr/>
        </p:nvSpPr>
        <p:spPr bwMode="auto">
          <a:xfrm>
            <a:off x="739776" y="1016001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견명조" pitchFamily="18" charset="-127"/>
              </a:rPr>
              <a:t>4.5 abstract </a:t>
            </a:r>
            <a:r>
              <a:rPr lang="en-US" altLang="ko-KR" sz="2800">
                <a:latin typeface="Arial" panose="020B0604020202020204" pitchFamily="34" charset="0"/>
              </a:rPr>
              <a:t>–</a:t>
            </a:r>
            <a:r>
              <a:rPr lang="en-US" altLang="ko-KR" sz="2800">
                <a:latin typeface="견명조" pitchFamily="18" charset="-127"/>
              </a:rPr>
              <a:t> </a:t>
            </a:r>
            <a:r>
              <a:rPr lang="ko-KR" altLang="en-US" sz="2800">
                <a:latin typeface="견명조" pitchFamily="18" charset="-127"/>
              </a:rPr>
              <a:t>추상의</a:t>
            </a:r>
            <a:r>
              <a:rPr lang="en-US" altLang="ko-KR" sz="2800">
                <a:latin typeface="견명조" pitchFamily="18" charset="-127"/>
              </a:rPr>
              <a:t>, </a:t>
            </a:r>
            <a:r>
              <a:rPr lang="ko-KR" altLang="en-US" sz="2800">
                <a:latin typeface="견명조" pitchFamily="18" charset="-127"/>
              </a:rPr>
              <a:t>미완성의</a:t>
            </a:r>
          </a:p>
        </p:txBody>
      </p:sp>
      <p:pic>
        <p:nvPicPr>
          <p:cNvPr id="1434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9" y="1592264"/>
            <a:ext cx="82772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4" y="2565400"/>
            <a:ext cx="83343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026" y="5084763"/>
            <a:ext cx="45624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8D0A48-5EEA-479F-ACEA-C5EFEF163610}"/>
              </a:ext>
            </a:extLst>
          </p:cNvPr>
          <p:cNvSpPr txBox="1"/>
          <p:nvPr/>
        </p:nvSpPr>
        <p:spPr>
          <a:xfrm rot="1828801">
            <a:off x="6499690" y="734060"/>
            <a:ext cx="3401499" cy="10525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가볍게 읽어보자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지금 당장 이해 안된다고 프로그램 못 만드는 것도 아니다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모르는 문법 안 써도 좋은 프로그램 구현하는데 전혀 상관없다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 점점 실력이 늘 때 다시 보고 이해하자</a:t>
            </a:r>
          </a:p>
        </p:txBody>
      </p:sp>
    </p:spTree>
    <p:extLst>
      <p:ext uri="{BB962C8B-B14F-4D97-AF65-F5344CB8AC3E}">
        <p14:creationId xmlns:p14="http://schemas.microsoft.com/office/powerpoint/2010/main" val="514105272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Text Box 19"/>
          <p:cNvSpPr txBox="1">
            <a:spLocks noChangeArrowheads="1"/>
          </p:cNvSpPr>
          <p:nvPr/>
        </p:nvSpPr>
        <p:spPr bwMode="auto">
          <a:xfrm>
            <a:off x="489360" y="620715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견명조" pitchFamily="18" charset="-127"/>
              </a:rPr>
              <a:t>4.6 </a:t>
            </a:r>
            <a:r>
              <a:rPr lang="ko-KR" altLang="en-US" sz="2800">
                <a:latin typeface="견명조" pitchFamily="18" charset="-127"/>
              </a:rPr>
              <a:t>접근 제어자</a:t>
            </a:r>
            <a:r>
              <a:rPr lang="en-US" altLang="ko-KR" sz="2800">
                <a:latin typeface="견명조" pitchFamily="18" charset="-127"/>
              </a:rPr>
              <a:t>(access modifier)</a:t>
            </a:r>
          </a:p>
        </p:txBody>
      </p:sp>
      <p:pic>
        <p:nvPicPr>
          <p:cNvPr id="1536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672" y="1665289"/>
            <a:ext cx="687705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322" y="3178177"/>
            <a:ext cx="5148262" cy="153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0" name="Text Box 20"/>
          <p:cNvSpPr txBox="1">
            <a:spLocks noChangeArrowheads="1"/>
          </p:cNvSpPr>
          <p:nvPr/>
        </p:nvSpPr>
        <p:spPr bwMode="auto">
          <a:xfrm>
            <a:off x="598897" y="1270002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멤버 또는 클래스에 사용되어</a:t>
            </a:r>
            <a:r>
              <a:rPr lang="en-US" altLang="ko-KR" sz="1800">
                <a:latin typeface="견명조" pitchFamily="18" charset="-127"/>
              </a:rPr>
              <a:t>, </a:t>
            </a:r>
            <a:r>
              <a:rPr lang="ko-KR" altLang="en-US" sz="1800">
                <a:latin typeface="견명조" pitchFamily="18" charset="-127"/>
              </a:rPr>
              <a:t>외부로부터의 접근을 제한한다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pic>
        <p:nvPicPr>
          <p:cNvPr id="15371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510" y="4856164"/>
            <a:ext cx="477202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1462497" y="5397502"/>
            <a:ext cx="1116012" cy="876300"/>
            <a:chOff x="1224" y="3543"/>
            <a:chExt cx="703" cy="552"/>
          </a:xfrm>
        </p:grpSpPr>
        <p:pic>
          <p:nvPicPr>
            <p:cNvPr id="15376" name="Picture 2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" y="3543"/>
              <a:ext cx="678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77" name="Rectangle 25"/>
            <p:cNvSpPr>
              <a:spLocks noChangeArrowheads="1"/>
            </p:cNvSpPr>
            <p:nvPr/>
          </p:nvSpPr>
          <p:spPr bwMode="auto">
            <a:xfrm>
              <a:off x="1224" y="3707"/>
              <a:ext cx="703" cy="194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462497" y="4749803"/>
            <a:ext cx="1116012" cy="447675"/>
            <a:chOff x="1224" y="2954"/>
            <a:chExt cx="703" cy="282"/>
          </a:xfrm>
        </p:grpSpPr>
        <p:pic>
          <p:nvPicPr>
            <p:cNvPr id="15374" name="Picture 2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" y="2954"/>
              <a:ext cx="648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75" name="Rectangle 29"/>
            <p:cNvSpPr>
              <a:spLocks noChangeArrowheads="1"/>
            </p:cNvSpPr>
            <p:nvPr/>
          </p:nvSpPr>
          <p:spPr bwMode="auto">
            <a:xfrm>
              <a:off x="1224" y="3004"/>
              <a:ext cx="703" cy="194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B59FF0-318F-4E36-8FA5-DF2F75E6371F}"/>
              </a:ext>
            </a:extLst>
          </p:cNvPr>
          <p:cNvSpPr txBox="1"/>
          <p:nvPr/>
        </p:nvSpPr>
        <p:spPr>
          <a:xfrm rot="1828801">
            <a:off x="6499690" y="734060"/>
            <a:ext cx="3401499" cy="10525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가볍게 읽어보자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지금 당장 이해 안된다고 프로그램 못 만드는 것도 아니다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모르는 문법 안 써도 좋은 프로그램 구현하는데 전혀 상관없다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 점점 실력이 늘 때 다시 보고 이해하자</a:t>
            </a:r>
          </a:p>
        </p:txBody>
      </p:sp>
    </p:spTree>
    <p:extLst>
      <p:ext uri="{BB962C8B-B14F-4D97-AF65-F5344CB8AC3E}">
        <p14:creationId xmlns:p14="http://schemas.microsoft.com/office/powerpoint/2010/main" val="42339448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Text Box 19"/>
          <p:cNvSpPr txBox="1">
            <a:spLocks noChangeArrowheads="1"/>
          </p:cNvSpPr>
          <p:nvPr/>
        </p:nvSpPr>
        <p:spPr bwMode="auto">
          <a:xfrm>
            <a:off x="554038" y="627653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견명조" pitchFamily="18" charset="-127"/>
              </a:rPr>
              <a:t>4.7 </a:t>
            </a:r>
            <a:r>
              <a:rPr lang="ko-KR" altLang="en-US" sz="2800">
                <a:latin typeface="견명조" pitchFamily="18" charset="-127"/>
              </a:rPr>
              <a:t>접근 제어자를 이용한 캡슐화</a:t>
            </a:r>
          </a:p>
        </p:txBody>
      </p:sp>
      <p:pic>
        <p:nvPicPr>
          <p:cNvPr id="16392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" y="1132478"/>
            <a:ext cx="7956550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2680290"/>
            <a:ext cx="4429125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5127626" y="4156665"/>
            <a:ext cx="3779837" cy="1671638"/>
            <a:chOff x="3039" y="2795"/>
            <a:chExt cx="2381" cy="1053"/>
          </a:xfrm>
        </p:grpSpPr>
        <p:sp>
          <p:nvSpPr>
            <p:cNvPr id="16427" name="Rectangle 19"/>
            <p:cNvSpPr>
              <a:spLocks noChangeArrowheads="1"/>
            </p:cNvSpPr>
            <p:nvPr/>
          </p:nvSpPr>
          <p:spPr bwMode="auto">
            <a:xfrm>
              <a:off x="3039" y="3209"/>
              <a:ext cx="2381" cy="194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pic>
          <p:nvPicPr>
            <p:cNvPr id="16428" name="Picture 2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8" y="2795"/>
              <a:ext cx="2339" cy="1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5054601" y="1708740"/>
            <a:ext cx="4033837" cy="2195512"/>
            <a:chOff x="3061" y="1321"/>
            <a:chExt cx="2541" cy="1383"/>
          </a:xfrm>
        </p:grpSpPr>
        <p:grpSp>
          <p:nvGrpSpPr>
            <p:cNvPr id="16399" name="Group 23"/>
            <p:cNvGrpSpPr>
              <a:grpSpLocks/>
            </p:cNvGrpSpPr>
            <p:nvPr/>
          </p:nvGrpSpPr>
          <p:grpSpPr bwMode="auto">
            <a:xfrm>
              <a:off x="4082" y="1321"/>
              <a:ext cx="1520" cy="1383"/>
              <a:chOff x="2925" y="1888"/>
              <a:chExt cx="1520" cy="1383"/>
            </a:xfrm>
          </p:grpSpPr>
          <p:sp>
            <p:nvSpPr>
              <p:cNvPr id="16414" name="AutoShape 24"/>
              <p:cNvSpPr>
                <a:spLocks noChangeArrowheads="1"/>
              </p:cNvSpPr>
              <p:nvPr/>
            </p:nvSpPr>
            <p:spPr bwMode="auto">
              <a:xfrm>
                <a:off x="2925" y="2443"/>
                <a:ext cx="1520" cy="273"/>
              </a:xfrm>
              <a:prstGeom prst="octagon">
                <a:avLst>
                  <a:gd name="adj" fmla="val 29287"/>
                </a:avLst>
              </a:prstGeom>
              <a:solidFill>
                <a:srgbClr val="FF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6415" name="AutoShape 25"/>
              <p:cNvSpPr>
                <a:spLocks noChangeArrowheads="1"/>
              </p:cNvSpPr>
              <p:nvPr/>
            </p:nvSpPr>
            <p:spPr bwMode="auto">
              <a:xfrm>
                <a:off x="3198" y="2444"/>
                <a:ext cx="975" cy="273"/>
              </a:xfrm>
              <a:prstGeom prst="octagon">
                <a:avLst>
                  <a:gd name="adj" fmla="val 29287"/>
                </a:avLst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6416" name="Oval 26"/>
              <p:cNvSpPr>
                <a:spLocks noChangeArrowheads="1"/>
              </p:cNvSpPr>
              <p:nvPr/>
            </p:nvSpPr>
            <p:spPr bwMode="auto">
              <a:xfrm>
                <a:off x="3311" y="2398"/>
                <a:ext cx="250" cy="273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6417" name="Oval 27"/>
              <p:cNvSpPr>
                <a:spLocks noChangeArrowheads="1"/>
              </p:cNvSpPr>
              <p:nvPr/>
            </p:nvSpPr>
            <p:spPr bwMode="auto">
              <a:xfrm>
                <a:off x="3628" y="2648"/>
                <a:ext cx="250" cy="273"/>
              </a:xfrm>
              <a:prstGeom prst="ellipse">
                <a:avLst/>
              </a:prstGeom>
              <a:solidFill>
                <a:srgbClr val="CCFF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6418" name="Line 28"/>
              <p:cNvSpPr>
                <a:spLocks noChangeShapeType="1"/>
              </p:cNvSpPr>
              <p:nvPr/>
            </p:nvSpPr>
            <p:spPr bwMode="auto">
              <a:xfrm>
                <a:off x="3334" y="1888"/>
                <a:ext cx="131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19" name="Line 29"/>
              <p:cNvSpPr>
                <a:spLocks noChangeShapeType="1"/>
              </p:cNvSpPr>
              <p:nvPr/>
            </p:nvSpPr>
            <p:spPr bwMode="auto">
              <a:xfrm>
                <a:off x="2925" y="2296"/>
                <a:ext cx="2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20" name="Line 30"/>
              <p:cNvSpPr>
                <a:spLocks noChangeShapeType="1"/>
              </p:cNvSpPr>
              <p:nvPr/>
            </p:nvSpPr>
            <p:spPr bwMode="auto">
              <a:xfrm flipV="1">
                <a:off x="2925" y="2772"/>
                <a:ext cx="2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21" name="Line 31"/>
              <p:cNvSpPr>
                <a:spLocks noChangeShapeType="1"/>
              </p:cNvSpPr>
              <p:nvPr/>
            </p:nvSpPr>
            <p:spPr bwMode="auto">
              <a:xfrm flipV="1">
                <a:off x="3334" y="3044"/>
                <a:ext cx="13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22" name="Line 32"/>
              <p:cNvSpPr>
                <a:spLocks noChangeShapeType="1"/>
              </p:cNvSpPr>
              <p:nvPr/>
            </p:nvSpPr>
            <p:spPr bwMode="auto">
              <a:xfrm flipH="1" flipV="1">
                <a:off x="3901" y="3044"/>
                <a:ext cx="13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23" name="Line 33"/>
              <p:cNvSpPr>
                <a:spLocks noChangeShapeType="1"/>
              </p:cNvSpPr>
              <p:nvPr/>
            </p:nvSpPr>
            <p:spPr bwMode="auto">
              <a:xfrm>
                <a:off x="4173" y="2773"/>
                <a:ext cx="272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24" name="Line 34"/>
              <p:cNvSpPr>
                <a:spLocks noChangeShapeType="1"/>
              </p:cNvSpPr>
              <p:nvPr/>
            </p:nvSpPr>
            <p:spPr bwMode="auto">
              <a:xfrm flipV="1">
                <a:off x="4173" y="2296"/>
                <a:ext cx="272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25" name="Line 35"/>
              <p:cNvSpPr>
                <a:spLocks noChangeShapeType="1"/>
              </p:cNvSpPr>
              <p:nvPr/>
            </p:nvSpPr>
            <p:spPr bwMode="auto">
              <a:xfrm flipV="1">
                <a:off x="3901" y="1888"/>
                <a:ext cx="13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26" name="Oval 36"/>
              <p:cNvSpPr>
                <a:spLocks noChangeArrowheads="1"/>
              </p:cNvSpPr>
              <p:nvPr/>
            </p:nvSpPr>
            <p:spPr bwMode="auto">
              <a:xfrm>
                <a:off x="3674" y="2262"/>
                <a:ext cx="250" cy="273"/>
              </a:xfrm>
              <a:prstGeom prst="ellipse">
                <a:avLst/>
              </a:prstGeom>
              <a:solidFill>
                <a:srgbClr val="33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16400" name="Group 37"/>
            <p:cNvGrpSpPr>
              <a:grpSpLocks/>
            </p:cNvGrpSpPr>
            <p:nvPr/>
          </p:nvGrpSpPr>
          <p:grpSpPr bwMode="auto">
            <a:xfrm>
              <a:off x="3061" y="2047"/>
              <a:ext cx="589" cy="536"/>
              <a:chOff x="1859" y="1820"/>
              <a:chExt cx="1520" cy="1383"/>
            </a:xfrm>
          </p:grpSpPr>
          <p:sp>
            <p:nvSpPr>
              <p:cNvPr id="16401" name="AutoShape 38"/>
              <p:cNvSpPr>
                <a:spLocks noChangeArrowheads="1"/>
              </p:cNvSpPr>
              <p:nvPr/>
            </p:nvSpPr>
            <p:spPr bwMode="auto">
              <a:xfrm>
                <a:off x="1859" y="2160"/>
                <a:ext cx="1520" cy="703"/>
              </a:xfrm>
              <a:prstGeom prst="octagon">
                <a:avLst>
                  <a:gd name="adj" fmla="val 29287"/>
                </a:avLst>
              </a:prstGeom>
              <a:solidFill>
                <a:srgbClr val="FFFF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6402" name="AutoShape 39"/>
              <p:cNvSpPr>
                <a:spLocks noChangeArrowheads="1"/>
              </p:cNvSpPr>
              <p:nvPr/>
            </p:nvSpPr>
            <p:spPr bwMode="auto">
              <a:xfrm>
                <a:off x="2132" y="2160"/>
                <a:ext cx="975" cy="703"/>
              </a:xfrm>
              <a:prstGeom prst="octagon">
                <a:avLst>
                  <a:gd name="adj" fmla="val 29287"/>
                </a:avLst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6403" name="Oval 40"/>
              <p:cNvSpPr>
                <a:spLocks noChangeArrowheads="1"/>
              </p:cNvSpPr>
              <p:nvPr/>
            </p:nvSpPr>
            <p:spPr bwMode="auto">
              <a:xfrm>
                <a:off x="2313" y="2092"/>
                <a:ext cx="250" cy="703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6404" name="Oval 41"/>
              <p:cNvSpPr>
                <a:spLocks noChangeArrowheads="1"/>
              </p:cNvSpPr>
              <p:nvPr/>
            </p:nvSpPr>
            <p:spPr bwMode="auto">
              <a:xfrm>
                <a:off x="2562" y="2364"/>
                <a:ext cx="250" cy="703"/>
              </a:xfrm>
              <a:prstGeom prst="ellipse">
                <a:avLst/>
              </a:prstGeom>
              <a:solidFill>
                <a:srgbClr val="CCFF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6405" name="Line 42"/>
              <p:cNvSpPr>
                <a:spLocks noChangeShapeType="1"/>
              </p:cNvSpPr>
              <p:nvPr/>
            </p:nvSpPr>
            <p:spPr bwMode="auto">
              <a:xfrm>
                <a:off x="2268" y="1820"/>
                <a:ext cx="131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06" name="Line 43"/>
              <p:cNvSpPr>
                <a:spLocks noChangeShapeType="1"/>
              </p:cNvSpPr>
              <p:nvPr/>
            </p:nvSpPr>
            <p:spPr bwMode="auto">
              <a:xfrm>
                <a:off x="1859" y="2228"/>
                <a:ext cx="2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07" name="Line 44"/>
              <p:cNvSpPr>
                <a:spLocks noChangeShapeType="1"/>
              </p:cNvSpPr>
              <p:nvPr/>
            </p:nvSpPr>
            <p:spPr bwMode="auto">
              <a:xfrm flipV="1">
                <a:off x="1859" y="2704"/>
                <a:ext cx="2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08" name="Line 45"/>
              <p:cNvSpPr>
                <a:spLocks noChangeShapeType="1"/>
              </p:cNvSpPr>
              <p:nvPr/>
            </p:nvSpPr>
            <p:spPr bwMode="auto">
              <a:xfrm flipV="1">
                <a:off x="2268" y="2976"/>
                <a:ext cx="13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09" name="Line 46"/>
              <p:cNvSpPr>
                <a:spLocks noChangeShapeType="1"/>
              </p:cNvSpPr>
              <p:nvPr/>
            </p:nvSpPr>
            <p:spPr bwMode="auto">
              <a:xfrm flipH="1" flipV="1">
                <a:off x="2835" y="2976"/>
                <a:ext cx="13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10" name="Line 47"/>
              <p:cNvSpPr>
                <a:spLocks noChangeShapeType="1"/>
              </p:cNvSpPr>
              <p:nvPr/>
            </p:nvSpPr>
            <p:spPr bwMode="auto">
              <a:xfrm>
                <a:off x="3107" y="2705"/>
                <a:ext cx="272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11" name="Line 48"/>
              <p:cNvSpPr>
                <a:spLocks noChangeShapeType="1"/>
              </p:cNvSpPr>
              <p:nvPr/>
            </p:nvSpPr>
            <p:spPr bwMode="auto">
              <a:xfrm flipV="1">
                <a:off x="3107" y="2228"/>
                <a:ext cx="272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12" name="Line 49"/>
              <p:cNvSpPr>
                <a:spLocks noChangeShapeType="1"/>
              </p:cNvSpPr>
              <p:nvPr/>
            </p:nvSpPr>
            <p:spPr bwMode="auto">
              <a:xfrm flipV="1">
                <a:off x="2835" y="1820"/>
                <a:ext cx="13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413" name="Oval 50"/>
              <p:cNvSpPr>
                <a:spLocks noChangeArrowheads="1"/>
              </p:cNvSpPr>
              <p:nvPr/>
            </p:nvSpPr>
            <p:spPr bwMode="auto">
              <a:xfrm>
                <a:off x="2653" y="2001"/>
                <a:ext cx="250" cy="703"/>
              </a:xfrm>
              <a:prstGeom prst="ellipse">
                <a:avLst/>
              </a:prstGeom>
              <a:solidFill>
                <a:srgbClr val="33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</p:grp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7143751" y="5718765"/>
            <a:ext cx="1944687" cy="742950"/>
            <a:chOff x="4377" y="3793"/>
            <a:chExt cx="1225" cy="468"/>
          </a:xfrm>
        </p:grpSpPr>
        <p:pic>
          <p:nvPicPr>
            <p:cNvPr id="16397" name="Picture 4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7" y="3793"/>
              <a:ext cx="1179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8" name="Rectangle 50"/>
            <p:cNvSpPr>
              <a:spLocks noChangeArrowheads="1"/>
            </p:cNvSpPr>
            <p:nvPr/>
          </p:nvSpPr>
          <p:spPr bwMode="auto">
            <a:xfrm>
              <a:off x="4377" y="3912"/>
              <a:ext cx="1225" cy="194"/>
            </a:xfrm>
            <a:prstGeom prst="rect">
              <a:avLst/>
            </a:prstGeom>
            <a:noFill/>
            <a:ln w="25400" algn="ctr">
              <a:solidFill>
                <a:srgbClr val="CCFF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1F1E38-504D-4E60-9451-1C7A1459A572}"/>
              </a:ext>
            </a:extLst>
          </p:cNvPr>
          <p:cNvSpPr txBox="1"/>
          <p:nvPr/>
        </p:nvSpPr>
        <p:spPr>
          <a:xfrm rot="1828801">
            <a:off x="6499690" y="734060"/>
            <a:ext cx="3401499" cy="10525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가볍게 읽어보자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지금 당장 이해 안된다고 프로그램 못 만드는 것도 아니다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모르는 문법 안 써도 좋은 프로그램 구현하는데 전혀 상관없다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 점점 실력이 늘 때 다시 보고 이해하자</a:t>
            </a:r>
          </a:p>
        </p:txBody>
      </p:sp>
    </p:spTree>
    <p:extLst>
      <p:ext uri="{BB962C8B-B14F-4D97-AF65-F5344CB8AC3E}">
        <p14:creationId xmlns:p14="http://schemas.microsoft.com/office/powerpoint/2010/main" val="9531325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Text Box 19"/>
          <p:cNvSpPr txBox="1">
            <a:spLocks noChangeArrowheads="1"/>
          </p:cNvSpPr>
          <p:nvPr/>
        </p:nvSpPr>
        <p:spPr bwMode="auto">
          <a:xfrm>
            <a:off x="739776" y="1016001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견명조" pitchFamily="18" charset="-127"/>
              </a:rPr>
              <a:t>4.8 </a:t>
            </a:r>
            <a:r>
              <a:rPr lang="ko-KR" altLang="en-US" sz="2800">
                <a:latin typeface="견명조" pitchFamily="18" charset="-127"/>
              </a:rPr>
              <a:t>생성자의 접근 제어자</a:t>
            </a:r>
          </a:p>
        </p:txBody>
      </p:sp>
      <p:sp>
        <p:nvSpPr>
          <p:cNvPr id="17416" name="Text Box 20"/>
          <p:cNvSpPr txBox="1">
            <a:spLocks noChangeArrowheads="1"/>
          </p:cNvSpPr>
          <p:nvPr/>
        </p:nvSpPr>
        <p:spPr bwMode="auto">
          <a:xfrm>
            <a:off x="849313" y="1665288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일반적으로 생성자의 접근 제어자는 클래스의 접근 제어자와 일치한다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sp>
        <p:nvSpPr>
          <p:cNvPr id="17417" name="Text Box 20"/>
          <p:cNvSpPr txBox="1">
            <a:spLocks noChangeArrowheads="1"/>
          </p:cNvSpPr>
          <p:nvPr/>
        </p:nvSpPr>
        <p:spPr bwMode="auto">
          <a:xfrm>
            <a:off x="849313" y="2090738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생성자에 접근 제어자를 사용함으로써 인스턴스의 생성을 제한할 수 있다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pic>
        <p:nvPicPr>
          <p:cNvPr id="1741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9" y="2600326"/>
            <a:ext cx="521017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692526" y="5049839"/>
            <a:ext cx="5256213" cy="1285875"/>
            <a:chOff x="2086" y="3181"/>
            <a:chExt cx="3311" cy="810"/>
          </a:xfrm>
        </p:grpSpPr>
        <p:pic>
          <p:nvPicPr>
            <p:cNvPr id="17421" name="Picture 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2" y="3181"/>
              <a:ext cx="3210" cy="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2" name="Rectangle 16"/>
            <p:cNvSpPr>
              <a:spLocks noChangeArrowheads="1"/>
            </p:cNvSpPr>
            <p:nvPr/>
          </p:nvSpPr>
          <p:spPr bwMode="auto">
            <a:xfrm>
              <a:off x="2086" y="3470"/>
              <a:ext cx="3311" cy="194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181266" name="AutoShape 18"/>
          <p:cNvSpPr>
            <a:spLocks noChangeArrowheads="1"/>
          </p:cNvSpPr>
          <p:nvPr/>
        </p:nvSpPr>
        <p:spPr bwMode="auto">
          <a:xfrm>
            <a:off x="6429375" y="3249613"/>
            <a:ext cx="2952750" cy="1187450"/>
          </a:xfrm>
          <a:prstGeom prst="wedgeRoundRectCallout">
            <a:avLst>
              <a:gd name="adj1" fmla="val -42958"/>
              <a:gd name="adj2" fmla="val -76870"/>
              <a:gd name="adj3" fmla="val 16667"/>
            </a:avLst>
          </a:prstGeom>
          <a:solidFill>
            <a:srgbClr val="FFFF66"/>
          </a:solidFill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en-US" altLang="ko-KR">
                <a:ea typeface="굴림" charset="-127"/>
              </a:rPr>
              <a:t>getInstance()</a:t>
            </a:r>
            <a:r>
              <a:rPr lang="ko-KR" altLang="en-US">
                <a:ea typeface="굴림" charset="-127"/>
              </a:rPr>
              <a:t>에서 사용될 수 있도록 인스턴스가 미리 생성되어야 하므로 </a:t>
            </a:r>
            <a:r>
              <a:rPr lang="en-US" altLang="ko-KR">
                <a:ea typeface="굴림" charset="-127"/>
              </a:rPr>
              <a:t>static</a:t>
            </a:r>
            <a:r>
              <a:rPr lang="ko-KR" altLang="en-US">
                <a:ea typeface="굴림" charset="-127"/>
              </a:rPr>
              <a:t>이어야 한다</a:t>
            </a:r>
            <a:r>
              <a:rPr lang="en-US" altLang="ko-KR">
                <a:ea typeface="굴림" charset="-127"/>
              </a:rPr>
              <a:t>.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7707C0-C0DE-4C18-B071-3C753D269327}"/>
              </a:ext>
            </a:extLst>
          </p:cNvPr>
          <p:cNvSpPr txBox="1"/>
          <p:nvPr/>
        </p:nvSpPr>
        <p:spPr>
          <a:xfrm rot="1828801">
            <a:off x="6499690" y="734060"/>
            <a:ext cx="3401499" cy="10525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가볍게 읽어보자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지금 당장 이해 안된다고 프로그램 못 만드는 것도 아니다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모르는 문법 안 써도 좋은 프로그램 구현하는데 전혀 상관없다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 점점 실력이 늘 때 다시 보고 이해하자</a:t>
            </a:r>
          </a:p>
        </p:txBody>
      </p:sp>
    </p:spTree>
    <p:extLst>
      <p:ext uri="{BB962C8B-B14F-4D97-AF65-F5344CB8AC3E}">
        <p14:creationId xmlns:p14="http://schemas.microsoft.com/office/powerpoint/2010/main" val="4289322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66" grpId="0" build="allAtOnce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Text Box 19"/>
          <p:cNvSpPr txBox="1">
            <a:spLocks noChangeArrowheads="1"/>
          </p:cNvSpPr>
          <p:nvPr/>
        </p:nvSpPr>
        <p:spPr bwMode="auto">
          <a:xfrm>
            <a:off x="402093" y="649289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견명조" pitchFamily="18" charset="-127"/>
              </a:rPr>
              <a:t>4.9 </a:t>
            </a:r>
            <a:r>
              <a:rPr lang="ko-KR" altLang="en-US" sz="2800">
                <a:latin typeface="견명조" pitchFamily="18" charset="-127"/>
              </a:rPr>
              <a:t>제어자의 조합</a:t>
            </a:r>
          </a:p>
        </p:txBody>
      </p:sp>
      <p:sp>
        <p:nvSpPr>
          <p:cNvPr id="17416" name="Text Box 20"/>
          <p:cNvSpPr txBox="1">
            <a:spLocks noChangeArrowheads="1"/>
          </p:cNvSpPr>
          <p:nvPr/>
        </p:nvSpPr>
        <p:spPr bwMode="auto">
          <a:xfrm>
            <a:off x="583067" y="3098801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1. </a:t>
            </a:r>
            <a:r>
              <a:rPr lang="ko-KR" altLang="en-US" sz="1800">
                <a:latin typeface="견명조" pitchFamily="18" charset="-127"/>
              </a:rPr>
              <a:t>메서드에 </a:t>
            </a:r>
            <a:r>
              <a:rPr lang="en-US" altLang="ko-KR" sz="1800">
                <a:latin typeface="견명조" pitchFamily="18" charset="-127"/>
              </a:rPr>
              <a:t>static</a:t>
            </a:r>
            <a:r>
              <a:rPr lang="ko-KR" altLang="en-US" sz="1800">
                <a:latin typeface="견명조" pitchFamily="18" charset="-127"/>
              </a:rPr>
              <a:t>과 </a:t>
            </a:r>
            <a:r>
              <a:rPr lang="en-US" altLang="ko-KR" sz="1800">
                <a:latin typeface="견명조" pitchFamily="18" charset="-127"/>
              </a:rPr>
              <a:t>abstract</a:t>
            </a:r>
            <a:r>
              <a:rPr lang="ko-KR" altLang="en-US" sz="1800">
                <a:latin typeface="견명조" pitchFamily="18" charset="-127"/>
              </a:rPr>
              <a:t>를 함께 사용할 수 없다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pic>
        <p:nvPicPr>
          <p:cNvPr id="1844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467" y="1190627"/>
            <a:ext cx="5437188" cy="184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8" name="Text Box 20"/>
          <p:cNvSpPr txBox="1">
            <a:spLocks noChangeArrowheads="1"/>
          </p:cNvSpPr>
          <p:nvPr/>
        </p:nvSpPr>
        <p:spPr bwMode="auto">
          <a:xfrm>
            <a:off x="583067" y="3783014"/>
            <a:ext cx="860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2. </a:t>
            </a:r>
            <a:r>
              <a:rPr lang="ko-KR" altLang="en-US" sz="1800">
                <a:latin typeface="견명조" pitchFamily="18" charset="-127"/>
              </a:rPr>
              <a:t>클래스에 </a:t>
            </a:r>
            <a:r>
              <a:rPr lang="en-US" altLang="ko-KR" sz="1800">
                <a:latin typeface="견명조" pitchFamily="18" charset="-127"/>
              </a:rPr>
              <a:t>abstract</a:t>
            </a:r>
            <a:r>
              <a:rPr lang="ko-KR" altLang="en-US" sz="1800">
                <a:latin typeface="견명조" pitchFamily="18" charset="-127"/>
              </a:rPr>
              <a:t>와 </a:t>
            </a:r>
            <a:r>
              <a:rPr lang="en-US" altLang="ko-KR" sz="1800">
                <a:latin typeface="견명조" pitchFamily="18" charset="-127"/>
              </a:rPr>
              <a:t>final</a:t>
            </a:r>
            <a:r>
              <a:rPr lang="ko-KR" altLang="en-US" sz="1800">
                <a:latin typeface="견명조" pitchFamily="18" charset="-127"/>
              </a:rPr>
              <a:t>을 동시에 사용할 수 없다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sp>
        <p:nvSpPr>
          <p:cNvPr id="17419" name="Text Box 20"/>
          <p:cNvSpPr txBox="1">
            <a:spLocks noChangeArrowheads="1"/>
          </p:cNvSpPr>
          <p:nvPr/>
        </p:nvSpPr>
        <p:spPr bwMode="auto">
          <a:xfrm>
            <a:off x="583067" y="4646614"/>
            <a:ext cx="860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3. abstract</a:t>
            </a:r>
            <a:r>
              <a:rPr lang="ko-KR" altLang="en-US" sz="1800">
                <a:latin typeface="견명조" pitchFamily="18" charset="-127"/>
              </a:rPr>
              <a:t>메서드의 접근제어자가 </a:t>
            </a:r>
            <a:r>
              <a:rPr lang="en-US" altLang="ko-KR" sz="1800">
                <a:latin typeface="견명조" pitchFamily="18" charset="-127"/>
              </a:rPr>
              <a:t>private</a:t>
            </a:r>
            <a:r>
              <a:rPr lang="ko-KR" altLang="en-US" sz="1800">
                <a:latin typeface="견명조" pitchFamily="18" charset="-127"/>
              </a:rPr>
              <a:t>일 수 없다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sp>
        <p:nvSpPr>
          <p:cNvPr id="17420" name="Text Box 20"/>
          <p:cNvSpPr txBox="1">
            <a:spLocks noChangeArrowheads="1"/>
          </p:cNvSpPr>
          <p:nvPr/>
        </p:nvSpPr>
        <p:spPr bwMode="auto">
          <a:xfrm>
            <a:off x="583067" y="5510214"/>
            <a:ext cx="860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4. </a:t>
            </a:r>
            <a:r>
              <a:rPr lang="ko-KR" altLang="en-US" sz="1800">
                <a:latin typeface="견명조" pitchFamily="18" charset="-127"/>
              </a:rPr>
              <a:t>메서드에 </a:t>
            </a:r>
            <a:r>
              <a:rPr lang="en-US" altLang="ko-KR" sz="1800">
                <a:latin typeface="견명조" pitchFamily="18" charset="-127"/>
              </a:rPr>
              <a:t>private</a:t>
            </a:r>
            <a:r>
              <a:rPr lang="ko-KR" altLang="en-US" sz="1800">
                <a:latin typeface="견명조" pitchFamily="18" charset="-127"/>
              </a:rPr>
              <a:t>과 </a:t>
            </a:r>
            <a:r>
              <a:rPr lang="en-US" altLang="ko-KR" sz="1800">
                <a:latin typeface="견명조" pitchFamily="18" charset="-127"/>
              </a:rPr>
              <a:t>final</a:t>
            </a:r>
            <a:r>
              <a:rPr lang="ko-KR" altLang="en-US" sz="1800">
                <a:latin typeface="견명조" pitchFamily="18" charset="-127"/>
              </a:rPr>
              <a:t>을 같이 사용할 필요는 없다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sp>
        <p:nvSpPr>
          <p:cNvPr id="17421" name="Text Box 20"/>
          <p:cNvSpPr txBox="1">
            <a:spLocks noChangeArrowheads="1"/>
          </p:cNvSpPr>
          <p:nvPr/>
        </p:nvSpPr>
        <p:spPr bwMode="auto">
          <a:xfrm>
            <a:off x="583067" y="3416301"/>
            <a:ext cx="8604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600">
                <a:latin typeface="견명조" pitchFamily="18" charset="-127"/>
              </a:rPr>
              <a:t> -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static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메서드는 몸통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구현부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있는 메서드에만 사용할 수 있기 때문이다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17422" name="Text Box 20"/>
          <p:cNvSpPr txBox="1">
            <a:spLocks noChangeArrowheads="1"/>
          </p:cNvSpPr>
          <p:nvPr/>
        </p:nvSpPr>
        <p:spPr bwMode="auto">
          <a:xfrm>
            <a:off x="583067" y="4116389"/>
            <a:ext cx="86042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600">
                <a:latin typeface="견명조" pitchFamily="18" charset="-127"/>
              </a:rPr>
              <a:t> </a:t>
            </a:r>
            <a:r>
              <a:rPr lang="en-US" altLang="ko-KR">
                <a:latin typeface="견명조" pitchFamily="18" charset="-127"/>
              </a:rPr>
              <a:t>-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클래스에 사용되는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final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은 클래스를 확장할 수 없다는 의미이고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abstract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는 상속을 통해서 완성되어야 한다는 의미이므로 서로 모순되기 때문이다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17423" name="Text Box 20"/>
          <p:cNvSpPr txBox="1">
            <a:spLocks noChangeArrowheads="1"/>
          </p:cNvSpPr>
          <p:nvPr/>
        </p:nvSpPr>
        <p:spPr bwMode="auto">
          <a:xfrm>
            <a:off x="583067" y="4926014"/>
            <a:ext cx="86042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600">
                <a:latin typeface="견명조" pitchFamily="18" charset="-127"/>
              </a:rPr>
              <a:t> </a:t>
            </a:r>
            <a:r>
              <a:rPr lang="en-US" altLang="ko-KR">
                <a:latin typeface="견명조" pitchFamily="18" charset="-127"/>
              </a:rPr>
              <a:t>-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abstract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메서드는 자손클래스에서 구현해주어야 하는데 접근 제어자가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private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자손클래스에서 접근할 수 없기 때문이다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17424" name="Text Box 20"/>
          <p:cNvSpPr txBox="1">
            <a:spLocks noChangeArrowheads="1"/>
          </p:cNvSpPr>
          <p:nvPr/>
        </p:nvSpPr>
        <p:spPr bwMode="auto">
          <a:xfrm>
            <a:off x="583067" y="5826127"/>
            <a:ext cx="86042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600">
                <a:latin typeface="견명조" pitchFamily="18" charset="-127"/>
              </a:rPr>
              <a:t> </a:t>
            </a:r>
            <a:r>
              <a:rPr lang="en-US" altLang="ko-KR">
                <a:latin typeface="견명조" pitchFamily="18" charset="-127"/>
              </a:rPr>
              <a:t>-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접근 제어자가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private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인 메서드는 오버라이딩될 수 없기 때문이다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 둘 중 하나만 사용해도 의미가 충분하다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47AF57-51BF-4C6B-834E-DBB8D913B0FB}"/>
              </a:ext>
            </a:extLst>
          </p:cNvPr>
          <p:cNvSpPr txBox="1"/>
          <p:nvPr/>
        </p:nvSpPr>
        <p:spPr>
          <a:xfrm rot="1828801">
            <a:off x="6499690" y="734060"/>
            <a:ext cx="3401499" cy="10525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가볍게 읽어보자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지금 당장 이해 안된다고 프로그램 못 만드는 것도 아니다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모르는 문법 안 써도 좋은 프로그램 구현하는데 전혀 상관없다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 점점 실력이 늘 때 다시 보고 이해하자</a:t>
            </a:r>
          </a:p>
        </p:txBody>
      </p:sp>
    </p:spTree>
    <p:extLst>
      <p:ext uri="{BB962C8B-B14F-4D97-AF65-F5344CB8AC3E}">
        <p14:creationId xmlns:p14="http://schemas.microsoft.com/office/powerpoint/2010/main" val="10828267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/>
      <p:bldP spid="17418" grpId="0"/>
      <p:bldP spid="17419" grpId="0"/>
      <p:bldP spid="17420" grpId="0"/>
      <p:bldP spid="17421" grpId="0"/>
      <p:bldP spid="17422" grpId="0"/>
      <p:bldP spid="17423" grpId="0"/>
      <p:bldP spid="1742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8043332" y="927542"/>
            <a:ext cx="1732381" cy="554534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클래스를 만들기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</a:t>
            </a:r>
            <a:r>
              <a:rPr lang="en-US" altLang="ko-KR" sz="1050" dirty="0"/>
              <a:t>)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다음 메인 소스를 보고 </a:t>
            </a:r>
            <a:r>
              <a:rPr lang="en-US" altLang="ko-KR" sz="1050" dirty="0" err="1"/>
              <a:t>InputData</a:t>
            </a:r>
            <a:r>
              <a:rPr lang="ko-KR" altLang="en-US" sz="1050" dirty="0"/>
              <a:t>라는 클래스를 만드시오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백 만개를 만들어 봤는데 잘 됨</a:t>
            </a:r>
            <a:r>
              <a:rPr lang="en-US" altLang="ko-KR" sz="1050" dirty="0"/>
              <a:t>..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7437760" cy="54632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73" y="994832"/>
            <a:ext cx="7290217" cy="350943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915" y="4779433"/>
            <a:ext cx="5536786" cy="15781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A3BE59-A6BD-45AD-BC10-C40AD410B6FD}"/>
              </a:ext>
            </a:extLst>
          </p:cNvPr>
          <p:cNvSpPr txBox="1"/>
          <p:nvPr/>
        </p:nvSpPr>
        <p:spPr>
          <a:xfrm rot="1828801">
            <a:off x="6630749" y="640809"/>
            <a:ext cx="1504761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실습이 더 중요함</a:t>
            </a:r>
          </a:p>
        </p:txBody>
      </p:sp>
    </p:spTree>
    <p:extLst>
      <p:ext uri="{BB962C8B-B14F-4D97-AF65-F5344CB8AC3E}">
        <p14:creationId xmlns:p14="http://schemas.microsoft.com/office/powerpoint/2010/main" val="189595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 전 생각해볼 문제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FF0000"/>
                </a:solidFill>
              </a:rPr>
              <a:t>다음 용어를 인터넷에서 찾아서 감을 잡아본다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/>
              <a:t>변수와 </a:t>
            </a:r>
            <a:r>
              <a:rPr lang="ko-KR" altLang="en-US" sz="1200" dirty="0" err="1"/>
              <a:t>메서드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/>
              <a:t>클래스</a:t>
            </a:r>
            <a:r>
              <a:rPr lang="en-US" altLang="ko-KR" sz="1200" dirty="0"/>
              <a:t>, </a:t>
            </a:r>
            <a:r>
              <a:rPr lang="ko-KR" altLang="en-US" sz="1200" dirty="0"/>
              <a:t>객체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인스턴스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 err="1"/>
              <a:t>메서드</a:t>
            </a:r>
            <a:r>
              <a:rPr lang="ko-KR" altLang="en-US" sz="1200" dirty="0"/>
              <a:t> 오버로딩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 err="1"/>
              <a:t>생성자</a:t>
            </a:r>
            <a:r>
              <a:rPr lang="en-US" altLang="ko-KR" sz="1200" dirty="0"/>
              <a:t>(constructor),(</a:t>
            </a:r>
            <a:r>
              <a:rPr lang="ko-KR" altLang="en-US" sz="1200" dirty="0" err="1"/>
              <a:t>소멸자</a:t>
            </a:r>
            <a:r>
              <a:rPr lang="en-US" altLang="ko-KR" sz="1200" dirty="0"/>
              <a:t>), (</a:t>
            </a:r>
            <a:r>
              <a:rPr lang="ko-KR" altLang="en-US" sz="1200" dirty="0"/>
              <a:t>이벤트</a:t>
            </a:r>
            <a:r>
              <a:rPr lang="en-US" altLang="ko-KR" sz="1200" dirty="0"/>
              <a:t>)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Inheritance 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Overriding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Package</a:t>
            </a:r>
            <a:r>
              <a:rPr lang="ko-KR" altLang="en-US" sz="1200" dirty="0"/>
              <a:t>와 </a:t>
            </a:r>
            <a:r>
              <a:rPr lang="en-US" altLang="ko-KR" sz="1200" dirty="0"/>
              <a:t>Import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modifier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54534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성적 집계표 출력 </a:t>
            </a:r>
            <a:r>
              <a:rPr lang="en-US" altLang="ko-KR" sz="1600" dirty="0"/>
              <a:t>(1</a:t>
            </a:r>
            <a:r>
              <a:rPr lang="ko-KR" altLang="en-US" sz="1600" dirty="0"/>
              <a:t>페이지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</a:t>
            </a:r>
            <a:r>
              <a:rPr lang="en-US" altLang="ko-KR" sz="1050" dirty="0"/>
              <a:t>)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화면과 같이 출력하시오 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앞에서 만든 클래스를 이용하여 </a:t>
            </a:r>
            <a:r>
              <a:rPr lang="en-US" altLang="ko-KR" sz="1050" dirty="0"/>
              <a:t>30</a:t>
            </a:r>
            <a:r>
              <a:rPr lang="ko-KR" altLang="en-US" sz="1050" dirty="0"/>
              <a:t>개의 </a:t>
            </a:r>
            <a:r>
              <a:rPr lang="ko-KR" altLang="en-US" sz="1050" dirty="0" err="1"/>
              <a:t>입력값</a:t>
            </a:r>
            <a:r>
              <a:rPr lang="ko-KR" altLang="en-US" sz="1050" dirty="0"/>
              <a:t> 자동생성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개인별 합계 평균</a:t>
            </a:r>
            <a:r>
              <a:rPr lang="en-US" altLang="ko-KR" sz="1050" dirty="0"/>
              <a:t>, </a:t>
            </a:r>
            <a:r>
              <a:rPr lang="ko-KR" altLang="en-US" sz="1050" dirty="0"/>
              <a:t>과목별 합계</a:t>
            </a:r>
            <a:r>
              <a:rPr lang="en-US" altLang="ko-KR" sz="1050" dirty="0"/>
              <a:t>,</a:t>
            </a:r>
            <a:r>
              <a:rPr lang="ko-KR" altLang="en-US" sz="1050" dirty="0"/>
              <a:t>평균</a:t>
            </a:r>
            <a:r>
              <a:rPr lang="en-US" altLang="ko-KR" sz="1050" dirty="0"/>
              <a:t>, </a:t>
            </a:r>
            <a:r>
              <a:rPr lang="ko-KR" altLang="en-US" sz="1050" dirty="0"/>
              <a:t>반 합계 평균을 출력하시오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출력한 일자</a:t>
            </a:r>
            <a:r>
              <a:rPr lang="en-US" altLang="ko-KR" sz="1050" dirty="0"/>
              <a:t>,</a:t>
            </a:r>
            <a:r>
              <a:rPr lang="ko-KR" altLang="en-US" sz="1050" dirty="0"/>
              <a:t>시간을 표시하시오</a:t>
            </a:r>
            <a:endParaRPr lang="en-US" altLang="ko-KR" sz="105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54632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33" y="1193800"/>
            <a:ext cx="5224992" cy="229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856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54534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성적 집계표 출력 </a:t>
            </a:r>
            <a:r>
              <a:rPr lang="en-US" altLang="ko-KR" sz="1600" dirty="0"/>
              <a:t>(</a:t>
            </a:r>
            <a:r>
              <a:rPr lang="ko-KR" altLang="en-US" sz="1600" dirty="0"/>
              <a:t>다 페이지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화면과 같이 출력하시오 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앞에서 만든 클래스를 이용하여 </a:t>
            </a:r>
            <a:r>
              <a:rPr lang="en-US" altLang="ko-KR" sz="1050" dirty="0"/>
              <a:t>200</a:t>
            </a:r>
            <a:r>
              <a:rPr lang="ko-KR" altLang="en-US" sz="1050" dirty="0"/>
              <a:t>개의 입력 값 자동생성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개인별 합계 평균</a:t>
            </a:r>
            <a:r>
              <a:rPr lang="en-US" altLang="ko-KR" sz="1050" dirty="0"/>
              <a:t>, </a:t>
            </a:r>
            <a:r>
              <a:rPr lang="ko-KR" altLang="en-US" sz="1050" dirty="0"/>
              <a:t>과목별 합계</a:t>
            </a:r>
            <a:r>
              <a:rPr lang="en-US" altLang="ko-KR" sz="1050" dirty="0"/>
              <a:t>,</a:t>
            </a:r>
            <a:r>
              <a:rPr lang="ko-KR" altLang="en-US" sz="1050" dirty="0"/>
              <a:t>평균</a:t>
            </a:r>
            <a:r>
              <a:rPr lang="en-US" altLang="ko-KR" sz="1050" dirty="0"/>
              <a:t>, </a:t>
            </a:r>
            <a:r>
              <a:rPr lang="ko-KR" altLang="en-US" sz="1050" dirty="0"/>
              <a:t>반 합계 평균을 출력하시오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출력한 일자</a:t>
            </a:r>
            <a:r>
              <a:rPr lang="en-US" altLang="ko-KR" sz="1050" dirty="0"/>
              <a:t>,</a:t>
            </a:r>
            <a:r>
              <a:rPr lang="ko-KR" altLang="en-US" sz="1050" dirty="0"/>
              <a:t>시간을 표시하시오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한 페이지당 </a:t>
            </a:r>
            <a:r>
              <a:rPr lang="en-US" altLang="ko-KR" sz="1050" dirty="0"/>
              <a:t>30</a:t>
            </a:r>
            <a:r>
              <a:rPr lang="ko-KR" altLang="en-US" sz="1050" dirty="0"/>
              <a:t>명을 처리하고</a:t>
            </a:r>
            <a:r>
              <a:rPr lang="en-US" altLang="ko-KR" sz="1050" dirty="0"/>
              <a:t>, </a:t>
            </a:r>
            <a:r>
              <a:rPr lang="ko-KR" altLang="en-US" sz="1050" dirty="0"/>
              <a:t>페이지 별 집계</a:t>
            </a:r>
            <a:r>
              <a:rPr lang="en-US" altLang="ko-KR" sz="1050" dirty="0"/>
              <a:t>, </a:t>
            </a:r>
            <a:r>
              <a:rPr lang="ko-KR" altLang="en-US" sz="1050" dirty="0"/>
              <a:t>누적집계를 인쇄하시오</a:t>
            </a:r>
            <a:endParaRPr lang="en-US" altLang="ko-KR" sz="105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54632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" y="1014412"/>
            <a:ext cx="428625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553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앞에 이해</a:t>
            </a:r>
            <a:r>
              <a:rPr lang="en-US" altLang="ko-KR" sz="1100" dirty="0"/>
              <a:t>,</a:t>
            </a:r>
            <a:r>
              <a:rPr lang="ko-KR" altLang="en-US" sz="1100" dirty="0"/>
              <a:t>실습에 나온 실습을 다 하시고</a:t>
            </a:r>
            <a:r>
              <a:rPr lang="en-US" altLang="ko-KR" sz="1100" dirty="0"/>
              <a:t>….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다음 용어를 필기하셔요</a:t>
            </a:r>
            <a:r>
              <a:rPr lang="en-US" altLang="ko-KR" sz="1100" dirty="0"/>
              <a:t>.</a:t>
            </a:r>
            <a:r>
              <a:rPr lang="ko-KR" altLang="en-US" sz="1100" dirty="0"/>
              <a:t>그리고 외우셔요</a:t>
            </a:r>
            <a:r>
              <a:rPr lang="en-US" altLang="ko-KR" sz="1100" dirty="0"/>
              <a:t>.(</a:t>
            </a:r>
            <a:r>
              <a:rPr lang="ko-KR" altLang="en-US" sz="1100" dirty="0"/>
              <a:t>핵심정리</a:t>
            </a:r>
            <a:r>
              <a:rPr lang="en-US" altLang="ko-KR" sz="1100" dirty="0"/>
              <a:t>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294793"/>
              </p:ext>
            </p:extLst>
          </p:nvPr>
        </p:nvGraphicFramePr>
        <p:xfrm>
          <a:off x="1062064" y="2081213"/>
          <a:ext cx="6604000" cy="1896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2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1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latinLnBrk="0" hangingPunct="1">
                        <a:lnSpc>
                          <a:spcPct val="130000"/>
                        </a:lnSpc>
                        <a:spcBef>
                          <a:spcPct val="50000"/>
                        </a:spcBef>
                        <a:buClr>
                          <a:srgbClr val="54158D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/>
                        <a:t>클래스를 상속받아 재정의가 가능하다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즉 클래스를 통으로 가지고 온다</a:t>
                      </a:r>
                      <a:endParaRPr lang="en-US" altLang="ko-KR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오버라이딩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latinLnBrk="0" hangingPunct="1">
                        <a:lnSpc>
                          <a:spcPct val="130000"/>
                        </a:lnSpc>
                        <a:spcBef>
                          <a:spcPct val="50000"/>
                        </a:spcBef>
                        <a:buClr>
                          <a:srgbClr val="54158D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/>
                        <a:t>super</a:t>
                      </a:r>
                      <a:r>
                        <a:rPr lang="ko-KR" altLang="en-US" sz="1200" dirty="0"/>
                        <a:t>클래스의 </a:t>
                      </a:r>
                      <a:r>
                        <a:rPr lang="en-US" altLang="ko-KR" sz="1200" dirty="0"/>
                        <a:t>method</a:t>
                      </a:r>
                      <a:r>
                        <a:rPr lang="ko-KR" altLang="en-US" sz="1200" dirty="0"/>
                        <a:t>와 동일한 이름과 매개변수로 자식클래스에서 </a:t>
                      </a:r>
                      <a:r>
                        <a:rPr lang="ko-KR" altLang="en-US" sz="1200" dirty="0" err="1"/>
                        <a:t>메소드를</a:t>
                      </a:r>
                      <a:r>
                        <a:rPr lang="ko-KR" altLang="en-US" sz="1200" dirty="0"/>
                        <a:t> 정의하면 </a:t>
                      </a:r>
                      <a:r>
                        <a:rPr lang="en-US" altLang="ko-KR" sz="1200" dirty="0"/>
                        <a:t>super</a:t>
                      </a:r>
                      <a:r>
                        <a:rPr lang="ko-KR" altLang="en-US" sz="1200" dirty="0"/>
                        <a:t>클래스 </a:t>
                      </a:r>
                      <a:r>
                        <a:rPr lang="ko-KR" altLang="en-US" sz="1200" dirty="0" err="1"/>
                        <a:t>메소드를</a:t>
                      </a:r>
                      <a:r>
                        <a:rPr lang="ko-KR" altLang="en-US" sz="1200" dirty="0"/>
                        <a:t> 무시하고 자식클래스의 </a:t>
                      </a:r>
                      <a:r>
                        <a:rPr lang="ko-KR" altLang="en-US" sz="1200" dirty="0" err="1"/>
                        <a:t>메소드가</a:t>
                      </a:r>
                      <a:r>
                        <a:rPr lang="ko-KR" altLang="en-US" sz="1200" dirty="0"/>
                        <a:t> 정의됨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패키지와 </a:t>
                      </a:r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임포트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뭔지 </a:t>
                      </a:r>
                      <a:r>
                        <a:rPr lang="ko-KR" altLang="en-US" sz="12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중요한것을</a:t>
                      </a:r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스스로 정리하셔요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제어자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public, protected, private</a:t>
                      </a:r>
                      <a:r>
                        <a:rPr lang="en-US" altLang="ko-KR" sz="1200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/static, final </a:t>
                      </a:r>
                      <a:r>
                        <a:rPr lang="ko-KR" altLang="en-US" sz="1200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</a:t>
                      </a:r>
                      <a:r>
                        <a:rPr lang="en-US" altLang="ko-KR" sz="1200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대하여 정리하셔요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685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차시</a:t>
            </a:r>
            <a:r>
              <a:rPr lang="ko-KR" altLang="en-US" sz="1800" dirty="0"/>
              <a:t> 예고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53608" y="995898"/>
            <a:ext cx="7450138" cy="7830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준비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String, </a:t>
            </a:r>
            <a:r>
              <a:rPr lang="en-US" altLang="ko-KR" sz="1200" dirty="0" err="1"/>
              <a:t>StringBuffer,Byte,Array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ArrayList</a:t>
            </a:r>
            <a:r>
              <a:rPr lang="en-US" altLang="ko-KR" sz="1200" dirty="0"/>
              <a:t> </a:t>
            </a:r>
            <a:r>
              <a:rPr lang="ko-KR" altLang="en-US" sz="1200"/>
              <a:t>알아보기</a:t>
            </a:r>
            <a:r>
              <a:rPr lang="en-US" altLang="ko-KR" sz="1200"/>
              <a:t> 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13309" y="927543"/>
            <a:ext cx="9047229" cy="169167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변수와 </a:t>
            </a:r>
            <a:r>
              <a:rPr lang="ko-KR" altLang="en-US" sz="1600" dirty="0" err="1"/>
              <a:t>메서드</a:t>
            </a:r>
            <a:r>
              <a:rPr lang="en-US" altLang="ko-KR" sz="1600" dirty="0"/>
              <a:t>(1)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변수는 변수</a:t>
            </a:r>
            <a:r>
              <a:rPr lang="en-US" altLang="ko-KR" sz="1200" dirty="0"/>
              <a:t>.. </a:t>
            </a:r>
            <a:r>
              <a:rPr lang="ko-KR" altLang="en-US" sz="1200" dirty="0" err="1"/>
              <a:t>메서드</a:t>
            </a:r>
            <a:r>
              <a:rPr lang="en-US" altLang="ko-KR" sz="1200" dirty="0"/>
              <a:t>(method)</a:t>
            </a:r>
            <a:r>
              <a:rPr lang="ko-KR" altLang="en-US" sz="1200" dirty="0"/>
              <a:t>는 함수를 </a:t>
            </a:r>
            <a:r>
              <a:rPr lang="ko-KR" altLang="en-US" sz="1200" dirty="0" err="1"/>
              <a:t>메서드라고</a:t>
            </a:r>
            <a:r>
              <a:rPr lang="ko-KR" altLang="en-US" sz="1200" dirty="0"/>
              <a:t> 지칭함 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일단 자기 클래스 안에 함수를 정의하면 함수이름만으로 불러올 수 있다</a:t>
            </a:r>
            <a:r>
              <a:rPr lang="en-US" altLang="ko-KR" sz="1200" dirty="0"/>
              <a:t>. (</a:t>
            </a:r>
            <a:r>
              <a:rPr lang="ko-KR" altLang="en-US" sz="1200" dirty="0" err="1"/>
              <a:t>클래스명</a:t>
            </a:r>
            <a:r>
              <a:rPr lang="en-US" altLang="ko-KR" sz="1200" dirty="0"/>
              <a:t>.</a:t>
            </a:r>
            <a:r>
              <a:rPr lang="ko-KR" altLang="en-US" sz="1200" dirty="0" err="1"/>
              <a:t>메소드명</a:t>
            </a:r>
            <a:r>
              <a:rPr lang="ko-KR" altLang="en-US" sz="1200" dirty="0"/>
              <a:t> 이 원칙이지만 </a:t>
            </a:r>
            <a:r>
              <a:rPr lang="ko-KR" altLang="en-US" sz="1200" dirty="0" err="1"/>
              <a:t>클래스명</a:t>
            </a:r>
            <a:r>
              <a:rPr lang="ko-KR" altLang="en-US" sz="1200" dirty="0"/>
              <a:t> 생략</a:t>
            </a:r>
            <a:r>
              <a:rPr lang="en-US" altLang="ko-KR" sz="1200" dirty="0"/>
              <a:t>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아래예제 별 하나</a:t>
            </a:r>
            <a:r>
              <a:rPr lang="en-US" altLang="ko-KR" sz="1200" dirty="0"/>
              <a:t>(</a:t>
            </a:r>
            <a:r>
              <a:rPr lang="ko-KR" altLang="en-US" sz="1200" dirty="0"/>
              <a:t>★</a:t>
            </a:r>
            <a:r>
              <a:rPr lang="en-US" altLang="ko-KR" sz="1200" dirty="0"/>
              <a:t>)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69" y="2706633"/>
            <a:ext cx="5714920" cy="31120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908" y="5276930"/>
            <a:ext cx="2459064" cy="93612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257573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94429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변수와 </a:t>
            </a:r>
            <a:r>
              <a:rPr lang="ko-KR" altLang="en-US" sz="1600" dirty="0" err="1"/>
              <a:t>메서드</a:t>
            </a:r>
            <a:r>
              <a:rPr lang="en-US" altLang="ko-KR" sz="1600" dirty="0"/>
              <a:t>(2)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변수는</a:t>
            </a:r>
            <a:r>
              <a:rPr lang="en-US" altLang="ko-KR" sz="1200" dirty="0"/>
              <a:t> </a:t>
            </a:r>
            <a:r>
              <a:rPr lang="ko-KR" altLang="en-US" sz="1200" dirty="0"/>
              <a:t>클래스에서 전역으로 사용하는 </a:t>
            </a:r>
            <a:r>
              <a:rPr lang="en-US" altLang="ko-KR" sz="1200"/>
              <a:t>static</a:t>
            </a:r>
            <a:r>
              <a:rPr lang="ko-KR" altLang="en-US" sz="1200"/>
              <a:t>으로 </a:t>
            </a:r>
            <a:r>
              <a:rPr lang="ko-KR" altLang="en-US" sz="1200" dirty="0"/>
              <a:t>선언 </a:t>
            </a:r>
            <a:r>
              <a:rPr lang="en-US" altLang="ko-KR" sz="1200" dirty="0"/>
              <a:t>(</a:t>
            </a:r>
            <a:r>
              <a:rPr lang="ko-KR" altLang="en-US" sz="1200" dirty="0"/>
              <a:t>값이 계속 유지</a:t>
            </a:r>
            <a:r>
              <a:rPr lang="en-US" altLang="ko-KR" sz="1200" dirty="0"/>
              <a:t>)..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변수를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내에 선언하여 </a:t>
            </a:r>
            <a:r>
              <a:rPr lang="ko-KR" altLang="en-US" sz="1200" dirty="0" err="1"/>
              <a:t>메개변수로</a:t>
            </a:r>
            <a:r>
              <a:rPr lang="ko-KR" altLang="en-US" sz="1200" dirty="0"/>
              <a:t> 전달하고 </a:t>
            </a:r>
            <a:r>
              <a:rPr lang="ko-KR" altLang="en-US" sz="1200" dirty="0" err="1"/>
              <a:t>리턴받는</a:t>
            </a:r>
            <a:r>
              <a:rPr lang="ko-KR" altLang="en-US" sz="1200" dirty="0"/>
              <a:t> 형태로 사용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아래예제 별 하나</a:t>
            </a:r>
            <a:r>
              <a:rPr lang="en-US" altLang="ko-KR" sz="1200" dirty="0"/>
              <a:t>(</a:t>
            </a:r>
            <a:r>
              <a:rPr lang="ko-KR" altLang="en-US" sz="1200" dirty="0"/>
              <a:t>★</a:t>
            </a:r>
            <a:r>
              <a:rPr lang="en-US" altLang="ko-KR" sz="1200" dirty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626" y="690646"/>
            <a:ext cx="5756039" cy="58055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259" y="3812824"/>
            <a:ext cx="2464392" cy="196804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3222060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94429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변수와 </a:t>
            </a:r>
            <a:r>
              <a:rPr lang="ko-KR" altLang="en-US" sz="1600" dirty="0" err="1"/>
              <a:t>메서드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5</a:t>
            </a:r>
            <a:r>
              <a:rPr lang="ko-KR" altLang="en-US" sz="1200" dirty="0"/>
              <a:t>강 영수증출력</a:t>
            </a:r>
            <a:r>
              <a:rPr lang="en-US" altLang="ko-KR" sz="1200" dirty="0"/>
              <a:t>3</a:t>
            </a:r>
            <a:r>
              <a:rPr lang="ko-KR" altLang="en-US" sz="1200" dirty="0"/>
              <a:t>번 실습을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메인함수를</a:t>
            </a:r>
            <a:r>
              <a:rPr lang="ko-KR" altLang="en-US" sz="1200" dirty="0"/>
              <a:t> 이해하기 쉽도록 다음과 같이 분리하여서 수정하시오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프로그램을 아래와 같이 구조적으로 나누면 이해하기가 쉽다</a:t>
            </a:r>
            <a:r>
              <a:rPr lang="en-US" altLang="ko-KR" sz="1200" dirty="0"/>
              <a:t>..</a:t>
            </a:r>
            <a:r>
              <a:rPr lang="ko-KR" altLang="en-US" sz="1200" dirty="0"/>
              <a:t>주절이 주절이 길게 </a:t>
            </a:r>
            <a:r>
              <a:rPr lang="ko-KR" altLang="en-US" sz="1200" dirty="0" err="1"/>
              <a:t>코딩하지</a:t>
            </a:r>
            <a:r>
              <a:rPr lang="ko-KR" altLang="en-US" sz="1200" dirty="0"/>
              <a:t> 말고</a:t>
            </a:r>
            <a:r>
              <a:rPr lang="en-US" altLang="ko-KR" sz="1200" dirty="0"/>
              <a:t>…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별이 하나</a:t>
            </a:r>
            <a:r>
              <a:rPr lang="en-US" altLang="ko-KR" sz="1200" dirty="0"/>
              <a:t>(</a:t>
            </a:r>
            <a:r>
              <a:rPr lang="ko-KR" altLang="en-US" sz="1200" dirty="0"/>
              <a:t>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693" y="2263334"/>
            <a:ext cx="5237583" cy="21606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2301564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62892" y="646773"/>
            <a:ext cx="9047229" cy="169167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클래스</a:t>
            </a:r>
            <a:r>
              <a:rPr lang="en-US" altLang="ko-KR" sz="1600" dirty="0"/>
              <a:t>, </a:t>
            </a:r>
            <a:r>
              <a:rPr lang="ko-KR" altLang="en-US" sz="1600" dirty="0"/>
              <a:t>객체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인스턴스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클래스는 앞서 </a:t>
            </a:r>
            <a:r>
              <a:rPr lang="ko-KR" altLang="en-US" sz="1000" dirty="0" err="1"/>
              <a:t>언급한데로</a:t>
            </a:r>
            <a:r>
              <a:rPr lang="en-US" altLang="ko-KR" sz="1000" dirty="0"/>
              <a:t>, c</a:t>
            </a:r>
            <a:r>
              <a:rPr lang="ko-KR" altLang="en-US" sz="1000" dirty="0"/>
              <a:t>의 구조체의 확대</a:t>
            </a:r>
            <a:r>
              <a:rPr lang="en-US" altLang="ko-KR" sz="1000" dirty="0"/>
              <a:t>, </a:t>
            </a:r>
            <a:r>
              <a:rPr lang="ko-KR" altLang="en-US" sz="1000" dirty="0"/>
              <a:t>즉 변수와 함수</a:t>
            </a:r>
            <a:r>
              <a:rPr lang="en-US" altLang="ko-KR" sz="1000" dirty="0"/>
              <a:t>(</a:t>
            </a:r>
            <a:r>
              <a:rPr lang="ko-KR" altLang="en-US" sz="1000" dirty="0" err="1"/>
              <a:t>메소드</a:t>
            </a:r>
            <a:r>
              <a:rPr lang="en-US" altLang="ko-KR" sz="1000" dirty="0"/>
              <a:t>)</a:t>
            </a:r>
            <a:r>
              <a:rPr lang="ko-KR" altLang="en-US" sz="1000" dirty="0"/>
              <a:t>로 구성 </a:t>
            </a:r>
            <a:endParaRPr lang="en-US" altLang="ko-KR" sz="10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어느 클래스의 속한 변수와 함수를 가져다 쓰는데 중점</a:t>
            </a:r>
            <a:endParaRPr lang="en-US" altLang="ko-KR" sz="10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클래스를 가져다 사용</a:t>
            </a:r>
            <a:r>
              <a:rPr lang="en-US" altLang="ko-KR" sz="1000" dirty="0"/>
              <a:t>, </a:t>
            </a:r>
            <a:r>
              <a:rPr lang="ko-KR" altLang="en-US" sz="1000" dirty="0"/>
              <a:t>클래스</a:t>
            </a:r>
            <a:r>
              <a:rPr lang="en-US" altLang="ko-KR" sz="1000" dirty="0"/>
              <a:t>(</a:t>
            </a:r>
            <a:r>
              <a:rPr lang="ko-KR" altLang="en-US" sz="1000" dirty="0" err="1"/>
              <a:t>붕어빵틀</a:t>
            </a:r>
            <a:r>
              <a:rPr lang="en-US" altLang="ko-KR" sz="1000" dirty="0"/>
              <a:t>)</a:t>
            </a:r>
            <a:r>
              <a:rPr lang="ko-KR" altLang="en-US" sz="1000" dirty="0"/>
              <a:t>을 그대로 대입한 것을 객체</a:t>
            </a:r>
            <a:r>
              <a:rPr lang="en-US" altLang="ko-KR" sz="1000" dirty="0"/>
              <a:t>(Object)</a:t>
            </a:r>
            <a:r>
              <a:rPr lang="ko-KR" altLang="en-US" sz="1000" dirty="0"/>
              <a:t>라 하고 클래스를 실행시켜 사용 가능한 클래스 변수</a:t>
            </a:r>
            <a:r>
              <a:rPr lang="en-US" altLang="ko-KR" sz="1000" dirty="0"/>
              <a:t>(?)</a:t>
            </a:r>
            <a:r>
              <a:rPr lang="ko-KR" altLang="en-US" sz="1000" dirty="0"/>
              <a:t>를 </a:t>
            </a:r>
            <a:r>
              <a:rPr lang="ko-KR" altLang="en-US" sz="1000" dirty="0" err="1"/>
              <a:t>인스턴스라</a:t>
            </a:r>
            <a:r>
              <a:rPr lang="ko-KR" altLang="en-US" sz="1000" dirty="0"/>
              <a:t> 한다</a:t>
            </a:r>
            <a:r>
              <a:rPr lang="en-US" altLang="ko-KR" sz="1000" dirty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앞에 설명했던 엘리베이터 </a:t>
            </a:r>
            <a:r>
              <a:rPr lang="ko-KR" altLang="en-US" sz="1000" dirty="0" err="1"/>
              <a:t>클레스를</a:t>
            </a:r>
            <a:r>
              <a:rPr lang="ko-KR" altLang="en-US" sz="1000" dirty="0"/>
              <a:t> </a:t>
            </a:r>
            <a:r>
              <a:rPr lang="en-US" altLang="ko-KR" sz="1000" dirty="0"/>
              <a:t>java </a:t>
            </a:r>
            <a:r>
              <a:rPr lang="ko-KR" altLang="en-US" sz="1000" dirty="0"/>
              <a:t>문법에 맞게 작성했음</a:t>
            </a:r>
            <a:r>
              <a:rPr lang="en-US" altLang="ko-KR" sz="1000" dirty="0"/>
              <a:t>..</a:t>
            </a:r>
            <a:r>
              <a:rPr lang="ko-KR" altLang="en-US" sz="1000" dirty="0"/>
              <a:t>아래 클래스 정의 예제 별 하나</a:t>
            </a:r>
            <a:r>
              <a:rPr lang="en-US" altLang="ko-KR" sz="1000" dirty="0"/>
              <a:t>(</a:t>
            </a:r>
            <a:r>
              <a:rPr lang="ko-KR" altLang="en-US" sz="1000" dirty="0"/>
              <a:t>★ </a:t>
            </a:r>
            <a:r>
              <a:rPr lang="en-US" altLang="ko-KR" sz="1000" dirty="0"/>
              <a:t>)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92" y="2375045"/>
            <a:ext cx="4430230" cy="414716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5899342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62892" y="646773"/>
            <a:ext cx="9047229" cy="734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클래스</a:t>
            </a:r>
            <a:r>
              <a:rPr lang="en-US" altLang="ko-KR" sz="1600" dirty="0"/>
              <a:t>, </a:t>
            </a:r>
            <a:r>
              <a:rPr lang="ko-KR" altLang="en-US" sz="1600" dirty="0"/>
              <a:t>객체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인스턴스</a:t>
            </a:r>
            <a:r>
              <a:rPr lang="en-US" altLang="ko-KR" sz="1600" dirty="0"/>
              <a:t>(2)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 err="1"/>
              <a:t>소스내</a:t>
            </a:r>
            <a:r>
              <a:rPr lang="ko-KR" altLang="en-US" sz="1000" dirty="0"/>
              <a:t> 설명을 하나씩 보자 </a:t>
            </a:r>
            <a:r>
              <a:rPr lang="en-US" altLang="ko-KR" sz="1000" dirty="0"/>
              <a:t>..</a:t>
            </a:r>
            <a:r>
              <a:rPr lang="ko-KR" altLang="en-US" sz="1000" dirty="0"/>
              <a:t> 클래스 사용 예제 별 하나</a:t>
            </a:r>
            <a:r>
              <a:rPr lang="en-US" altLang="ko-KR" sz="1000" dirty="0"/>
              <a:t>(</a:t>
            </a:r>
            <a:r>
              <a:rPr lang="ko-KR" altLang="en-US" sz="1000" dirty="0"/>
              <a:t>★ </a:t>
            </a:r>
            <a:r>
              <a:rPr lang="en-US" altLang="ko-KR" sz="1000" dirty="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77" y="1620118"/>
            <a:ext cx="6411900" cy="45454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110" y="1678476"/>
            <a:ext cx="1874173" cy="36258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6850917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48144</TotalTime>
  <Words>5632</Words>
  <Application>Microsoft Office PowerPoint</Application>
  <PresentationFormat>A4 용지(210x297mm)</PresentationFormat>
  <Paragraphs>751</Paragraphs>
  <Slides>43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43</vt:i4>
      </vt:variant>
    </vt:vector>
  </HeadingPairs>
  <TitlesOfParts>
    <vt:vector size="54" baseType="lpstr">
      <vt:lpstr>가는각진제목체</vt:lpstr>
      <vt:lpstr>견명조</vt:lpstr>
      <vt:lpstr>굴림</vt:lpstr>
      <vt:lpstr>돋움</vt:lpstr>
      <vt:lpstr>맑은 고딕</vt:lpstr>
      <vt:lpstr>Arial</vt:lpstr>
      <vt:lpstr>Courier New</vt:lpstr>
      <vt:lpstr>Wingdings</vt:lpstr>
      <vt:lpstr>1_Default Design</vt:lpstr>
      <vt:lpstr>기본 디자인</vt:lpstr>
      <vt:lpstr>3_Default Design</vt:lpstr>
      <vt:lpstr>6. 객체지향 조금만 알기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iamhpd</cp:lastModifiedBy>
  <cp:revision>2966</cp:revision>
  <cp:lastPrinted>2015-10-28T04:44:44Z</cp:lastPrinted>
  <dcterms:created xsi:type="dcterms:W3CDTF">2003-10-22T07:02:37Z</dcterms:created>
  <dcterms:modified xsi:type="dcterms:W3CDTF">2023-03-15T01:44:54Z</dcterms:modified>
</cp:coreProperties>
</file>