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0" r:id="rId3"/>
    <p:sldId id="265" r:id="rId4"/>
    <p:sldId id="266" r:id="rId5"/>
    <p:sldId id="267" r:id="rId6"/>
    <p:sldId id="273" r:id="rId7"/>
    <p:sldId id="274" r:id="rId8"/>
    <p:sldId id="269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969" y="439614"/>
            <a:ext cx="11553092" cy="68941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MVC </a:t>
            </a:r>
            <a:r>
              <a:rPr lang="ko-KR" altLang="en-US" sz="2800" b="1" dirty="0" smtClean="0">
                <a:latin typeface="+mn-ea"/>
              </a:rPr>
              <a:t>디자인 패턴</a:t>
            </a:r>
            <a:endParaRPr lang="en-US" altLang="ko-KR" sz="2800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MVC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Model, View, Controller</a:t>
            </a:r>
            <a:r>
              <a:rPr lang="ko-KR" altLang="en-US" dirty="0">
                <a:latin typeface="+mn-ea"/>
              </a:rPr>
              <a:t>의 약자로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클라이언트와 상호작용하는 소프트웨어를 설계함에 있어 세가지 요소로 나누어 설계하는 것을 말한다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1. Model</a:t>
            </a:r>
            <a:endParaRPr lang="en-US" altLang="ko-KR" sz="2000" b="1" dirty="0">
              <a:latin typeface="+mn-ea"/>
            </a:endParaRPr>
          </a:p>
          <a:p>
            <a:pPr fontAlgn="base"/>
            <a:r>
              <a:rPr lang="en-US" altLang="ko-KR" sz="1600" dirty="0" smtClean="0">
                <a:latin typeface="+mn-ea"/>
              </a:rPr>
              <a:t> Model</a:t>
            </a:r>
            <a:r>
              <a:rPr lang="ko-KR" altLang="en-US" sz="1600" dirty="0">
                <a:latin typeface="+mn-ea"/>
              </a:rPr>
              <a:t>은 애플리케이션의 정보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데이터의 가공을 책임지며 데이터베이스와 상호작용하여 비즈니스 </a:t>
            </a:r>
            <a:r>
              <a:rPr lang="ko-KR" altLang="en-US" sz="1600" dirty="0" err="1">
                <a:latin typeface="+mn-ea"/>
              </a:rPr>
              <a:t>로직을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처리하는 </a:t>
            </a:r>
            <a:r>
              <a:rPr lang="ko-KR" altLang="en-US" sz="1600" dirty="0">
                <a:latin typeface="+mn-ea"/>
              </a:rPr>
              <a:t>모듈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즉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컴포넌트를 말한다</a:t>
            </a:r>
            <a:r>
              <a:rPr lang="en-US" altLang="ko-KR" sz="1600" dirty="0">
                <a:latin typeface="+mn-ea"/>
              </a:rPr>
              <a:t>.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Model</a:t>
            </a:r>
            <a:r>
              <a:rPr lang="ko-KR" altLang="en-US" sz="1600" dirty="0">
                <a:latin typeface="+mn-ea"/>
              </a:rPr>
              <a:t>은 아래와 같은 규칙을 가지고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/>
            <a:endParaRPr lang="en-US" altLang="ko-KR" sz="1600" dirty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사용자가 이용하려는 모든 데이터를 가지고 있어야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View(</a:t>
            </a:r>
            <a:r>
              <a:rPr lang="ko-KR" altLang="en-US" sz="1600" dirty="0" err="1">
                <a:latin typeface="+mn-ea"/>
              </a:rPr>
              <a:t>뷰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en-US" altLang="ko-KR" sz="1600" dirty="0">
                <a:latin typeface="+mn-ea"/>
              </a:rPr>
              <a:t>Controller(</a:t>
            </a:r>
            <a:r>
              <a:rPr lang="ko-KR" altLang="en-US" sz="1600" dirty="0">
                <a:latin typeface="+mn-ea"/>
              </a:rPr>
              <a:t>컨트롤러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에 대해 </a:t>
            </a:r>
            <a:r>
              <a:rPr lang="ko-KR" altLang="en-US" sz="1600" dirty="0" smtClean="0">
                <a:latin typeface="+mn-ea"/>
              </a:rPr>
              <a:t>어떤</a:t>
            </a:r>
            <a:endParaRPr lang="en-US" altLang="ko-KR" sz="1600" dirty="0" smtClean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정보도 </a:t>
            </a:r>
            <a:r>
              <a:rPr lang="ko-KR" altLang="en-US" sz="1600" dirty="0">
                <a:latin typeface="+mn-ea"/>
              </a:rPr>
              <a:t>알 수 없어야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변경이 일어났을 때 처리 방법을 구현해야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모델은 재사용이 가능해야 하며 다른 </a:t>
            </a:r>
            <a:r>
              <a:rPr lang="ko-KR" altLang="en-US" sz="1600" dirty="0" smtClean="0">
                <a:latin typeface="+mn-ea"/>
              </a:rPr>
              <a:t>인터페이스</a:t>
            </a:r>
            <a:endParaRPr lang="en-US" altLang="ko-KR" sz="1600" dirty="0" smtClean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에서도 </a:t>
            </a:r>
            <a:r>
              <a:rPr lang="ko-KR" altLang="en-US" sz="1600" dirty="0">
                <a:latin typeface="+mn-ea"/>
              </a:rPr>
              <a:t>변하지 않아야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2. View</a:t>
            </a:r>
            <a:endParaRPr lang="en-US" altLang="ko-KR" sz="2000" b="1" dirty="0">
              <a:latin typeface="+mn-ea"/>
            </a:endParaRPr>
          </a:p>
          <a:p>
            <a:pPr fontAlgn="base"/>
            <a:r>
              <a:rPr lang="en-US" altLang="ko-KR" sz="1600" dirty="0" smtClean="0">
                <a:latin typeface="+mn-ea"/>
              </a:rPr>
              <a:t> View</a:t>
            </a:r>
            <a:r>
              <a:rPr lang="ko-KR" altLang="en-US" sz="1600" dirty="0">
                <a:latin typeface="+mn-ea"/>
              </a:rPr>
              <a:t>는 클라이언트 단에서 보여지는 결과화면을 반환하는 모듈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즉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 인터페이스 요소를 말하며 아래와 같은 규칙들을 가지고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/>
            <a:endParaRPr lang="en-US" altLang="ko-KR" sz="1600" dirty="0">
              <a:latin typeface="+mn-ea"/>
            </a:endParaRPr>
          </a:p>
          <a:p>
            <a:pPr fontAlgn="base"/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Model(</a:t>
            </a:r>
            <a:r>
              <a:rPr lang="ko-KR" altLang="en-US" sz="1600" dirty="0">
                <a:latin typeface="+mn-ea"/>
              </a:rPr>
              <a:t>모델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이 가지고 있는 데이터를 저장하면 </a:t>
            </a:r>
            <a:r>
              <a:rPr lang="ko-KR" altLang="en-US" sz="1600" dirty="0" err="1">
                <a:latin typeface="+mn-ea"/>
              </a:rPr>
              <a:t>안된다</a:t>
            </a:r>
            <a:r>
              <a:rPr lang="en-US" altLang="ko-KR" sz="1600" dirty="0">
                <a:latin typeface="+mn-ea"/>
              </a:rPr>
              <a:t>.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- Model(</a:t>
            </a:r>
            <a:r>
              <a:rPr lang="ko-KR" altLang="en-US" sz="1600" dirty="0">
                <a:latin typeface="+mn-ea"/>
              </a:rPr>
              <a:t>모델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이나 </a:t>
            </a:r>
            <a:r>
              <a:rPr lang="en-US" altLang="ko-KR" sz="1600" dirty="0">
                <a:latin typeface="+mn-ea"/>
              </a:rPr>
              <a:t>Controller(</a:t>
            </a:r>
            <a:r>
              <a:rPr lang="ko-KR" altLang="en-US" sz="1600" dirty="0">
                <a:latin typeface="+mn-ea"/>
              </a:rPr>
              <a:t>컨트롤러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에 대한 정보를 알면 </a:t>
            </a:r>
            <a:r>
              <a:rPr lang="ko-KR" altLang="en-US" sz="1600" dirty="0" err="1">
                <a:latin typeface="+mn-ea"/>
              </a:rPr>
              <a:t>안된다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데이터를 받아 단순히 화면에 표시해주는 역할만 가진다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재사용이 가능하게끔 설계를 해야 하며 다른 정보들을 표현할 때 쉽게 설계해야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3. Controller</a:t>
            </a:r>
            <a:endParaRPr lang="en-US" altLang="ko-KR" sz="2000" b="1" dirty="0">
              <a:latin typeface="+mn-ea"/>
            </a:endParaRPr>
          </a:p>
          <a:p>
            <a:pPr fontAlgn="base"/>
            <a:r>
              <a:rPr lang="en-US" altLang="ko-KR" sz="1600" dirty="0" smtClean="0">
                <a:latin typeface="+mn-ea"/>
              </a:rPr>
              <a:t> Controller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client</a:t>
            </a:r>
            <a:r>
              <a:rPr lang="ko-KR" altLang="en-US" sz="1600" dirty="0">
                <a:latin typeface="+mn-ea"/>
              </a:rPr>
              <a:t>로부터 </a:t>
            </a:r>
            <a:r>
              <a:rPr lang="en-US" altLang="ko-KR" sz="1600" dirty="0">
                <a:latin typeface="+mn-ea"/>
              </a:rPr>
              <a:t>request</a:t>
            </a:r>
            <a:r>
              <a:rPr lang="ko-KR" altLang="en-US" sz="1600" dirty="0">
                <a:latin typeface="+mn-ea"/>
              </a:rPr>
              <a:t>가 들어왔을 때 그 입력을 처리하고 어떤 </a:t>
            </a:r>
            <a:r>
              <a:rPr lang="ko-KR" altLang="en-US" sz="1600" dirty="0" err="1">
                <a:latin typeface="+mn-ea"/>
              </a:rPr>
              <a:t>로직을</a:t>
            </a:r>
            <a:r>
              <a:rPr lang="ko-KR" altLang="en-US" sz="1600" dirty="0">
                <a:latin typeface="+mn-ea"/>
              </a:rPr>
              <a:t> 실행시킬 것인지 </a:t>
            </a:r>
            <a:r>
              <a:rPr lang="en-US" altLang="ko-KR" sz="1600" dirty="0">
                <a:latin typeface="+mn-ea"/>
              </a:rPr>
              <a:t>Model(</a:t>
            </a:r>
            <a:r>
              <a:rPr lang="ko-KR" altLang="en-US" sz="1600" dirty="0">
                <a:latin typeface="+mn-ea"/>
              </a:rPr>
              <a:t>모델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View(</a:t>
            </a:r>
            <a:r>
              <a:rPr lang="ko-KR" altLang="en-US" sz="1600" dirty="0" err="1">
                <a:latin typeface="+mn-ea"/>
              </a:rPr>
              <a:t>뷰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연결해주며 제어하는 모듈을 말한다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 smtClean="0">
                <a:latin typeface="+mn-ea"/>
              </a:rPr>
              <a:t>Controller</a:t>
            </a:r>
            <a:r>
              <a:rPr lang="ko-KR" altLang="en-US" sz="1600" dirty="0">
                <a:latin typeface="+mn-ea"/>
              </a:rPr>
              <a:t>는 아래와 같은 규칙들을 가지고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Model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모델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en-US" altLang="ko-KR" sz="1600" dirty="0">
                <a:latin typeface="+mn-ea"/>
              </a:rPr>
              <a:t>View(</a:t>
            </a:r>
            <a:r>
              <a:rPr lang="ko-KR" altLang="en-US" sz="1600" dirty="0" err="1">
                <a:latin typeface="+mn-ea"/>
              </a:rPr>
              <a:t>뷰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에 대한 정보를 알아야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Model(</a:t>
            </a:r>
            <a:r>
              <a:rPr lang="ko-KR" altLang="en-US" sz="1600" dirty="0">
                <a:latin typeface="+mn-ea"/>
              </a:rPr>
              <a:t>모델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en-US" altLang="ko-KR" sz="1600" dirty="0">
                <a:latin typeface="+mn-ea"/>
              </a:rPr>
              <a:t>View(</a:t>
            </a:r>
            <a:r>
              <a:rPr lang="ko-KR" altLang="en-US" sz="1600" dirty="0" err="1">
                <a:latin typeface="+mn-ea"/>
              </a:rPr>
              <a:t>뷰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의 변경을 인지하여 대처를 </a:t>
            </a:r>
            <a:r>
              <a:rPr lang="ko-KR" altLang="en-US" sz="1600" dirty="0" err="1">
                <a:latin typeface="+mn-ea"/>
              </a:rPr>
              <a:t>해야한다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모델이나 </a:t>
            </a:r>
            <a:r>
              <a:rPr lang="ko-KR" altLang="en-US" sz="1600" dirty="0" err="1">
                <a:latin typeface="+mn-ea"/>
              </a:rPr>
              <a:t>뷰의</a:t>
            </a:r>
            <a:r>
              <a:rPr lang="ko-KR" altLang="en-US" sz="1600" dirty="0">
                <a:latin typeface="+mn-ea"/>
              </a:rPr>
              <a:t> 변경 통지를 받으면 이를 해석해서 각각의 구성 요소에게 통지를 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애플리케이션의 메인 </a:t>
            </a:r>
            <a:r>
              <a:rPr lang="ko-KR" altLang="en-US" sz="1600" dirty="0" err="1">
                <a:latin typeface="+mn-ea"/>
              </a:rPr>
              <a:t>로직을</a:t>
            </a:r>
            <a:r>
              <a:rPr lang="ko-KR" altLang="en-US" sz="1600" dirty="0">
                <a:latin typeface="+mn-ea"/>
              </a:rPr>
              <a:t> 담당한다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ko-KR" altLang="en-US" sz="1600" b="1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69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3" y="484638"/>
            <a:ext cx="5393809" cy="38220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47" y="484638"/>
            <a:ext cx="5971184" cy="40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8" y="436951"/>
            <a:ext cx="3962401" cy="60352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61" y="436951"/>
            <a:ext cx="7307209" cy="13918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12465" y="1353108"/>
            <a:ext cx="3549803" cy="201762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15526" y="1628754"/>
            <a:ext cx="1715580" cy="20004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95164" y="1032852"/>
            <a:ext cx="3387235" cy="5959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69944" y="1832770"/>
            <a:ext cx="76504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kr.ac.kopo.ctc.kopo11.board.dao, domain, </a:t>
            </a:r>
            <a:r>
              <a:rPr lang="en-US" altLang="ko-KR" dirty="0" err="1" smtClean="0">
                <a:latin typeface="+mn-ea"/>
              </a:rPr>
              <a:t>service,web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 추가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Application.properties</a:t>
            </a:r>
            <a:r>
              <a:rPr lang="ko-KR" altLang="en-US" dirty="0" smtClean="0">
                <a:latin typeface="+mn-ea"/>
              </a:rPr>
              <a:t>에 코드 추가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spring.mvc.view.prefix</a:t>
            </a:r>
            <a:r>
              <a:rPr lang="en-US" altLang="ko-KR" dirty="0">
                <a:latin typeface="+mn-ea"/>
              </a:rPr>
              <a:t>=/WEB-INF/views</a:t>
            </a:r>
            <a:r>
              <a:rPr lang="en-US" altLang="ko-KR" dirty="0" smtClean="0">
                <a:latin typeface="+mn-ea"/>
              </a:rPr>
              <a:t>/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- &gt; </a:t>
            </a:r>
            <a:r>
              <a:rPr lang="ko-KR" altLang="en-US" dirty="0" err="1" smtClean="0">
                <a:latin typeface="+mn-ea"/>
              </a:rPr>
              <a:t>뷰</a:t>
            </a:r>
            <a:r>
              <a:rPr lang="ko-KR" altLang="en-US" dirty="0" smtClean="0">
                <a:latin typeface="+mn-ea"/>
              </a:rPr>
              <a:t> 파일의 위치를 지정하는  부분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spring.mvc.view.suffix</a:t>
            </a:r>
            <a:r>
              <a:rPr lang="en-US" altLang="ko-KR" dirty="0">
                <a:latin typeface="+mn-ea"/>
              </a:rPr>
              <a:t>=.</a:t>
            </a:r>
            <a:r>
              <a:rPr lang="en-US" altLang="ko-KR" dirty="0" err="1">
                <a:latin typeface="+mn-ea"/>
              </a:rPr>
              <a:t>jsp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&gt; </a:t>
            </a:r>
            <a:r>
              <a:rPr lang="ko-KR" altLang="en-US" dirty="0" err="1">
                <a:latin typeface="+mn-ea"/>
              </a:rPr>
              <a:t>뷰</a:t>
            </a:r>
            <a:r>
              <a:rPr lang="ko-KR" altLang="en-US" dirty="0">
                <a:latin typeface="+mn-ea"/>
              </a:rPr>
              <a:t> 파일의 </a:t>
            </a:r>
            <a:r>
              <a:rPr lang="ko-KR" altLang="en-US" dirty="0" err="1" smtClean="0">
                <a:latin typeface="+mn-ea"/>
              </a:rPr>
              <a:t>확장자를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지정하는  </a:t>
            </a:r>
            <a:r>
              <a:rPr lang="ko-KR" altLang="en-US" dirty="0" smtClean="0">
                <a:latin typeface="+mn-ea"/>
              </a:rPr>
              <a:t>부분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>
                <a:latin typeface="+mn-ea"/>
              </a:rPr>
              <a:t>설정은 자바 스프링 애플리케이션에서 </a:t>
            </a:r>
            <a:r>
              <a:rPr lang="ko-KR" altLang="en-US" dirty="0" err="1">
                <a:latin typeface="+mn-ea"/>
              </a:rPr>
              <a:t>뷰</a:t>
            </a:r>
            <a:r>
              <a:rPr lang="ko-KR" altLang="en-US" dirty="0">
                <a:latin typeface="+mn-ea"/>
              </a:rPr>
              <a:t> 파일들이 </a:t>
            </a:r>
            <a:r>
              <a:rPr lang="en-US" altLang="ko-KR" dirty="0">
                <a:latin typeface="+mn-ea"/>
              </a:rPr>
              <a:t>WEB-INF/views/ </a:t>
            </a:r>
            <a:r>
              <a:rPr lang="ko-KR" altLang="en-US" dirty="0">
                <a:latin typeface="+mn-ea"/>
              </a:rPr>
              <a:t>폴더 내에 위치하며 </a:t>
            </a:r>
            <a:r>
              <a:rPr lang="ko-KR" altLang="en-US" dirty="0" err="1">
                <a:latin typeface="+mn-ea"/>
              </a:rPr>
              <a:t>확장자는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err="1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여야 한다는 것을 나타냅니다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이렇게 설정된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컨트롤러</a:t>
            </a:r>
            <a:r>
              <a:rPr lang="en-US" altLang="ko-KR" dirty="0">
                <a:latin typeface="+mn-ea"/>
              </a:rPr>
              <a:t>(Controller)</a:t>
            </a:r>
            <a:r>
              <a:rPr lang="ko-KR" altLang="en-US" dirty="0">
                <a:latin typeface="+mn-ea"/>
              </a:rPr>
              <a:t>에서 해당 </a:t>
            </a:r>
            <a:r>
              <a:rPr lang="ko-KR" altLang="en-US" dirty="0" smtClean="0">
                <a:latin typeface="+mn-ea"/>
              </a:rPr>
              <a:t>     </a:t>
            </a:r>
            <a:r>
              <a:rPr lang="ko-KR" altLang="en-US" dirty="0" err="1" smtClean="0">
                <a:latin typeface="+mn-ea"/>
              </a:rPr>
              <a:t>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파일의 이름만 반환하면 스프링은 설정된 위치와 </a:t>
            </a:r>
            <a:r>
              <a:rPr lang="ko-KR" altLang="en-US" dirty="0" err="1">
                <a:latin typeface="+mn-ea"/>
              </a:rPr>
              <a:t>확장자를</a:t>
            </a:r>
            <a:r>
              <a:rPr lang="ko-KR" altLang="en-US" dirty="0">
                <a:latin typeface="+mn-ea"/>
              </a:rPr>
              <a:t> 기반으로 적절한 </a:t>
            </a:r>
            <a:r>
              <a:rPr lang="ko-KR" altLang="en-US" dirty="0" err="1">
                <a:latin typeface="+mn-ea"/>
              </a:rPr>
              <a:t>뷰를</a:t>
            </a:r>
            <a:r>
              <a:rPr lang="ko-KR" altLang="en-US" dirty="0">
                <a:latin typeface="+mn-ea"/>
              </a:rPr>
              <a:t> 찾아서 </a:t>
            </a:r>
            <a:r>
              <a:rPr lang="ko-KR" altLang="en-US" dirty="0" err="1">
                <a:latin typeface="+mn-ea"/>
              </a:rPr>
              <a:t>렌더링합니다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44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00" y="4503048"/>
            <a:ext cx="6221070" cy="1306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6" y="428501"/>
            <a:ext cx="4877682" cy="612341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22818" y="6149788"/>
            <a:ext cx="1733511" cy="4021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456329" y="4779818"/>
            <a:ext cx="2994211" cy="1369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0540" y="553193"/>
            <a:ext cx="6371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pom.xml 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en-US" altLang="ko-KR" dirty="0" smtClean="0">
                <a:latin typeface="+mn-ea"/>
              </a:rPr>
              <a:t>tomcat</a:t>
            </a:r>
            <a:r>
              <a:rPr lang="ko-KR" altLang="en-US" dirty="0" smtClean="0">
                <a:latin typeface="+mn-ea"/>
              </a:rPr>
              <a:t>을 연결하기 위한 </a:t>
            </a:r>
            <a:r>
              <a:rPr lang="en-US" altLang="ko-KR" dirty="0" smtClean="0">
                <a:latin typeface="+mn-ea"/>
              </a:rPr>
              <a:t>&lt;dependency&gt;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리스트 추가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540" y="3490210"/>
            <a:ext cx="63710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Tomcat </a:t>
            </a:r>
            <a:r>
              <a:rPr lang="ko-KR" altLang="en-US" dirty="0" smtClean="0">
                <a:latin typeface="+mn-ea"/>
              </a:rPr>
              <a:t>추가 코드 부분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073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1" y="457537"/>
            <a:ext cx="11249845" cy="463310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942019" y="4787153"/>
            <a:ext cx="1070121" cy="3034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59712" y="851084"/>
            <a:ext cx="7148193" cy="13004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8061" y="5175203"/>
            <a:ext cx="11249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Webapp</a:t>
            </a:r>
            <a:r>
              <a:rPr lang="en-US" altLang="ko-KR" dirty="0" smtClean="0">
                <a:latin typeface="+mn-ea"/>
              </a:rPr>
              <a:t> -&gt; WEB-INF -&gt; views -&gt; </a:t>
            </a:r>
            <a:r>
              <a:rPr lang="en-US" altLang="ko-KR" dirty="0" err="1" smtClean="0">
                <a:latin typeface="+mn-ea"/>
              </a:rPr>
              <a:t>hello.jsp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내용 작성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Hello, ${name}!    :   </a:t>
            </a:r>
            <a:r>
              <a:rPr lang="ko-KR" altLang="en-US" dirty="0"/>
              <a:t>동적으로 값을 변경하여 문자열을 생성할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 smtClean="0">
                <a:latin typeface="+mn-ea"/>
              </a:rPr>
              <a:t>문자열 </a:t>
            </a:r>
            <a:r>
              <a:rPr lang="ko-KR" altLang="en-US" dirty="0">
                <a:latin typeface="+mn-ea"/>
              </a:rPr>
              <a:t>템플릿에서 사용되는 코드로</a:t>
            </a:r>
            <a:r>
              <a:rPr lang="en-US" altLang="ko-KR" dirty="0">
                <a:latin typeface="+mn-ea"/>
              </a:rPr>
              <a:t>, ${name}</a:t>
            </a:r>
            <a:r>
              <a:rPr lang="ko-KR" altLang="en-US" dirty="0">
                <a:latin typeface="+mn-ea"/>
              </a:rPr>
              <a:t>은 변수 </a:t>
            </a:r>
            <a:r>
              <a:rPr lang="en-US" altLang="ko-KR" dirty="0">
                <a:latin typeface="+mn-ea"/>
              </a:rPr>
              <a:t>name</a:t>
            </a:r>
            <a:r>
              <a:rPr lang="ko-KR" altLang="en-US" dirty="0">
                <a:latin typeface="+mn-ea"/>
              </a:rPr>
              <a:t>의 값을 해당 위치에 삽입하는 표현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26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15" y="5222395"/>
            <a:ext cx="5474217" cy="1219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8024" y="428827"/>
            <a:ext cx="51636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Controller</a:t>
            </a:r>
            <a:r>
              <a:rPr lang="ko-KR" altLang="en-US" dirty="0" smtClean="0">
                <a:latin typeface="+mn-ea"/>
              </a:rPr>
              <a:t>는 클라이언트의 </a:t>
            </a:r>
            <a:r>
              <a:rPr lang="ko-KR" altLang="en-US" dirty="0">
                <a:latin typeface="+mn-ea"/>
              </a:rPr>
              <a:t>요청을 </a:t>
            </a:r>
            <a:r>
              <a:rPr lang="ko-KR" altLang="en-US" dirty="0" smtClean="0">
                <a:latin typeface="+mn-ea"/>
              </a:rPr>
              <a:t>처리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적절한 응답을 반환하는 역할을 </a:t>
            </a:r>
            <a:r>
              <a:rPr lang="ko-KR" altLang="en-US" dirty="0" smtClean="0">
                <a:latin typeface="+mn-ea"/>
              </a:rPr>
              <a:t>담당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이를 위해 컨트롤러 클래스는 특정 </a:t>
            </a:r>
            <a:r>
              <a:rPr lang="en-US" altLang="ko-KR" dirty="0">
                <a:latin typeface="+mn-ea"/>
              </a:rPr>
              <a:t>URL </a:t>
            </a:r>
            <a:r>
              <a:rPr lang="ko-KR" altLang="en-US" dirty="0">
                <a:latin typeface="+mn-ea"/>
              </a:rPr>
              <a:t>경로와 </a:t>
            </a:r>
            <a:r>
              <a:rPr lang="en-US" altLang="ko-KR" dirty="0" smtClean="0">
                <a:latin typeface="+mn-ea"/>
              </a:rPr>
              <a:t>mapping.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>
                <a:latin typeface="+mn-ea"/>
              </a:rPr>
              <a:t>Controller </a:t>
            </a:r>
            <a:r>
              <a:rPr lang="ko-KR" altLang="en-US" dirty="0" err="1">
                <a:latin typeface="+mn-ea"/>
              </a:rPr>
              <a:t>애노테이션은</a:t>
            </a:r>
            <a:r>
              <a:rPr lang="ko-KR" altLang="en-US" dirty="0">
                <a:latin typeface="+mn-ea"/>
              </a:rPr>
              <a:t> 이러한 </a:t>
            </a:r>
            <a:r>
              <a:rPr lang="en-US" altLang="ko-KR" dirty="0" smtClean="0">
                <a:latin typeface="+mn-ea"/>
              </a:rPr>
              <a:t>mapping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>
                <a:latin typeface="+mn-ea"/>
              </a:rPr>
              <a:t>지정하는 데 </a:t>
            </a:r>
            <a:r>
              <a:rPr lang="ko-KR" altLang="en-US" dirty="0" smtClean="0">
                <a:latin typeface="+mn-ea"/>
              </a:rPr>
              <a:t>사용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@Controller </a:t>
            </a:r>
            <a:r>
              <a:rPr lang="ko-KR" altLang="en-US" dirty="0" err="1">
                <a:latin typeface="+mn-ea"/>
              </a:rPr>
              <a:t>애노테이션을</a:t>
            </a:r>
            <a:r>
              <a:rPr lang="ko-KR" altLang="en-US" dirty="0">
                <a:latin typeface="+mn-ea"/>
              </a:rPr>
              <a:t> 클래스에 적용하면 스프링은 해당 클래스를 컨트롤러로 </a:t>
            </a:r>
            <a:r>
              <a:rPr lang="ko-KR" altLang="en-US" dirty="0" smtClean="0">
                <a:latin typeface="+mn-ea"/>
              </a:rPr>
              <a:t>인식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웹 애플리케이션의 요청을 처리하기 위해 해당 클래스의 </a:t>
            </a:r>
            <a:r>
              <a:rPr lang="ko-KR" altLang="en-US" dirty="0" err="1">
                <a:latin typeface="+mn-ea"/>
              </a:rPr>
              <a:t>메서드를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호출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>
                <a:latin typeface="+mn-ea"/>
              </a:rPr>
              <a:t>RequestMapping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애노테이션을</a:t>
            </a:r>
            <a:r>
              <a:rPr lang="ko-KR" altLang="en-US" dirty="0">
                <a:latin typeface="+mn-ea"/>
              </a:rPr>
              <a:t> 사용하여 특정 </a:t>
            </a:r>
            <a:r>
              <a:rPr lang="en-US" altLang="ko-KR" dirty="0">
                <a:latin typeface="+mn-ea"/>
              </a:rPr>
              <a:t>URL </a:t>
            </a:r>
            <a:r>
              <a:rPr lang="ko-KR" altLang="en-US" dirty="0">
                <a:latin typeface="+mn-ea"/>
              </a:rPr>
              <a:t>경로와 </a:t>
            </a:r>
            <a:r>
              <a:rPr lang="ko-KR" altLang="en-US" dirty="0" smtClean="0">
                <a:latin typeface="+mn-ea"/>
              </a:rPr>
              <a:t>연결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Model 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value</a:t>
            </a:r>
            <a:r>
              <a:rPr lang="ko-KR" altLang="en-US" dirty="0" smtClean="0">
                <a:latin typeface="+mn-ea"/>
              </a:rPr>
              <a:t>로 연결된 부분</a:t>
            </a:r>
            <a:r>
              <a:rPr lang="en-US" altLang="ko-KR" dirty="0" smtClean="0">
                <a:latin typeface="+mn-ea"/>
              </a:rPr>
              <a:t>, map</a:t>
            </a:r>
            <a:r>
              <a:rPr lang="ko-KR" altLang="en-US" dirty="0" smtClean="0">
                <a:latin typeface="+mn-ea"/>
              </a:rPr>
              <a:t>과 같은 역할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5" y="428827"/>
            <a:ext cx="6036792" cy="2880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615" y="4589389"/>
            <a:ext cx="44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localhost:8081/hello </a:t>
            </a:r>
            <a:r>
              <a:rPr lang="ko-KR" altLang="en-US" dirty="0" smtClean="0">
                <a:latin typeface="+mn-ea"/>
              </a:rPr>
              <a:t>출력 화면 확인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021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6" y="3136763"/>
            <a:ext cx="6177738" cy="2748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" y="586924"/>
            <a:ext cx="6177738" cy="2021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1535" y="586924"/>
            <a:ext cx="5163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Service </a:t>
            </a:r>
            <a:r>
              <a:rPr lang="ko-KR" altLang="en-US" dirty="0" smtClean="0">
                <a:latin typeface="+mn-ea"/>
              </a:rPr>
              <a:t>패키지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BoardITemService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인터페이스 구현 부분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BoardITemServiceImpl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class </a:t>
            </a:r>
            <a:r>
              <a:rPr lang="ko-KR" altLang="en-US" dirty="0" smtClean="0">
                <a:latin typeface="+mn-ea"/>
              </a:rPr>
              <a:t>구현 부분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338" y="2291028"/>
            <a:ext cx="4984065" cy="40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86" y="1969004"/>
            <a:ext cx="4544059" cy="3943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98" y="1969004"/>
            <a:ext cx="5551491" cy="11123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798" y="4421852"/>
            <a:ext cx="5551491" cy="1294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052" y="978010"/>
            <a:ext cx="44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Controller add </a:t>
            </a:r>
            <a:r>
              <a:rPr lang="ko-KR" altLang="en-US" dirty="0" smtClean="0">
                <a:latin typeface="+mn-ea"/>
              </a:rPr>
              <a:t>기능 추가 작성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5798" y="978010"/>
            <a:ext cx="523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hello.jsp</a:t>
            </a:r>
            <a:r>
              <a:rPr lang="en-US" altLang="ko-KR" dirty="0" smtClean="0">
                <a:latin typeface="+mn-ea"/>
              </a:rPr>
              <a:t> Sum </a:t>
            </a:r>
            <a:r>
              <a:rPr lang="ko-KR" altLang="en-US" dirty="0" smtClean="0">
                <a:latin typeface="+mn-ea"/>
              </a:rPr>
              <a:t>출력 부분 추가 작성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798" y="3571622"/>
            <a:ext cx="44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localhost:8081/hello </a:t>
            </a:r>
            <a:r>
              <a:rPr lang="ko-KR" altLang="en-US" dirty="0" smtClean="0">
                <a:latin typeface="+mn-ea"/>
              </a:rPr>
              <a:t>출력 화면 확인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467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61" y="358589"/>
            <a:ext cx="5844063" cy="6142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42" y="358589"/>
            <a:ext cx="5165557" cy="61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2" y="416475"/>
            <a:ext cx="8549512" cy="60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2823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877</TotalTime>
  <Words>231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Corbel</vt:lpstr>
      <vt:lpstr>기본</vt:lpstr>
      <vt:lpstr>Spring 2강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43</cp:revision>
  <dcterms:created xsi:type="dcterms:W3CDTF">2023-03-17T06:49:37Z</dcterms:created>
  <dcterms:modified xsi:type="dcterms:W3CDTF">2023-07-12T10:47:16Z</dcterms:modified>
</cp:coreProperties>
</file>