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7"/>
  </p:notesMasterIdLst>
  <p:sldIdLst>
    <p:sldId id="694" r:id="rId4"/>
    <p:sldId id="961" r:id="rId5"/>
    <p:sldId id="977" r:id="rId6"/>
    <p:sldId id="978" r:id="rId7"/>
    <p:sldId id="1103" r:id="rId8"/>
    <p:sldId id="1180" r:id="rId9"/>
    <p:sldId id="1181" r:id="rId10"/>
    <p:sldId id="1182" r:id="rId11"/>
    <p:sldId id="1183" r:id="rId12"/>
    <p:sldId id="1185" r:id="rId13"/>
    <p:sldId id="1184" r:id="rId14"/>
    <p:sldId id="1149" r:id="rId15"/>
    <p:sldId id="1186" r:id="rId16"/>
    <p:sldId id="1187" r:id="rId17"/>
    <p:sldId id="1188" r:id="rId18"/>
    <p:sldId id="1190" r:id="rId19"/>
    <p:sldId id="1191" r:id="rId20"/>
    <p:sldId id="1192" r:id="rId21"/>
    <p:sldId id="1193" r:id="rId22"/>
    <p:sldId id="1194" r:id="rId23"/>
    <p:sldId id="1195" r:id="rId24"/>
    <p:sldId id="1172" r:id="rId25"/>
    <p:sldId id="984" r:id="rId2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8487" autoAdjust="0"/>
  </p:normalViewPr>
  <p:slideViewPr>
    <p:cSldViewPr snapToGrid="0" snapToObjects="1">
      <p:cViewPr varScale="1">
        <p:scale>
          <a:sx n="81" d="100"/>
          <a:sy n="81" d="100"/>
        </p:scale>
        <p:origin x="96" y="888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722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39209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053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708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707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840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5752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848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771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832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18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838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4882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819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511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jLTRaZSYk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 </a:t>
            </a:r>
            <a:r>
              <a:rPr lang="ko-KR" altLang="en-US" sz="2400" dirty="0"/>
              <a:t>기초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64" y="5049397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6894854" y="5049397"/>
            <a:ext cx="2827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데이터베이스프로그래밍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34218" y="3259723"/>
            <a:ext cx="3181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>
                <a:hlinkClick r:id="rId3"/>
              </a:rPr>
              <a:t>youtu.be/ijLTRaZSYkk</a:t>
            </a:r>
            <a:r>
              <a:rPr lang="en-US" altLang="ko-KR"/>
              <a:t> 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65792" y="1354479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시작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1526155" y="2002179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$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–u(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userid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–p(password) [enter]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0" y="2578442"/>
            <a:ext cx="6248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8226" y="3856840"/>
            <a:ext cx="7914346" cy="122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프로그램 </a:t>
            </a:r>
            <a:r>
              <a:rPr lang="ko-KR" altLang="en-US" dirty="0" err="1"/>
              <a:t>실행후</a:t>
            </a:r>
            <a:r>
              <a:rPr lang="ko-KR" altLang="en-US" dirty="0"/>
              <a:t> 내부 </a:t>
            </a:r>
            <a:r>
              <a:rPr lang="en-US" altLang="ko-KR" dirty="0" err="1"/>
              <a:t>mysql</a:t>
            </a:r>
            <a:r>
              <a:rPr lang="en-US" altLang="ko-KR" dirty="0"/>
              <a:t>&gt; </a:t>
            </a:r>
            <a:r>
              <a:rPr lang="ko-KR" altLang="en-US" dirty="0"/>
              <a:t>창에서 각종 데이터베이스 명령을 실행할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 err="1"/>
              <a:t>mysql</a:t>
            </a:r>
            <a:r>
              <a:rPr lang="ko-KR" altLang="en-US" dirty="0"/>
              <a:t>은 </a:t>
            </a:r>
            <a:r>
              <a:rPr lang="en-US" altLang="ko-KR" dirty="0"/>
              <a:t>root</a:t>
            </a:r>
            <a:r>
              <a:rPr lang="ko-KR" altLang="en-US" dirty="0"/>
              <a:t>에 대한 패스워드가 설정되어 있지 않다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추후 원격 연결을 위하여 필요함</a:t>
            </a:r>
          </a:p>
        </p:txBody>
      </p:sp>
    </p:spTree>
    <p:extLst>
      <p:ext uri="{BB962C8B-B14F-4D97-AF65-F5344CB8AC3E}">
        <p14:creationId xmlns:p14="http://schemas.microsoft.com/office/powerpoint/2010/main" val="30422905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5976"/>
              </p:ext>
            </p:extLst>
          </p:nvPr>
        </p:nvGraphicFramePr>
        <p:xfrm>
          <a:off x="1763713" y="2430463"/>
          <a:ext cx="5472110" cy="2663824"/>
        </p:xfrm>
        <a:graphic>
          <a:graphicData uri="http://schemas.openxmlformats.org/drawingml/2006/table">
            <a:tbl>
              <a:tblPr firstRow="1" bandRow="1"/>
              <a:tblGrid>
                <a:gridCol w="1094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32" marR="91432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직사각형 6"/>
          <p:cNvSpPr>
            <a:spLocks noChangeArrowheads="1"/>
          </p:cNvSpPr>
          <p:nvPr/>
        </p:nvSpPr>
        <p:spPr bwMode="auto">
          <a:xfrm>
            <a:off x="612775" y="120650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실습을 위한 데이터베이스의 자료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 구조를 생각하면서 실습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331913" y="3078163"/>
            <a:ext cx="6192837" cy="360362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4300" y="2214563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716463" y="1925638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932363" y="1782763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7524750" y="2790825"/>
            <a:ext cx="288925" cy="287338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740650" y="2646363"/>
            <a:ext cx="11318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record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8140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01143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데이터베이스 만들기</a:t>
            </a:r>
            <a:r>
              <a:rPr lang="en-US" altLang="ko-KR" sz="1600" dirty="0"/>
              <a:t>,</a:t>
            </a:r>
            <a:r>
              <a:rPr lang="ko-KR" altLang="en-US" sz="1600" dirty="0"/>
              <a:t>지우기</a:t>
            </a:r>
            <a:r>
              <a:rPr lang="en-US" altLang="ko-KR" sz="1600" dirty="0"/>
              <a:t>,</a:t>
            </a:r>
            <a:r>
              <a:rPr lang="ko-KR" altLang="en-US" sz="1600" dirty="0"/>
              <a:t>보기</a:t>
            </a:r>
            <a:r>
              <a:rPr lang="en-US" altLang="ko-KR" sz="1600" dirty="0"/>
              <a:t>,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데이터베이스는</a:t>
            </a:r>
            <a:r>
              <a:rPr lang="en-US" altLang="ko-KR" sz="1200" dirty="0"/>
              <a:t> </a:t>
            </a:r>
            <a:r>
              <a:rPr lang="ko-KR" altLang="en-US" sz="1200" dirty="0"/>
              <a:t>테이블의 모임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57772" y="747456"/>
            <a:ext cx="7200900" cy="1520226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create database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각자 이름으로 데이터베이스 생성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d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rop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 database </a:t>
            </a:r>
            <a:r>
              <a:rPr kumimoji="1" lang="en-US" altLang="ko-KR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kopoctc</a:t>
            </a:r>
            <a:r>
              <a:rPr kumimoji="1" lang="en-US" altLang="ko-K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</a:rPr>
              <a:t>;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//</a:t>
            </a:r>
            <a:r>
              <a:rPr kumimoji="1" lang="ko-KR" altLang="en-US" sz="1400" b="0" kern="0" dirty="0" err="1">
                <a:solidFill>
                  <a:srgbClr val="000000"/>
                </a:solidFill>
                <a:latin typeface="돋움"/>
                <a:ea typeface="돋움"/>
              </a:rPr>
              <a:t>지워봐봐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..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use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돋움"/>
                <a:ea typeface="돋움"/>
              </a:rPr>
              <a:t>kopoctc</a:t>
            </a:r>
            <a:r>
              <a:rPr kumimoji="1" lang="en-US" altLang="ko-KR" sz="1400" kern="0" dirty="0">
                <a:solidFill>
                  <a:srgbClr val="000000"/>
                </a:solidFill>
                <a:latin typeface="돋움"/>
                <a:ea typeface="돋움"/>
              </a:rPr>
              <a:t>;  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//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해당데이터베이스를 선택</a:t>
            </a:r>
            <a:r>
              <a:rPr kumimoji="1" lang="en-US" altLang="ko-KR" sz="14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1400" b="0" kern="0" dirty="0">
                <a:solidFill>
                  <a:srgbClr val="000000"/>
                </a:solidFill>
                <a:latin typeface="돋움"/>
                <a:ea typeface="돋움"/>
              </a:rPr>
              <a:t>앞으로 이 데이터베이스와 처리를 하겠다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2689572" y="2559782"/>
            <a:ext cx="6769100" cy="70802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databases;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&gt;use 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dbname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31" y="3559906"/>
            <a:ext cx="3858979" cy="2609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1249" y="3835927"/>
            <a:ext cx="2739853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kopoctc</a:t>
            </a:r>
            <a:r>
              <a:rPr lang="ko-KR" altLang="en-US" sz="1050" dirty="0"/>
              <a:t> 데이터베이스가 만들어졌다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그밖에 보이는 데이터베이스들은 </a:t>
            </a:r>
            <a:r>
              <a:rPr lang="en-US" altLang="ko-KR" sz="1050" dirty="0" err="1"/>
              <a:t>mysql</a:t>
            </a:r>
            <a:r>
              <a:rPr lang="ko-KR" altLang="en-US" sz="1050" dirty="0"/>
              <a:t>이</a:t>
            </a:r>
            <a:endParaRPr lang="en-US" altLang="ko-KR" sz="1050" dirty="0"/>
          </a:p>
          <a:p>
            <a:r>
              <a:rPr lang="ko-KR" altLang="en-US" sz="1050" dirty="0"/>
              <a:t>시스템적으로 사용하는 데이터베이스이다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만들기 지우기 보기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679492" y="1341233"/>
            <a:ext cx="4792937" cy="138499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(20),\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68334" y="874359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76573" y="2920512"/>
            <a:ext cx="479293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5872379" y="1152496"/>
            <a:ext cx="263566" cy="188737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853325" y="2738185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839101" y="3241071"/>
            <a:ext cx="263565" cy="18978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74285" y="4406210"/>
            <a:ext cx="4733281" cy="139415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name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varchar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(20),\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studentid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not null primary key,\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kor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eng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,\</a:t>
            </a:r>
          </a:p>
          <a:p>
            <a:pPr>
              <a:defRPr/>
            </a:pP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	mat    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int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74285" y="3958373"/>
            <a:ext cx="4733281" cy="29870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74285" y="3460044"/>
            <a:ext cx="4733281" cy="2549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68334" y="5949492"/>
            <a:ext cx="4733281" cy="3336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altLang="ko-KR" sz="1200" b="0" dirty="0" err="1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en-US" altLang="ko-KR" sz="1200" b="0" dirty="0"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  <a:endParaRPr lang="ko-KR" altLang="en-US" sz="1200" b="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5840093" y="3749108"/>
            <a:ext cx="260284" cy="199771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858612" y="4235895"/>
            <a:ext cx="260284" cy="170316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5822130" y="5800363"/>
            <a:ext cx="260285" cy="149130"/>
          </a:xfrm>
          <a:prstGeom prst="down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1665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3685051" y="1280358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eng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mat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values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("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209901, 95, 100,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85051" y="776481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627894" y="11249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5597541" y="1760590"/>
            <a:ext cx="259624" cy="208312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35726" y="2590267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209902, 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100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 100, 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35726" y="2011994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5597541" y="2337433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01587" y="366729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209903,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35726" y="3231415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35726" y="4877109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사나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209904, 100,  95,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01587" y="440774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9529" y="5909550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지효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209905,  80,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39529" y="5490776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5597541" y="306467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5597541" y="3554640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3" name="아래쪽 화살표 52"/>
          <p:cNvSpPr/>
          <p:nvPr/>
        </p:nvSpPr>
        <p:spPr>
          <a:xfrm>
            <a:off x="5597541" y="415799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5615443" y="4725107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615443" y="534463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6" name="아래쪽 화살표 55"/>
          <p:cNvSpPr/>
          <p:nvPr/>
        </p:nvSpPr>
        <p:spPr>
          <a:xfrm>
            <a:off x="5665399" y="577763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046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59" name="아래쪽 화살표 58"/>
          <p:cNvSpPr/>
          <p:nvPr/>
        </p:nvSpPr>
        <p:spPr>
          <a:xfrm>
            <a:off x="5616234" y="762619"/>
            <a:ext cx="258042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4FD105-8B59-48FA-9B64-071CEEF68838}"/>
              </a:ext>
            </a:extLst>
          </p:cNvPr>
          <p:cNvSpPr/>
          <p:nvPr/>
        </p:nvSpPr>
        <p:spPr>
          <a:xfrm>
            <a:off x="3635726" y="1684263"/>
            <a:ext cx="4980883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＂미나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209906,  95,  90,  95);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240059-DB02-45B2-ABD0-5714DCC9F1D5}"/>
              </a:ext>
            </a:extLst>
          </p:cNvPr>
          <p:cNvSpPr/>
          <p:nvPr/>
        </p:nvSpPr>
        <p:spPr>
          <a:xfrm>
            <a:off x="3635726" y="1105990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7" name="아래쪽 화살표 37">
            <a:extLst>
              <a:ext uri="{FF2B5EF4-FFF2-40B4-BE49-F238E27FC236}">
                <a16:creationId xmlns:a16="http://schemas.microsoft.com/office/drawing/2014/main" id="{7DE76D23-8A2D-4070-AA99-8812237B46E4}"/>
              </a:ext>
            </a:extLst>
          </p:cNvPr>
          <p:cNvSpPr/>
          <p:nvPr/>
        </p:nvSpPr>
        <p:spPr>
          <a:xfrm>
            <a:off x="5597541" y="1431429"/>
            <a:ext cx="259624" cy="204394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D73FF4-F4CC-47E3-B0FD-11AD32C9E646}"/>
              </a:ext>
            </a:extLst>
          </p:cNvPr>
          <p:cNvSpPr/>
          <p:nvPr/>
        </p:nvSpPr>
        <p:spPr>
          <a:xfrm>
            <a:off x="3601587" y="276128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＂다현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209907, 100, 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9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0, 100);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F307C9-B1C6-4567-9C84-8CD1757FC4EE}"/>
              </a:ext>
            </a:extLst>
          </p:cNvPr>
          <p:cNvSpPr/>
          <p:nvPr/>
        </p:nvSpPr>
        <p:spPr>
          <a:xfrm>
            <a:off x="3635726" y="2325411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2F7B98-DA63-4E09-8AB0-51D2B86F56E1}"/>
              </a:ext>
            </a:extLst>
          </p:cNvPr>
          <p:cNvSpPr/>
          <p:nvPr/>
        </p:nvSpPr>
        <p:spPr>
          <a:xfrm>
            <a:off x="3635726" y="3971105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＂채영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209908, 100,  75,  90);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F8E16A-D5FB-40BB-8F85-83A742379CCA}"/>
              </a:ext>
            </a:extLst>
          </p:cNvPr>
          <p:cNvSpPr/>
          <p:nvPr/>
        </p:nvSpPr>
        <p:spPr>
          <a:xfrm>
            <a:off x="3601587" y="350174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8492A5-5381-4A70-8431-CB41528FB7CB}"/>
              </a:ext>
            </a:extLst>
          </p:cNvPr>
          <p:cNvSpPr/>
          <p:nvPr/>
        </p:nvSpPr>
        <p:spPr>
          <a:xfrm>
            <a:off x="3639529" y="5003546"/>
            <a:ext cx="4977080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100, 100,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77B6C3-92D9-4677-A627-E9677481531E}"/>
              </a:ext>
            </a:extLst>
          </p:cNvPr>
          <p:cNvSpPr/>
          <p:nvPr/>
        </p:nvSpPr>
        <p:spPr>
          <a:xfrm>
            <a:off x="3639529" y="4584772"/>
            <a:ext cx="49770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아래쪽 화살표 50">
            <a:extLst>
              <a:ext uri="{FF2B5EF4-FFF2-40B4-BE49-F238E27FC236}">
                <a16:creationId xmlns:a16="http://schemas.microsoft.com/office/drawing/2014/main" id="{A6D9F951-8E50-49C8-B9CE-385AC396BC7A}"/>
              </a:ext>
            </a:extLst>
          </p:cNvPr>
          <p:cNvSpPr/>
          <p:nvPr/>
        </p:nvSpPr>
        <p:spPr>
          <a:xfrm>
            <a:off x="5597541" y="215866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51">
            <a:extLst>
              <a:ext uri="{FF2B5EF4-FFF2-40B4-BE49-F238E27FC236}">
                <a16:creationId xmlns:a16="http://schemas.microsoft.com/office/drawing/2014/main" id="{992556D8-AA74-40E1-9FA0-26BF39C5A682}"/>
              </a:ext>
            </a:extLst>
          </p:cNvPr>
          <p:cNvSpPr/>
          <p:nvPr/>
        </p:nvSpPr>
        <p:spPr>
          <a:xfrm>
            <a:off x="5597541" y="2648636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52">
            <a:extLst>
              <a:ext uri="{FF2B5EF4-FFF2-40B4-BE49-F238E27FC236}">
                <a16:creationId xmlns:a16="http://schemas.microsoft.com/office/drawing/2014/main" id="{565F22E8-2146-47B7-88F4-6A725A5D2E53}"/>
              </a:ext>
            </a:extLst>
          </p:cNvPr>
          <p:cNvSpPr/>
          <p:nvPr/>
        </p:nvSpPr>
        <p:spPr>
          <a:xfrm>
            <a:off x="5597541" y="325199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53">
            <a:extLst>
              <a:ext uri="{FF2B5EF4-FFF2-40B4-BE49-F238E27FC236}">
                <a16:creationId xmlns:a16="http://schemas.microsoft.com/office/drawing/2014/main" id="{9BCF39D4-13CF-4767-A5B6-0983B5CAB583}"/>
              </a:ext>
            </a:extLst>
          </p:cNvPr>
          <p:cNvSpPr/>
          <p:nvPr/>
        </p:nvSpPr>
        <p:spPr>
          <a:xfrm>
            <a:off x="5615443" y="3819103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아래쪽 화살표 54">
            <a:extLst>
              <a:ext uri="{FF2B5EF4-FFF2-40B4-BE49-F238E27FC236}">
                <a16:creationId xmlns:a16="http://schemas.microsoft.com/office/drawing/2014/main" id="{F923C9E1-BB29-4800-90A5-3BB535039402}"/>
              </a:ext>
            </a:extLst>
          </p:cNvPr>
          <p:cNvSpPr/>
          <p:nvPr/>
        </p:nvSpPr>
        <p:spPr>
          <a:xfrm>
            <a:off x="5615443" y="4438634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55">
            <a:extLst>
              <a:ext uri="{FF2B5EF4-FFF2-40B4-BE49-F238E27FC236}">
                <a16:creationId xmlns:a16="http://schemas.microsoft.com/office/drawing/2014/main" id="{B23C29ED-D2E2-4445-B6BA-276D522BAD36}"/>
              </a:ext>
            </a:extLst>
          </p:cNvPr>
          <p:cNvSpPr/>
          <p:nvPr/>
        </p:nvSpPr>
        <p:spPr>
          <a:xfrm>
            <a:off x="5665399" y="4871629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3C7664-C4B3-4FE7-AB85-64A27970517A}"/>
              </a:ext>
            </a:extLst>
          </p:cNvPr>
          <p:cNvSpPr/>
          <p:nvPr/>
        </p:nvSpPr>
        <p:spPr>
          <a:xfrm>
            <a:off x="3620063" y="5761103"/>
            <a:ext cx="498088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55">
            <a:extLst>
              <a:ext uri="{FF2B5EF4-FFF2-40B4-BE49-F238E27FC236}">
                <a16:creationId xmlns:a16="http://schemas.microsoft.com/office/drawing/2014/main" id="{FECB24D5-7427-4AD3-920E-D718EAF3577C}"/>
              </a:ext>
            </a:extLst>
          </p:cNvPr>
          <p:cNvSpPr/>
          <p:nvPr/>
        </p:nvSpPr>
        <p:spPr>
          <a:xfrm>
            <a:off x="5687987" y="5603318"/>
            <a:ext cx="259624" cy="1461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8065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>
              <a:defRPr/>
            </a:pPr>
            <a:r>
              <a:rPr lang="en-US" altLang="ko-KR" sz="1200" dirty="0">
                <a:latin typeface="+mn-ea"/>
              </a:rPr>
              <a:t>1)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2) </a:t>
            </a: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&gt;insert into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a,b,c</a:t>
            </a:r>
            <a:r>
              <a:rPr lang="en-US" altLang="ko-KR" sz="1200" dirty="0">
                <a:latin typeface="+mn-ea"/>
              </a:rPr>
              <a:t>) values(</a:t>
            </a:r>
            <a:r>
              <a:rPr lang="en-US" altLang="ko-KR" sz="1200" dirty="0" err="1">
                <a:latin typeface="+mn-ea"/>
              </a:rPr>
              <a:t>va,vb,vc</a:t>
            </a:r>
            <a:r>
              <a:rPr lang="en-US" altLang="ko-KR" sz="1200" dirty="0">
                <a:latin typeface="+mn-ea"/>
              </a:rPr>
              <a:t>);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3)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  <a:endParaRPr lang="ko-KR" altLang="en-US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2983124" y="1248062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3124" y="727154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4588284" y="104085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3124" y="1765515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3124" y="2282968"/>
            <a:ext cx="443831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&gt;show tables;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4625012" y="155306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625011" y="2073143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54583" y="2919256"/>
            <a:ext cx="7005512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나연＂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Insert into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(name,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eng, mat) values (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쯔위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", 209909,  70,  70,  70);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18624" y="4850320"/>
            <a:ext cx="4684936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아래쪽 화살표 38"/>
          <p:cNvSpPr/>
          <p:nvPr/>
        </p:nvSpPr>
        <p:spPr>
          <a:xfrm>
            <a:off x="4625010" y="2650829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4661738" y="4591148"/>
            <a:ext cx="231343" cy="179196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1108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(1)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보기</a:t>
            </a:r>
            <a:r>
              <a:rPr lang="en-US" altLang="ko-KR" sz="1200" dirty="0">
                <a:latin typeface="+mn-ea"/>
              </a:rPr>
              <a:t>: &gt;select *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name=“</a:t>
            </a:r>
            <a:r>
              <a:rPr lang="ko-KR" altLang="en-US" sz="1200" dirty="0">
                <a:latin typeface="+mn-ea"/>
              </a:rPr>
              <a:t>모모</a:t>
            </a:r>
            <a:r>
              <a:rPr lang="en-US" altLang="ko-KR" sz="1200" dirty="0">
                <a:latin typeface="+mn-ea"/>
              </a:rPr>
              <a:t>”;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66447" y="2274077"/>
            <a:ext cx="452521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studentid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209902;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20409" y="1553352"/>
            <a:ext cx="4137581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name=“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”;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5377845" y="1944264"/>
            <a:ext cx="215668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377845" y="2734839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66447" y="3066240"/>
            <a:ext cx="4137580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&lt; 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5377845" y="3455564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66447" y="381871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and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1" name="아래쪽 화살표 40"/>
          <p:cNvSpPr/>
          <p:nvPr/>
        </p:nvSpPr>
        <p:spPr>
          <a:xfrm>
            <a:off x="5450870" y="4247726"/>
            <a:ext cx="215668" cy="288925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5010" y="4650565"/>
            <a:ext cx="4783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mat &gt; 95 or eng &gt;95;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40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(2)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수정</a:t>
            </a:r>
            <a:r>
              <a:rPr lang="en-US" altLang="ko-KR" sz="1200" dirty="0">
                <a:latin typeface="+mn-ea"/>
              </a:rPr>
              <a:t>: &gt;update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 set a=</a:t>
            </a:r>
            <a:r>
              <a:rPr lang="en-US" altLang="ko-KR" sz="1200" dirty="0" err="1">
                <a:latin typeface="+mn-ea"/>
              </a:rPr>
              <a:t>va,b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vb,c</a:t>
            </a:r>
            <a:r>
              <a:rPr lang="en-US" altLang="ko-KR" sz="1200" dirty="0">
                <a:latin typeface="+mn-ea"/>
              </a:rPr>
              <a:t>=</a:t>
            </a:r>
            <a:r>
              <a:rPr lang="en-US" altLang="ko-KR" sz="1200" dirty="0" err="1">
                <a:latin typeface="+mn-ea"/>
              </a:rPr>
              <a:t>vc</a:t>
            </a:r>
            <a:r>
              <a:rPr lang="en-US" altLang="ko-KR" sz="1200" dirty="0">
                <a:latin typeface="+mn-ea"/>
              </a:rPr>
              <a:t>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2843760" y="2591710"/>
            <a:ext cx="4452149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9160" y="1510622"/>
            <a:ext cx="5364233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4543123" y="2144081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760" y="4691972"/>
            <a:ext cx="44521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69161" y="3702960"/>
            <a:ext cx="4071632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update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set eng = 95,mat=91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543123" y="4244344"/>
            <a:ext cx="212230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616148" y="3296606"/>
            <a:ext cx="212230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296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 테이블에 대하여 자료조회</a:t>
            </a:r>
            <a:r>
              <a:rPr lang="en-US" altLang="ko-KR" sz="1600" dirty="0"/>
              <a:t>, </a:t>
            </a:r>
            <a:r>
              <a:rPr lang="ko-KR" altLang="en-US" sz="1600" dirty="0"/>
              <a:t>자료입력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자료수정</a:t>
            </a:r>
            <a:r>
              <a:rPr lang="en-US" altLang="ko-KR" sz="1600" dirty="0"/>
              <a:t>,</a:t>
            </a:r>
            <a:r>
              <a:rPr lang="ko-KR" altLang="en-US" sz="1600" dirty="0"/>
              <a:t>자료삭제 </a:t>
            </a:r>
            <a:r>
              <a:rPr lang="en-US" altLang="ko-KR" sz="1600" dirty="0"/>
              <a:t>– Where</a:t>
            </a:r>
            <a:r>
              <a:rPr lang="ko-KR" altLang="en-US" sz="1600" dirty="0"/>
              <a:t>조건의 이해</a:t>
            </a:r>
            <a:r>
              <a:rPr lang="en-US" altLang="ko-KR" sz="1600" dirty="0"/>
              <a:t>(3)</a:t>
            </a:r>
            <a:endParaRPr lang="ko-KR" altLang="en-US" sz="1600" dirty="0"/>
          </a:p>
          <a:p>
            <a:pPr marL="342900" indent="-342900">
              <a:defRPr/>
            </a:pPr>
            <a:r>
              <a:rPr lang="en-US" altLang="ko-KR" sz="1200" dirty="0">
                <a:latin typeface="+mn-ea"/>
              </a:rPr>
              <a:t>*  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: &gt;delete from </a:t>
            </a:r>
            <a:r>
              <a:rPr lang="en-US" altLang="ko-KR" sz="1200" dirty="0" err="1">
                <a:latin typeface="+mn-ea"/>
              </a:rPr>
              <a:t>examtable</a:t>
            </a:r>
            <a:r>
              <a:rPr lang="en-US" altLang="ko-KR" sz="1200" dirty="0">
                <a:latin typeface="+mn-ea"/>
              </a:rPr>
              <a:t>; //where a=vax;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747744" y="1269542"/>
            <a:ext cx="4324627" cy="4616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7745" y="752468"/>
            <a:ext cx="4324627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4422173" y="1059484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47744" y="2471577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7744" y="1923888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 delete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4422173" y="1732289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6" name="아래쪽 화살표 35"/>
          <p:cNvSpPr/>
          <p:nvPr/>
        </p:nvSpPr>
        <p:spPr>
          <a:xfrm>
            <a:off x="4422173" y="2256222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7" name="아래쪽 화살표 36"/>
          <p:cNvSpPr/>
          <p:nvPr/>
        </p:nvSpPr>
        <p:spPr>
          <a:xfrm>
            <a:off x="4422173" y="2786730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47744" y="3051997"/>
            <a:ext cx="6998139" cy="13849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나연＂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209901,  95, 100,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정연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“, 209902,  95,  95,  95);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(“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”, 209903, 100, 100, 100);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			*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Insert into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examtable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 (name,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studentid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kor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en-US" altLang="ko-KR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eng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, mat) values (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＂</a:t>
            </a:r>
            <a:r>
              <a:rPr kumimoji="1" lang="ko-KR" altLang="en-US" sz="1200" b="0" kern="0" dirty="0" err="1">
                <a:solidFill>
                  <a:srgbClr val="000000"/>
                </a:solidFill>
                <a:latin typeface="돋움"/>
                <a:ea typeface="돋움"/>
              </a:rPr>
              <a:t>쯔위</a:t>
            </a:r>
            <a:r>
              <a:rPr kumimoji="1" lang="en-US" altLang="ko-KR" sz="1200" b="0" kern="0" dirty="0">
                <a:solidFill>
                  <a:srgbClr val="000000"/>
                </a:solidFill>
                <a:latin typeface="돋움"/>
                <a:ea typeface="돋움"/>
              </a:rPr>
              <a:t>", 209909,  70,  70,  70);</a:t>
            </a:r>
            <a:endParaRPr kumimoji="1" lang="ko-KR" altLang="en-US" sz="1200" b="0" kern="0" dirty="0">
              <a:solidFill>
                <a:srgbClr val="000000"/>
              </a:solidFill>
              <a:latin typeface="돋움"/>
              <a:ea typeface="돋움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47744" y="4830780"/>
            <a:ext cx="432462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*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50" name="아래쪽 화살표 49"/>
          <p:cNvSpPr/>
          <p:nvPr/>
        </p:nvSpPr>
        <p:spPr>
          <a:xfrm>
            <a:off x="4422173" y="4580393"/>
            <a:ext cx="246284" cy="160020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248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데이터베이스기초</a:t>
            </a:r>
            <a:endParaRPr lang="en-US" altLang="ko-KR" sz="20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 개요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DDL/DML/DCL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ko-KR" altLang="en-US" sz="1200" dirty="0"/>
              <a:t>설치 및 시작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데이터베이스</a:t>
            </a:r>
            <a:r>
              <a:rPr lang="en-US" altLang="ko-KR" sz="1200" dirty="0"/>
              <a:t> </a:t>
            </a:r>
            <a:r>
              <a:rPr lang="ko-KR" altLang="en-US" sz="1200" dirty="0"/>
              <a:t>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r>
              <a:rPr lang="en-US" altLang="ko-KR" sz="1200" dirty="0"/>
              <a:t>, </a:t>
            </a:r>
            <a:r>
              <a:rPr lang="ko-KR" altLang="en-US" sz="1200" dirty="0"/>
              <a:t>선택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/>
              <a:t>테이블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지우기</a:t>
            </a:r>
            <a:r>
              <a:rPr lang="en-US" altLang="ko-KR" sz="1200" dirty="0"/>
              <a:t>, </a:t>
            </a:r>
            <a:r>
              <a:rPr lang="ko-KR" altLang="en-US" sz="1200" dirty="0"/>
              <a:t>보기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한 테이블에 대하여 자료조회</a:t>
            </a:r>
            <a:r>
              <a:rPr lang="en-US" altLang="ko-KR" sz="1200" dirty="0"/>
              <a:t>, </a:t>
            </a:r>
            <a:r>
              <a:rPr lang="ko-KR" altLang="en-US" sz="1200" dirty="0"/>
              <a:t>입력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</a:t>
            </a:r>
            <a:r>
              <a:rPr lang="en-US" altLang="ko-KR" sz="1200" dirty="0"/>
              <a:t>(select, insert, update, delete)</a:t>
            </a:r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Where </a:t>
            </a:r>
            <a:r>
              <a:rPr lang="ko-KR" altLang="en-US" sz="1200" dirty="0"/>
              <a:t>절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함수 </a:t>
            </a:r>
            <a:r>
              <a:rPr lang="en-US" altLang="ko-KR" sz="1200" dirty="0"/>
              <a:t>count(), </a:t>
            </a:r>
            <a:r>
              <a:rPr lang="en-US" altLang="ko-KR" sz="1200" dirty="0" err="1"/>
              <a:t>avg</a:t>
            </a:r>
            <a:r>
              <a:rPr lang="en-US" altLang="ko-KR" sz="1200" dirty="0"/>
              <a:t>(), sum(), max(), min()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주요함수의 이해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*  count(), </a:t>
            </a:r>
            <a:r>
              <a:rPr lang="en-US" altLang="ko-KR" sz="1200" dirty="0" err="1">
                <a:latin typeface="+mn-ea"/>
              </a:rPr>
              <a:t>avg</a:t>
            </a:r>
            <a:r>
              <a:rPr lang="en-US" altLang="ko-KR" sz="1200" dirty="0">
                <a:latin typeface="+mn-ea"/>
              </a:rPr>
              <a:t>(), sum(), max(), min()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  * </a:t>
            </a:r>
            <a:r>
              <a:rPr lang="ko-KR" altLang="en-US" sz="1200" dirty="0">
                <a:latin typeface="+mn-ea"/>
              </a:rPr>
              <a:t>그 밖에 많은 </a:t>
            </a:r>
            <a:r>
              <a:rPr lang="en-US" altLang="ko-KR" sz="1200" dirty="0" err="1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함수 정리하기</a:t>
            </a:r>
            <a:endParaRPr lang="en-US" altLang="ko-KR" sz="1200" dirty="0">
              <a:latin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 명령을 순서대로 실습하시오</a:t>
            </a:r>
            <a:endParaRPr lang="en-US" altLang="ko-KR" sz="1200" dirty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명령을 직접 실습 및 결과를 </a:t>
            </a:r>
            <a:r>
              <a:rPr lang="ko-KR" altLang="en-US" sz="1200" dirty="0" err="1"/>
              <a:t>캡처한다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그리고 </a:t>
            </a:r>
            <a:r>
              <a:rPr lang="en-US" altLang="ko-KR" sz="1200" dirty="0"/>
              <a:t>PPT</a:t>
            </a:r>
            <a:r>
              <a:rPr lang="ko-KR" altLang="en-US" sz="1200" dirty="0"/>
              <a:t>에는 </a:t>
            </a:r>
            <a:r>
              <a:rPr lang="ko-KR" altLang="en-US" sz="1200" dirty="0" err="1"/>
              <a:t>캡처가</a:t>
            </a:r>
            <a:r>
              <a:rPr lang="ko-KR" altLang="en-US" sz="1200" dirty="0"/>
              <a:t> 무슨 짓을 한 것인지 설명을 작성하여 제출</a:t>
            </a: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412605" y="253735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eng+mat+kor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where name = 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＂</a:t>
            </a:r>
            <a:r>
              <a:rPr kumimoji="1" lang="ko-KR" altLang="en-US" sz="1200" b="0" kern="0" dirty="0">
                <a:solidFill>
                  <a:srgbClr val="000000"/>
                </a:solidFill>
                <a:latin typeface="돋움"/>
                <a:ea typeface="돋움"/>
              </a:rPr>
              <a:t>모모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";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9943" y="1786471"/>
            <a:ext cx="443528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&gt;select count(*)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5515410" y="2127211"/>
            <a:ext cx="231185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586848" y="2847936"/>
            <a:ext cx="231184" cy="287338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41167" y="3297771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sum(eng), sum(mat), sum(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5586848" y="3671849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41167" y="4121684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(eng),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(mat),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avg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12605" y="4842409"/>
            <a:ext cx="5173649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&gt;select max(eng), min(mat), max(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kor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) from 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examtable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;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5586848" y="4430674"/>
            <a:ext cx="231184" cy="287337"/>
          </a:xfrm>
          <a:prstGeom prst="downArrow">
            <a:avLst/>
          </a:prstGeom>
          <a:solidFill>
            <a:srgbClr val="FFFF00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492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51606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root </a:t>
            </a:r>
            <a:r>
              <a:rPr lang="ko-KR" altLang="en-US" sz="1600" dirty="0"/>
              <a:t>패스워드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처음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은 </a:t>
            </a:r>
            <a:r>
              <a:rPr lang="en-US" altLang="ko-KR" sz="1200" dirty="0"/>
              <a:t>root</a:t>
            </a:r>
            <a:r>
              <a:rPr lang="ko-KR" altLang="en-US" sz="1200" dirty="0"/>
              <a:t>에 대한 패스워드가 설정되어 있지 않다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추후 원격 연결을 위하여 필요함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3075016" y="1035514"/>
            <a:ext cx="645968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mysql</a:t>
            </a:r>
            <a:r>
              <a:rPr lang="ko-KR" altLang="en-US" dirty="0"/>
              <a:t>; </a:t>
            </a:r>
            <a:r>
              <a:rPr lang="en-US" altLang="ko-KR" dirty="0"/>
              <a:t>  (</a:t>
            </a:r>
            <a:r>
              <a:rPr lang="en-US" altLang="ko-KR" dirty="0" err="1"/>
              <a:t>mysql</a:t>
            </a:r>
            <a:r>
              <a:rPr lang="ko-KR" altLang="en-US" dirty="0"/>
              <a:t>이라는 </a:t>
            </a:r>
            <a:r>
              <a:rPr lang="en-US" altLang="ko-KR" dirty="0"/>
              <a:t>database</a:t>
            </a:r>
            <a:r>
              <a:rPr lang="ko-KR" altLang="en-US" dirty="0"/>
              <a:t>안에 주요 정보가 들어 있다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SELECT </a:t>
            </a:r>
            <a:r>
              <a:rPr lang="ko-KR" altLang="en-US" dirty="0" err="1"/>
              <a:t>host</a:t>
            </a:r>
            <a:r>
              <a:rPr lang="ko-KR" altLang="en-US" dirty="0"/>
              <a:t>, User, </a:t>
            </a:r>
            <a:r>
              <a:rPr lang="ko-KR" altLang="en-US" dirty="0" err="1"/>
              <a:t>plugin</a:t>
            </a:r>
            <a:r>
              <a:rPr lang="ko-KR" altLang="en-US" dirty="0"/>
              <a:t>, </a:t>
            </a:r>
            <a:r>
              <a:rPr lang="ko-KR" altLang="en-US" dirty="0" err="1"/>
              <a:t>authentication_string</a:t>
            </a:r>
            <a:r>
              <a:rPr lang="ko-KR" altLang="en-US" dirty="0"/>
              <a:t> FROM </a:t>
            </a:r>
            <a:r>
              <a:rPr lang="ko-KR" altLang="en-US" dirty="0" err="1"/>
              <a:t>mysql.user</a:t>
            </a:r>
            <a:r>
              <a:rPr lang="ko-KR" altLang="en-US" dirty="0"/>
              <a:t>;  </a:t>
            </a:r>
            <a:r>
              <a:rPr lang="en-US" altLang="ko-KR" dirty="0"/>
              <a:t>(</a:t>
            </a:r>
            <a:r>
              <a:rPr lang="en-US" altLang="ko-KR" dirty="0" err="1"/>
              <a:t>mysql</a:t>
            </a:r>
            <a:r>
              <a:rPr lang="ko-KR" altLang="en-US" dirty="0"/>
              <a:t>의 정의된 사용자를 찾아본다</a:t>
            </a:r>
            <a:r>
              <a:rPr lang="en-US" altLang="ko-KR" dirty="0"/>
              <a:t>, </a:t>
            </a:r>
            <a:r>
              <a:rPr lang="ko-KR" altLang="en-US" dirty="0"/>
              <a:t>또 패스워드가 정의 되어 있는지 본다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ALTER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</a:t>
            </a:r>
            <a:r>
              <a:rPr lang="ko-KR" altLang="en-US" dirty="0" err="1"/>
              <a:t>localhost</a:t>
            </a:r>
            <a:r>
              <a:rPr lang="ko-KR" altLang="en-US" dirty="0"/>
              <a:t>' IDENTIFIED WITH </a:t>
            </a:r>
            <a:r>
              <a:rPr lang="en-US" altLang="ko-KR" dirty="0"/>
              <a:t>m</a:t>
            </a:r>
            <a:r>
              <a:rPr lang="ko-KR" altLang="en-US" dirty="0" err="1"/>
              <a:t>ysql_native_password</a:t>
            </a:r>
            <a:r>
              <a:rPr lang="ko-KR" altLang="en-US" dirty="0"/>
              <a:t> BY ‘</a:t>
            </a:r>
            <a:r>
              <a:rPr lang="ko-KR" altLang="en-US" dirty="0" err="1"/>
              <a:t>kopoctc</a:t>
            </a:r>
            <a:r>
              <a:rPr lang="ko-KR" altLang="en-US" dirty="0"/>
              <a:t>’;  </a:t>
            </a:r>
            <a:r>
              <a:rPr lang="en-US" altLang="ko-KR" dirty="0"/>
              <a:t>(root</a:t>
            </a:r>
            <a:r>
              <a:rPr lang="ko-KR" altLang="en-US" dirty="0"/>
              <a:t>의 패스워드를 설정한다</a:t>
            </a:r>
            <a:r>
              <a:rPr lang="en-US" altLang="ko-KR" dirty="0"/>
              <a:t>. </a:t>
            </a:r>
            <a:r>
              <a:rPr lang="ko-KR" altLang="en-US" dirty="0"/>
              <a:t>단 서버내부에서만 사용되는 </a:t>
            </a:r>
            <a:r>
              <a:rPr lang="en-US" altLang="ko-KR" dirty="0"/>
              <a:t>root </a:t>
            </a:r>
            <a:r>
              <a:rPr lang="ko-KR" altLang="en-US" dirty="0"/>
              <a:t>사용자이다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</a:t>
            </a:r>
            <a:r>
              <a:rPr lang="ko-KR" altLang="en-US" dirty="0" err="1"/>
              <a:t>kopoctc</a:t>
            </a:r>
            <a:r>
              <a:rPr lang="ko-KR" altLang="en-US" dirty="0"/>
              <a:t>'; 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ko-KR" altLang="en-US" dirty="0" err="1"/>
              <a:t>원격사용자</a:t>
            </a:r>
            <a:r>
              <a:rPr lang="en-US" altLang="ko-KR" dirty="0"/>
              <a:t>(</a:t>
            </a:r>
            <a:r>
              <a:rPr lang="ko-KR" altLang="en-US" dirty="0"/>
              <a:t>모든 </a:t>
            </a:r>
            <a:r>
              <a:rPr lang="en-US" altLang="ko-KR" dirty="0"/>
              <a:t>IP</a:t>
            </a:r>
            <a:r>
              <a:rPr lang="ko-KR" altLang="en-US" dirty="0"/>
              <a:t>의 뜻 </a:t>
            </a:r>
            <a:r>
              <a:rPr lang="en-US" altLang="ko-KR" dirty="0"/>
              <a:t>%)</a:t>
            </a:r>
            <a:r>
              <a:rPr lang="ko-KR" altLang="en-US" dirty="0"/>
              <a:t>가 사용하는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 err="1"/>
              <a:t>kopoctc</a:t>
            </a:r>
            <a:r>
              <a:rPr lang="ko-KR" altLang="en-US" dirty="0"/>
              <a:t>라는 패스워드로 만들었다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*.*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root</a:t>
            </a:r>
            <a:r>
              <a:rPr lang="ko-KR" altLang="en-US" dirty="0"/>
              <a:t>'@'%'; </a:t>
            </a:r>
            <a:r>
              <a:rPr lang="en-US" altLang="ko-KR" dirty="0"/>
              <a:t>(</a:t>
            </a:r>
            <a:r>
              <a:rPr lang="ko-KR" altLang="en-US" dirty="0"/>
              <a:t>원격에서 접속하는 </a:t>
            </a:r>
            <a:r>
              <a:rPr lang="en-US" altLang="ko-KR" dirty="0"/>
              <a:t>root</a:t>
            </a:r>
            <a:r>
              <a:rPr lang="ko-KR" altLang="en-US" dirty="0"/>
              <a:t>사용자는 모든 권한</a:t>
            </a:r>
            <a:r>
              <a:rPr lang="en-US" altLang="ko-KR" dirty="0"/>
              <a:t>(*.*</a:t>
            </a:r>
            <a:r>
              <a:rPr lang="ko-KR" altLang="en-US" dirty="0" err="1"/>
              <a:t>읽기쓰기만들기등등</a:t>
            </a:r>
            <a:r>
              <a:rPr lang="en-US" altLang="ko-KR" dirty="0"/>
              <a:t>)</a:t>
            </a:r>
            <a:r>
              <a:rPr lang="ko-KR" altLang="en-US" dirty="0"/>
              <a:t>을 가져라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flush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; </a:t>
            </a:r>
            <a:r>
              <a:rPr lang="en-US" altLang="ko-KR" dirty="0"/>
              <a:t>(</a:t>
            </a:r>
            <a:r>
              <a:rPr lang="ko-KR" altLang="en-US" dirty="0"/>
              <a:t>마지막으로 권한설정한것을 확정하여라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4642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9027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다음에 대하여 특징적인 내용을 한 </a:t>
            </a:r>
            <a:r>
              <a:rPr lang="ko-KR" altLang="en-US" sz="1100" dirty="0" err="1"/>
              <a:t>두줄로</a:t>
            </a:r>
            <a:r>
              <a:rPr lang="ko-KR" altLang="en-US" sz="1100" dirty="0"/>
              <a:t> 요약하여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2776" y="2286000"/>
            <a:ext cx="1842066" cy="4333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접속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2775" y="3006725"/>
            <a:ext cx="1860938" cy="50323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선택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2775" y="3870325"/>
            <a:ext cx="1860938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테이블 만들기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고치기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지우기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보기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775" y="4662488"/>
            <a:ext cx="1860938" cy="576262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한 테이블에 대하여 자료조회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 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,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자료삭제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1468577" y="2746944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443408" y="3533267"/>
            <a:ext cx="130463" cy="287337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1443407" y="4383672"/>
            <a:ext cx="130463" cy="287338"/>
          </a:xfrm>
          <a:prstGeom prst="down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1370" y="2328210"/>
            <a:ext cx="25490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$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–u(</a:t>
            </a: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Userid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–p(password)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2511370" y="3049894"/>
            <a:ext cx="32928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모든 데이터베이스 보기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 show databases;</a:t>
            </a:r>
          </a:p>
          <a:p>
            <a:pPr marL="0" indent="0" eaLnBrk="1" hangingPunct="1"/>
            <a:r>
              <a:rPr lang="en-US" altLang="ko-KR" sz="1000" b="0" dirty="0"/>
              <a:t>- </a:t>
            </a:r>
            <a:r>
              <a:rPr lang="ko-KR" altLang="en-US" sz="1000" b="0" dirty="0"/>
              <a:t>데이터베이스 선택 </a:t>
            </a:r>
            <a:r>
              <a:rPr lang="en-US" altLang="ko-KR" sz="1000" b="0" dirty="0"/>
              <a:t>: </a:t>
            </a:r>
            <a:r>
              <a:rPr lang="en-US" altLang="ko-KR" sz="1000" b="0" dirty="0" err="1"/>
              <a:t>mysql</a:t>
            </a:r>
            <a:r>
              <a:rPr lang="en-US" altLang="ko-KR" sz="1000" b="0" dirty="0"/>
              <a:t>&gt;use (</a:t>
            </a:r>
            <a:r>
              <a:rPr lang="ko-KR" altLang="en-US" sz="1000" b="0" dirty="0" err="1"/>
              <a:t>데이터베이스명</a:t>
            </a:r>
            <a:r>
              <a:rPr lang="en-US" altLang="ko-KR" sz="1000" b="0" dirty="0"/>
              <a:t>);</a:t>
            </a:r>
            <a:endParaRPr lang="ko-KR" altLang="en-US" sz="1000" b="0" dirty="0"/>
          </a:p>
        </p:txBody>
      </p:sp>
      <p:sp>
        <p:nvSpPr>
          <p:cNvPr id="6" name="직사각형 5"/>
          <p:cNvSpPr/>
          <p:nvPr/>
        </p:nvSpPr>
        <p:spPr>
          <a:xfrm>
            <a:off x="2543240" y="3904179"/>
            <a:ext cx="34667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&gt;show tables;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&gt;create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 a…,b…,c…);</a:t>
            </a:r>
          </a:p>
          <a:p>
            <a:pPr lvl="0" eaLnBrk="1" latinLnBrk="1" hangingPunct="1">
              <a:spcBef>
                <a:spcPct val="0"/>
              </a:spcBef>
              <a:buClrTx/>
            </a:pP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&gt;drop table </a:t>
            </a:r>
            <a:r>
              <a:rPr kumimoji="1" lang="en-US" altLang="ko-KR" sz="1000" b="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 </a:t>
            </a:r>
            <a:endParaRPr kumimoji="1" lang="ko-KR" altLang="en-US" sz="100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543240" y="4671010"/>
            <a:ext cx="380424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보기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&gt;select * from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입력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&gt;insert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into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a,b,c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 values(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va,vb,vc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수정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&gt;update 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examtable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set a=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va,b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vb,c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vc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where a=vax;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삭제</a:t>
            </a:r>
            <a:r>
              <a:rPr kumimoji="1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&gt;delete from exam where a=vax;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데이터베이스 알아보기</a:t>
            </a:r>
            <a:r>
              <a:rPr lang="en-US" altLang="ko-KR" sz="1200" dirty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CRUD</a:t>
            </a:r>
            <a:r>
              <a:rPr lang="ko-KR" altLang="en-US" sz="1200" dirty="0"/>
              <a:t>가 무엇인가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JDBC, JNDI</a:t>
            </a:r>
            <a:r>
              <a:rPr lang="ko-KR" altLang="en-US" sz="1200" dirty="0"/>
              <a:t>에 대하여 알아보기 </a:t>
            </a:r>
            <a:r>
              <a:rPr lang="en-US" altLang="ko-KR" sz="1200" dirty="0"/>
              <a:t>(</a:t>
            </a:r>
            <a:r>
              <a:rPr lang="ko-KR" altLang="en-US" sz="1200" dirty="0"/>
              <a:t>자바로 </a:t>
            </a:r>
            <a:r>
              <a:rPr lang="en-US" altLang="ko-KR" sz="1200" dirty="0"/>
              <a:t>DB</a:t>
            </a:r>
            <a:r>
              <a:rPr lang="ko-KR" altLang="en-US" sz="1200" dirty="0"/>
              <a:t>를 어찌 접속하는지</a:t>
            </a:r>
            <a:r>
              <a:rPr lang="en-US" altLang="ko-KR" sz="1200"/>
              <a:t>?)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Database</a:t>
            </a:r>
            <a:r>
              <a:rPr lang="ko-KR" altLang="en-US" sz="1200" dirty="0"/>
              <a:t>에 대한 기본적 사항의 이론을 잘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아니 기본적 사항이 아니라 중요한 사항이고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이게 데이터베이스 개발의 </a:t>
            </a:r>
            <a:r>
              <a:rPr lang="en-US" altLang="ko-KR" sz="1200" dirty="0"/>
              <a:t>KEY POINT</a:t>
            </a:r>
            <a:r>
              <a:rPr lang="ko-KR" altLang="en-US" sz="1200" dirty="0"/>
              <a:t>이다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/>
          </a:p>
          <a:p>
            <a:pPr eaLnBrk="1" hangingPunct="1"/>
            <a:r>
              <a:rPr lang="en-US" altLang="ko-KR" sz="1200" dirty="0"/>
              <a:t>1) Database / Database System?</a:t>
            </a:r>
          </a:p>
          <a:p>
            <a:pPr eaLnBrk="1" hangingPunct="1"/>
            <a:r>
              <a:rPr lang="en-US" altLang="ko-KR" sz="1200" dirty="0"/>
              <a:t>2) record, field , table , database</a:t>
            </a:r>
          </a:p>
          <a:p>
            <a:pPr marL="0" indent="0"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5" name="직사각형 6"/>
          <p:cNvSpPr>
            <a:spLocks noChangeArrowheads="1"/>
          </p:cNvSpPr>
          <p:nvPr/>
        </p:nvSpPr>
        <p:spPr bwMode="auto">
          <a:xfrm>
            <a:off x="619125" y="1212850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50" y="1998663"/>
            <a:ext cx="7704138" cy="15843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1)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 있는 데이터의 저장소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2)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데이터베이스는 여러 사람이나 응용시스템에 의해 참조 가능하도록 서로 논리적으로 연관되어 통합 관리되는 데이터의 모임</a:t>
            </a:r>
            <a:b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</a:b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3)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 통합된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(Integrated)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관련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(Related)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있는 데이터 중복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(Redundancy)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을 최소화하여 보조기억장치에 저장</a:t>
            </a:r>
          </a:p>
        </p:txBody>
      </p:sp>
      <p:sp>
        <p:nvSpPr>
          <p:cNvPr id="17" name="직사각형 6"/>
          <p:cNvSpPr>
            <a:spLocks noChangeArrowheads="1"/>
          </p:cNvSpPr>
          <p:nvPr/>
        </p:nvSpPr>
        <p:spPr bwMode="auto">
          <a:xfrm>
            <a:off x="828675" y="3943350"/>
            <a:ext cx="762635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수업 사이트 내 자유게시판에 글 모음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엑셀로 작성한 수강생 리스트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아래아 한글로 작성한 주소록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통계분석을 위한 </a:t>
            </a: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년치 주가 데이데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회원 가입 시 받아오는 회원가입정보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극장의 좌석을 예약하기 위한 티켓 발급 정보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650" y="1638300"/>
            <a:ext cx="3160713" cy="352425"/>
          </a:xfrm>
          <a:prstGeom prst="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데이터 베이스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(Database)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68264"/>
              </p:ext>
            </p:extLst>
          </p:nvPr>
        </p:nvGraphicFramePr>
        <p:xfrm>
          <a:off x="1763713" y="2437966"/>
          <a:ext cx="5473700" cy="2663824"/>
        </p:xfrm>
        <a:graphic>
          <a:graphicData uri="http://schemas.openxmlformats.org/drawingml/2006/table">
            <a:tbl>
              <a:tblPr firstRow="1" bandRow="1"/>
              <a:tblGrid>
                <a:gridCol w="1094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학번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국어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영어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굴림체" pitchFamily="49" charset="-127"/>
                          <a:ea typeface="굴림체" pitchFamily="49" charset="-127"/>
                        </a:rPr>
                        <a:t>수학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나연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>
                          <a:latin typeface="굴림체" pitchFamily="49" charset="-127"/>
                          <a:ea typeface="굴림체" pitchFamily="49" charset="-127"/>
                        </a:rPr>
                        <a:t>20990001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정연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20990002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모모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20990003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사나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20990004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90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 err="1">
                          <a:latin typeface="굴림체" pitchFamily="49" charset="-127"/>
                          <a:ea typeface="굴림체" pitchFamily="49" charset="-127"/>
                        </a:rPr>
                        <a:t>지효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20990005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80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미나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20990006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100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dirty="0">
                          <a:latin typeface="굴림체" pitchFamily="49" charset="-127"/>
                          <a:ea typeface="굴림체" pitchFamily="49" charset="-127"/>
                        </a:rPr>
                        <a:t>다현</a:t>
                      </a: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20990007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200" dirty="0">
                          <a:latin typeface="굴림체" pitchFamily="49" charset="-127"/>
                          <a:ea typeface="굴림체" pitchFamily="49" charset="-127"/>
                        </a:rPr>
                        <a:t>70</a:t>
                      </a:r>
                      <a:endParaRPr lang="ko-KR" altLang="en-US" sz="1200" dirty="0"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58" marR="91458" marT="45712" marB="4571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직사각형 6"/>
          <p:cNvSpPr>
            <a:spLocks noChangeArrowheads="1"/>
          </p:cNvSpPr>
          <p:nvPr/>
        </p:nvSpPr>
        <p:spPr bwMode="auto">
          <a:xfrm>
            <a:off x="612775" y="853641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직사각형 6"/>
          <p:cNvSpPr>
            <a:spLocks noChangeArrowheads="1"/>
          </p:cNvSpPr>
          <p:nvPr/>
        </p:nvSpPr>
        <p:spPr bwMode="auto">
          <a:xfrm>
            <a:off x="828675" y="5390716"/>
            <a:ext cx="8135938" cy="776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Record + Field = Table &lt; Database &lt;Databases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Key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Index, unique </a:t>
            </a:r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우리 반에는 </a:t>
            </a:r>
            <a:r>
              <a:rPr lang="ko-KR" altLang="en-US" sz="1400" b="0" kern="0" dirty="0">
                <a:solidFill>
                  <a:srgbClr val="000000"/>
                </a:solidFill>
              </a:rPr>
              <a:t>나연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이가 두 명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학번은 다름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나연이의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성적 찾기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모모의 성적이 두 번 입력됨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31913" y="3085666"/>
            <a:ext cx="6192837" cy="36036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24300" y="2222066"/>
            <a:ext cx="1152525" cy="295275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76375" y="2293504"/>
            <a:ext cx="5976938" cy="2952750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4716463" y="1933141"/>
            <a:ext cx="288925" cy="288925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32363" y="1790266"/>
            <a:ext cx="12827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column, field 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524750" y="2798329"/>
            <a:ext cx="288925" cy="287337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740650" y="2653866"/>
            <a:ext cx="11318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buClrTx/>
              <a:defRPr/>
            </a:pPr>
            <a:r>
              <a:rPr kumimoji="1" lang="ko-KR" altLang="en-US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kumimoji="1" lang="en-US" altLang="ko-KR" sz="105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row, record</a:t>
            </a:r>
            <a:endParaRPr kumimoji="1" lang="ko-KR" altLang="en-US" sz="1050" b="0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22"/>
          <p:cNvSpPr txBox="1">
            <a:spLocks noChangeArrowheads="1"/>
          </p:cNvSpPr>
          <p:nvPr/>
        </p:nvSpPr>
        <p:spPr bwMode="auto">
          <a:xfrm>
            <a:off x="684213" y="1285441"/>
            <a:ext cx="768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반 중간고사 성적 테이블</a:t>
            </a:r>
            <a:endParaRPr kumimoji="1" lang="en-US" altLang="ko-KR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3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학년 학교활동 데이터 베이스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출석부테이블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성적테이블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학생부테이블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상벌테이블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체력검정테이블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….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6301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612775" y="906763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데이터베이스의 개요</a:t>
            </a:r>
            <a:endParaRPr kumimoji="1" lang="en-US" altLang="ko-K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84213" y="1411588"/>
            <a:ext cx="3830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(DB)</a:t>
            </a:r>
            <a:r>
              <a:rPr kumimoji="1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와 데이터베이스 시스템 </a:t>
            </a:r>
            <a:r>
              <a:rPr kumimoji="1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(DBMS)</a:t>
            </a:r>
            <a:endParaRPr kumimoji="1" lang="ko-KR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684244"/>
              </p:ext>
            </p:extLst>
          </p:nvPr>
        </p:nvGraphicFramePr>
        <p:xfrm>
          <a:off x="828675" y="1914826"/>
          <a:ext cx="7561263" cy="1280068"/>
        </p:xfrm>
        <a:graphic>
          <a:graphicData uri="http://schemas.openxmlformats.org/drawingml/2006/table">
            <a:tbl>
              <a:tblPr firstRow="1" bandRow="1"/>
              <a:tblGrid>
                <a:gridCol w="201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DB, Database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 세계의 정보들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회원목록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도서목록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비디오목록 등등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pPr marL="0" marR="0" indent="0" algn="l" defTabSz="129332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정보를 다루는 개념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이론적인 사항</a:t>
                      </a: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DBMS, (Data Base Management System)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Database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System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 베이스를 관리해 주는 시스템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시스템내의 데이터베이스 개념으로 데이터를 관리할 수 있도록 구성된 소프트웨어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200" dirty="0"/>
                        <a:t>ex) </a:t>
                      </a:r>
                      <a:r>
                        <a:rPr lang="ko-KR" altLang="en-US" sz="1200" dirty="0" err="1"/>
                        <a:t>오라클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MySQL</a:t>
                      </a:r>
                      <a:r>
                        <a:rPr lang="en-US" altLang="ko-KR" sz="1200" dirty="0"/>
                        <a:t>, MSSQL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697" marB="45697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원통 25"/>
          <p:cNvSpPr/>
          <p:nvPr/>
        </p:nvSpPr>
        <p:spPr>
          <a:xfrm>
            <a:off x="6229350" y="4002388"/>
            <a:ext cx="1871663" cy="1441450"/>
          </a:xfrm>
          <a:prstGeom prst="can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516688" y="4578651"/>
            <a:ext cx="1262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데이터저장소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29125" y="3786488"/>
            <a:ext cx="4103688" cy="2160588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6156325" y="5586713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순서도: 종속 처리 29"/>
          <p:cNvSpPr/>
          <p:nvPr/>
        </p:nvSpPr>
        <p:spPr>
          <a:xfrm>
            <a:off x="4716463" y="4362751"/>
            <a:ext cx="865187" cy="865187"/>
          </a:xfrm>
          <a:prstGeom prst="flowChartPredefinedProcess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1" name="왼쪽/오른쪽 화살표 30"/>
          <p:cNvSpPr/>
          <p:nvPr/>
        </p:nvSpPr>
        <p:spPr>
          <a:xfrm>
            <a:off x="5653088" y="4651676"/>
            <a:ext cx="576262" cy="287337"/>
          </a:xfrm>
          <a:prstGeom prst="leftRigh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4860925" y="4507213"/>
            <a:ext cx="60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처리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엔진</a:t>
            </a:r>
            <a:r>
              <a:rPr kumimoji="1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TextBox 31"/>
          <p:cNvSpPr txBox="1">
            <a:spLocks noChangeArrowheads="1"/>
          </p:cNvSpPr>
          <p:nvPr/>
        </p:nvSpPr>
        <p:spPr bwMode="auto">
          <a:xfrm>
            <a:off x="1112838" y="3715051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사용자</a:t>
            </a: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2120900" y="4507213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응용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프로그램</a:t>
            </a: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1041400" y="5515276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다른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시스템</a:t>
            </a:r>
          </a:p>
        </p:txBody>
      </p:sp>
      <p:cxnSp>
        <p:nvCxnSpPr>
          <p:cNvPr id="39" name="직선 화살표 연결선 38"/>
          <p:cNvCxnSpPr>
            <a:endCxn id="30" idx="1"/>
          </p:cNvCxnSpPr>
          <p:nvPr/>
        </p:nvCxnSpPr>
        <p:spPr>
          <a:xfrm>
            <a:off x="2409825" y="3972226"/>
            <a:ext cx="2306638" cy="82232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0" name="직선 화살표 연결선 39"/>
          <p:cNvCxnSpPr>
            <a:endCxn id="30" idx="1"/>
          </p:cNvCxnSpPr>
          <p:nvPr/>
        </p:nvCxnSpPr>
        <p:spPr>
          <a:xfrm>
            <a:off x="3421063" y="4651676"/>
            <a:ext cx="1295400" cy="14287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41" name="직선 화살표 연결선 40"/>
          <p:cNvCxnSpPr>
            <a:endCxn id="30" idx="1"/>
          </p:cNvCxnSpPr>
          <p:nvPr/>
        </p:nvCxnSpPr>
        <p:spPr>
          <a:xfrm flipV="1">
            <a:off x="2625725" y="4794551"/>
            <a:ext cx="2090738" cy="865187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1" y="3610097"/>
            <a:ext cx="719138" cy="49141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1" y="5541032"/>
            <a:ext cx="719138" cy="4914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998" y="4569478"/>
            <a:ext cx="625156" cy="3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91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6" name="직사각형 6"/>
          <p:cNvSpPr>
            <a:spLocks noChangeArrowheads="1"/>
          </p:cNvSpPr>
          <p:nvPr/>
        </p:nvSpPr>
        <p:spPr bwMode="auto">
          <a:xfrm>
            <a:off x="533096" y="878382"/>
            <a:ext cx="7626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9333" tIns="64666" rIns="129333" bIns="64666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kern="0" dirty="0">
                <a:solidFill>
                  <a:srgbClr val="000000"/>
                </a:solidFill>
              </a:rPr>
              <a:t>DDL/DML/DCL</a:t>
            </a:r>
            <a:endParaRPr kumimoji="1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604534" y="1310182"/>
            <a:ext cx="3344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데이터베이스 시스템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(DBMS)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</a:rPr>
              <a:t>을 다루는 언어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b="0" kern="0" dirty="0">
                <a:solidFill>
                  <a:srgbClr val="000000"/>
                </a:solidFill>
              </a:rPr>
              <a:t>모든 데이터베이스 시스템의 공통사항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60892"/>
              </p:ext>
            </p:extLst>
          </p:nvPr>
        </p:nvGraphicFramePr>
        <p:xfrm>
          <a:off x="668433" y="1771847"/>
          <a:ext cx="7561263" cy="3744029"/>
        </p:xfrm>
        <a:graphic>
          <a:graphicData uri="http://schemas.openxmlformats.org/drawingml/2006/table">
            <a:tbl>
              <a:tblPr firstRow="1" bandRow="1"/>
              <a:tblGrid>
                <a:gridCol w="160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4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9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/>
                        <a:t>예시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DDL(Data Definition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데이터와 그 구조를 정의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CREATE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객체를 생성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DROP : </a:t>
                      </a:r>
                      <a:r>
                        <a:rPr lang="ko-KR" altLang="en-US" sz="1200" dirty="0"/>
                        <a:t>데이터베이스 객체를 삭제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3) ALTER : </a:t>
                      </a:r>
                      <a:r>
                        <a:rPr lang="ko-KR" altLang="en-US" sz="1200" dirty="0"/>
                        <a:t>기존에 존재하는 데이터베이스 객체를 다시 정의하는 역할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4) RENAME : </a:t>
                      </a:r>
                      <a:r>
                        <a:rPr lang="ko-KR" altLang="en-US" sz="1200" dirty="0"/>
                        <a:t>데이터베이스의 </a:t>
                      </a:r>
                      <a:r>
                        <a:rPr lang="ko-KR" altLang="en-US" sz="1200" dirty="0" err="1"/>
                        <a:t>컬럼</a:t>
                      </a:r>
                      <a:r>
                        <a:rPr lang="ko-KR" altLang="en-US" sz="1200" dirty="0"/>
                        <a:t> 명을 변경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TRUNCATE : </a:t>
                      </a:r>
                      <a:r>
                        <a:rPr lang="ko-KR" altLang="en-US" sz="1200" dirty="0"/>
                        <a:t>테이블을 최초 생성된 초기상태로 만들며</a:t>
                      </a:r>
                      <a:r>
                        <a:rPr lang="en-US" altLang="ko-KR" sz="1200" dirty="0"/>
                        <a:t>, ROLLBACK</a:t>
                      </a:r>
                      <a:r>
                        <a:rPr lang="ko-KR" altLang="en-US" sz="1200" dirty="0"/>
                        <a:t>이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92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DML(Data Manipulation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데이터의 검색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등을 처리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1) INSERT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입력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2) DELETE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객체에 데이터를 삭제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3) UPDATE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기존에 존재하는 데이터베이스 객체 안의 데이터 수정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4) SELECT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데이터베이스 객체로부터 데이터를 검색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5) COMMIT : </a:t>
                      </a:r>
                      <a:r>
                        <a:rPr lang="ko-KR" altLang="en-US" sz="1200" dirty="0"/>
                        <a:t>변경사항을 저장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6) ROLLBACK : </a:t>
                      </a:r>
                      <a:r>
                        <a:rPr lang="ko-KR" altLang="en-US" sz="1200" dirty="0"/>
                        <a:t>변경사항을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DCL(Data Control Language)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/>
                        <a:t>데이터베이스 사용자의 권한을 제어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1) GRANT : </a:t>
                      </a:r>
                      <a:r>
                        <a:rPr lang="ko-KR" altLang="en-US" sz="1200" dirty="0"/>
                        <a:t>데이터베이스 객체에 권한을 부여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2) REVOKE : </a:t>
                      </a:r>
                      <a:r>
                        <a:rPr lang="ko-KR" altLang="en-US" sz="1200" dirty="0"/>
                        <a:t>이미 부여된 데이터베이스 객체의 권한을 취소</a:t>
                      </a:r>
                    </a:p>
                  </a:txBody>
                  <a:tcPr marL="91445" marR="91445" marT="45722" marB="45722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1083211">
            <a:off x="4020834" y="953975"/>
            <a:ext cx="5625258" cy="6340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주요표시 별 수 백 개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빨간 것 아주 중요 그리고 이 정도만 알면 개발자는 거의 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8986" y="5777327"/>
            <a:ext cx="890883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Database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DDL(Data Definition Language), DML(Data Manipulation Language),  DCL(Data Control Language)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은 어느 데이터베이스 시스템이든지 거의 차이가 없다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하지만 실행방법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utility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지원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내장 함수 등은 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DBMS</a:t>
            </a:r>
            <a:r>
              <a:rPr kumimoji="1" lang="ko-KR" altLang="en-US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따라 조금씩 다르다</a:t>
            </a:r>
            <a:r>
              <a:rPr kumimoji="1" lang="en-US" altLang="ko-KR" sz="1100" b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2896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22468" y="953695"/>
            <a:ext cx="7127875" cy="504825"/>
          </a:xfrm>
          <a:prstGeom prst="roundRect">
            <a:avLst/>
          </a:prstGeom>
          <a:noFill/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(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설치가 안되었다면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/root</a:t>
            </a:r>
            <a:r>
              <a:rPr kumimoji="1" lang="ko-KR" altLang="en-US" sz="1800" b="0" kern="0" dirty="0">
                <a:solidFill>
                  <a:srgbClr val="000000"/>
                </a:solidFill>
                <a:latin typeface="돋움"/>
                <a:ea typeface="돋움"/>
              </a:rPr>
              <a:t>로 해야지</a:t>
            </a:r>
            <a:r>
              <a:rPr kumimoji="1" lang="en-US" altLang="ko-KR" sz="1800" b="0" kern="0" dirty="0">
                <a:solidFill>
                  <a:srgbClr val="000000"/>
                </a:solidFill>
                <a:latin typeface="돋움"/>
                <a:ea typeface="돋움"/>
              </a:rPr>
              <a:t>..)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1482831" y="1601395"/>
            <a:ext cx="6769100" cy="40005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/>
                <a:ea typeface="돋움"/>
                <a:cs typeface="+mn-cs"/>
              </a:rPr>
              <a:t>$</a:t>
            </a:r>
            <a:r>
              <a:rPr kumimoji="1" lang="en-US" altLang="ko-KR" sz="2000" b="0" kern="0">
                <a:solidFill>
                  <a:srgbClr val="000000"/>
                </a:solidFill>
                <a:latin typeface="돋움"/>
                <a:ea typeface="돋움"/>
              </a:rPr>
              <a:t>apt</a:t>
            </a:r>
            <a:r>
              <a:rPr kumimoji="1" lang="ko-KR" altLang="en-US" sz="2000" b="0" kern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install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-server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-client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1437933" y="2273599"/>
            <a:ext cx="6769100" cy="101566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실행시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에서 관리자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(root)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의 패스워드를 설정하는 창이 나옴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, 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이 관리자는 </a:t>
            </a:r>
            <a:r>
              <a:rPr kumimoji="1" lang="ko-KR" altLang="en-US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우분투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 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root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가 아니고 </a:t>
            </a:r>
            <a:r>
              <a:rPr kumimoji="1" lang="en-US" altLang="ko-KR" sz="2000" b="0" kern="0" dirty="0" err="1">
                <a:solidFill>
                  <a:srgbClr val="000000"/>
                </a:solidFill>
                <a:latin typeface="돋움"/>
                <a:ea typeface="돋움"/>
              </a:rPr>
              <a:t>mysql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을 관리하는 관리자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ID(root)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와 패스워드임</a:t>
            </a: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437933" y="3772936"/>
            <a:ext cx="6769100" cy="255454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CC99"/>
            </a:solidFill>
            <a:prstDash val="solid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참고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—</a:t>
            </a:r>
            <a:r>
              <a:rPr kumimoji="1" lang="ko-KR" altLang="en-US" sz="2000" b="0" kern="0" dirty="0">
                <a:solidFill>
                  <a:srgbClr val="000000"/>
                </a:solidFill>
                <a:latin typeface="돋움"/>
                <a:ea typeface="돋움"/>
              </a:rPr>
              <a:t>기억나는가</a:t>
            </a:r>
            <a:r>
              <a:rPr kumimoji="1" lang="en-US" altLang="ko-KR" sz="2000" b="0" kern="0" dirty="0">
                <a:solidFill>
                  <a:srgbClr val="000000"/>
                </a:solidFill>
                <a:latin typeface="돋움"/>
                <a:ea typeface="돋움"/>
              </a:rPr>
              <a:t>?</a:t>
            </a:r>
          </a:p>
          <a:p>
            <a:r>
              <a:rPr lang="en-US" altLang="ko" sz="2000" dirty="0"/>
              <a:t># apt clean  //</a:t>
            </a:r>
            <a:r>
              <a:rPr lang="ko-KR" altLang="en-US" sz="2000" dirty="0"/>
              <a:t>청소</a:t>
            </a:r>
            <a:endParaRPr lang="ko" altLang="en-US" sz="2000" dirty="0"/>
          </a:p>
          <a:p>
            <a:r>
              <a:rPr lang="en-US" altLang="ko" sz="2000" dirty="0"/>
              <a:t># apt update //</a:t>
            </a:r>
            <a:r>
              <a:rPr lang="ko-KR" altLang="en-US" sz="2000" dirty="0"/>
              <a:t>자동설치정보파일 업데이트</a:t>
            </a:r>
            <a:endParaRPr lang="ko" altLang="en-US" sz="2000" dirty="0"/>
          </a:p>
          <a:p>
            <a:r>
              <a:rPr lang="en-US" altLang="ko" sz="2000" dirty="0"/>
              <a:t># apt upgrade</a:t>
            </a:r>
            <a:endParaRPr lang="ko" altLang="en-US" sz="2000" dirty="0"/>
          </a:p>
          <a:p>
            <a:r>
              <a:rPr lang="en-US" altLang="ko" sz="2000" dirty="0"/>
              <a:t># apt </a:t>
            </a:r>
            <a:r>
              <a:rPr lang="en-US" altLang="ko" sz="2000" dirty="0" err="1"/>
              <a:t>dist</a:t>
            </a:r>
            <a:r>
              <a:rPr lang="en-US" altLang="ko" sz="2000" dirty="0"/>
              <a:t>-upgrade</a:t>
            </a:r>
            <a:endParaRPr lang="ko" altLang="en-US" sz="2000" dirty="0"/>
          </a:p>
          <a:p>
            <a:r>
              <a:rPr lang="en-US" altLang="ko" sz="2000" dirty="0"/>
              <a:t># do-release-upgrade</a:t>
            </a:r>
            <a:endParaRPr lang="ko" altLang="en-US" sz="2000" dirty="0"/>
          </a:p>
          <a:p>
            <a:pPr marL="457200" marR="0" lvl="0" indent="-457200" defTabSz="91440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50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49292</TotalTime>
  <Words>2839</Words>
  <Application>Microsoft Office PowerPoint</Application>
  <PresentationFormat>A4 용지(210x297mm)</PresentationFormat>
  <Paragraphs>385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가는각진제목체</vt:lpstr>
      <vt:lpstr>굴림</vt:lpstr>
      <vt:lpstr>굴림체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데이터베이스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노을</cp:lastModifiedBy>
  <cp:revision>3040</cp:revision>
  <cp:lastPrinted>2015-10-28T04:44:44Z</cp:lastPrinted>
  <dcterms:created xsi:type="dcterms:W3CDTF">2003-10-22T07:02:37Z</dcterms:created>
  <dcterms:modified xsi:type="dcterms:W3CDTF">2023-05-08T03:28:59Z</dcterms:modified>
</cp:coreProperties>
</file>