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9" r:id="rId1"/>
  </p:sldMasterIdLst>
  <p:notesMasterIdLst>
    <p:notesMasterId r:id="rId62"/>
  </p:notesMasterIdLst>
  <p:sldIdLst>
    <p:sldId id="259" r:id="rId2"/>
    <p:sldId id="265" r:id="rId3"/>
    <p:sldId id="267" r:id="rId4"/>
    <p:sldId id="350" r:id="rId5"/>
    <p:sldId id="351" r:id="rId6"/>
    <p:sldId id="268" r:id="rId7"/>
    <p:sldId id="266" r:id="rId8"/>
    <p:sldId id="270" r:id="rId9"/>
    <p:sldId id="271" r:id="rId10"/>
    <p:sldId id="273" r:id="rId11"/>
    <p:sldId id="277" r:id="rId12"/>
    <p:sldId id="280" r:id="rId13"/>
    <p:sldId id="281" r:id="rId14"/>
    <p:sldId id="283" r:id="rId15"/>
    <p:sldId id="284" r:id="rId16"/>
    <p:sldId id="285" r:id="rId17"/>
    <p:sldId id="286" r:id="rId18"/>
    <p:sldId id="288" r:id="rId19"/>
    <p:sldId id="289" r:id="rId20"/>
    <p:sldId id="290" r:id="rId21"/>
    <p:sldId id="287" r:id="rId22"/>
    <p:sldId id="291" r:id="rId23"/>
    <p:sldId id="293" r:id="rId24"/>
    <p:sldId id="294" r:id="rId25"/>
    <p:sldId id="295" r:id="rId26"/>
    <p:sldId id="296" r:id="rId27"/>
    <p:sldId id="298" r:id="rId28"/>
    <p:sldId id="299" r:id="rId29"/>
    <p:sldId id="300" r:id="rId30"/>
    <p:sldId id="304" r:id="rId31"/>
    <p:sldId id="301" r:id="rId32"/>
    <p:sldId id="303" r:id="rId33"/>
    <p:sldId id="307" r:id="rId34"/>
    <p:sldId id="308" r:id="rId35"/>
    <p:sldId id="309" r:id="rId36"/>
    <p:sldId id="310" r:id="rId37"/>
    <p:sldId id="306" r:id="rId38"/>
    <p:sldId id="311" r:id="rId39"/>
    <p:sldId id="312" r:id="rId40"/>
    <p:sldId id="324" r:id="rId41"/>
    <p:sldId id="325" r:id="rId42"/>
    <p:sldId id="326" r:id="rId43"/>
    <p:sldId id="327" r:id="rId44"/>
    <p:sldId id="328" r:id="rId45"/>
    <p:sldId id="316" r:id="rId46"/>
    <p:sldId id="322" r:id="rId47"/>
    <p:sldId id="323" r:id="rId48"/>
    <p:sldId id="329" r:id="rId49"/>
    <p:sldId id="330" r:id="rId50"/>
    <p:sldId id="331" r:id="rId51"/>
    <p:sldId id="332" r:id="rId52"/>
    <p:sldId id="334" r:id="rId53"/>
    <p:sldId id="344" r:id="rId54"/>
    <p:sldId id="346" r:id="rId55"/>
    <p:sldId id="342" r:id="rId56"/>
    <p:sldId id="335" r:id="rId57"/>
    <p:sldId id="336" r:id="rId58"/>
    <p:sldId id="337" r:id="rId59"/>
    <p:sldId id="338" r:id="rId60"/>
    <p:sldId id="347" r:id="rId6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E9EC86-D809-CB4F-8FD7-A22808669F49}" v="1" dt="2022-01-23T19:05:47.7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16"/>
    <p:restoredTop sz="65457"/>
  </p:normalViewPr>
  <p:slideViewPr>
    <p:cSldViewPr snapToGrid="0" snapToObjects="1">
      <p:cViewPr varScale="1">
        <p:scale>
          <a:sx n="84" d="100"/>
          <a:sy n="84" d="100"/>
        </p:scale>
        <p:origin x="20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B1BB81-6505-334F-8A8F-CD0E68856900}" type="datetimeFigureOut">
              <a:rPr lang="en-US" smtClean="0"/>
              <a:t>1/23/22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B778B-9BC7-C245-8E32-27B9B1FD0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84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52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44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65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44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183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858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30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371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644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594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47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563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656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479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04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034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974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183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610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452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414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2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controller is a computer that has just a single bit of memory, capable of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recording which of the two states the controller is in. Other common devices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controllers with somewhat larger memories. In an elevator controller a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 may represent the floor the elevator is on and the inputs might be the signals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received from the buttons. This computer might need several bits to keep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track of this information.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B778B-9BC7-C245-8E32-27B9B1FD04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256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656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710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479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351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682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240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694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206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844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06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 diagram of Al . It has three states, labeled q1, q2 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q3 . The start state, q\ , is indicated by the arrow pointing at it from nowhere.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accept state, q2 , is the one with a double circle. The arrows going from one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 to another are called transitions.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Experimenting with this machine on a variety of input strings reveals that it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accepts the strings 1, 01, 11, and 0101010101. In fact, Ah accepts any string that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ends with a 1, as it goes to its accept state q2 whenever it reads the symbol 1. In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addition, it accepts strings 100, 0100, 110000, and 0101000000, and any string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ends with an even number of 0s following the last 1. It rejects other strings,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such as 0, 10, 101000. Can you describe the language consisting of all strings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Mi accepts? We will do so shortly.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868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5701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858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0691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710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7618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8459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240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2802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1100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40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Goal-</a:t>
            </a:r>
            <a:r>
              <a:rPr lang="en-US" sz="1200" baseline="0" dirty="0"/>
              <a:t> Precise mathematical description </a:t>
            </a:r>
          </a:p>
          <a:p>
            <a:endParaRPr lang="en-US" sz="1200" baseline="0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formal definition is precise. It resolves any uncertainties about what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allowed in a finite automaton. If you were uncertain about whether finite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automata were allowed to have 0 accept states or whether they must have exactly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transition exiting every state for each possible input symbol, you could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consult the formal definition and verify that the answer is yes in both cases.</a:t>
            </a:r>
          </a:p>
          <a:p>
            <a:endParaRPr lang="en-US" sz="1200" dirty="0"/>
          </a:p>
          <a:p>
            <a:r>
              <a:rPr lang="en-US" sz="1200" dirty="0"/>
              <a:t>**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language of a formal definition is somewhat arcane, having some similarity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the language of a legal document. Both need to be precise, and every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detail must be spelled out.</a:t>
            </a:r>
          </a:p>
          <a:p>
            <a:endParaRPr lang="en-US" sz="1200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formal definition says that a finite automaton is a list of those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five objects: set of states, input alphabet, rules for moving, start state, and accept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states.</a:t>
            </a:r>
          </a:p>
          <a:p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mathematical language a list of five elements is often called a 5-tuple.</a:t>
            </a:r>
          </a:p>
          <a:p>
            <a:endParaRPr lang="en-US" sz="1200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use something called a transition function, frequently denoted S , to define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rules for moving. If the finite automaton has an arrow from a state x to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state y labeled with the input symbol 1, that means that, if the automaton is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state x when it reads a 1, it then moves to state y. We can indicate the same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thing with the transition function by saying that S ( x ,1) = y. This notation is a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kind of mathematical shorthand. Putting it all together we arrive at the formal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definition of finite automata.</a:t>
            </a:r>
          </a:p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77302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9163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3397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7035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85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machine may accept several strings, but it always recognizes only one language.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machine accepts no strings, it still recognizes one language— namely, the empty language 0.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0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78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59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18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8295A55-0F69-EE44-A25F-D922C8962D16}" type="datetimeFigureOut">
              <a:rPr lang="en-US" smtClean="0"/>
              <a:t>1/23/22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49CB6CE-0083-5B4E-934A-1BAFB357C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8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5A55-0F69-EE44-A25F-D922C8962D16}" type="datetimeFigureOut">
              <a:rPr lang="en-US" smtClean="0"/>
              <a:t>1/23/22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B6CE-0083-5B4E-934A-1BAFB357C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62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5A55-0F69-EE44-A25F-D922C8962D16}" type="datetimeFigureOut">
              <a:rPr lang="en-US" smtClean="0"/>
              <a:t>1/23/22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B6CE-0083-5B4E-934A-1BAFB357C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08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5A55-0F69-EE44-A25F-D922C8962D16}" type="datetimeFigureOut">
              <a:rPr lang="en-US" smtClean="0"/>
              <a:t>1/23/22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B6CE-0083-5B4E-934A-1BAFB357C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6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5A55-0F69-EE44-A25F-D922C8962D16}" type="datetimeFigureOut">
              <a:rPr lang="en-US" smtClean="0"/>
              <a:t>1/23/22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B6CE-0083-5B4E-934A-1BAFB357C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80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5A55-0F69-EE44-A25F-D922C8962D16}" type="datetimeFigureOut">
              <a:rPr lang="en-US" smtClean="0"/>
              <a:t>1/23/22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B6CE-0083-5B4E-934A-1BAFB357C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17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5A55-0F69-EE44-A25F-D922C8962D16}" type="datetimeFigureOut">
              <a:rPr lang="en-US" smtClean="0"/>
              <a:t>1/23/22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B6CE-0083-5B4E-934A-1BAFB357C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11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8295A55-0F69-EE44-A25F-D922C8962D16}" type="datetimeFigureOut">
              <a:rPr lang="en-US" smtClean="0"/>
              <a:t>1/23/22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B6CE-0083-5B4E-934A-1BAFB357C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63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8295A55-0F69-EE44-A25F-D922C8962D16}" type="datetimeFigureOut">
              <a:rPr lang="en-US" smtClean="0"/>
              <a:t>1/23/22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B6CE-0083-5B4E-934A-1BAFB357C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584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3210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5A55-0F69-EE44-A25F-D922C8962D16}" type="datetimeFigureOut">
              <a:rPr lang="en-US" smtClean="0"/>
              <a:t>1/23/22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B6CE-0083-5B4E-934A-1BAFB357C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1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5A55-0F69-EE44-A25F-D922C8962D16}" type="datetimeFigureOut">
              <a:rPr lang="en-US" smtClean="0"/>
              <a:t>1/23/22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B6CE-0083-5B4E-934A-1BAFB357C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20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5A55-0F69-EE44-A25F-D922C8962D16}" type="datetimeFigureOut">
              <a:rPr lang="en-US" smtClean="0"/>
              <a:t>1/23/22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B6CE-0083-5B4E-934A-1BAFB357C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6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5A55-0F69-EE44-A25F-D922C8962D16}" type="datetimeFigureOut">
              <a:rPr lang="en-US" smtClean="0"/>
              <a:t>1/23/22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B6CE-0083-5B4E-934A-1BAFB357C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6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5A55-0F69-EE44-A25F-D922C8962D16}" type="datetimeFigureOut">
              <a:rPr lang="en-US" smtClean="0"/>
              <a:t>1/23/22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B6CE-0083-5B4E-934A-1BAFB357C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49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5A55-0F69-EE44-A25F-D922C8962D16}" type="datetimeFigureOut">
              <a:rPr lang="en-US" smtClean="0"/>
              <a:t>1/23/22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B6CE-0083-5B4E-934A-1BAFB357C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89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5A55-0F69-EE44-A25F-D922C8962D16}" type="datetimeFigureOut">
              <a:rPr lang="en-US" smtClean="0"/>
              <a:t>1/23/22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B6CE-0083-5B4E-934A-1BAFB357C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1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5A55-0F69-EE44-A25F-D922C8962D16}" type="datetimeFigureOut">
              <a:rPr lang="en-US" smtClean="0"/>
              <a:t>1/23/22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B6CE-0083-5B4E-934A-1BAFB357C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14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8295A55-0F69-EE44-A25F-D922C8962D16}" type="datetimeFigureOut">
              <a:rPr lang="en-US" smtClean="0"/>
              <a:t>1/23/22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49CB6CE-0083-5B4E-934A-1BAFB357C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1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5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26.png"/><Relationship Id="rId9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7.png"/><Relationship Id="rId11" Type="http://schemas.openxmlformats.org/officeDocument/2006/relationships/image" Target="../media/image43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26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5" Type="http://schemas.openxmlformats.org/officeDocument/2006/relationships/image" Target="NULL"/><Relationship Id="rId2" Type="http://schemas.openxmlformats.org/officeDocument/2006/relationships/notesSlide" Target="../notesSlides/notesSlide19.xm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18.xml"/><Relationship Id="rId6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Relationship Id="rId27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9" Type="http://schemas.openxmlformats.org/officeDocument/2006/relationships/image" Target="NUL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18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5" Type="http://schemas.openxmlformats.org/officeDocument/2006/relationships/image" Target="NULL"/><Relationship Id="rId2" Type="http://schemas.openxmlformats.org/officeDocument/2006/relationships/notesSlide" Target="../notesSlides/notesSlide25.xm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18.xml"/><Relationship Id="rId6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Relationship Id="rId11" Type="http://schemas.openxmlformats.org/officeDocument/2006/relationships/image" Target="NUL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27.xm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18.xml"/><Relationship Id="rId6" Type="http://schemas.openxmlformats.org/officeDocument/2006/relationships/image" Target="NULL"/><Relationship Id="rId15" Type="http://schemas.openxmlformats.org/officeDocument/2006/relationships/image" Target="NULL"/><Relationship Id="rId5" Type="http://schemas.openxmlformats.org/officeDocument/2006/relationships/image" Target="NULL"/><Relationship Id="rId19" Type="http://schemas.openxmlformats.org/officeDocument/2006/relationships/image" Target="NULL"/><Relationship Id="rId14" Type="http://schemas.openxmlformats.org/officeDocument/2006/relationships/image" Target="NUL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terms" TargetMode="External"/><Relationship Id="rId2" Type="http://schemas.openxmlformats.org/officeDocument/2006/relationships/hyperlink" Target="https://ocw.mit.edu/" TargetMode="Externa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Relationship Id="rId4" Type="http://schemas.openxmlformats.org/officeDocument/2006/relationships/image" Target="NUL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terms" TargetMode="External"/><Relationship Id="rId2" Type="http://schemas.openxmlformats.org/officeDocument/2006/relationships/hyperlink" Target="https://ocw.mit.edu/" TargetMode="External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13" Type="http://schemas.openxmlformats.org/officeDocument/2006/relationships/image" Target="../media/image121.png"/><Relationship Id="rId18" Type="http://schemas.openxmlformats.org/officeDocument/2006/relationships/image" Target="../media/image171.png"/><Relationship Id="rId3" Type="http://schemas.openxmlformats.org/officeDocument/2006/relationships/image" Target="../media/image2.png"/><Relationship Id="rId7" Type="http://schemas.openxmlformats.org/officeDocument/2006/relationships/image" Target="../media/image611.png"/><Relationship Id="rId12" Type="http://schemas.openxmlformats.org/officeDocument/2006/relationships/image" Target="../media/image111.png"/><Relationship Id="rId17" Type="http://schemas.openxmlformats.org/officeDocument/2006/relationships/image" Target="../media/image161.png"/><Relationship Id="rId2" Type="http://schemas.openxmlformats.org/officeDocument/2006/relationships/notesSlide" Target="../notesSlides/notesSlide44.xml"/><Relationship Id="rId16" Type="http://schemas.openxmlformats.org/officeDocument/2006/relationships/image" Target="../media/image151.png"/><Relationship Id="rId20" Type="http://schemas.openxmlformats.org/officeDocument/2006/relationships/image" Target="../media/image19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10.png"/><Relationship Id="rId11" Type="http://schemas.openxmlformats.org/officeDocument/2006/relationships/image" Target="../media/image100.png"/><Relationship Id="rId5" Type="http://schemas.openxmlformats.org/officeDocument/2006/relationships/image" Target="../media/image410.png"/><Relationship Id="rId15" Type="http://schemas.openxmlformats.org/officeDocument/2006/relationships/image" Target="../media/image141.png"/><Relationship Id="rId10" Type="http://schemas.openxmlformats.org/officeDocument/2006/relationships/image" Target="../media/image91.png"/><Relationship Id="rId19" Type="http://schemas.openxmlformats.org/officeDocument/2006/relationships/image" Target="../media/image180.png"/><Relationship Id="rId4" Type="http://schemas.openxmlformats.org/officeDocument/2006/relationships/image" Target="../media/image310.png"/><Relationship Id="rId9" Type="http://schemas.openxmlformats.org/officeDocument/2006/relationships/image" Target="../media/image810.png"/><Relationship Id="rId14" Type="http://schemas.openxmlformats.org/officeDocument/2006/relationships/image" Target="../media/image131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01.png"/><Relationship Id="rId18" Type="http://schemas.openxmlformats.org/officeDocument/2006/relationships/image" Target="../media/image351.png"/><Relationship Id="rId3" Type="http://schemas.openxmlformats.org/officeDocument/2006/relationships/image" Target="../media/image201.png"/><Relationship Id="rId21" Type="http://schemas.openxmlformats.org/officeDocument/2006/relationships/image" Target="../media/image381.png"/><Relationship Id="rId7" Type="http://schemas.openxmlformats.org/officeDocument/2006/relationships/image" Target="../media/image240.png"/><Relationship Id="rId12" Type="http://schemas.openxmlformats.org/officeDocument/2006/relationships/image" Target="../media/image290.png"/><Relationship Id="rId17" Type="http://schemas.openxmlformats.org/officeDocument/2006/relationships/image" Target="../media/image342.png"/><Relationship Id="rId2" Type="http://schemas.openxmlformats.org/officeDocument/2006/relationships/notesSlide" Target="../notesSlides/notesSlide45.xml"/><Relationship Id="rId16" Type="http://schemas.openxmlformats.org/officeDocument/2006/relationships/image" Target="../media/image330.png"/><Relationship Id="rId20" Type="http://schemas.openxmlformats.org/officeDocument/2006/relationships/image" Target="../media/image37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30.png"/><Relationship Id="rId11" Type="http://schemas.openxmlformats.org/officeDocument/2006/relationships/image" Target="../media/image281.png"/><Relationship Id="rId24" Type="http://schemas.openxmlformats.org/officeDocument/2006/relationships/image" Target="../media/image41.png"/><Relationship Id="rId5" Type="http://schemas.openxmlformats.org/officeDocument/2006/relationships/image" Target="../media/image220.png"/><Relationship Id="rId15" Type="http://schemas.openxmlformats.org/officeDocument/2006/relationships/image" Target="../media/image320.png"/><Relationship Id="rId23" Type="http://schemas.openxmlformats.org/officeDocument/2006/relationships/image" Target="../media/image88.png"/><Relationship Id="rId10" Type="http://schemas.openxmlformats.org/officeDocument/2006/relationships/image" Target="../media/image271.png"/><Relationship Id="rId19" Type="http://schemas.openxmlformats.org/officeDocument/2006/relationships/image" Target="../media/image361.png"/><Relationship Id="rId4" Type="http://schemas.openxmlformats.org/officeDocument/2006/relationships/image" Target="../media/image210.png"/><Relationship Id="rId9" Type="http://schemas.openxmlformats.org/officeDocument/2006/relationships/image" Target="../media/image260.png"/><Relationship Id="rId14" Type="http://schemas.openxmlformats.org/officeDocument/2006/relationships/image" Target="../media/image311.png"/><Relationship Id="rId22" Type="http://schemas.openxmlformats.org/officeDocument/2006/relationships/image" Target="../media/image87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0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1.png"/><Relationship Id="rId12" Type="http://schemas.openxmlformats.org/officeDocument/2006/relationships/image" Target="../media/image51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51.png"/><Relationship Id="rId11" Type="http://schemas.openxmlformats.org/officeDocument/2006/relationships/image" Target="../media/image500.png"/><Relationship Id="rId5" Type="http://schemas.openxmlformats.org/officeDocument/2006/relationships/image" Target="../media/image441.png"/><Relationship Id="rId10" Type="http://schemas.openxmlformats.org/officeDocument/2006/relationships/image" Target="../media/image491.png"/><Relationship Id="rId4" Type="http://schemas.openxmlformats.org/officeDocument/2006/relationships/image" Target="../media/image431.png"/><Relationship Id="rId9" Type="http://schemas.openxmlformats.org/officeDocument/2006/relationships/image" Target="../media/image481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5.png"/><Relationship Id="rId12" Type="http://schemas.openxmlformats.org/officeDocument/2006/relationships/image" Target="../media/image6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4.png"/><Relationship Id="rId5" Type="http://schemas.openxmlformats.org/officeDocument/2006/relationships/image" Target="../media/image530.png"/><Relationship Id="rId15" Type="http://schemas.openxmlformats.org/officeDocument/2006/relationships/image" Target="../media/image59.png"/><Relationship Id="rId4" Type="http://schemas.openxmlformats.org/officeDocument/2006/relationships/image" Target="../media/image520.png"/><Relationship Id="rId9" Type="http://schemas.openxmlformats.org/officeDocument/2006/relationships/image" Target="../media/image57.png"/><Relationship Id="rId14" Type="http://schemas.openxmlformats.org/officeDocument/2006/relationships/image" Target="../media/image201.png"/></Relationships>
</file>

<file path=ppt/slides/_rels/slide5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0.png"/><Relationship Id="rId3" Type="http://schemas.openxmlformats.org/officeDocument/2006/relationships/image" Target="../media/image600.png"/><Relationship Id="rId17" Type="http://schemas.openxmlformats.org/officeDocument/2006/relationships/image" Target="../media/image72.png"/><Relationship Id="rId7" Type="http://schemas.openxmlformats.org/officeDocument/2006/relationships/image" Target="../media/image55.png"/><Relationship Id="rId25" Type="http://schemas.openxmlformats.org/officeDocument/2006/relationships/image" Target="../media/image63.png"/><Relationship Id="rId2" Type="http://schemas.openxmlformats.org/officeDocument/2006/relationships/notesSlide" Target="../notesSlides/notesSlide48.xml"/><Relationship Id="rId29" Type="http://schemas.openxmlformats.org/officeDocument/2006/relationships/image" Target="../media/image68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4.png"/><Relationship Id="rId24" Type="http://schemas.openxmlformats.org/officeDocument/2006/relationships/image" Target="../media/image62.png"/><Relationship Id="rId23" Type="http://schemas.openxmlformats.org/officeDocument/2006/relationships/image" Target="../media/image61.png"/><Relationship Id="rId5" Type="http://schemas.openxmlformats.org/officeDocument/2006/relationships/image" Target="../media/image530.png"/><Relationship Id="rId28" Type="http://schemas.openxmlformats.org/officeDocument/2006/relationships/image" Target="../media/image67.png"/><Relationship Id="rId4" Type="http://schemas.openxmlformats.org/officeDocument/2006/relationships/image" Target="../media/image89.png"/><Relationship Id="rId27" Type="http://schemas.openxmlformats.org/officeDocument/2006/relationships/image" Target="../media/image66.png"/><Relationship Id="rId30" Type="http://schemas.openxmlformats.org/officeDocument/2006/relationships/image" Target="../media/image69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4.png"/><Relationship Id="rId4" Type="http://schemas.openxmlformats.org/officeDocument/2006/relationships/image" Target="../media/image62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9.png"/><Relationship Id="rId5" Type="http://schemas.openxmlformats.org/officeDocument/2006/relationships/image" Target="../media/image280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 to the Theory of Computation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91695" y="1402080"/>
            <a:ext cx="5320696" cy="4053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Instructor:  Noha Hazzazi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baseline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A3D9D8-E207-E842-A395-4E1C34E1BF92}"/>
              </a:ext>
            </a:extLst>
          </p:cNvPr>
          <p:cNvSpPr txBox="1"/>
          <p:nvPr/>
        </p:nvSpPr>
        <p:spPr>
          <a:xfrm>
            <a:off x="5719156" y="62844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63905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0"/>
            <a:ext cx="7910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Regular Expressions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59080" y="728729"/>
                <a:ext cx="6175685" cy="4955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000" b="1" i="0" dirty="0">
                    <a:latin typeface="+mj-lt"/>
                  </a:rPr>
                  <a:t>Regular operations.  </a:t>
                </a:r>
                <a:r>
                  <a:rPr lang="en-US" dirty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latin typeface="+mj-lt"/>
                  </a:rPr>
                  <a:t> be languages:</a:t>
                </a:r>
              </a:p>
              <a:p>
                <a:pPr marL="225425" indent="-225425">
                  <a:spcBef>
                    <a:spcPts val="1200"/>
                  </a:spcBef>
                  <a:buFontTx/>
                  <a:buChar char="-"/>
                </a:pPr>
                <a:r>
                  <a:rPr lang="en-US" b="1" u="sng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j-lt"/>
                  </a:rPr>
                  <a:t>Union</a:t>
                </a:r>
                <a:r>
                  <a:rPr lang="en-US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j-lt"/>
                  </a:rPr>
                  <a:t>:	</a:t>
                </a:r>
                <a:r>
                  <a:rPr lang="en-US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latin typeface="+mj-lt"/>
                  </a:rPr>
                  <a:t>  or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latin typeface="+mj-lt"/>
                  </a:rPr>
                  <a:t>	</a:t>
                </a:r>
              </a:p>
              <a:p>
                <a:pPr marL="225425" indent="-225425">
                  <a:spcBef>
                    <a:spcPts val="1200"/>
                  </a:spcBef>
                  <a:buFontTx/>
                  <a:buChar char="-"/>
                </a:pPr>
                <a:r>
                  <a:rPr lang="en-US" b="1" u="sng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j-lt"/>
                  </a:rPr>
                  <a:t>Concatenation:</a:t>
                </a:r>
                <a:r>
                  <a:rPr lang="en-US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j-lt"/>
                  </a:rPr>
                  <a:t>	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 and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dirty="0">
                    <a:latin typeface="+mj-lt"/>
                  </a:rPr>
                  <a:t> </a:t>
                </a:r>
              </a:p>
              <a:p>
                <a:pPr marL="225425" indent="-225425">
                  <a:spcBef>
                    <a:spcPts val="1200"/>
                  </a:spcBef>
                  <a:buFontTx/>
                  <a:buChar char="-"/>
                </a:pPr>
                <a:r>
                  <a:rPr lang="en-US" b="1" u="sng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j-lt"/>
                  </a:rPr>
                  <a:t>Star:</a:t>
                </a:r>
                <a:r>
                  <a:rPr lang="en-US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j-lt"/>
                  </a:rPr>
                  <a:t>	</a:t>
                </a:r>
                <a:r>
                  <a:rPr lang="en-US" dirty="0">
                    <a:latin typeface="+mj-lt"/>
                  </a:rPr>
                  <a:t>	</a:t>
                </a:r>
                <a:r>
                  <a:rPr lang="en-US" sz="16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dirty="0">
                    <a:latin typeface="+mj-lt"/>
                  </a:rPr>
                  <a:t>each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dirty="0">
                    <a:latin typeface="+mj-lt"/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br>
                  <a:rPr lang="en-US" b="0" i="0" dirty="0">
                    <a:latin typeface="+mj-lt"/>
                  </a:rPr>
                </a:br>
                <a:r>
                  <a:rPr lang="en-US" b="0" i="0" dirty="0">
                    <a:latin typeface="+mj-lt"/>
                  </a:rPr>
                  <a:t>		              </a:t>
                </a:r>
                <a:r>
                  <a:rPr lang="en-US" b="1" i="0" dirty="0">
                    <a:latin typeface="+mj-lt"/>
                  </a:rPr>
                  <a:t>Note:</a:t>
                </a:r>
                <a:r>
                  <a:rPr lang="en-US" b="0" i="0" dirty="0">
                    <a:latin typeface="+mj-lt"/>
                  </a:rPr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600" dirty="0"/>
                  <a:t> always</a:t>
                </a:r>
              </a:p>
              <a:p>
                <a:pPr marL="225425" indent="-225425">
                  <a:spcBef>
                    <a:spcPts val="1200"/>
                  </a:spcBef>
                  <a:buFontTx/>
                  <a:buChar char="-"/>
                </a:pPr>
                <a:endParaRPr lang="en-US" sz="1600" dirty="0"/>
              </a:p>
              <a:p>
                <a:pPr>
                  <a:spcBef>
                    <a:spcPts val="1200"/>
                  </a:spcBef>
                </a:pPr>
                <a:r>
                  <a:rPr lang="en-US" sz="2000" b="1" dirty="0">
                    <a:latin typeface="+mj-lt"/>
                  </a:rPr>
                  <a:t>Example.  </a:t>
                </a: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={</m:t>
                    </m:r>
                  </m:oMath>
                </a14:m>
                <a:r>
                  <a:rPr lang="en-US" dirty="0"/>
                  <a:t>good, bad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={</m:t>
                    </m:r>
                  </m:oMath>
                </a14:m>
                <a:r>
                  <a:rPr lang="en-US" dirty="0"/>
                  <a:t>boy, girl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225425" indent="-225425">
                  <a:spcBef>
                    <a:spcPts val="1200"/>
                  </a:spcBef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{good, bad, boy, girl}	</a:t>
                </a:r>
              </a:p>
              <a:p>
                <a:pPr marL="225425" indent="-225425">
                  <a:spcBef>
                    <a:spcPts val="1200"/>
                  </a:spcBef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{</a:t>
                </a:r>
                <a:r>
                  <a:rPr lang="en-US" dirty="0" err="1"/>
                  <a:t>goodboy</a:t>
                </a:r>
                <a:r>
                  <a:rPr lang="en-US" dirty="0"/>
                  <a:t>, </a:t>
                </a:r>
                <a:r>
                  <a:rPr lang="en-US" dirty="0" err="1"/>
                  <a:t>goodgirl</a:t>
                </a:r>
                <a:r>
                  <a:rPr lang="en-US" dirty="0"/>
                  <a:t>, </a:t>
                </a:r>
                <a:r>
                  <a:rPr lang="en-US" dirty="0" err="1"/>
                  <a:t>badboy</a:t>
                </a:r>
                <a:r>
                  <a:rPr lang="en-US" dirty="0"/>
                  <a:t>, </a:t>
                </a:r>
                <a:r>
                  <a:rPr lang="en-US" dirty="0" err="1"/>
                  <a:t>badgirl</a:t>
                </a:r>
                <a:r>
                  <a:rPr lang="en-US" dirty="0"/>
                  <a:t>}</a:t>
                </a:r>
              </a:p>
              <a:p>
                <a:pPr marL="225425" indent="-225425">
                  <a:spcBef>
                    <a:spcPts val="1200"/>
                  </a:spcBef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{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/>
                  <a:t>, good, bad, </a:t>
                </a:r>
                <a:r>
                  <a:rPr lang="en-US" dirty="0" err="1"/>
                  <a:t>goodgood</a:t>
                </a:r>
                <a:r>
                  <a:rPr lang="en-US" dirty="0"/>
                  <a:t>, </a:t>
                </a:r>
                <a:r>
                  <a:rPr lang="en-US" dirty="0" err="1"/>
                  <a:t>goodbad</a:t>
                </a:r>
                <a:r>
                  <a:rPr lang="en-US" dirty="0"/>
                  <a:t>, </a:t>
                </a:r>
                <a:r>
                  <a:rPr lang="en-US" dirty="0" err="1"/>
                  <a:t>badgood</a:t>
                </a:r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	</a:t>
                </a:r>
                <a:r>
                  <a:rPr lang="en-US" dirty="0" err="1"/>
                  <a:t>badbad</a:t>
                </a:r>
                <a:r>
                  <a:rPr lang="en-US" dirty="0"/>
                  <a:t>, </a:t>
                </a:r>
                <a:r>
                  <a:rPr lang="en-US" dirty="0" err="1"/>
                  <a:t>goodgoodgood</a:t>
                </a:r>
                <a:r>
                  <a:rPr lang="en-US" dirty="0"/>
                  <a:t>, </a:t>
                </a:r>
                <a:r>
                  <a:rPr lang="en-US" dirty="0" err="1"/>
                  <a:t>goodgoodbad</a:t>
                </a:r>
                <a:r>
                  <a:rPr lang="en-US" dirty="0"/>
                  <a:t>, … }</a:t>
                </a: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" y="728729"/>
                <a:ext cx="6175685" cy="4955203"/>
              </a:xfrm>
              <a:prstGeom prst="rect">
                <a:avLst/>
              </a:prstGeom>
              <a:blipFill>
                <a:blip r:embed="rId3"/>
                <a:stretch>
                  <a:fillRect l="-1027" t="-767" b="-1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662420" y="1148603"/>
                <a:ext cx="5270500" cy="3062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i="0" dirty="0">
                    <a:latin typeface="+mj-lt"/>
                  </a:rPr>
                  <a:t>Regular expressions</a:t>
                </a:r>
                <a:endParaRPr lang="en-US" sz="2000" u="sng" dirty="0"/>
              </a:p>
              <a:p>
                <a:pPr marL="342900" indent="-342900">
                  <a:spcBef>
                    <a:spcPts val="600"/>
                  </a:spcBef>
                  <a:buFontTx/>
                  <a:buChar char="-"/>
                </a:pPr>
                <a:r>
                  <a:rPr lang="en-US" sz="2000" dirty="0"/>
                  <a:t>Built from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000" dirty="0"/>
                  <a:t>, members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∅,</m:t>
                    </m:r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sz="2000" dirty="0"/>
                  <a:t>   [Atomic]</a:t>
                </a:r>
              </a:p>
              <a:p>
                <a:pPr marL="342900" indent="-342900">
                  <a:spcBef>
                    <a:spcPts val="600"/>
                  </a:spcBef>
                  <a:buFontTx/>
                  <a:buChar char="-"/>
                </a:pPr>
                <a:r>
                  <a:rPr lang="en-US" sz="2000" dirty="0"/>
                  <a:t>By using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∪, ∘, ∗</m:t>
                    </m:r>
                  </m:oMath>
                </a14:m>
                <a:r>
                  <a:rPr lang="en-US" sz="2000" b="1" dirty="0"/>
                  <a:t>    </a:t>
                </a:r>
                <a:r>
                  <a:rPr lang="en-US" sz="2000" dirty="0"/>
                  <a:t>[Composite]</a:t>
                </a:r>
              </a:p>
              <a:p>
                <a:pPr marL="342900" indent="-342900">
                  <a:buFontTx/>
                  <a:buChar char="-"/>
                </a:pPr>
                <a:endParaRPr lang="en-US" sz="2000" dirty="0"/>
              </a:p>
              <a:p>
                <a:r>
                  <a:rPr lang="en-US" sz="2400" b="1" dirty="0">
                    <a:latin typeface="+mj-lt"/>
                  </a:rPr>
                  <a:t>Examples: </a:t>
                </a:r>
              </a:p>
              <a:p>
                <a:pPr marL="342900" indent="-342900">
                  <a:spcBef>
                    <a:spcPts val="600"/>
                  </a:spcBef>
                  <a:buFontTx/>
                  <a:buChar char="-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0∪1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 gives all strings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sz="2000" dirty="0"/>
              </a:p>
              <a:p>
                <a:pPr marL="342900" indent="-342900">
                  <a:spcBef>
                    <a:spcPts val="600"/>
                  </a:spcBef>
                  <a:buFontTx/>
                  <a:buChar char="-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  gives all strings that end with </a:t>
                </a:r>
                <a:r>
                  <a:rPr lang="en-US" sz="2000" i="0" dirty="0">
                    <a:latin typeface="+mj-lt"/>
                  </a:rPr>
                  <a:t>1</a:t>
                </a:r>
                <a:r>
                  <a:rPr lang="en-US" sz="2000" dirty="0"/>
                  <a:t> </a:t>
                </a:r>
              </a:p>
              <a:p>
                <a:pPr marL="342900" indent="-342900">
                  <a:spcBef>
                    <a:spcPts val="600"/>
                  </a:spcBef>
                  <a:buFontTx/>
                  <a:buChar char="-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/>
                  <a:t>all strings that contain 11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</a:t>
                </a:r>
                <a:endParaRPr lang="en-US" sz="2000" b="1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420" y="1148603"/>
                <a:ext cx="5270500" cy="3062377"/>
              </a:xfrm>
              <a:prstGeom prst="rect">
                <a:avLst/>
              </a:prstGeom>
              <a:blipFill>
                <a:blip r:embed="rId4"/>
                <a:stretch>
                  <a:fillRect l="-1923" t="-2066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640779" y="291539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9833" y="6000691"/>
            <a:ext cx="105512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Goal:   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Show finite automata equivalent to regular expressions</a:t>
            </a:r>
            <a:endParaRPr lang="en-US" sz="3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D7FD54-B2FE-FB48-AB6D-16A6234B7FA0}"/>
              </a:ext>
            </a:extLst>
          </p:cNvPr>
          <p:cNvSpPr txBox="1"/>
          <p:nvPr/>
        </p:nvSpPr>
        <p:spPr>
          <a:xfrm>
            <a:off x="5624945" y="6400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95118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4868" y="-11372"/>
            <a:ext cx="86505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Closure Properties for Regular Languages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17840" y="991981"/>
                <a:ext cx="8234709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Theorem:  </a:t>
                </a:r>
                <a:r>
                  <a:rPr lang="en-US" sz="2000" dirty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000" dirty="0">
                    <a:latin typeface="+mj-lt"/>
                  </a:rPr>
                  <a:t>are regular languages, so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+mj-lt"/>
                  </a:rPr>
                  <a:t>  (closure under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sz="2000" dirty="0">
                    <a:latin typeface="+mj-lt"/>
                  </a:rPr>
                  <a:t>) 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latin typeface="+mj-lt"/>
                  </a:rPr>
                  <a:t>Proof:   </a:t>
                </a:r>
                <a:r>
                  <a:rPr lang="en-US" sz="2000" dirty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sz="2000" dirty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sz="20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dirty="0">
                    <a:latin typeface="+mj-lt"/>
                  </a:rPr>
                  <a:t>recognize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br>
                  <a:rPr lang="en-US" sz="2000" dirty="0"/>
                </a:br>
                <a:r>
                  <a:rPr lang="en-US" sz="2000" dirty="0"/>
                  <a:t>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sz="2000" dirty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sz="20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recognize</a:t>
                </a:r>
                <a:r>
                  <a:rPr lang="en-US" sz="2000" dirty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latin typeface="+mj-lt"/>
                  </a:rPr>
                  <a:t>    Construct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sz="2000" i="1" spc="200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 spc="200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sz="2000" spc="200" dirty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i="1" spc="200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l-GR" sz="2000" i="1" spc="200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i="1" spc="2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pc="2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 spc="20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pc="2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spc="200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 spc="20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recognizing</a:t>
                </a:r>
                <a:r>
                  <a:rPr lang="en-US" sz="2000" dirty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br>
                  <a:rPr lang="en-US" sz="2400" b="1" spc="200" dirty="0">
                    <a:latin typeface="+mj-lt"/>
                  </a:rPr>
                </a:br>
                <a:r>
                  <a:rPr lang="en-US" sz="2400" b="1" spc="200" dirty="0">
                    <a:latin typeface="+mj-lt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dirty="0">
                    <a:solidFill>
                      <a:prstClr val="white"/>
                    </a:solidFill>
                    <a:latin typeface="Calibri Light" panose="020F0302020204030204"/>
                  </a:rPr>
                  <a:t> </a:t>
                </a: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should accept input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 if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 or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 accept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.</a:t>
                </a:r>
                <a:endParaRPr lang="en-US" sz="2400" b="1" spc="200" dirty="0">
                  <a:latin typeface="+mj-lt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40" y="991981"/>
                <a:ext cx="8234709" cy="2246769"/>
              </a:xfrm>
              <a:prstGeom prst="rect">
                <a:avLst/>
              </a:prstGeom>
              <a:blipFill>
                <a:blip r:embed="rId3"/>
                <a:stretch>
                  <a:fillRect l="-1233" t="-2260" b="-15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640779" y="291539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100398" y="5169504"/>
            <a:ext cx="3558520" cy="1426746"/>
            <a:chOff x="632480" y="5004026"/>
            <a:chExt cx="3558520" cy="1426746"/>
          </a:xfrm>
        </p:grpSpPr>
        <p:sp>
          <p:nvSpPr>
            <p:cNvPr id="11" name="Freeform 10"/>
            <p:cNvSpPr/>
            <p:nvPr/>
          </p:nvSpPr>
          <p:spPr>
            <a:xfrm>
              <a:off x="1155700" y="5188692"/>
              <a:ext cx="3035300" cy="1242080"/>
            </a:xfrm>
            <a:custGeom>
              <a:avLst/>
              <a:gdLst>
                <a:gd name="connsiteX0" fmla="*/ 2286000 w 3035300"/>
                <a:gd name="connsiteY0" fmla="*/ 76200 h 1242080"/>
                <a:gd name="connsiteX1" fmla="*/ 2286000 w 3035300"/>
                <a:gd name="connsiteY1" fmla="*/ 76200 h 1242080"/>
                <a:gd name="connsiteX2" fmla="*/ 2184400 w 3035300"/>
                <a:gd name="connsiteY2" fmla="*/ 38100 h 1242080"/>
                <a:gd name="connsiteX3" fmla="*/ 2108200 w 3035300"/>
                <a:gd name="connsiteY3" fmla="*/ 12700 h 1242080"/>
                <a:gd name="connsiteX4" fmla="*/ 1968500 w 3035300"/>
                <a:gd name="connsiteY4" fmla="*/ 0 h 1242080"/>
                <a:gd name="connsiteX5" fmla="*/ 1231900 w 3035300"/>
                <a:gd name="connsiteY5" fmla="*/ 12700 h 1242080"/>
                <a:gd name="connsiteX6" fmla="*/ 635000 w 3035300"/>
                <a:gd name="connsiteY6" fmla="*/ 38100 h 1242080"/>
                <a:gd name="connsiteX7" fmla="*/ 508000 w 3035300"/>
                <a:gd name="connsiteY7" fmla="*/ 50800 h 1242080"/>
                <a:gd name="connsiteX8" fmla="*/ 342900 w 3035300"/>
                <a:gd name="connsiteY8" fmla="*/ 88900 h 1242080"/>
                <a:gd name="connsiteX9" fmla="*/ 228600 w 3035300"/>
                <a:gd name="connsiteY9" fmla="*/ 114300 h 1242080"/>
                <a:gd name="connsiteX10" fmla="*/ 114300 w 3035300"/>
                <a:gd name="connsiteY10" fmla="*/ 177800 h 1242080"/>
                <a:gd name="connsiteX11" fmla="*/ 76200 w 3035300"/>
                <a:gd name="connsiteY11" fmla="*/ 203200 h 1242080"/>
                <a:gd name="connsiteX12" fmla="*/ 38100 w 3035300"/>
                <a:gd name="connsiteY12" fmla="*/ 228600 h 1242080"/>
                <a:gd name="connsiteX13" fmla="*/ 25400 w 3035300"/>
                <a:gd name="connsiteY13" fmla="*/ 279400 h 1242080"/>
                <a:gd name="connsiteX14" fmla="*/ 0 w 3035300"/>
                <a:gd name="connsiteY14" fmla="*/ 368300 h 1242080"/>
                <a:gd name="connsiteX15" fmla="*/ 38100 w 3035300"/>
                <a:gd name="connsiteY15" fmla="*/ 444500 h 1242080"/>
                <a:gd name="connsiteX16" fmla="*/ 114300 w 3035300"/>
                <a:gd name="connsiteY16" fmla="*/ 596900 h 1242080"/>
                <a:gd name="connsiteX17" fmla="*/ 165100 w 3035300"/>
                <a:gd name="connsiteY17" fmla="*/ 635000 h 1242080"/>
                <a:gd name="connsiteX18" fmla="*/ 215900 w 3035300"/>
                <a:gd name="connsiteY18" fmla="*/ 711200 h 1242080"/>
                <a:gd name="connsiteX19" fmla="*/ 292100 w 3035300"/>
                <a:gd name="connsiteY19" fmla="*/ 774700 h 1242080"/>
                <a:gd name="connsiteX20" fmla="*/ 330200 w 3035300"/>
                <a:gd name="connsiteY20" fmla="*/ 812800 h 1242080"/>
                <a:gd name="connsiteX21" fmla="*/ 368300 w 3035300"/>
                <a:gd name="connsiteY21" fmla="*/ 825500 h 1242080"/>
                <a:gd name="connsiteX22" fmla="*/ 406400 w 3035300"/>
                <a:gd name="connsiteY22" fmla="*/ 850900 h 1242080"/>
                <a:gd name="connsiteX23" fmla="*/ 469900 w 3035300"/>
                <a:gd name="connsiteY23" fmla="*/ 901700 h 1242080"/>
                <a:gd name="connsiteX24" fmla="*/ 596900 w 3035300"/>
                <a:gd name="connsiteY24" fmla="*/ 977900 h 1242080"/>
                <a:gd name="connsiteX25" fmla="*/ 647700 w 3035300"/>
                <a:gd name="connsiteY25" fmla="*/ 990600 h 1242080"/>
                <a:gd name="connsiteX26" fmla="*/ 723900 w 3035300"/>
                <a:gd name="connsiteY26" fmla="*/ 1028700 h 1242080"/>
                <a:gd name="connsiteX27" fmla="*/ 774700 w 3035300"/>
                <a:gd name="connsiteY27" fmla="*/ 1054100 h 1242080"/>
                <a:gd name="connsiteX28" fmla="*/ 825500 w 3035300"/>
                <a:gd name="connsiteY28" fmla="*/ 1066800 h 1242080"/>
                <a:gd name="connsiteX29" fmla="*/ 863600 w 3035300"/>
                <a:gd name="connsiteY29" fmla="*/ 1079500 h 1242080"/>
                <a:gd name="connsiteX30" fmla="*/ 977900 w 3035300"/>
                <a:gd name="connsiteY30" fmla="*/ 1104900 h 1242080"/>
                <a:gd name="connsiteX31" fmla="*/ 1028700 w 3035300"/>
                <a:gd name="connsiteY31" fmla="*/ 1130300 h 1242080"/>
                <a:gd name="connsiteX32" fmla="*/ 1092200 w 3035300"/>
                <a:gd name="connsiteY32" fmla="*/ 1143000 h 1242080"/>
                <a:gd name="connsiteX33" fmla="*/ 1219200 w 3035300"/>
                <a:gd name="connsiteY33" fmla="*/ 1168400 h 1242080"/>
                <a:gd name="connsiteX34" fmla="*/ 1397000 w 3035300"/>
                <a:gd name="connsiteY34" fmla="*/ 1193800 h 1242080"/>
                <a:gd name="connsiteX35" fmla="*/ 1435100 w 3035300"/>
                <a:gd name="connsiteY35" fmla="*/ 1206500 h 1242080"/>
                <a:gd name="connsiteX36" fmla="*/ 2286000 w 3035300"/>
                <a:gd name="connsiteY36" fmla="*/ 1206500 h 1242080"/>
                <a:gd name="connsiteX37" fmla="*/ 2451100 w 3035300"/>
                <a:gd name="connsiteY37" fmla="*/ 1168400 h 1242080"/>
                <a:gd name="connsiteX38" fmla="*/ 2527300 w 3035300"/>
                <a:gd name="connsiteY38" fmla="*/ 1155700 h 1242080"/>
                <a:gd name="connsiteX39" fmla="*/ 2603500 w 3035300"/>
                <a:gd name="connsiteY39" fmla="*/ 1130300 h 1242080"/>
                <a:gd name="connsiteX40" fmla="*/ 2641600 w 3035300"/>
                <a:gd name="connsiteY40" fmla="*/ 1117600 h 1242080"/>
                <a:gd name="connsiteX41" fmla="*/ 2717800 w 3035300"/>
                <a:gd name="connsiteY41" fmla="*/ 1079500 h 1242080"/>
                <a:gd name="connsiteX42" fmla="*/ 2794000 w 3035300"/>
                <a:gd name="connsiteY42" fmla="*/ 1028700 h 1242080"/>
                <a:gd name="connsiteX43" fmla="*/ 2832100 w 3035300"/>
                <a:gd name="connsiteY43" fmla="*/ 990600 h 1242080"/>
                <a:gd name="connsiteX44" fmla="*/ 2870200 w 3035300"/>
                <a:gd name="connsiteY44" fmla="*/ 965200 h 1242080"/>
                <a:gd name="connsiteX45" fmla="*/ 2895600 w 3035300"/>
                <a:gd name="connsiteY45" fmla="*/ 927100 h 1242080"/>
                <a:gd name="connsiteX46" fmla="*/ 2959100 w 3035300"/>
                <a:gd name="connsiteY46" fmla="*/ 850900 h 1242080"/>
                <a:gd name="connsiteX47" fmla="*/ 2984500 w 3035300"/>
                <a:gd name="connsiteY47" fmla="*/ 774700 h 1242080"/>
                <a:gd name="connsiteX48" fmla="*/ 3009900 w 3035300"/>
                <a:gd name="connsiteY48" fmla="*/ 698500 h 1242080"/>
                <a:gd name="connsiteX49" fmla="*/ 3022600 w 3035300"/>
                <a:gd name="connsiteY49" fmla="*/ 660400 h 1242080"/>
                <a:gd name="connsiteX50" fmla="*/ 3035300 w 3035300"/>
                <a:gd name="connsiteY50" fmla="*/ 609600 h 1242080"/>
                <a:gd name="connsiteX51" fmla="*/ 3009900 w 3035300"/>
                <a:gd name="connsiteY51" fmla="*/ 520700 h 1242080"/>
                <a:gd name="connsiteX52" fmla="*/ 2921000 w 3035300"/>
                <a:gd name="connsiteY52" fmla="*/ 419100 h 1242080"/>
                <a:gd name="connsiteX53" fmla="*/ 2806700 w 3035300"/>
                <a:gd name="connsiteY53" fmla="*/ 330200 h 1242080"/>
                <a:gd name="connsiteX54" fmla="*/ 2730500 w 3035300"/>
                <a:gd name="connsiteY54" fmla="*/ 279400 h 1242080"/>
                <a:gd name="connsiteX55" fmla="*/ 2692400 w 3035300"/>
                <a:gd name="connsiteY55" fmla="*/ 254000 h 1242080"/>
                <a:gd name="connsiteX56" fmla="*/ 2616200 w 3035300"/>
                <a:gd name="connsiteY56" fmla="*/ 228600 h 1242080"/>
                <a:gd name="connsiteX57" fmla="*/ 2578100 w 3035300"/>
                <a:gd name="connsiteY57" fmla="*/ 203200 h 1242080"/>
                <a:gd name="connsiteX58" fmla="*/ 2501900 w 3035300"/>
                <a:gd name="connsiteY58" fmla="*/ 177800 h 1242080"/>
                <a:gd name="connsiteX59" fmla="*/ 2463800 w 3035300"/>
                <a:gd name="connsiteY59" fmla="*/ 139700 h 1242080"/>
                <a:gd name="connsiteX60" fmla="*/ 2374900 w 3035300"/>
                <a:gd name="connsiteY60" fmla="*/ 101600 h 1242080"/>
                <a:gd name="connsiteX61" fmla="*/ 2286000 w 3035300"/>
                <a:gd name="connsiteY61" fmla="*/ 76200 h 1242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3035300" h="1242080">
                  <a:moveTo>
                    <a:pt x="2286000" y="76200"/>
                  </a:moveTo>
                  <a:lnTo>
                    <a:pt x="2286000" y="76200"/>
                  </a:lnTo>
                  <a:lnTo>
                    <a:pt x="2184400" y="38100"/>
                  </a:lnTo>
                  <a:cubicBezTo>
                    <a:pt x="2159186" y="29095"/>
                    <a:pt x="2134864" y="15124"/>
                    <a:pt x="2108200" y="12700"/>
                  </a:cubicBezTo>
                  <a:lnTo>
                    <a:pt x="1968500" y="0"/>
                  </a:lnTo>
                  <a:lnTo>
                    <a:pt x="1231900" y="12700"/>
                  </a:lnTo>
                  <a:cubicBezTo>
                    <a:pt x="827892" y="21296"/>
                    <a:pt x="895884" y="13254"/>
                    <a:pt x="635000" y="38100"/>
                  </a:cubicBezTo>
                  <a:cubicBezTo>
                    <a:pt x="592647" y="42134"/>
                    <a:pt x="550171" y="45177"/>
                    <a:pt x="508000" y="50800"/>
                  </a:cubicBezTo>
                  <a:cubicBezTo>
                    <a:pt x="451170" y="58377"/>
                    <a:pt x="399295" y="77621"/>
                    <a:pt x="342900" y="88900"/>
                  </a:cubicBezTo>
                  <a:cubicBezTo>
                    <a:pt x="299252" y="97630"/>
                    <a:pt x="270449" y="102343"/>
                    <a:pt x="228600" y="114300"/>
                  </a:cubicBezTo>
                  <a:cubicBezTo>
                    <a:pt x="169922" y="131065"/>
                    <a:pt x="182523" y="132318"/>
                    <a:pt x="114300" y="177800"/>
                  </a:cubicBezTo>
                  <a:lnTo>
                    <a:pt x="76200" y="203200"/>
                  </a:lnTo>
                  <a:lnTo>
                    <a:pt x="38100" y="228600"/>
                  </a:lnTo>
                  <a:cubicBezTo>
                    <a:pt x="33867" y="245533"/>
                    <a:pt x="30195" y="262617"/>
                    <a:pt x="25400" y="279400"/>
                  </a:cubicBezTo>
                  <a:cubicBezTo>
                    <a:pt x="-11039" y="406937"/>
                    <a:pt x="39702" y="209491"/>
                    <a:pt x="0" y="368300"/>
                  </a:cubicBezTo>
                  <a:cubicBezTo>
                    <a:pt x="46317" y="507251"/>
                    <a:pt x="-27552" y="296784"/>
                    <a:pt x="38100" y="444500"/>
                  </a:cubicBezTo>
                  <a:cubicBezTo>
                    <a:pt x="61890" y="498028"/>
                    <a:pt x="61491" y="557293"/>
                    <a:pt x="114300" y="596900"/>
                  </a:cubicBezTo>
                  <a:cubicBezTo>
                    <a:pt x="131233" y="609600"/>
                    <a:pt x="151038" y="619180"/>
                    <a:pt x="165100" y="635000"/>
                  </a:cubicBezTo>
                  <a:cubicBezTo>
                    <a:pt x="185381" y="657816"/>
                    <a:pt x="194314" y="689614"/>
                    <a:pt x="215900" y="711200"/>
                  </a:cubicBezTo>
                  <a:cubicBezTo>
                    <a:pt x="327210" y="822510"/>
                    <a:pt x="186012" y="686293"/>
                    <a:pt x="292100" y="774700"/>
                  </a:cubicBezTo>
                  <a:cubicBezTo>
                    <a:pt x="305898" y="786198"/>
                    <a:pt x="315256" y="802837"/>
                    <a:pt x="330200" y="812800"/>
                  </a:cubicBezTo>
                  <a:cubicBezTo>
                    <a:pt x="341339" y="820226"/>
                    <a:pt x="356326" y="819513"/>
                    <a:pt x="368300" y="825500"/>
                  </a:cubicBezTo>
                  <a:cubicBezTo>
                    <a:pt x="381952" y="832326"/>
                    <a:pt x="393700" y="842433"/>
                    <a:pt x="406400" y="850900"/>
                  </a:cubicBezTo>
                  <a:cubicBezTo>
                    <a:pt x="453332" y="921298"/>
                    <a:pt x="404948" y="865616"/>
                    <a:pt x="469900" y="901700"/>
                  </a:cubicBezTo>
                  <a:cubicBezTo>
                    <a:pt x="531250" y="935783"/>
                    <a:pt x="537775" y="955728"/>
                    <a:pt x="596900" y="977900"/>
                  </a:cubicBezTo>
                  <a:cubicBezTo>
                    <a:pt x="613243" y="984029"/>
                    <a:pt x="630767" y="986367"/>
                    <a:pt x="647700" y="990600"/>
                  </a:cubicBezTo>
                  <a:cubicBezTo>
                    <a:pt x="720919" y="1039413"/>
                    <a:pt x="650288" y="997152"/>
                    <a:pt x="723900" y="1028700"/>
                  </a:cubicBezTo>
                  <a:cubicBezTo>
                    <a:pt x="741301" y="1036158"/>
                    <a:pt x="756973" y="1047453"/>
                    <a:pt x="774700" y="1054100"/>
                  </a:cubicBezTo>
                  <a:cubicBezTo>
                    <a:pt x="791043" y="1060229"/>
                    <a:pt x="808717" y="1062005"/>
                    <a:pt x="825500" y="1066800"/>
                  </a:cubicBezTo>
                  <a:cubicBezTo>
                    <a:pt x="838372" y="1070478"/>
                    <a:pt x="850728" y="1075822"/>
                    <a:pt x="863600" y="1079500"/>
                  </a:cubicBezTo>
                  <a:cubicBezTo>
                    <a:pt x="905449" y="1091457"/>
                    <a:pt x="934252" y="1096170"/>
                    <a:pt x="977900" y="1104900"/>
                  </a:cubicBezTo>
                  <a:cubicBezTo>
                    <a:pt x="994833" y="1113367"/>
                    <a:pt x="1010739" y="1124313"/>
                    <a:pt x="1028700" y="1130300"/>
                  </a:cubicBezTo>
                  <a:cubicBezTo>
                    <a:pt x="1049178" y="1137126"/>
                    <a:pt x="1071128" y="1138317"/>
                    <a:pt x="1092200" y="1143000"/>
                  </a:cubicBezTo>
                  <a:cubicBezTo>
                    <a:pt x="1243827" y="1176695"/>
                    <a:pt x="1013890" y="1131071"/>
                    <a:pt x="1219200" y="1168400"/>
                  </a:cubicBezTo>
                  <a:cubicBezTo>
                    <a:pt x="1346285" y="1191506"/>
                    <a:pt x="1215082" y="1173587"/>
                    <a:pt x="1397000" y="1193800"/>
                  </a:cubicBezTo>
                  <a:cubicBezTo>
                    <a:pt x="1409700" y="1198033"/>
                    <a:pt x="1422228" y="1202822"/>
                    <a:pt x="1435100" y="1206500"/>
                  </a:cubicBezTo>
                  <a:cubicBezTo>
                    <a:pt x="1708010" y="1284474"/>
                    <a:pt x="2028667" y="1210585"/>
                    <a:pt x="2286000" y="1206500"/>
                  </a:cubicBezTo>
                  <a:cubicBezTo>
                    <a:pt x="2356366" y="1183045"/>
                    <a:pt x="2338998" y="1187084"/>
                    <a:pt x="2451100" y="1168400"/>
                  </a:cubicBezTo>
                  <a:cubicBezTo>
                    <a:pt x="2476500" y="1164167"/>
                    <a:pt x="2502318" y="1161945"/>
                    <a:pt x="2527300" y="1155700"/>
                  </a:cubicBezTo>
                  <a:cubicBezTo>
                    <a:pt x="2553275" y="1149206"/>
                    <a:pt x="2578100" y="1138767"/>
                    <a:pt x="2603500" y="1130300"/>
                  </a:cubicBezTo>
                  <a:cubicBezTo>
                    <a:pt x="2616200" y="1126067"/>
                    <a:pt x="2630461" y="1125026"/>
                    <a:pt x="2641600" y="1117600"/>
                  </a:cubicBezTo>
                  <a:cubicBezTo>
                    <a:pt x="2690839" y="1084774"/>
                    <a:pt x="2665220" y="1097027"/>
                    <a:pt x="2717800" y="1079500"/>
                  </a:cubicBezTo>
                  <a:cubicBezTo>
                    <a:pt x="2839343" y="957957"/>
                    <a:pt x="2683722" y="1102218"/>
                    <a:pt x="2794000" y="1028700"/>
                  </a:cubicBezTo>
                  <a:cubicBezTo>
                    <a:pt x="2808944" y="1018737"/>
                    <a:pt x="2818302" y="1002098"/>
                    <a:pt x="2832100" y="990600"/>
                  </a:cubicBezTo>
                  <a:cubicBezTo>
                    <a:pt x="2843826" y="980829"/>
                    <a:pt x="2857500" y="973667"/>
                    <a:pt x="2870200" y="965200"/>
                  </a:cubicBezTo>
                  <a:cubicBezTo>
                    <a:pt x="2878667" y="952500"/>
                    <a:pt x="2885829" y="938826"/>
                    <a:pt x="2895600" y="927100"/>
                  </a:cubicBezTo>
                  <a:cubicBezTo>
                    <a:pt x="2924084" y="892920"/>
                    <a:pt x="2941082" y="891441"/>
                    <a:pt x="2959100" y="850900"/>
                  </a:cubicBezTo>
                  <a:cubicBezTo>
                    <a:pt x="2969974" y="826434"/>
                    <a:pt x="2976033" y="800100"/>
                    <a:pt x="2984500" y="774700"/>
                  </a:cubicBezTo>
                  <a:lnTo>
                    <a:pt x="3009900" y="698500"/>
                  </a:lnTo>
                  <a:cubicBezTo>
                    <a:pt x="3014133" y="685800"/>
                    <a:pt x="3019353" y="673387"/>
                    <a:pt x="3022600" y="660400"/>
                  </a:cubicBezTo>
                  <a:lnTo>
                    <a:pt x="3035300" y="609600"/>
                  </a:lnTo>
                  <a:cubicBezTo>
                    <a:pt x="3032311" y="597643"/>
                    <a:pt x="3018182" y="535607"/>
                    <a:pt x="3009900" y="520700"/>
                  </a:cubicBezTo>
                  <a:cubicBezTo>
                    <a:pt x="2947130" y="407714"/>
                    <a:pt x="2986252" y="473476"/>
                    <a:pt x="2921000" y="419100"/>
                  </a:cubicBezTo>
                  <a:cubicBezTo>
                    <a:pt x="2801628" y="319624"/>
                    <a:pt x="2999290" y="458594"/>
                    <a:pt x="2806700" y="330200"/>
                  </a:cubicBezTo>
                  <a:lnTo>
                    <a:pt x="2730500" y="279400"/>
                  </a:lnTo>
                  <a:cubicBezTo>
                    <a:pt x="2717800" y="270933"/>
                    <a:pt x="2706880" y="258827"/>
                    <a:pt x="2692400" y="254000"/>
                  </a:cubicBezTo>
                  <a:cubicBezTo>
                    <a:pt x="2667000" y="245533"/>
                    <a:pt x="2638477" y="243452"/>
                    <a:pt x="2616200" y="228600"/>
                  </a:cubicBezTo>
                  <a:cubicBezTo>
                    <a:pt x="2603500" y="220133"/>
                    <a:pt x="2592048" y="209399"/>
                    <a:pt x="2578100" y="203200"/>
                  </a:cubicBezTo>
                  <a:cubicBezTo>
                    <a:pt x="2553634" y="192326"/>
                    <a:pt x="2501900" y="177800"/>
                    <a:pt x="2501900" y="177800"/>
                  </a:cubicBezTo>
                  <a:cubicBezTo>
                    <a:pt x="2489200" y="165100"/>
                    <a:pt x="2479500" y="148422"/>
                    <a:pt x="2463800" y="139700"/>
                  </a:cubicBezTo>
                  <a:cubicBezTo>
                    <a:pt x="2340981" y="71467"/>
                    <a:pt x="2415686" y="142386"/>
                    <a:pt x="2374900" y="101600"/>
                  </a:cubicBezTo>
                  <a:lnTo>
                    <a:pt x="2286000" y="762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ectangle 11"/>
                <p:cNvSpPr/>
                <p:nvPr/>
              </p:nvSpPr>
              <p:spPr>
                <a:xfrm>
                  <a:off x="632480" y="5004026"/>
                  <a:ext cx="5285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80" y="5004026"/>
                  <a:ext cx="52854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Oval 14"/>
            <p:cNvSpPr/>
            <p:nvPr/>
          </p:nvSpPr>
          <p:spPr>
            <a:xfrm>
              <a:off x="3333903" y="5351197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278732" y="5560415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433764" y="6024007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750545" y="5693807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514202" y="5731617"/>
              <a:ext cx="229393" cy="2381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979287" y="5283285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963109" y="6078393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379298" y="5393531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479159" y="6078393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793256" y="5743243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996950" y="5655520"/>
              <a:ext cx="27431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Rectangle 34"/>
                <p:cNvSpPr/>
                <p:nvPr/>
              </p:nvSpPr>
              <p:spPr>
                <a:xfrm>
                  <a:off x="2472060" y="5684832"/>
                  <a:ext cx="31367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2060" y="5684832"/>
                  <a:ext cx="313676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/>
          <p:cNvGrpSpPr/>
          <p:nvPr/>
        </p:nvGrpSpPr>
        <p:grpSpPr>
          <a:xfrm>
            <a:off x="217840" y="3436470"/>
            <a:ext cx="3466478" cy="1435100"/>
            <a:chOff x="749922" y="3270992"/>
            <a:chExt cx="3466478" cy="1435100"/>
          </a:xfrm>
        </p:grpSpPr>
        <p:sp>
          <p:nvSpPr>
            <p:cNvPr id="10" name="Freeform 9"/>
            <p:cNvSpPr/>
            <p:nvPr/>
          </p:nvSpPr>
          <p:spPr>
            <a:xfrm>
              <a:off x="1193800" y="3270992"/>
              <a:ext cx="3022600" cy="1435100"/>
            </a:xfrm>
            <a:custGeom>
              <a:avLst/>
              <a:gdLst>
                <a:gd name="connsiteX0" fmla="*/ 2374900 w 3022600"/>
                <a:gd name="connsiteY0" fmla="*/ 38100 h 1435100"/>
                <a:gd name="connsiteX1" fmla="*/ 2374900 w 3022600"/>
                <a:gd name="connsiteY1" fmla="*/ 38100 h 1435100"/>
                <a:gd name="connsiteX2" fmla="*/ 2260600 w 3022600"/>
                <a:gd name="connsiteY2" fmla="*/ 25400 h 1435100"/>
                <a:gd name="connsiteX3" fmla="*/ 2209800 w 3022600"/>
                <a:gd name="connsiteY3" fmla="*/ 12700 h 1435100"/>
                <a:gd name="connsiteX4" fmla="*/ 2120900 w 3022600"/>
                <a:gd name="connsiteY4" fmla="*/ 0 h 1435100"/>
                <a:gd name="connsiteX5" fmla="*/ 1028700 w 3022600"/>
                <a:gd name="connsiteY5" fmla="*/ 25400 h 1435100"/>
                <a:gd name="connsiteX6" fmla="*/ 939800 w 3022600"/>
                <a:gd name="connsiteY6" fmla="*/ 38100 h 1435100"/>
                <a:gd name="connsiteX7" fmla="*/ 863600 w 3022600"/>
                <a:gd name="connsiteY7" fmla="*/ 63500 h 1435100"/>
                <a:gd name="connsiteX8" fmla="*/ 762000 w 3022600"/>
                <a:gd name="connsiteY8" fmla="*/ 88900 h 1435100"/>
                <a:gd name="connsiteX9" fmla="*/ 723900 w 3022600"/>
                <a:gd name="connsiteY9" fmla="*/ 101600 h 1435100"/>
                <a:gd name="connsiteX10" fmla="*/ 685800 w 3022600"/>
                <a:gd name="connsiteY10" fmla="*/ 127000 h 1435100"/>
                <a:gd name="connsiteX11" fmla="*/ 635000 w 3022600"/>
                <a:gd name="connsiteY11" fmla="*/ 139700 h 1435100"/>
                <a:gd name="connsiteX12" fmla="*/ 508000 w 3022600"/>
                <a:gd name="connsiteY12" fmla="*/ 177800 h 1435100"/>
                <a:gd name="connsiteX13" fmla="*/ 431800 w 3022600"/>
                <a:gd name="connsiteY13" fmla="*/ 215900 h 1435100"/>
                <a:gd name="connsiteX14" fmla="*/ 393700 w 3022600"/>
                <a:gd name="connsiteY14" fmla="*/ 241300 h 1435100"/>
                <a:gd name="connsiteX15" fmla="*/ 355600 w 3022600"/>
                <a:gd name="connsiteY15" fmla="*/ 254000 h 1435100"/>
                <a:gd name="connsiteX16" fmla="*/ 279400 w 3022600"/>
                <a:gd name="connsiteY16" fmla="*/ 304800 h 1435100"/>
                <a:gd name="connsiteX17" fmla="*/ 241300 w 3022600"/>
                <a:gd name="connsiteY17" fmla="*/ 330200 h 1435100"/>
                <a:gd name="connsiteX18" fmla="*/ 203200 w 3022600"/>
                <a:gd name="connsiteY18" fmla="*/ 368300 h 1435100"/>
                <a:gd name="connsiteX19" fmla="*/ 165100 w 3022600"/>
                <a:gd name="connsiteY19" fmla="*/ 393700 h 1435100"/>
                <a:gd name="connsiteX20" fmla="*/ 88900 w 3022600"/>
                <a:gd name="connsiteY20" fmla="*/ 457200 h 1435100"/>
                <a:gd name="connsiteX21" fmla="*/ 63500 w 3022600"/>
                <a:gd name="connsiteY21" fmla="*/ 495300 h 1435100"/>
                <a:gd name="connsiteX22" fmla="*/ 25400 w 3022600"/>
                <a:gd name="connsiteY22" fmla="*/ 520700 h 1435100"/>
                <a:gd name="connsiteX23" fmla="*/ 0 w 3022600"/>
                <a:gd name="connsiteY23" fmla="*/ 596900 h 1435100"/>
                <a:gd name="connsiteX24" fmla="*/ 12700 w 3022600"/>
                <a:gd name="connsiteY24" fmla="*/ 647700 h 1435100"/>
                <a:gd name="connsiteX25" fmla="*/ 101600 w 3022600"/>
                <a:gd name="connsiteY25" fmla="*/ 762000 h 1435100"/>
                <a:gd name="connsiteX26" fmla="*/ 139700 w 3022600"/>
                <a:gd name="connsiteY26" fmla="*/ 787400 h 1435100"/>
                <a:gd name="connsiteX27" fmla="*/ 203200 w 3022600"/>
                <a:gd name="connsiteY27" fmla="*/ 901700 h 1435100"/>
                <a:gd name="connsiteX28" fmla="*/ 254000 w 3022600"/>
                <a:gd name="connsiteY28" fmla="*/ 977900 h 1435100"/>
                <a:gd name="connsiteX29" fmla="*/ 279400 w 3022600"/>
                <a:gd name="connsiteY29" fmla="*/ 1016000 h 1435100"/>
                <a:gd name="connsiteX30" fmla="*/ 317500 w 3022600"/>
                <a:gd name="connsiteY30" fmla="*/ 1041400 h 1435100"/>
                <a:gd name="connsiteX31" fmla="*/ 355600 w 3022600"/>
                <a:gd name="connsiteY31" fmla="*/ 1117600 h 1435100"/>
                <a:gd name="connsiteX32" fmla="*/ 406400 w 3022600"/>
                <a:gd name="connsiteY32" fmla="*/ 1155700 h 1435100"/>
                <a:gd name="connsiteX33" fmla="*/ 508000 w 3022600"/>
                <a:gd name="connsiteY33" fmla="*/ 1231900 h 1435100"/>
                <a:gd name="connsiteX34" fmla="*/ 596900 w 3022600"/>
                <a:gd name="connsiteY34" fmla="*/ 1282700 h 1435100"/>
                <a:gd name="connsiteX35" fmla="*/ 635000 w 3022600"/>
                <a:gd name="connsiteY35" fmla="*/ 1295400 h 1435100"/>
                <a:gd name="connsiteX36" fmla="*/ 723900 w 3022600"/>
                <a:gd name="connsiteY36" fmla="*/ 1346200 h 1435100"/>
                <a:gd name="connsiteX37" fmla="*/ 774700 w 3022600"/>
                <a:gd name="connsiteY37" fmla="*/ 1358900 h 1435100"/>
                <a:gd name="connsiteX38" fmla="*/ 838200 w 3022600"/>
                <a:gd name="connsiteY38" fmla="*/ 1384300 h 1435100"/>
                <a:gd name="connsiteX39" fmla="*/ 889000 w 3022600"/>
                <a:gd name="connsiteY39" fmla="*/ 1409700 h 1435100"/>
                <a:gd name="connsiteX40" fmla="*/ 952500 w 3022600"/>
                <a:gd name="connsiteY40" fmla="*/ 1422400 h 1435100"/>
                <a:gd name="connsiteX41" fmla="*/ 990600 w 3022600"/>
                <a:gd name="connsiteY41" fmla="*/ 1435100 h 1435100"/>
                <a:gd name="connsiteX42" fmla="*/ 1231900 w 3022600"/>
                <a:gd name="connsiteY42" fmla="*/ 1409700 h 1435100"/>
                <a:gd name="connsiteX43" fmla="*/ 1371600 w 3022600"/>
                <a:gd name="connsiteY43" fmla="*/ 1384300 h 1435100"/>
                <a:gd name="connsiteX44" fmla="*/ 1498600 w 3022600"/>
                <a:gd name="connsiteY44" fmla="*/ 1371600 h 1435100"/>
                <a:gd name="connsiteX45" fmla="*/ 1930400 w 3022600"/>
                <a:gd name="connsiteY45" fmla="*/ 1358900 h 1435100"/>
                <a:gd name="connsiteX46" fmla="*/ 2095500 w 3022600"/>
                <a:gd name="connsiteY46" fmla="*/ 1333500 h 1435100"/>
                <a:gd name="connsiteX47" fmla="*/ 2247900 w 3022600"/>
                <a:gd name="connsiteY47" fmla="*/ 1308100 h 1435100"/>
                <a:gd name="connsiteX48" fmla="*/ 2590800 w 3022600"/>
                <a:gd name="connsiteY48" fmla="*/ 1193800 h 1435100"/>
                <a:gd name="connsiteX49" fmla="*/ 2705100 w 3022600"/>
                <a:gd name="connsiteY49" fmla="*/ 1155700 h 1435100"/>
                <a:gd name="connsiteX50" fmla="*/ 2743200 w 3022600"/>
                <a:gd name="connsiteY50" fmla="*/ 1143000 h 1435100"/>
                <a:gd name="connsiteX51" fmla="*/ 2781300 w 3022600"/>
                <a:gd name="connsiteY51" fmla="*/ 1117600 h 1435100"/>
                <a:gd name="connsiteX52" fmla="*/ 2857500 w 3022600"/>
                <a:gd name="connsiteY52" fmla="*/ 1092200 h 1435100"/>
                <a:gd name="connsiteX53" fmla="*/ 2895600 w 3022600"/>
                <a:gd name="connsiteY53" fmla="*/ 1079500 h 1435100"/>
                <a:gd name="connsiteX54" fmla="*/ 2946400 w 3022600"/>
                <a:gd name="connsiteY54" fmla="*/ 1003300 h 1435100"/>
                <a:gd name="connsiteX55" fmla="*/ 2971800 w 3022600"/>
                <a:gd name="connsiteY55" fmla="*/ 914400 h 1435100"/>
                <a:gd name="connsiteX56" fmla="*/ 2997200 w 3022600"/>
                <a:gd name="connsiteY56" fmla="*/ 876300 h 1435100"/>
                <a:gd name="connsiteX57" fmla="*/ 3022600 w 3022600"/>
                <a:gd name="connsiteY57" fmla="*/ 774700 h 1435100"/>
                <a:gd name="connsiteX58" fmla="*/ 2997200 w 3022600"/>
                <a:gd name="connsiteY58" fmla="*/ 584200 h 1435100"/>
                <a:gd name="connsiteX59" fmla="*/ 2971800 w 3022600"/>
                <a:gd name="connsiteY59" fmla="*/ 508000 h 1435100"/>
                <a:gd name="connsiteX60" fmla="*/ 2933700 w 3022600"/>
                <a:gd name="connsiteY60" fmla="*/ 482600 h 1435100"/>
                <a:gd name="connsiteX61" fmla="*/ 2882900 w 3022600"/>
                <a:gd name="connsiteY61" fmla="*/ 419100 h 1435100"/>
                <a:gd name="connsiteX62" fmla="*/ 2857500 w 3022600"/>
                <a:gd name="connsiteY62" fmla="*/ 381000 h 1435100"/>
                <a:gd name="connsiteX63" fmla="*/ 2819400 w 3022600"/>
                <a:gd name="connsiteY63" fmla="*/ 342900 h 1435100"/>
                <a:gd name="connsiteX64" fmla="*/ 2755900 w 3022600"/>
                <a:gd name="connsiteY64" fmla="*/ 279400 h 1435100"/>
                <a:gd name="connsiteX65" fmla="*/ 2667000 w 3022600"/>
                <a:gd name="connsiteY65" fmla="*/ 190500 h 1435100"/>
                <a:gd name="connsiteX66" fmla="*/ 2552700 w 3022600"/>
                <a:gd name="connsiteY66" fmla="*/ 114300 h 1435100"/>
                <a:gd name="connsiteX67" fmla="*/ 2514600 w 3022600"/>
                <a:gd name="connsiteY67" fmla="*/ 88900 h 1435100"/>
                <a:gd name="connsiteX68" fmla="*/ 2476500 w 3022600"/>
                <a:gd name="connsiteY68" fmla="*/ 76200 h 1435100"/>
                <a:gd name="connsiteX69" fmla="*/ 2387600 w 3022600"/>
                <a:gd name="connsiteY69" fmla="*/ 50800 h 1435100"/>
                <a:gd name="connsiteX70" fmla="*/ 2374900 w 3022600"/>
                <a:gd name="connsiteY70" fmla="*/ 38100 h 143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3022600" h="1435100">
                  <a:moveTo>
                    <a:pt x="2374900" y="38100"/>
                  </a:moveTo>
                  <a:lnTo>
                    <a:pt x="2374900" y="38100"/>
                  </a:lnTo>
                  <a:cubicBezTo>
                    <a:pt x="2336800" y="33867"/>
                    <a:pt x="2298489" y="31229"/>
                    <a:pt x="2260600" y="25400"/>
                  </a:cubicBezTo>
                  <a:cubicBezTo>
                    <a:pt x="2243348" y="22746"/>
                    <a:pt x="2226973" y="15822"/>
                    <a:pt x="2209800" y="12700"/>
                  </a:cubicBezTo>
                  <a:cubicBezTo>
                    <a:pt x="2180349" y="7345"/>
                    <a:pt x="2150533" y="4233"/>
                    <a:pt x="2120900" y="0"/>
                  </a:cubicBezTo>
                  <a:lnTo>
                    <a:pt x="1028700" y="25400"/>
                  </a:lnTo>
                  <a:cubicBezTo>
                    <a:pt x="998930" y="28534"/>
                    <a:pt x="969433" y="33867"/>
                    <a:pt x="939800" y="38100"/>
                  </a:cubicBezTo>
                  <a:cubicBezTo>
                    <a:pt x="914400" y="46567"/>
                    <a:pt x="889575" y="57006"/>
                    <a:pt x="863600" y="63500"/>
                  </a:cubicBezTo>
                  <a:cubicBezTo>
                    <a:pt x="829733" y="71967"/>
                    <a:pt x="795118" y="77861"/>
                    <a:pt x="762000" y="88900"/>
                  </a:cubicBezTo>
                  <a:cubicBezTo>
                    <a:pt x="749300" y="93133"/>
                    <a:pt x="735874" y="95613"/>
                    <a:pt x="723900" y="101600"/>
                  </a:cubicBezTo>
                  <a:cubicBezTo>
                    <a:pt x="710248" y="108426"/>
                    <a:pt x="699829" y="120987"/>
                    <a:pt x="685800" y="127000"/>
                  </a:cubicBezTo>
                  <a:cubicBezTo>
                    <a:pt x="669757" y="133876"/>
                    <a:pt x="651718" y="134684"/>
                    <a:pt x="635000" y="139700"/>
                  </a:cubicBezTo>
                  <a:cubicBezTo>
                    <a:pt x="480402" y="186079"/>
                    <a:pt x="625089" y="148528"/>
                    <a:pt x="508000" y="177800"/>
                  </a:cubicBezTo>
                  <a:cubicBezTo>
                    <a:pt x="398811" y="250593"/>
                    <a:pt x="536960" y="163320"/>
                    <a:pt x="431800" y="215900"/>
                  </a:cubicBezTo>
                  <a:cubicBezTo>
                    <a:pt x="418148" y="222726"/>
                    <a:pt x="407352" y="234474"/>
                    <a:pt x="393700" y="241300"/>
                  </a:cubicBezTo>
                  <a:cubicBezTo>
                    <a:pt x="381726" y="247287"/>
                    <a:pt x="367302" y="247499"/>
                    <a:pt x="355600" y="254000"/>
                  </a:cubicBezTo>
                  <a:cubicBezTo>
                    <a:pt x="328915" y="268825"/>
                    <a:pt x="304800" y="287867"/>
                    <a:pt x="279400" y="304800"/>
                  </a:cubicBezTo>
                  <a:cubicBezTo>
                    <a:pt x="266700" y="313267"/>
                    <a:pt x="252093" y="319407"/>
                    <a:pt x="241300" y="330200"/>
                  </a:cubicBezTo>
                  <a:cubicBezTo>
                    <a:pt x="228600" y="342900"/>
                    <a:pt x="216998" y="356802"/>
                    <a:pt x="203200" y="368300"/>
                  </a:cubicBezTo>
                  <a:cubicBezTo>
                    <a:pt x="191474" y="378071"/>
                    <a:pt x="176826" y="383929"/>
                    <a:pt x="165100" y="393700"/>
                  </a:cubicBezTo>
                  <a:cubicBezTo>
                    <a:pt x="67314" y="475188"/>
                    <a:pt x="183495" y="394137"/>
                    <a:pt x="88900" y="457200"/>
                  </a:cubicBezTo>
                  <a:cubicBezTo>
                    <a:pt x="80433" y="469900"/>
                    <a:pt x="74293" y="484507"/>
                    <a:pt x="63500" y="495300"/>
                  </a:cubicBezTo>
                  <a:cubicBezTo>
                    <a:pt x="52707" y="506093"/>
                    <a:pt x="33490" y="507757"/>
                    <a:pt x="25400" y="520700"/>
                  </a:cubicBezTo>
                  <a:cubicBezTo>
                    <a:pt x="11210" y="543404"/>
                    <a:pt x="0" y="596900"/>
                    <a:pt x="0" y="596900"/>
                  </a:cubicBezTo>
                  <a:cubicBezTo>
                    <a:pt x="4233" y="613833"/>
                    <a:pt x="4894" y="632088"/>
                    <a:pt x="12700" y="647700"/>
                  </a:cubicBezTo>
                  <a:cubicBezTo>
                    <a:pt x="32929" y="688158"/>
                    <a:pt x="65762" y="732135"/>
                    <a:pt x="101600" y="762000"/>
                  </a:cubicBezTo>
                  <a:cubicBezTo>
                    <a:pt x="113326" y="771771"/>
                    <a:pt x="127000" y="778933"/>
                    <a:pt x="139700" y="787400"/>
                  </a:cubicBezTo>
                  <a:cubicBezTo>
                    <a:pt x="162053" y="854460"/>
                    <a:pt x="144974" y="814361"/>
                    <a:pt x="203200" y="901700"/>
                  </a:cubicBezTo>
                  <a:lnTo>
                    <a:pt x="254000" y="977900"/>
                  </a:lnTo>
                  <a:cubicBezTo>
                    <a:pt x="262467" y="990600"/>
                    <a:pt x="266700" y="1007533"/>
                    <a:pt x="279400" y="1016000"/>
                  </a:cubicBezTo>
                  <a:lnTo>
                    <a:pt x="317500" y="1041400"/>
                  </a:lnTo>
                  <a:cubicBezTo>
                    <a:pt x="327829" y="1072388"/>
                    <a:pt x="330981" y="1092981"/>
                    <a:pt x="355600" y="1117600"/>
                  </a:cubicBezTo>
                  <a:cubicBezTo>
                    <a:pt x="370567" y="1132567"/>
                    <a:pt x="390329" y="1141925"/>
                    <a:pt x="406400" y="1155700"/>
                  </a:cubicBezTo>
                  <a:cubicBezTo>
                    <a:pt x="502324" y="1237921"/>
                    <a:pt x="373616" y="1147910"/>
                    <a:pt x="508000" y="1231900"/>
                  </a:cubicBezTo>
                  <a:cubicBezTo>
                    <a:pt x="554380" y="1260888"/>
                    <a:pt x="541716" y="1259050"/>
                    <a:pt x="596900" y="1282700"/>
                  </a:cubicBezTo>
                  <a:cubicBezTo>
                    <a:pt x="609205" y="1287973"/>
                    <a:pt x="623026" y="1289413"/>
                    <a:pt x="635000" y="1295400"/>
                  </a:cubicBezTo>
                  <a:cubicBezTo>
                    <a:pt x="708693" y="1332246"/>
                    <a:pt x="634839" y="1312802"/>
                    <a:pt x="723900" y="1346200"/>
                  </a:cubicBezTo>
                  <a:cubicBezTo>
                    <a:pt x="740243" y="1352329"/>
                    <a:pt x="758141" y="1353380"/>
                    <a:pt x="774700" y="1358900"/>
                  </a:cubicBezTo>
                  <a:cubicBezTo>
                    <a:pt x="796327" y="1366109"/>
                    <a:pt x="817368" y="1375041"/>
                    <a:pt x="838200" y="1384300"/>
                  </a:cubicBezTo>
                  <a:cubicBezTo>
                    <a:pt x="855500" y="1391989"/>
                    <a:pt x="871039" y="1403713"/>
                    <a:pt x="889000" y="1409700"/>
                  </a:cubicBezTo>
                  <a:cubicBezTo>
                    <a:pt x="909478" y="1416526"/>
                    <a:pt x="931559" y="1417165"/>
                    <a:pt x="952500" y="1422400"/>
                  </a:cubicBezTo>
                  <a:cubicBezTo>
                    <a:pt x="965487" y="1425647"/>
                    <a:pt x="977900" y="1430867"/>
                    <a:pt x="990600" y="1435100"/>
                  </a:cubicBezTo>
                  <a:cubicBezTo>
                    <a:pt x="1223597" y="1401815"/>
                    <a:pt x="890217" y="1447665"/>
                    <a:pt x="1231900" y="1409700"/>
                  </a:cubicBezTo>
                  <a:cubicBezTo>
                    <a:pt x="1403280" y="1390658"/>
                    <a:pt x="1220912" y="1404392"/>
                    <a:pt x="1371600" y="1384300"/>
                  </a:cubicBezTo>
                  <a:cubicBezTo>
                    <a:pt x="1413771" y="1378677"/>
                    <a:pt x="1456099" y="1373532"/>
                    <a:pt x="1498600" y="1371600"/>
                  </a:cubicBezTo>
                  <a:cubicBezTo>
                    <a:pt x="1642447" y="1365061"/>
                    <a:pt x="1786467" y="1363133"/>
                    <a:pt x="1930400" y="1358900"/>
                  </a:cubicBezTo>
                  <a:cubicBezTo>
                    <a:pt x="2123508" y="1334762"/>
                    <a:pt x="1954205" y="1358434"/>
                    <a:pt x="2095500" y="1333500"/>
                  </a:cubicBezTo>
                  <a:cubicBezTo>
                    <a:pt x="2146217" y="1324550"/>
                    <a:pt x="2199042" y="1324386"/>
                    <a:pt x="2247900" y="1308100"/>
                  </a:cubicBezTo>
                  <a:lnTo>
                    <a:pt x="2590800" y="1193800"/>
                  </a:lnTo>
                  <a:lnTo>
                    <a:pt x="2705100" y="1155700"/>
                  </a:lnTo>
                  <a:cubicBezTo>
                    <a:pt x="2717800" y="1151467"/>
                    <a:pt x="2732061" y="1150426"/>
                    <a:pt x="2743200" y="1143000"/>
                  </a:cubicBezTo>
                  <a:cubicBezTo>
                    <a:pt x="2755900" y="1134533"/>
                    <a:pt x="2767352" y="1123799"/>
                    <a:pt x="2781300" y="1117600"/>
                  </a:cubicBezTo>
                  <a:cubicBezTo>
                    <a:pt x="2805766" y="1106726"/>
                    <a:pt x="2832100" y="1100667"/>
                    <a:pt x="2857500" y="1092200"/>
                  </a:cubicBezTo>
                  <a:lnTo>
                    <a:pt x="2895600" y="1079500"/>
                  </a:lnTo>
                  <a:cubicBezTo>
                    <a:pt x="2912533" y="1054100"/>
                    <a:pt x="2938996" y="1032916"/>
                    <a:pt x="2946400" y="1003300"/>
                  </a:cubicBezTo>
                  <a:cubicBezTo>
                    <a:pt x="2950469" y="987024"/>
                    <a:pt x="2962690" y="932620"/>
                    <a:pt x="2971800" y="914400"/>
                  </a:cubicBezTo>
                  <a:cubicBezTo>
                    <a:pt x="2978626" y="900748"/>
                    <a:pt x="2990374" y="889952"/>
                    <a:pt x="2997200" y="876300"/>
                  </a:cubicBezTo>
                  <a:cubicBezTo>
                    <a:pt x="3010217" y="850265"/>
                    <a:pt x="3017770" y="798852"/>
                    <a:pt x="3022600" y="774700"/>
                  </a:cubicBezTo>
                  <a:cubicBezTo>
                    <a:pt x="3018372" y="736645"/>
                    <a:pt x="3008601" y="629805"/>
                    <a:pt x="2997200" y="584200"/>
                  </a:cubicBezTo>
                  <a:cubicBezTo>
                    <a:pt x="2990706" y="558225"/>
                    <a:pt x="2994077" y="522852"/>
                    <a:pt x="2971800" y="508000"/>
                  </a:cubicBezTo>
                  <a:lnTo>
                    <a:pt x="2933700" y="482600"/>
                  </a:lnTo>
                  <a:cubicBezTo>
                    <a:pt x="2908976" y="408427"/>
                    <a:pt x="2940345" y="476545"/>
                    <a:pt x="2882900" y="419100"/>
                  </a:cubicBezTo>
                  <a:cubicBezTo>
                    <a:pt x="2872107" y="408307"/>
                    <a:pt x="2867271" y="392726"/>
                    <a:pt x="2857500" y="381000"/>
                  </a:cubicBezTo>
                  <a:cubicBezTo>
                    <a:pt x="2846002" y="367202"/>
                    <a:pt x="2830898" y="356698"/>
                    <a:pt x="2819400" y="342900"/>
                  </a:cubicBezTo>
                  <a:cubicBezTo>
                    <a:pt x="2766483" y="279400"/>
                    <a:pt x="2825750" y="325967"/>
                    <a:pt x="2755900" y="279400"/>
                  </a:cubicBezTo>
                  <a:cubicBezTo>
                    <a:pt x="2733547" y="212340"/>
                    <a:pt x="2754339" y="248726"/>
                    <a:pt x="2667000" y="190500"/>
                  </a:cubicBezTo>
                  <a:lnTo>
                    <a:pt x="2552700" y="114300"/>
                  </a:lnTo>
                  <a:cubicBezTo>
                    <a:pt x="2540000" y="105833"/>
                    <a:pt x="2529080" y="93727"/>
                    <a:pt x="2514600" y="88900"/>
                  </a:cubicBezTo>
                  <a:cubicBezTo>
                    <a:pt x="2501900" y="84667"/>
                    <a:pt x="2489372" y="79878"/>
                    <a:pt x="2476500" y="76200"/>
                  </a:cubicBezTo>
                  <a:cubicBezTo>
                    <a:pt x="2434351" y="64157"/>
                    <a:pt x="2425663" y="66025"/>
                    <a:pt x="2387600" y="50800"/>
                  </a:cubicBezTo>
                  <a:cubicBezTo>
                    <a:pt x="2378811" y="47284"/>
                    <a:pt x="2377017" y="40217"/>
                    <a:pt x="2374900" y="38100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ectangle 12"/>
                <p:cNvSpPr/>
                <p:nvPr/>
              </p:nvSpPr>
              <p:spPr>
                <a:xfrm>
                  <a:off x="749922" y="3285980"/>
                  <a:ext cx="52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922" y="3285980"/>
                  <a:ext cx="52322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1312536" y="3774374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781425" y="3988542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609976" y="3560207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399506" y="3750417"/>
              <a:ext cx="229393" cy="2381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852614" y="3519488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026446" y="4274107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655371" y="3607573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826820" y="4035908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>
              <a:endCxn id="14" idx="2"/>
            </p:cNvCxnSpPr>
            <p:nvPr/>
          </p:nvCxnSpPr>
          <p:spPr>
            <a:xfrm>
              <a:off x="1038225" y="3869479"/>
              <a:ext cx="27431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Rectangle 35"/>
                <p:cNvSpPr/>
                <p:nvPr/>
              </p:nvSpPr>
              <p:spPr>
                <a:xfrm>
                  <a:off x="2351016" y="3680765"/>
                  <a:ext cx="326371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1016" y="3680765"/>
                  <a:ext cx="326371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Group 84"/>
          <p:cNvGrpSpPr/>
          <p:nvPr/>
        </p:nvGrpSpPr>
        <p:grpSpPr>
          <a:xfrm>
            <a:off x="2191372" y="3725685"/>
            <a:ext cx="5443944" cy="2606271"/>
            <a:chOff x="2191372" y="3632861"/>
            <a:chExt cx="5443944" cy="2606271"/>
          </a:xfrm>
        </p:grpSpPr>
        <p:grpSp>
          <p:nvGrpSpPr>
            <p:cNvPr id="67" name="Group 66"/>
            <p:cNvGrpSpPr/>
            <p:nvPr/>
          </p:nvGrpSpPr>
          <p:grpSpPr>
            <a:xfrm>
              <a:off x="4701415" y="3632861"/>
              <a:ext cx="2933901" cy="2566861"/>
              <a:chOff x="5103906" y="3632861"/>
              <a:chExt cx="2933901" cy="2566861"/>
            </a:xfrm>
          </p:grpSpPr>
          <p:sp>
            <p:nvSpPr>
              <p:cNvPr id="41" name="Freeform 40"/>
              <p:cNvSpPr/>
              <p:nvPr/>
            </p:nvSpPr>
            <p:spPr>
              <a:xfrm>
                <a:off x="5198461" y="3632861"/>
                <a:ext cx="2839346" cy="2566861"/>
              </a:xfrm>
              <a:custGeom>
                <a:avLst/>
                <a:gdLst>
                  <a:gd name="connsiteX0" fmla="*/ 1679415 w 4794078"/>
                  <a:gd name="connsiteY0" fmla="*/ 2818 h 3098630"/>
                  <a:gd name="connsiteX1" fmla="*/ 1679415 w 4794078"/>
                  <a:gd name="connsiteY1" fmla="*/ 2818 h 3098630"/>
                  <a:gd name="connsiteX2" fmla="*/ 1619650 w 4794078"/>
                  <a:gd name="connsiteY2" fmla="*/ 26724 h 3098630"/>
                  <a:gd name="connsiteX3" fmla="*/ 1589768 w 4794078"/>
                  <a:gd name="connsiteY3" fmla="*/ 44653 h 3098630"/>
                  <a:gd name="connsiteX4" fmla="*/ 1524027 w 4794078"/>
                  <a:gd name="connsiteY4" fmla="*/ 74536 h 3098630"/>
                  <a:gd name="connsiteX5" fmla="*/ 1494145 w 4794078"/>
                  <a:gd name="connsiteY5" fmla="*/ 80512 h 3098630"/>
                  <a:gd name="connsiteX6" fmla="*/ 1452309 w 4794078"/>
                  <a:gd name="connsiteY6" fmla="*/ 98441 h 3098630"/>
                  <a:gd name="connsiteX7" fmla="*/ 1416450 w 4794078"/>
                  <a:gd name="connsiteY7" fmla="*/ 110394 h 3098630"/>
                  <a:gd name="connsiteX8" fmla="*/ 1380592 w 4794078"/>
                  <a:gd name="connsiteY8" fmla="*/ 128324 h 3098630"/>
                  <a:gd name="connsiteX9" fmla="*/ 1338756 w 4794078"/>
                  <a:gd name="connsiteY9" fmla="*/ 146253 h 3098630"/>
                  <a:gd name="connsiteX10" fmla="*/ 1314850 w 4794078"/>
                  <a:gd name="connsiteY10" fmla="*/ 158206 h 3098630"/>
                  <a:gd name="connsiteX11" fmla="*/ 1273015 w 4794078"/>
                  <a:gd name="connsiteY11" fmla="*/ 170159 h 3098630"/>
                  <a:gd name="connsiteX12" fmla="*/ 1243133 w 4794078"/>
                  <a:gd name="connsiteY12" fmla="*/ 188088 h 3098630"/>
                  <a:gd name="connsiteX13" fmla="*/ 1171415 w 4794078"/>
                  <a:gd name="connsiteY13" fmla="*/ 217971 h 3098630"/>
                  <a:gd name="connsiteX14" fmla="*/ 1111650 w 4794078"/>
                  <a:gd name="connsiteY14" fmla="*/ 253830 h 3098630"/>
                  <a:gd name="connsiteX15" fmla="*/ 1081768 w 4794078"/>
                  <a:gd name="connsiteY15" fmla="*/ 265783 h 3098630"/>
                  <a:gd name="connsiteX16" fmla="*/ 980168 w 4794078"/>
                  <a:gd name="connsiteY16" fmla="*/ 325547 h 3098630"/>
                  <a:gd name="connsiteX17" fmla="*/ 956262 w 4794078"/>
                  <a:gd name="connsiteY17" fmla="*/ 349453 h 3098630"/>
                  <a:gd name="connsiteX18" fmla="*/ 824780 w 4794078"/>
                  <a:gd name="connsiteY18" fmla="*/ 427147 h 3098630"/>
                  <a:gd name="connsiteX19" fmla="*/ 776968 w 4794078"/>
                  <a:gd name="connsiteY19" fmla="*/ 468983 h 3098630"/>
                  <a:gd name="connsiteX20" fmla="*/ 699274 w 4794078"/>
                  <a:gd name="connsiteY20" fmla="*/ 522771 h 3098630"/>
                  <a:gd name="connsiteX21" fmla="*/ 675368 w 4794078"/>
                  <a:gd name="connsiteY21" fmla="*/ 546677 h 3098630"/>
                  <a:gd name="connsiteX22" fmla="*/ 651462 w 4794078"/>
                  <a:gd name="connsiteY22" fmla="*/ 564606 h 3098630"/>
                  <a:gd name="connsiteX23" fmla="*/ 579745 w 4794078"/>
                  <a:gd name="connsiteY23" fmla="*/ 624371 h 3098630"/>
                  <a:gd name="connsiteX24" fmla="*/ 555839 w 4794078"/>
                  <a:gd name="connsiteY24" fmla="*/ 642300 h 3098630"/>
                  <a:gd name="connsiteX25" fmla="*/ 537909 w 4794078"/>
                  <a:gd name="connsiteY25" fmla="*/ 666206 h 3098630"/>
                  <a:gd name="connsiteX26" fmla="*/ 484121 w 4794078"/>
                  <a:gd name="connsiteY26" fmla="*/ 702065 h 3098630"/>
                  <a:gd name="connsiteX27" fmla="*/ 466192 w 4794078"/>
                  <a:gd name="connsiteY27" fmla="*/ 719994 h 3098630"/>
                  <a:gd name="connsiteX28" fmla="*/ 400450 w 4794078"/>
                  <a:gd name="connsiteY28" fmla="*/ 767806 h 3098630"/>
                  <a:gd name="connsiteX29" fmla="*/ 376545 w 4794078"/>
                  <a:gd name="connsiteY29" fmla="*/ 791712 h 3098630"/>
                  <a:gd name="connsiteX30" fmla="*/ 340686 w 4794078"/>
                  <a:gd name="connsiteY30" fmla="*/ 815618 h 3098630"/>
                  <a:gd name="connsiteX31" fmla="*/ 304827 w 4794078"/>
                  <a:gd name="connsiteY31" fmla="*/ 845500 h 3098630"/>
                  <a:gd name="connsiteX32" fmla="*/ 286898 w 4794078"/>
                  <a:gd name="connsiteY32" fmla="*/ 863430 h 3098630"/>
                  <a:gd name="connsiteX33" fmla="*/ 262992 w 4794078"/>
                  <a:gd name="connsiteY33" fmla="*/ 881359 h 3098630"/>
                  <a:gd name="connsiteX34" fmla="*/ 221156 w 4794078"/>
                  <a:gd name="connsiteY34" fmla="*/ 911241 h 3098630"/>
                  <a:gd name="connsiteX35" fmla="*/ 197250 w 4794078"/>
                  <a:gd name="connsiteY35" fmla="*/ 941124 h 3098630"/>
                  <a:gd name="connsiteX36" fmla="*/ 179321 w 4794078"/>
                  <a:gd name="connsiteY36" fmla="*/ 947100 h 3098630"/>
                  <a:gd name="connsiteX37" fmla="*/ 137486 w 4794078"/>
                  <a:gd name="connsiteY37" fmla="*/ 988936 h 3098630"/>
                  <a:gd name="connsiteX38" fmla="*/ 95650 w 4794078"/>
                  <a:gd name="connsiteY38" fmla="*/ 1042724 h 3098630"/>
                  <a:gd name="connsiteX39" fmla="*/ 77721 w 4794078"/>
                  <a:gd name="connsiteY39" fmla="*/ 1060653 h 3098630"/>
                  <a:gd name="connsiteX40" fmla="*/ 41862 w 4794078"/>
                  <a:gd name="connsiteY40" fmla="*/ 1120418 h 3098630"/>
                  <a:gd name="connsiteX41" fmla="*/ 29909 w 4794078"/>
                  <a:gd name="connsiteY41" fmla="*/ 1162253 h 3098630"/>
                  <a:gd name="connsiteX42" fmla="*/ 17956 w 4794078"/>
                  <a:gd name="connsiteY42" fmla="*/ 1210065 h 3098630"/>
                  <a:gd name="connsiteX43" fmla="*/ 6003 w 4794078"/>
                  <a:gd name="connsiteY43" fmla="*/ 1275806 h 3098630"/>
                  <a:gd name="connsiteX44" fmla="*/ 27 w 4794078"/>
                  <a:gd name="connsiteY44" fmla="*/ 1317641 h 3098630"/>
                  <a:gd name="connsiteX45" fmla="*/ 17956 w 4794078"/>
                  <a:gd name="connsiteY45" fmla="*/ 1502912 h 3098630"/>
                  <a:gd name="connsiteX46" fmla="*/ 23933 w 4794078"/>
                  <a:gd name="connsiteY46" fmla="*/ 1556700 h 3098630"/>
                  <a:gd name="connsiteX47" fmla="*/ 41862 w 4794078"/>
                  <a:gd name="connsiteY47" fmla="*/ 1634394 h 3098630"/>
                  <a:gd name="connsiteX48" fmla="*/ 47839 w 4794078"/>
                  <a:gd name="connsiteY48" fmla="*/ 1652324 h 3098630"/>
                  <a:gd name="connsiteX49" fmla="*/ 65768 w 4794078"/>
                  <a:gd name="connsiteY49" fmla="*/ 1735994 h 3098630"/>
                  <a:gd name="connsiteX50" fmla="*/ 71745 w 4794078"/>
                  <a:gd name="connsiteY50" fmla="*/ 1771853 h 3098630"/>
                  <a:gd name="connsiteX51" fmla="*/ 83698 w 4794078"/>
                  <a:gd name="connsiteY51" fmla="*/ 1801736 h 3098630"/>
                  <a:gd name="connsiteX52" fmla="*/ 89674 w 4794078"/>
                  <a:gd name="connsiteY52" fmla="*/ 1843571 h 3098630"/>
                  <a:gd name="connsiteX53" fmla="*/ 95650 w 4794078"/>
                  <a:gd name="connsiteY53" fmla="*/ 1861500 h 3098630"/>
                  <a:gd name="connsiteX54" fmla="*/ 113580 w 4794078"/>
                  <a:gd name="connsiteY54" fmla="*/ 1909312 h 3098630"/>
                  <a:gd name="connsiteX55" fmla="*/ 125533 w 4794078"/>
                  <a:gd name="connsiteY55" fmla="*/ 1951147 h 3098630"/>
                  <a:gd name="connsiteX56" fmla="*/ 131509 w 4794078"/>
                  <a:gd name="connsiteY56" fmla="*/ 1981030 h 3098630"/>
                  <a:gd name="connsiteX57" fmla="*/ 143462 w 4794078"/>
                  <a:gd name="connsiteY57" fmla="*/ 1998959 h 3098630"/>
                  <a:gd name="connsiteX58" fmla="*/ 149439 w 4794078"/>
                  <a:gd name="connsiteY58" fmla="*/ 2016888 h 3098630"/>
                  <a:gd name="connsiteX59" fmla="*/ 167368 w 4794078"/>
                  <a:gd name="connsiteY59" fmla="*/ 2052747 h 3098630"/>
                  <a:gd name="connsiteX60" fmla="*/ 179321 w 4794078"/>
                  <a:gd name="connsiteY60" fmla="*/ 2088606 h 3098630"/>
                  <a:gd name="connsiteX61" fmla="*/ 185298 w 4794078"/>
                  <a:gd name="connsiteY61" fmla="*/ 2106536 h 3098630"/>
                  <a:gd name="connsiteX62" fmla="*/ 233109 w 4794078"/>
                  <a:gd name="connsiteY62" fmla="*/ 2196183 h 3098630"/>
                  <a:gd name="connsiteX63" fmla="*/ 257015 w 4794078"/>
                  <a:gd name="connsiteY63" fmla="*/ 2238018 h 3098630"/>
                  <a:gd name="connsiteX64" fmla="*/ 274945 w 4794078"/>
                  <a:gd name="connsiteY64" fmla="*/ 2261924 h 3098630"/>
                  <a:gd name="connsiteX65" fmla="*/ 316780 w 4794078"/>
                  <a:gd name="connsiteY65" fmla="*/ 2333641 h 3098630"/>
                  <a:gd name="connsiteX66" fmla="*/ 340686 w 4794078"/>
                  <a:gd name="connsiteY66" fmla="*/ 2375477 h 3098630"/>
                  <a:gd name="connsiteX67" fmla="*/ 364592 w 4794078"/>
                  <a:gd name="connsiteY67" fmla="*/ 2405359 h 3098630"/>
                  <a:gd name="connsiteX68" fmla="*/ 376545 w 4794078"/>
                  <a:gd name="connsiteY68" fmla="*/ 2423288 h 3098630"/>
                  <a:gd name="connsiteX69" fmla="*/ 394474 w 4794078"/>
                  <a:gd name="connsiteY69" fmla="*/ 2447194 h 3098630"/>
                  <a:gd name="connsiteX70" fmla="*/ 406427 w 4794078"/>
                  <a:gd name="connsiteY70" fmla="*/ 2465124 h 3098630"/>
                  <a:gd name="connsiteX71" fmla="*/ 442286 w 4794078"/>
                  <a:gd name="connsiteY71" fmla="*/ 2500983 h 3098630"/>
                  <a:gd name="connsiteX72" fmla="*/ 502050 w 4794078"/>
                  <a:gd name="connsiteY72" fmla="*/ 2566724 h 3098630"/>
                  <a:gd name="connsiteX73" fmla="*/ 531933 w 4794078"/>
                  <a:gd name="connsiteY73" fmla="*/ 2590630 h 3098630"/>
                  <a:gd name="connsiteX74" fmla="*/ 597674 w 4794078"/>
                  <a:gd name="connsiteY74" fmla="*/ 2632465 h 3098630"/>
                  <a:gd name="connsiteX75" fmla="*/ 663415 w 4794078"/>
                  <a:gd name="connsiteY75" fmla="*/ 2680277 h 3098630"/>
                  <a:gd name="connsiteX76" fmla="*/ 699274 w 4794078"/>
                  <a:gd name="connsiteY76" fmla="*/ 2692230 h 3098630"/>
                  <a:gd name="connsiteX77" fmla="*/ 729156 w 4794078"/>
                  <a:gd name="connsiteY77" fmla="*/ 2716136 h 3098630"/>
                  <a:gd name="connsiteX78" fmla="*/ 848686 w 4794078"/>
                  <a:gd name="connsiteY78" fmla="*/ 2769924 h 3098630"/>
                  <a:gd name="connsiteX79" fmla="*/ 986145 w 4794078"/>
                  <a:gd name="connsiteY79" fmla="*/ 2841641 h 3098630"/>
                  <a:gd name="connsiteX80" fmla="*/ 1039933 w 4794078"/>
                  <a:gd name="connsiteY80" fmla="*/ 2859571 h 3098630"/>
                  <a:gd name="connsiteX81" fmla="*/ 1123603 w 4794078"/>
                  <a:gd name="connsiteY81" fmla="*/ 2889453 h 3098630"/>
                  <a:gd name="connsiteX82" fmla="*/ 1249109 w 4794078"/>
                  <a:gd name="connsiteY82" fmla="*/ 2925312 h 3098630"/>
                  <a:gd name="connsiteX83" fmla="*/ 1290945 w 4794078"/>
                  <a:gd name="connsiteY83" fmla="*/ 2937265 h 3098630"/>
                  <a:gd name="connsiteX84" fmla="*/ 1488168 w 4794078"/>
                  <a:gd name="connsiteY84" fmla="*/ 2979100 h 3098630"/>
                  <a:gd name="connsiteX85" fmla="*/ 1530003 w 4794078"/>
                  <a:gd name="connsiteY85" fmla="*/ 2991053 h 3098630"/>
                  <a:gd name="connsiteX86" fmla="*/ 1613674 w 4794078"/>
                  <a:gd name="connsiteY86" fmla="*/ 3003006 h 3098630"/>
                  <a:gd name="connsiteX87" fmla="*/ 1655509 w 4794078"/>
                  <a:gd name="connsiteY87" fmla="*/ 3008983 h 3098630"/>
                  <a:gd name="connsiteX88" fmla="*/ 1697345 w 4794078"/>
                  <a:gd name="connsiteY88" fmla="*/ 3014959 h 3098630"/>
                  <a:gd name="connsiteX89" fmla="*/ 1822850 w 4794078"/>
                  <a:gd name="connsiteY89" fmla="*/ 3038865 h 3098630"/>
                  <a:gd name="connsiteX90" fmla="*/ 1912498 w 4794078"/>
                  <a:gd name="connsiteY90" fmla="*/ 3050818 h 3098630"/>
                  <a:gd name="connsiteX91" fmla="*/ 2043980 w 4794078"/>
                  <a:gd name="connsiteY91" fmla="*/ 3074724 h 3098630"/>
                  <a:gd name="connsiteX92" fmla="*/ 2181439 w 4794078"/>
                  <a:gd name="connsiteY92" fmla="*/ 3086677 h 3098630"/>
                  <a:gd name="connsiteX93" fmla="*/ 2271086 w 4794078"/>
                  <a:gd name="connsiteY93" fmla="*/ 3098630 h 3098630"/>
                  <a:gd name="connsiteX94" fmla="*/ 2791039 w 4794078"/>
                  <a:gd name="connsiteY94" fmla="*/ 3086677 h 3098630"/>
                  <a:gd name="connsiteX95" fmla="*/ 2832874 w 4794078"/>
                  <a:gd name="connsiteY95" fmla="*/ 3080700 h 3098630"/>
                  <a:gd name="connsiteX96" fmla="*/ 2970333 w 4794078"/>
                  <a:gd name="connsiteY96" fmla="*/ 3056794 h 3098630"/>
                  <a:gd name="connsiteX97" fmla="*/ 3071933 w 4794078"/>
                  <a:gd name="connsiteY97" fmla="*/ 3044841 h 3098630"/>
                  <a:gd name="connsiteX98" fmla="*/ 3119745 w 4794078"/>
                  <a:gd name="connsiteY98" fmla="*/ 3038865 h 3098630"/>
                  <a:gd name="connsiteX99" fmla="*/ 3215368 w 4794078"/>
                  <a:gd name="connsiteY99" fmla="*/ 3020936 h 3098630"/>
                  <a:gd name="connsiteX100" fmla="*/ 3257203 w 4794078"/>
                  <a:gd name="connsiteY100" fmla="*/ 3014959 h 3098630"/>
                  <a:gd name="connsiteX101" fmla="*/ 3340874 w 4794078"/>
                  <a:gd name="connsiteY101" fmla="*/ 2997030 h 3098630"/>
                  <a:gd name="connsiteX102" fmla="*/ 3418568 w 4794078"/>
                  <a:gd name="connsiteY102" fmla="*/ 2973124 h 3098630"/>
                  <a:gd name="connsiteX103" fmla="*/ 3496262 w 4794078"/>
                  <a:gd name="connsiteY103" fmla="*/ 2949218 h 3098630"/>
                  <a:gd name="connsiteX104" fmla="*/ 3639698 w 4794078"/>
                  <a:gd name="connsiteY104" fmla="*/ 2889453 h 3098630"/>
                  <a:gd name="connsiteX105" fmla="*/ 3992309 w 4794078"/>
                  <a:gd name="connsiteY105" fmla="*/ 2650394 h 3098630"/>
                  <a:gd name="connsiteX106" fmla="*/ 4243321 w 4794078"/>
                  <a:gd name="connsiteY106" fmla="*/ 2453171 h 3098630"/>
                  <a:gd name="connsiteX107" fmla="*/ 4380780 w 4794078"/>
                  <a:gd name="connsiteY107" fmla="*/ 2291806 h 3098630"/>
                  <a:gd name="connsiteX108" fmla="*/ 4458474 w 4794078"/>
                  <a:gd name="connsiteY108" fmla="*/ 2202159 h 3098630"/>
                  <a:gd name="connsiteX109" fmla="*/ 4578003 w 4794078"/>
                  <a:gd name="connsiteY109" fmla="*/ 2022865 h 3098630"/>
                  <a:gd name="connsiteX110" fmla="*/ 4673627 w 4794078"/>
                  <a:gd name="connsiteY110" fmla="*/ 1849547 h 3098630"/>
                  <a:gd name="connsiteX111" fmla="*/ 4697533 w 4794078"/>
                  <a:gd name="connsiteY111" fmla="*/ 1789783 h 3098630"/>
                  <a:gd name="connsiteX112" fmla="*/ 4739368 w 4794078"/>
                  <a:gd name="connsiteY112" fmla="*/ 1646347 h 3098630"/>
                  <a:gd name="connsiteX113" fmla="*/ 4763274 w 4794078"/>
                  <a:gd name="connsiteY113" fmla="*/ 1562677 h 3098630"/>
                  <a:gd name="connsiteX114" fmla="*/ 4769250 w 4794078"/>
                  <a:gd name="connsiteY114" fmla="*/ 1502912 h 3098630"/>
                  <a:gd name="connsiteX115" fmla="*/ 4793156 w 4794078"/>
                  <a:gd name="connsiteY115" fmla="*/ 1371430 h 3098630"/>
                  <a:gd name="connsiteX116" fmla="*/ 4787180 w 4794078"/>
                  <a:gd name="connsiteY116" fmla="*/ 1239947 h 3098630"/>
                  <a:gd name="connsiteX117" fmla="*/ 4757298 w 4794078"/>
                  <a:gd name="connsiteY117" fmla="*/ 1132371 h 3098630"/>
                  <a:gd name="connsiteX118" fmla="*/ 4721439 w 4794078"/>
                  <a:gd name="connsiteY118" fmla="*/ 1072606 h 3098630"/>
                  <a:gd name="connsiteX119" fmla="*/ 4691556 w 4794078"/>
                  <a:gd name="connsiteY119" fmla="*/ 1030771 h 3098630"/>
                  <a:gd name="connsiteX120" fmla="*/ 4572027 w 4794078"/>
                  <a:gd name="connsiteY120" fmla="*/ 917218 h 3098630"/>
                  <a:gd name="connsiteX121" fmla="*/ 4452498 w 4794078"/>
                  <a:gd name="connsiteY121" fmla="*/ 821594 h 3098630"/>
                  <a:gd name="connsiteX122" fmla="*/ 4291133 w 4794078"/>
                  <a:gd name="connsiteY122" fmla="*/ 708041 h 3098630"/>
                  <a:gd name="connsiteX123" fmla="*/ 4153674 w 4794078"/>
                  <a:gd name="connsiteY123" fmla="*/ 576559 h 3098630"/>
                  <a:gd name="connsiteX124" fmla="*/ 4064027 w 4794078"/>
                  <a:gd name="connsiteY124" fmla="*/ 504841 h 3098630"/>
                  <a:gd name="connsiteX125" fmla="*/ 3896686 w 4794078"/>
                  <a:gd name="connsiteY125" fmla="*/ 373359 h 3098630"/>
                  <a:gd name="connsiteX126" fmla="*/ 3741298 w 4794078"/>
                  <a:gd name="connsiteY126" fmla="*/ 295665 h 3098630"/>
                  <a:gd name="connsiteX127" fmla="*/ 3723368 w 4794078"/>
                  <a:gd name="connsiteY127" fmla="*/ 283712 h 3098630"/>
                  <a:gd name="connsiteX128" fmla="*/ 3675556 w 4794078"/>
                  <a:gd name="connsiteY128" fmla="*/ 265783 h 3098630"/>
                  <a:gd name="connsiteX129" fmla="*/ 3621768 w 4794078"/>
                  <a:gd name="connsiteY129" fmla="*/ 235900 h 3098630"/>
                  <a:gd name="connsiteX130" fmla="*/ 3550050 w 4794078"/>
                  <a:gd name="connsiteY130" fmla="*/ 188088 h 3098630"/>
                  <a:gd name="connsiteX131" fmla="*/ 3532121 w 4794078"/>
                  <a:gd name="connsiteY131" fmla="*/ 182112 h 3098630"/>
                  <a:gd name="connsiteX132" fmla="*/ 3484309 w 4794078"/>
                  <a:gd name="connsiteY132" fmla="*/ 158206 h 3098630"/>
                  <a:gd name="connsiteX133" fmla="*/ 3460403 w 4794078"/>
                  <a:gd name="connsiteY133" fmla="*/ 146253 h 3098630"/>
                  <a:gd name="connsiteX134" fmla="*/ 3406615 w 4794078"/>
                  <a:gd name="connsiteY134" fmla="*/ 140277 h 3098630"/>
                  <a:gd name="connsiteX135" fmla="*/ 3310992 w 4794078"/>
                  <a:gd name="connsiteY135" fmla="*/ 116371 h 3098630"/>
                  <a:gd name="connsiteX136" fmla="*/ 3119745 w 4794078"/>
                  <a:gd name="connsiteY136" fmla="*/ 74536 h 3098630"/>
                  <a:gd name="connsiteX137" fmla="*/ 3054003 w 4794078"/>
                  <a:gd name="connsiteY137" fmla="*/ 56606 h 3098630"/>
                  <a:gd name="connsiteX138" fmla="*/ 2994239 w 4794078"/>
                  <a:gd name="connsiteY138" fmla="*/ 44653 h 3098630"/>
                  <a:gd name="connsiteX139" fmla="*/ 2970333 w 4794078"/>
                  <a:gd name="connsiteY139" fmla="*/ 38677 h 3098630"/>
                  <a:gd name="connsiteX140" fmla="*/ 2922521 w 4794078"/>
                  <a:gd name="connsiteY140" fmla="*/ 32700 h 3098630"/>
                  <a:gd name="connsiteX141" fmla="*/ 2689439 w 4794078"/>
                  <a:gd name="connsiteY141" fmla="*/ 38677 h 3098630"/>
                  <a:gd name="connsiteX142" fmla="*/ 2671509 w 4794078"/>
                  <a:gd name="connsiteY142" fmla="*/ 44653 h 3098630"/>
                  <a:gd name="connsiteX143" fmla="*/ 2641627 w 4794078"/>
                  <a:gd name="connsiteY143" fmla="*/ 50630 h 3098630"/>
                  <a:gd name="connsiteX144" fmla="*/ 2229250 w 4794078"/>
                  <a:gd name="connsiteY144" fmla="*/ 38677 h 3098630"/>
                  <a:gd name="connsiteX145" fmla="*/ 2169486 w 4794078"/>
                  <a:gd name="connsiteY145" fmla="*/ 32700 h 3098630"/>
                  <a:gd name="connsiteX146" fmla="*/ 2085815 w 4794078"/>
                  <a:gd name="connsiteY146" fmla="*/ 14771 h 3098630"/>
                  <a:gd name="connsiteX147" fmla="*/ 2026050 w 4794078"/>
                  <a:gd name="connsiteY147" fmla="*/ 8794 h 3098630"/>
                  <a:gd name="connsiteX148" fmla="*/ 1882615 w 4794078"/>
                  <a:gd name="connsiteY148" fmla="*/ 8794 h 3098630"/>
                  <a:gd name="connsiteX149" fmla="*/ 1679415 w 4794078"/>
                  <a:gd name="connsiteY149" fmla="*/ 2818 h 309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</a:cxnLst>
                <a:rect l="l" t="t" r="r" b="b"/>
                <a:pathLst>
                  <a:path w="4794078" h="3098630">
                    <a:moveTo>
                      <a:pt x="1679415" y="2818"/>
                    </a:moveTo>
                    <a:lnTo>
                      <a:pt x="1679415" y="2818"/>
                    </a:lnTo>
                    <a:cubicBezTo>
                      <a:pt x="1659493" y="10787"/>
                      <a:pt x="1639093" y="17650"/>
                      <a:pt x="1619650" y="26724"/>
                    </a:cubicBezTo>
                    <a:cubicBezTo>
                      <a:pt x="1609124" y="31636"/>
                      <a:pt x="1599922" y="39012"/>
                      <a:pt x="1589768" y="44653"/>
                    </a:cubicBezTo>
                    <a:cubicBezTo>
                      <a:pt x="1574252" y="53273"/>
                      <a:pt x="1536654" y="70327"/>
                      <a:pt x="1524027" y="74536"/>
                    </a:cubicBezTo>
                    <a:cubicBezTo>
                      <a:pt x="1514390" y="77748"/>
                      <a:pt x="1504106" y="78520"/>
                      <a:pt x="1494145" y="80512"/>
                    </a:cubicBezTo>
                    <a:cubicBezTo>
                      <a:pt x="1480200" y="86488"/>
                      <a:pt x="1466470" y="92995"/>
                      <a:pt x="1452309" y="98441"/>
                    </a:cubicBezTo>
                    <a:cubicBezTo>
                      <a:pt x="1440549" y="102964"/>
                      <a:pt x="1428080" y="105548"/>
                      <a:pt x="1416450" y="110394"/>
                    </a:cubicBezTo>
                    <a:cubicBezTo>
                      <a:pt x="1404114" y="115534"/>
                      <a:pt x="1392726" y="122724"/>
                      <a:pt x="1380592" y="128324"/>
                    </a:cubicBezTo>
                    <a:cubicBezTo>
                      <a:pt x="1366816" y="134682"/>
                      <a:pt x="1352568" y="139975"/>
                      <a:pt x="1338756" y="146253"/>
                    </a:cubicBezTo>
                    <a:cubicBezTo>
                      <a:pt x="1330645" y="149940"/>
                      <a:pt x="1323223" y="155161"/>
                      <a:pt x="1314850" y="158206"/>
                    </a:cubicBezTo>
                    <a:cubicBezTo>
                      <a:pt x="1301220" y="163162"/>
                      <a:pt x="1286960" y="166175"/>
                      <a:pt x="1273015" y="170159"/>
                    </a:cubicBezTo>
                    <a:cubicBezTo>
                      <a:pt x="1263054" y="176135"/>
                      <a:pt x="1253708" y="183281"/>
                      <a:pt x="1243133" y="188088"/>
                    </a:cubicBezTo>
                    <a:cubicBezTo>
                      <a:pt x="1165823" y="223229"/>
                      <a:pt x="1249062" y="174294"/>
                      <a:pt x="1171415" y="217971"/>
                    </a:cubicBezTo>
                    <a:cubicBezTo>
                      <a:pt x="1151166" y="229361"/>
                      <a:pt x="1132149" y="242897"/>
                      <a:pt x="1111650" y="253830"/>
                    </a:cubicBezTo>
                    <a:cubicBezTo>
                      <a:pt x="1102184" y="258878"/>
                      <a:pt x="1091118" y="260523"/>
                      <a:pt x="1081768" y="265783"/>
                    </a:cubicBezTo>
                    <a:cubicBezTo>
                      <a:pt x="913760" y="360288"/>
                      <a:pt x="1086075" y="272595"/>
                      <a:pt x="980168" y="325547"/>
                    </a:cubicBezTo>
                    <a:cubicBezTo>
                      <a:pt x="972199" y="333516"/>
                      <a:pt x="965494" y="342990"/>
                      <a:pt x="956262" y="349453"/>
                    </a:cubicBezTo>
                    <a:cubicBezTo>
                      <a:pt x="888001" y="397237"/>
                      <a:pt x="928313" y="323614"/>
                      <a:pt x="824780" y="427147"/>
                    </a:cubicBezTo>
                    <a:cubicBezTo>
                      <a:pt x="806292" y="445635"/>
                      <a:pt x="800680" y="452567"/>
                      <a:pt x="776968" y="468983"/>
                    </a:cubicBezTo>
                    <a:cubicBezTo>
                      <a:pt x="727945" y="502922"/>
                      <a:pt x="737312" y="488959"/>
                      <a:pt x="699274" y="522771"/>
                    </a:cubicBezTo>
                    <a:cubicBezTo>
                      <a:pt x="690851" y="530258"/>
                      <a:pt x="683849" y="539256"/>
                      <a:pt x="675368" y="546677"/>
                    </a:cubicBezTo>
                    <a:cubicBezTo>
                      <a:pt x="667872" y="553236"/>
                      <a:pt x="659193" y="558325"/>
                      <a:pt x="651462" y="564606"/>
                    </a:cubicBezTo>
                    <a:cubicBezTo>
                      <a:pt x="627311" y="584229"/>
                      <a:pt x="603896" y="604748"/>
                      <a:pt x="579745" y="624371"/>
                    </a:cubicBezTo>
                    <a:cubicBezTo>
                      <a:pt x="572014" y="630652"/>
                      <a:pt x="561816" y="634331"/>
                      <a:pt x="555839" y="642300"/>
                    </a:cubicBezTo>
                    <a:cubicBezTo>
                      <a:pt x="549862" y="650269"/>
                      <a:pt x="545561" y="659829"/>
                      <a:pt x="537909" y="666206"/>
                    </a:cubicBezTo>
                    <a:cubicBezTo>
                      <a:pt x="521355" y="680001"/>
                      <a:pt x="501360" y="689136"/>
                      <a:pt x="484121" y="702065"/>
                    </a:cubicBezTo>
                    <a:cubicBezTo>
                      <a:pt x="477360" y="707136"/>
                      <a:pt x="472838" y="714772"/>
                      <a:pt x="466192" y="719994"/>
                    </a:cubicBezTo>
                    <a:cubicBezTo>
                      <a:pt x="444885" y="736735"/>
                      <a:pt x="419610" y="748645"/>
                      <a:pt x="400450" y="767806"/>
                    </a:cubicBezTo>
                    <a:cubicBezTo>
                      <a:pt x="392482" y="775775"/>
                      <a:pt x="385345" y="784672"/>
                      <a:pt x="376545" y="791712"/>
                    </a:cubicBezTo>
                    <a:cubicBezTo>
                      <a:pt x="365327" y="800686"/>
                      <a:pt x="350844" y="805460"/>
                      <a:pt x="340686" y="815618"/>
                    </a:cubicBezTo>
                    <a:cubicBezTo>
                      <a:pt x="288285" y="868016"/>
                      <a:pt x="354767" y="803882"/>
                      <a:pt x="304827" y="845500"/>
                    </a:cubicBezTo>
                    <a:cubicBezTo>
                      <a:pt x="298334" y="850911"/>
                      <a:pt x="293315" y="857929"/>
                      <a:pt x="286898" y="863430"/>
                    </a:cubicBezTo>
                    <a:cubicBezTo>
                      <a:pt x="279335" y="869912"/>
                      <a:pt x="270488" y="874800"/>
                      <a:pt x="262992" y="881359"/>
                    </a:cubicBezTo>
                    <a:cubicBezTo>
                      <a:pt x="228086" y="911901"/>
                      <a:pt x="253436" y="900482"/>
                      <a:pt x="221156" y="911241"/>
                    </a:cubicBezTo>
                    <a:cubicBezTo>
                      <a:pt x="213187" y="921202"/>
                      <a:pt x="206935" y="932822"/>
                      <a:pt x="197250" y="941124"/>
                    </a:cubicBezTo>
                    <a:cubicBezTo>
                      <a:pt x="192467" y="945224"/>
                      <a:pt x="184104" y="943000"/>
                      <a:pt x="179321" y="947100"/>
                    </a:cubicBezTo>
                    <a:cubicBezTo>
                      <a:pt x="92363" y="1021636"/>
                      <a:pt x="199005" y="947922"/>
                      <a:pt x="137486" y="988936"/>
                    </a:cubicBezTo>
                    <a:cubicBezTo>
                      <a:pt x="120085" y="1015036"/>
                      <a:pt x="123235" y="1011691"/>
                      <a:pt x="95650" y="1042724"/>
                    </a:cubicBezTo>
                    <a:cubicBezTo>
                      <a:pt x="90035" y="1049041"/>
                      <a:pt x="82910" y="1053982"/>
                      <a:pt x="77721" y="1060653"/>
                    </a:cubicBezTo>
                    <a:cubicBezTo>
                      <a:pt x="64203" y="1078033"/>
                      <a:pt x="50732" y="1099720"/>
                      <a:pt x="41862" y="1120418"/>
                    </a:cubicBezTo>
                    <a:cubicBezTo>
                      <a:pt x="35724" y="1134741"/>
                      <a:pt x="34239" y="1147098"/>
                      <a:pt x="29909" y="1162253"/>
                    </a:cubicBezTo>
                    <a:cubicBezTo>
                      <a:pt x="21428" y="1191937"/>
                      <a:pt x="24029" y="1170592"/>
                      <a:pt x="17956" y="1210065"/>
                    </a:cubicBezTo>
                    <a:cubicBezTo>
                      <a:pt x="8302" y="1272818"/>
                      <a:pt x="18196" y="1239231"/>
                      <a:pt x="6003" y="1275806"/>
                    </a:cubicBezTo>
                    <a:cubicBezTo>
                      <a:pt x="4011" y="1289751"/>
                      <a:pt x="-387" y="1303561"/>
                      <a:pt x="27" y="1317641"/>
                    </a:cubicBezTo>
                    <a:cubicBezTo>
                      <a:pt x="4005" y="1452866"/>
                      <a:pt x="207" y="1431909"/>
                      <a:pt x="17956" y="1502912"/>
                    </a:cubicBezTo>
                    <a:cubicBezTo>
                      <a:pt x="19948" y="1520841"/>
                      <a:pt x="20967" y="1538906"/>
                      <a:pt x="23933" y="1556700"/>
                    </a:cubicBezTo>
                    <a:cubicBezTo>
                      <a:pt x="24759" y="1561658"/>
                      <a:pt x="37205" y="1618093"/>
                      <a:pt x="41862" y="1634394"/>
                    </a:cubicBezTo>
                    <a:cubicBezTo>
                      <a:pt x="43593" y="1640452"/>
                      <a:pt x="46311" y="1646212"/>
                      <a:pt x="47839" y="1652324"/>
                    </a:cubicBezTo>
                    <a:cubicBezTo>
                      <a:pt x="51508" y="1667001"/>
                      <a:pt x="61990" y="1715217"/>
                      <a:pt x="65768" y="1735994"/>
                    </a:cubicBezTo>
                    <a:cubicBezTo>
                      <a:pt x="67936" y="1747916"/>
                      <a:pt x="68557" y="1760162"/>
                      <a:pt x="71745" y="1771853"/>
                    </a:cubicBezTo>
                    <a:cubicBezTo>
                      <a:pt x="74568" y="1782203"/>
                      <a:pt x="79714" y="1791775"/>
                      <a:pt x="83698" y="1801736"/>
                    </a:cubicBezTo>
                    <a:cubicBezTo>
                      <a:pt x="85690" y="1815681"/>
                      <a:pt x="86912" y="1829758"/>
                      <a:pt x="89674" y="1843571"/>
                    </a:cubicBezTo>
                    <a:cubicBezTo>
                      <a:pt x="90909" y="1849748"/>
                      <a:pt x="93497" y="1855580"/>
                      <a:pt x="95650" y="1861500"/>
                    </a:cubicBezTo>
                    <a:cubicBezTo>
                      <a:pt x="101467" y="1877496"/>
                      <a:pt x="108197" y="1893164"/>
                      <a:pt x="113580" y="1909312"/>
                    </a:cubicBezTo>
                    <a:cubicBezTo>
                      <a:pt x="118166" y="1923071"/>
                      <a:pt x="122016" y="1937077"/>
                      <a:pt x="125533" y="1951147"/>
                    </a:cubicBezTo>
                    <a:cubicBezTo>
                      <a:pt x="127997" y="1961002"/>
                      <a:pt x="127942" y="1971519"/>
                      <a:pt x="131509" y="1981030"/>
                    </a:cubicBezTo>
                    <a:cubicBezTo>
                      <a:pt x="134031" y="1987755"/>
                      <a:pt x="140250" y="1992535"/>
                      <a:pt x="143462" y="1998959"/>
                    </a:cubicBezTo>
                    <a:cubicBezTo>
                      <a:pt x="146279" y="2004594"/>
                      <a:pt x="146880" y="2011131"/>
                      <a:pt x="149439" y="2016888"/>
                    </a:cubicBezTo>
                    <a:cubicBezTo>
                      <a:pt x="154867" y="2029100"/>
                      <a:pt x="162228" y="2040411"/>
                      <a:pt x="167368" y="2052747"/>
                    </a:cubicBezTo>
                    <a:cubicBezTo>
                      <a:pt x="172214" y="2064377"/>
                      <a:pt x="175337" y="2076653"/>
                      <a:pt x="179321" y="2088606"/>
                    </a:cubicBezTo>
                    <a:cubicBezTo>
                      <a:pt x="181313" y="2094583"/>
                      <a:pt x="182057" y="2101134"/>
                      <a:pt x="185298" y="2106536"/>
                    </a:cubicBezTo>
                    <a:cubicBezTo>
                      <a:pt x="214688" y="2155520"/>
                      <a:pt x="198029" y="2126022"/>
                      <a:pt x="233109" y="2196183"/>
                    </a:cubicBezTo>
                    <a:cubicBezTo>
                      <a:pt x="244778" y="2219522"/>
                      <a:pt x="242939" y="2218312"/>
                      <a:pt x="257015" y="2238018"/>
                    </a:cubicBezTo>
                    <a:cubicBezTo>
                      <a:pt x="262805" y="2246124"/>
                      <a:pt x="270223" y="2253154"/>
                      <a:pt x="274945" y="2261924"/>
                    </a:cubicBezTo>
                    <a:cubicBezTo>
                      <a:pt x="314813" y="2335966"/>
                      <a:pt x="279578" y="2296441"/>
                      <a:pt x="316780" y="2333641"/>
                    </a:cubicBezTo>
                    <a:cubicBezTo>
                      <a:pt x="326705" y="2353491"/>
                      <a:pt x="328016" y="2358584"/>
                      <a:pt x="340686" y="2375477"/>
                    </a:cubicBezTo>
                    <a:cubicBezTo>
                      <a:pt x="348340" y="2385682"/>
                      <a:pt x="356938" y="2395154"/>
                      <a:pt x="364592" y="2405359"/>
                    </a:cubicBezTo>
                    <a:cubicBezTo>
                      <a:pt x="368902" y="2411105"/>
                      <a:pt x="372370" y="2417443"/>
                      <a:pt x="376545" y="2423288"/>
                    </a:cubicBezTo>
                    <a:cubicBezTo>
                      <a:pt x="382335" y="2431393"/>
                      <a:pt x="388685" y="2439089"/>
                      <a:pt x="394474" y="2447194"/>
                    </a:cubicBezTo>
                    <a:cubicBezTo>
                      <a:pt x="398649" y="2453039"/>
                      <a:pt x="401655" y="2459755"/>
                      <a:pt x="406427" y="2465124"/>
                    </a:cubicBezTo>
                    <a:cubicBezTo>
                      <a:pt x="417657" y="2477758"/>
                      <a:pt x="430978" y="2488418"/>
                      <a:pt x="442286" y="2500983"/>
                    </a:cubicBezTo>
                    <a:cubicBezTo>
                      <a:pt x="495480" y="2560087"/>
                      <a:pt x="406777" y="2479390"/>
                      <a:pt x="502050" y="2566724"/>
                    </a:cubicBezTo>
                    <a:cubicBezTo>
                      <a:pt x="511453" y="2575344"/>
                      <a:pt x="521421" y="2583403"/>
                      <a:pt x="531933" y="2590630"/>
                    </a:cubicBezTo>
                    <a:cubicBezTo>
                      <a:pt x="553337" y="2605345"/>
                      <a:pt x="579307" y="2614098"/>
                      <a:pt x="597674" y="2632465"/>
                    </a:cubicBezTo>
                    <a:cubicBezTo>
                      <a:pt x="622711" y="2657502"/>
                      <a:pt x="622181" y="2659660"/>
                      <a:pt x="663415" y="2680277"/>
                    </a:cubicBezTo>
                    <a:cubicBezTo>
                      <a:pt x="674684" y="2685912"/>
                      <a:pt x="687321" y="2688246"/>
                      <a:pt x="699274" y="2692230"/>
                    </a:cubicBezTo>
                    <a:cubicBezTo>
                      <a:pt x="709235" y="2700199"/>
                      <a:pt x="718117" y="2709745"/>
                      <a:pt x="729156" y="2716136"/>
                    </a:cubicBezTo>
                    <a:cubicBezTo>
                      <a:pt x="793578" y="2753433"/>
                      <a:pt x="795576" y="2752221"/>
                      <a:pt x="848686" y="2769924"/>
                    </a:cubicBezTo>
                    <a:cubicBezTo>
                      <a:pt x="896281" y="2805619"/>
                      <a:pt x="904871" y="2814549"/>
                      <a:pt x="986145" y="2841641"/>
                    </a:cubicBezTo>
                    <a:cubicBezTo>
                      <a:pt x="1004074" y="2847618"/>
                      <a:pt x="1022135" y="2853214"/>
                      <a:pt x="1039933" y="2859571"/>
                    </a:cubicBezTo>
                    <a:cubicBezTo>
                      <a:pt x="1101751" y="2881650"/>
                      <a:pt x="1034289" y="2862659"/>
                      <a:pt x="1123603" y="2889453"/>
                    </a:cubicBezTo>
                    <a:cubicBezTo>
                      <a:pt x="1165277" y="2901955"/>
                      <a:pt x="1207274" y="2913359"/>
                      <a:pt x="1249109" y="2925312"/>
                    </a:cubicBezTo>
                    <a:cubicBezTo>
                      <a:pt x="1263054" y="2929296"/>
                      <a:pt x="1276757" y="2934256"/>
                      <a:pt x="1290945" y="2937265"/>
                    </a:cubicBezTo>
                    <a:cubicBezTo>
                      <a:pt x="1356686" y="2951210"/>
                      <a:pt x="1423550" y="2960638"/>
                      <a:pt x="1488168" y="2979100"/>
                    </a:cubicBezTo>
                    <a:cubicBezTo>
                      <a:pt x="1502113" y="2983084"/>
                      <a:pt x="1515756" y="2988339"/>
                      <a:pt x="1530003" y="2991053"/>
                    </a:cubicBezTo>
                    <a:cubicBezTo>
                      <a:pt x="1557679" y="2996325"/>
                      <a:pt x="1585784" y="2999022"/>
                      <a:pt x="1613674" y="3003006"/>
                    </a:cubicBezTo>
                    <a:lnTo>
                      <a:pt x="1655509" y="3008983"/>
                    </a:lnTo>
                    <a:cubicBezTo>
                      <a:pt x="1669454" y="3010975"/>
                      <a:pt x="1683507" y="3012323"/>
                      <a:pt x="1697345" y="3014959"/>
                    </a:cubicBezTo>
                    <a:lnTo>
                      <a:pt x="1822850" y="3038865"/>
                    </a:lnTo>
                    <a:cubicBezTo>
                      <a:pt x="1854521" y="3044326"/>
                      <a:pt x="1881178" y="3044554"/>
                      <a:pt x="1912498" y="3050818"/>
                    </a:cubicBezTo>
                    <a:cubicBezTo>
                      <a:pt x="2031235" y="3074566"/>
                      <a:pt x="1869283" y="3051938"/>
                      <a:pt x="2043980" y="3074724"/>
                    </a:cubicBezTo>
                    <a:cubicBezTo>
                      <a:pt x="2117982" y="3084376"/>
                      <a:pt x="2091517" y="3078502"/>
                      <a:pt x="2181439" y="3086677"/>
                    </a:cubicBezTo>
                    <a:cubicBezTo>
                      <a:pt x="2202697" y="3088610"/>
                      <a:pt x="2248900" y="3095460"/>
                      <a:pt x="2271086" y="3098630"/>
                    </a:cubicBezTo>
                    <a:cubicBezTo>
                      <a:pt x="2368036" y="3097204"/>
                      <a:pt x="2639369" y="3098344"/>
                      <a:pt x="2791039" y="3086677"/>
                    </a:cubicBezTo>
                    <a:cubicBezTo>
                      <a:pt x="2805084" y="3085597"/>
                      <a:pt x="2818979" y="3083016"/>
                      <a:pt x="2832874" y="3080700"/>
                    </a:cubicBezTo>
                    <a:lnTo>
                      <a:pt x="2970333" y="3056794"/>
                    </a:lnTo>
                    <a:cubicBezTo>
                      <a:pt x="2990675" y="3053513"/>
                      <a:pt x="3053141" y="3047052"/>
                      <a:pt x="3071933" y="3044841"/>
                    </a:cubicBezTo>
                    <a:cubicBezTo>
                      <a:pt x="3087884" y="3042964"/>
                      <a:pt x="3103902" y="3041505"/>
                      <a:pt x="3119745" y="3038865"/>
                    </a:cubicBezTo>
                    <a:cubicBezTo>
                      <a:pt x="3151734" y="3033534"/>
                      <a:pt x="3183418" y="3026493"/>
                      <a:pt x="3215368" y="3020936"/>
                    </a:cubicBezTo>
                    <a:cubicBezTo>
                      <a:pt x="3229246" y="3018522"/>
                      <a:pt x="3243429" y="3017911"/>
                      <a:pt x="3257203" y="3014959"/>
                    </a:cubicBezTo>
                    <a:cubicBezTo>
                      <a:pt x="3367944" y="2991228"/>
                      <a:pt x="3230912" y="3012738"/>
                      <a:pt x="3340874" y="2997030"/>
                    </a:cubicBezTo>
                    <a:cubicBezTo>
                      <a:pt x="3366772" y="2989061"/>
                      <a:pt x="3392460" y="2980376"/>
                      <a:pt x="3418568" y="2973124"/>
                    </a:cubicBezTo>
                    <a:cubicBezTo>
                      <a:pt x="3485009" y="2954668"/>
                      <a:pt x="3405646" y="2986030"/>
                      <a:pt x="3496262" y="2949218"/>
                    </a:cubicBezTo>
                    <a:cubicBezTo>
                      <a:pt x="3544250" y="2929723"/>
                      <a:pt x="3596346" y="2917799"/>
                      <a:pt x="3639698" y="2889453"/>
                    </a:cubicBezTo>
                    <a:cubicBezTo>
                      <a:pt x="3733270" y="2828271"/>
                      <a:pt x="3911204" y="2714119"/>
                      <a:pt x="3992309" y="2650394"/>
                    </a:cubicBezTo>
                    <a:cubicBezTo>
                      <a:pt x="4075980" y="2584653"/>
                      <a:pt x="4168079" y="2528413"/>
                      <a:pt x="4243321" y="2453171"/>
                    </a:cubicBezTo>
                    <a:cubicBezTo>
                      <a:pt x="4409374" y="2287118"/>
                      <a:pt x="4256538" y="2449932"/>
                      <a:pt x="4380780" y="2291806"/>
                    </a:cubicBezTo>
                    <a:cubicBezTo>
                      <a:pt x="4405211" y="2260712"/>
                      <a:pt x="4435090" y="2234047"/>
                      <a:pt x="4458474" y="2202159"/>
                    </a:cubicBezTo>
                    <a:cubicBezTo>
                      <a:pt x="4500950" y="2144236"/>
                      <a:pt x="4538498" y="2082854"/>
                      <a:pt x="4578003" y="2022865"/>
                    </a:cubicBezTo>
                    <a:cubicBezTo>
                      <a:pt x="4625830" y="1950240"/>
                      <a:pt x="4632199" y="1938776"/>
                      <a:pt x="4673627" y="1849547"/>
                    </a:cubicBezTo>
                    <a:cubicBezTo>
                      <a:pt x="4682662" y="1830086"/>
                      <a:pt x="4690928" y="1810197"/>
                      <a:pt x="4697533" y="1789783"/>
                    </a:cubicBezTo>
                    <a:cubicBezTo>
                      <a:pt x="4712864" y="1742397"/>
                      <a:pt x="4725520" y="1694187"/>
                      <a:pt x="4739368" y="1646347"/>
                    </a:cubicBezTo>
                    <a:cubicBezTo>
                      <a:pt x="4747433" y="1618485"/>
                      <a:pt x="4763274" y="1562677"/>
                      <a:pt x="4763274" y="1562677"/>
                    </a:cubicBezTo>
                    <a:cubicBezTo>
                      <a:pt x="4765266" y="1542755"/>
                      <a:pt x="4766159" y="1522693"/>
                      <a:pt x="4769250" y="1502912"/>
                    </a:cubicBezTo>
                    <a:cubicBezTo>
                      <a:pt x="4776127" y="1458900"/>
                      <a:pt x="4790126" y="1415873"/>
                      <a:pt x="4793156" y="1371430"/>
                    </a:cubicBezTo>
                    <a:cubicBezTo>
                      <a:pt x="4796141" y="1327659"/>
                      <a:pt x="4791275" y="1283628"/>
                      <a:pt x="4787180" y="1239947"/>
                    </a:cubicBezTo>
                    <a:cubicBezTo>
                      <a:pt x="4784188" y="1208036"/>
                      <a:pt x="4772055" y="1161886"/>
                      <a:pt x="4757298" y="1132371"/>
                    </a:cubicBezTo>
                    <a:cubicBezTo>
                      <a:pt x="4746908" y="1111591"/>
                      <a:pt x="4734060" y="1092111"/>
                      <a:pt x="4721439" y="1072606"/>
                    </a:cubicBezTo>
                    <a:cubicBezTo>
                      <a:pt x="4712129" y="1058218"/>
                      <a:pt x="4702841" y="1043668"/>
                      <a:pt x="4691556" y="1030771"/>
                    </a:cubicBezTo>
                    <a:cubicBezTo>
                      <a:pt x="4659407" y="994030"/>
                      <a:pt x="4606796" y="949669"/>
                      <a:pt x="4572027" y="917218"/>
                    </a:cubicBezTo>
                    <a:cubicBezTo>
                      <a:pt x="4518464" y="867226"/>
                      <a:pt x="4562382" y="892695"/>
                      <a:pt x="4452498" y="821594"/>
                    </a:cubicBezTo>
                    <a:cubicBezTo>
                      <a:pt x="4389553" y="780865"/>
                      <a:pt x="4344402" y="756467"/>
                      <a:pt x="4291133" y="708041"/>
                    </a:cubicBezTo>
                    <a:cubicBezTo>
                      <a:pt x="4244217" y="665390"/>
                      <a:pt x="4203185" y="616168"/>
                      <a:pt x="4153674" y="576559"/>
                    </a:cubicBezTo>
                    <a:cubicBezTo>
                      <a:pt x="4123792" y="552653"/>
                      <a:pt x="4092989" y="529854"/>
                      <a:pt x="4064027" y="504841"/>
                    </a:cubicBezTo>
                    <a:cubicBezTo>
                      <a:pt x="3981141" y="433257"/>
                      <a:pt x="4050486" y="457251"/>
                      <a:pt x="3896686" y="373359"/>
                    </a:cubicBezTo>
                    <a:cubicBezTo>
                      <a:pt x="3739691" y="287725"/>
                      <a:pt x="3935874" y="392952"/>
                      <a:pt x="3741298" y="295665"/>
                    </a:cubicBezTo>
                    <a:cubicBezTo>
                      <a:pt x="3734873" y="292453"/>
                      <a:pt x="3729793" y="286924"/>
                      <a:pt x="3723368" y="283712"/>
                    </a:cubicBezTo>
                    <a:cubicBezTo>
                      <a:pt x="3659360" y="251709"/>
                      <a:pt x="3772428" y="318623"/>
                      <a:pt x="3675556" y="265783"/>
                    </a:cubicBezTo>
                    <a:cubicBezTo>
                      <a:pt x="3610966" y="230552"/>
                      <a:pt x="3663628" y="249854"/>
                      <a:pt x="3621768" y="235900"/>
                    </a:cubicBezTo>
                    <a:cubicBezTo>
                      <a:pt x="3594424" y="215393"/>
                      <a:pt x="3584426" y="206839"/>
                      <a:pt x="3550050" y="188088"/>
                    </a:cubicBezTo>
                    <a:cubicBezTo>
                      <a:pt x="3544520" y="185071"/>
                      <a:pt x="3537856" y="184719"/>
                      <a:pt x="3532121" y="182112"/>
                    </a:cubicBezTo>
                    <a:cubicBezTo>
                      <a:pt x="3515900" y="174739"/>
                      <a:pt x="3500246" y="166175"/>
                      <a:pt x="3484309" y="158206"/>
                    </a:cubicBezTo>
                    <a:cubicBezTo>
                      <a:pt x="3476340" y="154222"/>
                      <a:pt x="3469258" y="147237"/>
                      <a:pt x="3460403" y="146253"/>
                    </a:cubicBezTo>
                    <a:lnTo>
                      <a:pt x="3406615" y="140277"/>
                    </a:lnTo>
                    <a:cubicBezTo>
                      <a:pt x="3287810" y="104634"/>
                      <a:pt x="3395001" y="134057"/>
                      <a:pt x="3310992" y="116371"/>
                    </a:cubicBezTo>
                    <a:lnTo>
                      <a:pt x="3119745" y="74536"/>
                    </a:lnTo>
                    <a:cubicBezTo>
                      <a:pt x="3079911" y="54619"/>
                      <a:pt x="3109921" y="66474"/>
                      <a:pt x="3054003" y="56606"/>
                    </a:cubicBezTo>
                    <a:cubicBezTo>
                      <a:pt x="3033996" y="53075"/>
                      <a:pt x="3014104" y="48910"/>
                      <a:pt x="2994239" y="44653"/>
                    </a:cubicBezTo>
                    <a:cubicBezTo>
                      <a:pt x="2986207" y="42932"/>
                      <a:pt x="2978435" y="40027"/>
                      <a:pt x="2970333" y="38677"/>
                    </a:cubicBezTo>
                    <a:cubicBezTo>
                      <a:pt x="2954490" y="36037"/>
                      <a:pt x="2938458" y="34692"/>
                      <a:pt x="2922521" y="32700"/>
                    </a:cubicBezTo>
                    <a:cubicBezTo>
                      <a:pt x="2844827" y="34692"/>
                      <a:pt x="2767071" y="34980"/>
                      <a:pt x="2689439" y="38677"/>
                    </a:cubicBezTo>
                    <a:cubicBezTo>
                      <a:pt x="2683146" y="38977"/>
                      <a:pt x="2677621" y="43125"/>
                      <a:pt x="2671509" y="44653"/>
                    </a:cubicBezTo>
                    <a:cubicBezTo>
                      <a:pt x="2661654" y="47117"/>
                      <a:pt x="2651588" y="48638"/>
                      <a:pt x="2641627" y="50630"/>
                    </a:cubicBezTo>
                    <a:cubicBezTo>
                      <a:pt x="2491764" y="47632"/>
                      <a:pt x="2371204" y="48467"/>
                      <a:pt x="2229250" y="38677"/>
                    </a:cubicBezTo>
                    <a:cubicBezTo>
                      <a:pt x="2209277" y="37300"/>
                      <a:pt x="2189407" y="34692"/>
                      <a:pt x="2169486" y="32700"/>
                    </a:cubicBezTo>
                    <a:cubicBezTo>
                      <a:pt x="2139582" y="25225"/>
                      <a:pt x="2119719" y="19857"/>
                      <a:pt x="2085815" y="14771"/>
                    </a:cubicBezTo>
                    <a:cubicBezTo>
                      <a:pt x="2066015" y="11801"/>
                      <a:pt x="2045972" y="10786"/>
                      <a:pt x="2026050" y="8794"/>
                    </a:cubicBezTo>
                    <a:cubicBezTo>
                      <a:pt x="1964195" y="-6669"/>
                      <a:pt x="2006697" y="1495"/>
                      <a:pt x="1882615" y="8794"/>
                    </a:cubicBezTo>
                    <a:cubicBezTo>
                      <a:pt x="1737570" y="17326"/>
                      <a:pt x="1713282" y="3814"/>
                      <a:pt x="1679415" y="2818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Rectangle 41"/>
                  <p:cNvSpPr/>
                  <p:nvPr/>
                </p:nvSpPr>
                <p:spPr>
                  <a:xfrm>
                    <a:off x="5260117" y="3650233"/>
                    <a:ext cx="44037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42" name="Rectangle 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60117" y="3650233"/>
                    <a:ext cx="440377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3" name="Oval 42"/>
              <p:cNvSpPr/>
              <p:nvPr/>
            </p:nvSpPr>
            <p:spPr>
              <a:xfrm>
                <a:off x="5392200" y="4375359"/>
                <a:ext cx="176212" cy="19021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5774287" y="5442859"/>
                <a:ext cx="176212" cy="19021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732694" y="3775705"/>
                <a:ext cx="176212" cy="19021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63" name="Group 62"/>
              <p:cNvGrpSpPr/>
              <p:nvPr/>
            </p:nvGrpSpPr>
            <p:grpSpPr>
              <a:xfrm>
                <a:off x="6241770" y="4692305"/>
                <a:ext cx="543158" cy="360701"/>
                <a:chOff x="8744278" y="4534028"/>
                <a:chExt cx="543158" cy="360701"/>
              </a:xfrm>
            </p:grpSpPr>
            <p:sp>
              <p:nvSpPr>
                <p:cNvPr id="46" name="Oval 45"/>
                <p:cNvSpPr/>
                <p:nvPr/>
              </p:nvSpPr>
              <p:spPr>
                <a:xfrm>
                  <a:off x="8744278" y="4534028"/>
                  <a:ext cx="543158" cy="360701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7" name="Rectangle 46"/>
                    <p:cNvSpPr/>
                    <p:nvPr/>
                  </p:nvSpPr>
                  <p:spPr>
                    <a:xfrm>
                      <a:off x="8781546" y="4545277"/>
                      <a:ext cx="482120" cy="3077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dirty="0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1400" b="0" i="1" dirty="0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dirty="0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>
                <p:sp>
                  <p:nvSpPr>
                    <p:cNvPr id="47" name="Rectangle 4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81546" y="4545277"/>
                      <a:ext cx="482120" cy="30777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48" name="Straight Arrow Connector 47"/>
              <p:cNvCxnSpPr>
                <a:endCxn id="43" idx="2"/>
              </p:cNvCxnSpPr>
              <p:nvPr/>
            </p:nvCxnSpPr>
            <p:spPr>
              <a:xfrm>
                <a:off x="5103906" y="4375359"/>
                <a:ext cx="288294" cy="9510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/>
            <p:cNvGrpSpPr/>
            <p:nvPr/>
          </p:nvGrpSpPr>
          <p:grpSpPr>
            <a:xfrm>
              <a:off x="2191372" y="3680227"/>
              <a:ext cx="2416986" cy="2558905"/>
              <a:chOff x="2191372" y="3680227"/>
              <a:chExt cx="2416986" cy="2558905"/>
            </a:xfrm>
          </p:grpSpPr>
          <p:sp>
            <p:nvSpPr>
              <p:cNvPr id="60" name="Double Brace 59"/>
              <p:cNvSpPr/>
              <p:nvPr/>
            </p:nvSpPr>
            <p:spPr>
              <a:xfrm>
                <a:off x="2191372" y="3680227"/>
                <a:ext cx="2049283" cy="2558905"/>
              </a:xfrm>
              <a:custGeom>
                <a:avLst/>
                <a:gdLst>
                  <a:gd name="connsiteX0" fmla="*/ 146418 w 878542"/>
                  <a:gd name="connsiteY0" fmla="*/ 1348714 h 1348714"/>
                  <a:gd name="connsiteX1" fmla="*/ 73209 w 878542"/>
                  <a:gd name="connsiteY1" fmla="*/ 1275505 h 1348714"/>
                  <a:gd name="connsiteX2" fmla="*/ 73209 w 878542"/>
                  <a:gd name="connsiteY2" fmla="*/ 747566 h 1348714"/>
                  <a:gd name="connsiteX3" fmla="*/ 0 w 878542"/>
                  <a:gd name="connsiteY3" fmla="*/ 674357 h 1348714"/>
                  <a:gd name="connsiteX4" fmla="*/ 73209 w 878542"/>
                  <a:gd name="connsiteY4" fmla="*/ 601148 h 1348714"/>
                  <a:gd name="connsiteX5" fmla="*/ 73209 w 878542"/>
                  <a:gd name="connsiteY5" fmla="*/ 73209 h 1348714"/>
                  <a:gd name="connsiteX6" fmla="*/ 146418 w 878542"/>
                  <a:gd name="connsiteY6" fmla="*/ 0 h 1348714"/>
                  <a:gd name="connsiteX7" fmla="*/ 732124 w 878542"/>
                  <a:gd name="connsiteY7" fmla="*/ 0 h 1348714"/>
                  <a:gd name="connsiteX8" fmla="*/ 805333 w 878542"/>
                  <a:gd name="connsiteY8" fmla="*/ 73209 h 1348714"/>
                  <a:gd name="connsiteX9" fmla="*/ 805333 w 878542"/>
                  <a:gd name="connsiteY9" fmla="*/ 601148 h 1348714"/>
                  <a:gd name="connsiteX10" fmla="*/ 878542 w 878542"/>
                  <a:gd name="connsiteY10" fmla="*/ 674357 h 1348714"/>
                  <a:gd name="connsiteX11" fmla="*/ 805333 w 878542"/>
                  <a:gd name="connsiteY11" fmla="*/ 747566 h 1348714"/>
                  <a:gd name="connsiteX12" fmla="*/ 805333 w 878542"/>
                  <a:gd name="connsiteY12" fmla="*/ 1275505 h 1348714"/>
                  <a:gd name="connsiteX13" fmla="*/ 732124 w 878542"/>
                  <a:gd name="connsiteY13" fmla="*/ 1348714 h 1348714"/>
                  <a:gd name="connsiteX14" fmla="*/ 146418 w 878542"/>
                  <a:gd name="connsiteY14" fmla="*/ 1348714 h 1348714"/>
                  <a:gd name="connsiteX0" fmla="*/ 146418 w 878542"/>
                  <a:gd name="connsiteY0" fmla="*/ 1348714 h 1348714"/>
                  <a:gd name="connsiteX1" fmla="*/ 73209 w 878542"/>
                  <a:gd name="connsiteY1" fmla="*/ 1275505 h 1348714"/>
                  <a:gd name="connsiteX2" fmla="*/ 73209 w 878542"/>
                  <a:gd name="connsiteY2" fmla="*/ 747566 h 1348714"/>
                  <a:gd name="connsiteX3" fmla="*/ 0 w 878542"/>
                  <a:gd name="connsiteY3" fmla="*/ 674357 h 1348714"/>
                  <a:gd name="connsiteX4" fmla="*/ 73209 w 878542"/>
                  <a:gd name="connsiteY4" fmla="*/ 601148 h 1348714"/>
                  <a:gd name="connsiteX5" fmla="*/ 73209 w 878542"/>
                  <a:gd name="connsiteY5" fmla="*/ 73209 h 1348714"/>
                  <a:gd name="connsiteX6" fmla="*/ 146418 w 878542"/>
                  <a:gd name="connsiteY6" fmla="*/ 0 h 1348714"/>
                  <a:gd name="connsiteX7" fmla="*/ 732124 w 878542"/>
                  <a:gd name="connsiteY7" fmla="*/ 0 h 1348714"/>
                  <a:gd name="connsiteX8" fmla="*/ 805333 w 878542"/>
                  <a:gd name="connsiteY8" fmla="*/ 73209 h 1348714"/>
                  <a:gd name="connsiteX9" fmla="*/ 805333 w 878542"/>
                  <a:gd name="connsiteY9" fmla="*/ 601148 h 1348714"/>
                  <a:gd name="connsiteX10" fmla="*/ 878542 w 878542"/>
                  <a:gd name="connsiteY10" fmla="*/ 674357 h 1348714"/>
                  <a:gd name="connsiteX11" fmla="*/ 805333 w 878542"/>
                  <a:gd name="connsiteY11" fmla="*/ 747566 h 1348714"/>
                  <a:gd name="connsiteX12" fmla="*/ 805333 w 878542"/>
                  <a:gd name="connsiteY12" fmla="*/ 1275505 h 1348714"/>
                  <a:gd name="connsiteX13" fmla="*/ 732124 w 878542"/>
                  <a:gd name="connsiteY13" fmla="*/ 1348714 h 1348714"/>
                  <a:gd name="connsiteX0" fmla="*/ 146418 w 878542"/>
                  <a:gd name="connsiteY0" fmla="*/ 1348714 h 1348714"/>
                  <a:gd name="connsiteX1" fmla="*/ 73209 w 878542"/>
                  <a:gd name="connsiteY1" fmla="*/ 1275505 h 1348714"/>
                  <a:gd name="connsiteX2" fmla="*/ 73209 w 878542"/>
                  <a:gd name="connsiteY2" fmla="*/ 747566 h 1348714"/>
                  <a:gd name="connsiteX3" fmla="*/ 0 w 878542"/>
                  <a:gd name="connsiteY3" fmla="*/ 674357 h 1348714"/>
                  <a:gd name="connsiteX4" fmla="*/ 73209 w 878542"/>
                  <a:gd name="connsiteY4" fmla="*/ 601148 h 1348714"/>
                  <a:gd name="connsiteX5" fmla="*/ 73209 w 878542"/>
                  <a:gd name="connsiteY5" fmla="*/ 73209 h 1348714"/>
                  <a:gd name="connsiteX6" fmla="*/ 146418 w 878542"/>
                  <a:gd name="connsiteY6" fmla="*/ 0 h 1348714"/>
                  <a:gd name="connsiteX7" fmla="*/ 732124 w 878542"/>
                  <a:gd name="connsiteY7" fmla="*/ 0 h 1348714"/>
                  <a:gd name="connsiteX8" fmla="*/ 805333 w 878542"/>
                  <a:gd name="connsiteY8" fmla="*/ 73209 h 1348714"/>
                  <a:gd name="connsiteX9" fmla="*/ 805333 w 878542"/>
                  <a:gd name="connsiteY9" fmla="*/ 601148 h 1348714"/>
                  <a:gd name="connsiteX10" fmla="*/ 878542 w 878542"/>
                  <a:gd name="connsiteY10" fmla="*/ 674357 h 1348714"/>
                  <a:gd name="connsiteX11" fmla="*/ 805333 w 878542"/>
                  <a:gd name="connsiteY11" fmla="*/ 747566 h 1348714"/>
                  <a:gd name="connsiteX12" fmla="*/ 805333 w 878542"/>
                  <a:gd name="connsiteY12" fmla="*/ 1275505 h 1348714"/>
                  <a:gd name="connsiteX13" fmla="*/ 732124 w 878542"/>
                  <a:gd name="connsiteY13" fmla="*/ 1348714 h 1348714"/>
                  <a:gd name="connsiteX14" fmla="*/ 146418 w 878542"/>
                  <a:gd name="connsiteY14" fmla="*/ 1348714 h 1348714"/>
                  <a:gd name="connsiteX0" fmla="*/ 146418 w 878542"/>
                  <a:gd name="connsiteY0" fmla="*/ 1348714 h 1348714"/>
                  <a:gd name="connsiteX1" fmla="*/ 73209 w 878542"/>
                  <a:gd name="connsiteY1" fmla="*/ 1275505 h 1348714"/>
                  <a:gd name="connsiteX2" fmla="*/ 73209 w 878542"/>
                  <a:gd name="connsiteY2" fmla="*/ 747566 h 1348714"/>
                  <a:gd name="connsiteX3" fmla="*/ 0 w 878542"/>
                  <a:gd name="connsiteY3" fmla="*/ 674357 h 1348714"/>
                  <a:gd name="connsiteX4" fmla="*/ 73209 w 878542"/>
                  <a:gd name="connsiteY4" fmla="*/ 601148 h 1348714"/>
                  <a:gd name="connsiteX5" fmla="*/ 73209 w 878542"/>
                  <a:gd name="connsiteY5" fmla="*/ 73209 h 1348714"/>
                  <a:gd name="connsiteX6" fmla="*/ 732124 w 878542"/>
                  <a:gd name="connsiteY6" fmla="*/ 0 h 1348714"/>
                  <a:gd name="connsiteX7" fmla="*/ 805333 w 878542"/>
                  <a:gd name="connsiteY7" fmla="*/ 73209 h 1348714"/>
                  <a:gd name="connsiteX8" fmla="*/ 805333 w 878542"/>
                  <a:gd name="connsiteY8" fmla="*/ 601148 h 1348714"/>
                  <a:gd name="connsiteX9" fmla="*/ 878542 w 878542"/>
                  <a:gd name="connsiteY9" fmla="*/ 674357 h 1348714"/>
                  <a:gd name="connsiteX10" fmla="*/ 805333 w 878542"/>
                  <a:gd name="connsiteY10" fmla="*/ 747566 h 1348714"/>
                  <a:gd name="connsiteX11" fmla="*/ 805333 w 878542"/>
                  <a:gd name="connsiteY11" fmla="*/ 1275505 h 1348714"/>
                  <a:gd name="connsiteX12" fmla="*/ 732124 w 878542"/>
                  <a:gd name="connsiteY12" fmla="*/ 1348714 h 1348714"/>
                  <a:gd name="connsiteX0" fmla="*/ 146418 w 878542"/>
                  <a:gd name="connsiteY0" fmla="*/ 1348714 h 1348714"/>
                  <a:gd name="connsiteX1" fmla="*/ 73209 w 878542"/>
                  <a:gd name="connsiteY1" fmla="*/ 1275505 h 1348714"/>
                  <a:gd name="connsiteX2" fmla="*/ 73209 w 878542"/>
                  <a:gd name="connsiteY2" fmla="*/ 747566 h 1348714"/>
                  <a:gd name="connsiteX3" fmla="*/ 0 w 878542"/>
                  <a:gd name="connsiteY3" fmla="*/ 674357 h 1348714"/>
                  <a:gd name="connsiteX4" fmla="*/ 73209 w 878542"/>
                  <a:gd name="connsiteY4" fmla="*/ 601148 h 1348714"/>
                  <a:gd name="connsiteX5" fmla="*/ 73209 w 878542"/>
                  <a:gd name="connsiteY5" fmla="*/ 73209 h 1348714"/>
                  <a:gd name="connsiteX6" fmla="*/ 146418 w 878542"/>
                  <a:gd name="connsiteY6" fmla="*/ 0 h 1348714"/>
                  <a:gd name="connsiteX7" fmla="*/ 732124 w 878542"/>
                  <a:gd name="connsiteY7" fmla="*/ 0 h 1348714"/>
                  <a:gd name="connsiteX8" fmla="*/ 805333 w 878542"/>
                  <a:gd name="connsiteY8" fmla="*/ 73209 h 1348714"/>
                  <a:gd name="connsiteX9" fmla="*/ 805333 w 878542"/>
                  <a:gd name="connsiteY9" fmla="*/ 601148 h 1348714"/>
                  <a:gd name="connsiteX10" fmla="*/ 878542 w 878542"/>
                  <a:gd name="connsiteY10" fmla="*/ 674357 h 1348714"/>
                  <a:gd name="connsiteX11" fmla="*/ 805333 w 878542"/>
                  <a:gd name="connsiteY11" fmla="*/ 747566 h 1348714"/>
                  <a:gd name="connsiteX12" fmla="*/ 805333 w 878542"/>
                  <a:gd name="connsiteY12" fmla="*/ 1275505 h 1348714"/>
                  <a:gd name="connsiteX13" fmla="*/ 732124 w 878542"/>
                  <a:gd name="connsiteY13" fmla="*/ 1348714 h 1348714"/>
                  <a:gd name="connsiteX14" fmla="*/ 146418 w 878542"/>
                  <a:gd name="connsiteY14" fmla="*/ 1348714 h 1348714"/>
                  <a:gd name="connsiteX0" fmla="*/ 146418 w 878542"/>
                  <a:gd name="connsiteY0" fmla="*/ 1348714 h 1348714"/>
                  <a:gd name="connsiteX1" fmla="*/ 73209 w 878542"/>
                  <a:gd name="connsiteY1" fmla="*/ 1275505 h 1348714"/>
                  <a:gd name="connsiteX2" fmla="*/ 73209 w 878542"/>
                  <a:gd name="connsiteY2" fmla="*/ 747566 h 1348714"/>
                  <a:gd name="connsiteX3" fmla="*/ 0 w 878542"/>
                  <a:gd name="connsiteY3" fmla="*/ 674357 h 1348714"/>
                  <a:gd name="connsiteX4" fmla="*/ 73209 w 878542"/>
                  <a:gd name="connsiteY4" fmla="*/ 601148 h 1348714"/>
                  <a:gd name="connsiteX5" fmla="*/ 732124 w 878542"/>
                  <a:gd name="connsiteY5" fmla="*/ 0 h 1348714"/>
                  <a:gd name="connsiteX6" fmla="*/ 805333 w 878542"/>
                  <a:gd name="connsiteY6" fmla="*/ 73209 h 1348714"/>
                  <a:gd name="connsiteX7" fmla="*/ 805333 w 878542"/>
                  <a:gd name="connsiteY7" fmla="*/ 601148 h 1348714"/>
                  <a:gd name="connsiteX8" fmla="*/ 878542 w 878542"/>
                  <a:gd name="connsiteY8" fmla="*/ 674357 h 1348714"/>
                  <a:gd name="connsiteX9" fmla="*/ 805333 w 878542"/>
                  <a:gd name="connsiteY9" fmla="*/ 747566 h 1348714"/>
                  <a:gd name="connsiteX10" fmla="*/ 805333 w 878542"/>
                  <a:gd name="connsiteY10" fmla="*/ 1275505 h 1348714"/>
                  <a:gd name="connsiteX11" fmla="*/ 732124 w 878542"/>
                  <a:gd name="connsiteY11" fmla="*/ 1348714 h 1348714"/>
                  <a:gd name="connsiteX0" fmla="*/ 146418 w 878542"/>
                  <a:gd name="connsiteY0" fmla="*/ 1348714 h 1348714"/>
                  <a:gd name="connsiteX1" fmla="*/ 73209 w 878542"/>
                  <a:gd name="connsiteY1" fmla="*/ 1275505 h 1348714"/>
                  <a:gd name="connsiteX2" fmla="*/ 73209 w 878542"/>
                  <a:gd name="connsiteY2" fmla="*/ 747566 h 1348714"/>
                  <a:gd name="connsiteX3" fmla="*/ 0 w 878542"/>
                  <a:gd name="connsiteY3" fmla="*/ 674357 h 1348714"/>
                  <a:gd name="connsiteX4" fmla="*/ 73209 w 878542"/>
                  <a:gd name="connsiteY4" fmla="*/ 601148 h 1348714"/>
                  <a:gd name="connsiteX5" fmla="*/ 73209 w 878542"/>
                  <a:gd name="connsiteY5" fmla="*/ 73209 h 1348714"/>
                  <a:gd name="connsiteX6" fmla="*/ 146418 w 878542"/>
                  <a:gd name="connsiteY6" fmla="*/ 0 h 1348714"/>
                  <a:gd name="connsiteX7" fmla="*/ 732124 w 878542"/>
                  <a:gd name="connsiteY7" fmla="*/ 0 h 1348714"/>
                  <a:gd name="connsiteX8" fmla="*/ 805333 w 878542"/>
                  <a:gd name="connsiteY8" fmla="*/ 73209 h 1348714"/>
                  <a:gd name="connsiteX9" fmla="*/ 805333 w 878542"/>
                  <a:gd name="connsiteY9" fmla="*/ 601148 h 1348714"/>
                  <a:gd name="connsiteX10" fmla="*/ 878542 w 878542"/>
                  <a:gd name="connsiteY10" fmla="*/ 674357 h 1348714"/>
                  <a:gd name="connsiteX11" fmla="*/ 805333 w 878542"/>
                  <a:gd name="connsiteY11" fmla="*/ 747566 h 1348714"/>
                  <a:gd name="connsiteX12" fmla="*/ 805333 w 878542"/>
                  <a:gd name="connsiteY12" fmla="*/ 1275505 h 1348714"/>
                  <a:gd name="connsiteX13" fmla="*/ 732124 w 878542"/>
                  <a:gd name="connsiteY13" fmla="*/ 1348714 h 1348714"/>
                  <a:gd name="connsiteX14" fmla="*/ 146418 w 878542"/>
                  <a:gd name="connsiteY14" fmla="*/ 1348714 h 1348714"/>
                  <a:gd name="connsiteX0" fmla="*/ 146418 w 878542"/>
                  <a:gd name="connsiteY0" fmla="*/ 1348714 h 1348714"/>
                  <a:gd name="connsiteX1" fmla="*/ 73209 w 878542"/>
                  <a:gd name="connsiteY1" fmla="*/ 1275505 h 1348714"/>
                  <a:gd name="connsiteX2" fmla="*/ 73209 w 878542"/>
                  <a:gd name="connsiteY2" fmla="*/ 747566 h 1348714"/>
                  <a:gd name="connsiteX3" fmla="*/ 0 w 878542"/>
                  <a:gd name="connsiteY3" fmla="*/ 674357 h 1348714"/>
                  <a:gd name="connsiteX4" fmla="*/ 732124 w 878542"/>
                  <a:gd name="connsiteY4" fmla="*/ 0 h 1348714"/>
                  <a:gd name="connsiteX5" fmla="*/ 805333 w 878542"/>
                  <a:gd name="connsiteY5" fmla="*/ 73209 h 1348714"/>
                  <a:gd name="connsiteX6" fmla="*/ 805333 w 878542"/>
                  <a:gd name="connsiteY6" fmla="*/ 601148 h 1348714"/>
                  <a:gd name="connsiteX7" fmla="*/ 878542 w 878542"/>
                  <a:gd name="connsiteY7" fmla="*/ 674357 h 1348714"/>
                  <a:gd name="connsiteX8" fmla="*/ 805333 w 878542"/>
                  <a:gd name="connsiteY8" fmla="*/ 747566 h 1348714"/>
                  <a:gd name="connsiteX9" fmla="*/ 805333 w 878542"/>
                  <a:gd name="connsiteY9" fmla="*/ 1275505 h 1348714"/>
                  <a:gd name="connsiteX10" fmla="*/ 732124 w 878542"/>
                  <a:gd name="connsiteY10" fmla="*/ 1348714 h 1348714"/>
                  <a:gd name="connsiteX0" fmla="*/ 146418 w 878542"/>
                  <a:gd name="connsiteY0" fmla="*/ 1348714 h 1348714"/>
                  <a:gd name="connsiteX1" fmla="*/ 73209 w 878542"/>
                  <a:gd name="connsiteY1" fmla="*/ 1275505 h 1348714"/>
                  <a:gd name="connsiteX2" fmla="*/ 73209 w 878542"/>
                  <a:gd name="connsiteY2" fmla="*/ 747566 h 1348714"/>
                  <a:gd name="connsiteX3" fmla="*/ 0 w 878542"/>
                  <a:gd name="connsiteY3" fmla="*/ 674357 h 1348714"/>
                  <a:gd name="connsiteX4" fmla="*/ 73209 w 878542"/>
                  <a:gd name="connsiteY4" fmla="*/ 601148 h 1348714"/>
                  <a:gd name="connsiteX5" fmla="*/ 73209 w 878542"/>
                  <a:gd name="connsiteY5" fmla="*/ 73209 h 1348714"/>
                  <a:gd name="connsiteX6" fmla="*/ 146418 w 878542"/>
                  <a:gd name="connsiteY6" fmla="*/ 0 h 1348714"/>
                  <a:gd name="connsiteX7" fmla="*/ 732124 w 878542"/>
                  <a:gd name="connsiteY7" fmla="*/ 0 h 1348714"/>
                  <a:gd name="connsiteX8" fmla="*/ 805333 w 878542"/>
                  <a:gd name="connsiteY8" fmla="*/ 73209 h 1348714"/>
                  <a:gd name="connsiteX9" fmla="*/ 805333 w 878542"/>
                  <a:gd name="connsiteY9" fmla="*/ 601148 h 1348714"/>
                  <a:gd name="connsiteX10" fmla="*/ 878542 w 878542"/>
                  <a:gd name="connsiteY10" fmla="*/ 674357 h 1348714"/>
                  <a:gd name="connsiteX11" fmla="*/ 805333 w 878542"/>
                  <a:gd name="connsiteY11" fmla="*/ 747566 h 1348714"/>
                  <a:gd name="connsiteX12" fmla="*/ 805333 w 878542"/>
                  <a:gd name="connsiteY12" fmla="*/ 1275505 h 1348714"/>
                  <a:gd name="connsiteX13" fmla="*/ 732124 w 878542"/>
                  <a:gd name="connsiteY13" fmla="*/ 1348714 h 1348714"/>
                  <a:gd name="connsiteX14" fmla="*/ 146418 w 878542"/>
                  <a:gd name="connsiteY14" fmla="*/ 1348714 h 1348714"/>
                  <a:gd name="connsiteX0" fmla="*/ 146418 w 878542"/>
                  <a:gd name="connsiteY0" fmla="*/ 1348714 h 1348714"/>
                  <a:gd name="connsiteX1" fmla="*/ 73209 w 878542"/>
                  <a:gd name="connsiteY1" fmla="*/ 1275505 h 1348714"/>
                  <a:gd name="connsiteX2" fmla="*/ 0 w 878542"/>
                  <a:gd name="connsiteY2" fmla="*/ 674357 h 1348714"/>
                  <a:gd name="connsiteX3" fmla="*/ 732124 w 878542"/>
                  <a:gd name="connsiteY3" fmla="*/ 0 h 1348714"/>
                  <a:gd name="connsiteX4" fmla="*/ 805333 w 878542"/>
                  <a:gd name="connsiteY4" fmla="*/ 73209 h 1348714"/>
                  <a:gd name="connsiteX5" fmla="*/ 805333 w 878542"/>
                  <a:gd name="connsiteY5" fmla="*/ 601148 h 1348714"/>
                  <a:gd name="connsiteX6" fmla="*/ 878542 w 878542"/>
                  <a:gd name="connsiteY6" fmla="*/ 674357 h 1348714"/>
                  <a:gd name="connsiteX7" fmla="*/ 805333 w 878542"/>
                  <a:gd name="connsiteY7" fmla="*/ 747566 h 1348714"/>
                  <a:gd name="connsiteX8" fmla="*/ 805333 w 878542"/>
                  <a:gd name="connsiteY8" fmla="*/ 1275505 h 1348714"/>
                  <a:gd name="connsiteX9" fmla="*/ 732124 w 878542"/>
                  <a:gd name="connsiteY9" fmla="*/ 1348714 h 1348714"/>
                  <a:gd name="connsiteX0" fmla="*/ 146418 w 878542"/>
                  <a:gd name="connsiteY0" fmla="*/ 1348714 h 1348714"/>
                  <a:gd name="connsiteX1" fmla="*/ 73209 w 878542"/>
                  <a:gd name="connsiteY1" fmla="*/ 1275505 h 1348714"/>
                  <a:gd name="connsiteX2" fmla="*/ 73209 w 878542"/>
                  <a:gd name="connsiteY2" fmla="*/ 747566 h 1348714"/>
                  <a:gd name="connsiteX3" fmla="*/ 0 w 878542"/>
                  <a:gd name="connsiteY3" fmla="*/ 674357 h 1348714"/>
                  <a:gd name="connsiteX4" fmla="*/ 73209 w 878542"/>
                  <a:gd name="connsiteY4" fmla="*/ 601148 h 1348714"/>
                  <a:gd name="connsiteX5" fmla="*/ 73209 w 878542"/>
                  <a:gd name="connsiteY5" fmla="*/ 73209 h 1348714"/>
                  <a:gd name="connsiteX6" fmla="*/ 146418 w 878542"/>
                  <a:gd name="connsiteY6" fmla="*/ 0 h 1348714"/>
                  <a:gd name="connsiteX7" fmla="*/ 732124 w 878542"/>
                  <a:gd name="connsiteY7" fmla="*/ 0 h 1348714"/>
                  <a:gd name="connsiteX8" fmla="*/ 805333 w 878542"/>
                  <a:gd name="connsiteY8" fmla="*/ 73209 h 1348714"/>
                  <a:gd name="connsiteX9" fmla="*/ 805333 w 878542"/>
                  <a:gd name="connsiteY9" fmla="*/ 601148 h 1348714"/>
                  <a:gd name="connsiteX10" fmla="*/ 878542 w 878542"/>
                  <a:gd name="connsiteY10" fmla="*/ 674357 h 1348714"/>
                  <a:gd name="connsiteX11" fmla="*/ 805333 w 878542"/>
                  <a:gd name="connsiteY11" fmla="*/ 747566 h 1348714"/>
                  <a:gd name="connsiteX12" fmla="*/ 805333 w 878542"/>
                  <a:gd name="connsiteY12" fmla="*/ 1275505 h 1348714"/>
                  <a:gd name="connsiteX13" fmla="*/ 732124 w 878542"/>
                  <a:gd name="connsiteY13" fmla="*/ 1348714 h 1348714"/>
                  <a:gd name="connsiteX14" fmla="*/ 146418 w 878542"/>
                  <a:gd name="connsiteY14" fmla="*/ 1348714 h 1348714"/>
                  <a:gd name="connsiteX0" fmla="*/ 146418 w 878542"/>
                  <a:gd name="connsiteY0" fmla="*/ 1348714 h 1348714"/>
                  <a:gd name="connsiteX1" fmla="*/ 73209 w 878542"/>
                  <a:gd name="connsiteY1" fmla="*/ 1275505 h 1348714"/>
                  <a:gd name="connsiteX2" fmla="*/ 732124 w 878542"/>
                  <a:gd name="connsiteY2" fmla="*/ 0 h 1348714"/>
                  <a:gd name="connsiteX3" fmla="*/ 805333 w 878542"/>
                  <a:gd name="connsiteY3" fmla="*/ 73209 h 1348714"/>
                  <a:gd name="connsiteX4" fmla="*/ 805333 w 878542"/>
                  <a:gd name="connsiteY4" fmla="*/ 601148 h 1348714"/>
                  <a:gd name="connsiteX5" fmla="*/ 878542 w 878542"/>
                  <a:gd name="connsiteY5" fmla="*/ 674357 h 1348714"/>
                  <a:gd name="connsiteX6" fmla="*/ 805333 w 878542"/>
                  <a:gd name="connsiteY6" fmla="*/ 747566 h 1348714"/>
                  <a:gd name="connsiteX7" fmla="*/ 805333 w 878542"/>
                  <a:gd name="connsiteY7" fmla="*/ 1275505 h 1348714"/>
                  <a:gd name="connsiteX8" fmla="*/ 732124 w 878542"/>
                  <a:gd name="connsiteY8" fmla="*/ 1348714 h 1348714"/>
                  <a:gd name="connsiteX0" fmla="*/ 146418 w 878542"/>
                  <a:gd name="connsiteY0" fmla="*/ 1348714 h 1348714"/>
                  <a:gd name="connsiteX1" fmla="*/ 73209 w 878542"/>
                  <a:gd name="connsiteY1" fmla="*/ 1275505 h 1348714"/>
                  <a:gd name="connsiteX2" fmla="*/ 73209 w 878542"/>
                  <a:gd name="connsiteY2" fmla="*/ 747566 h 1348714"/>
                  <a:gd name="connsiteX3" fmla="*/ 0 w 878542"/>
                  <a:gd name="connsiteY3" fmla="*/ 674357 h 1348714"/>
                  <a:gd name="connsiteX4" fmla="*/ 73209 w 878542"/>
                  <a:gd name="connsiteY4" fmla="*/ 601148 h 1348714"/>
                  <a:gd name="connsiteX5" fmla="*/ 73209 w 878542"/>
                  <a:gd name="connsiteY5" fmla="*/ 73209 h 1348714"/>
                  <a:gd name="connsiteX6" fmla="*/ 146418 w 878542"/>
                  <a:gd name="connsiteY6" fmla="*/ 0 h 1348714"/>
                  <a:gd name="connsiteX7" fmla="*/ 732124 w 878542"/>
                  <a:gd name="connsiteY7" fmla="*/ 0 h 1348714"/>
                  <a:gd name="connsiteX8" fmla="*/ 805333 w 878542"/>
                  <a:gd name="connsiteY8" fmla="*/ 73209 h 1348714"/>
                  <a:gd name="connsiteX9" fmla="*/ 805333 w 878542"/>
                  <a:gd name="connsiteY9" fmla="*/ 601148 h 1348714"/>
                  <a:gd name="connsiteX10" fmla="*/ 878542 w 878542"/>
                  <a:gd name="connsiteY10" fmla="*/ 674357 h 1348714"/>
                  <a:gd name="connsiteX11" fmla="*/ 805333 w 878542"/>
                  <a:gd name="connsiteY11" fmla="*/ 747566 h 1348714"/>
                  <a:gd name="connsiteX12" fmla="*/ 805333 w 878542"/>
                  <a:gd name="connsiteY12" fmla="*/ 1275505 h 1348714"/>
                  <a:gd name="connsiteX13" fmla="*/ 732124 w 878542"/>
                  <a:gd name="connsiteY13" fmla="*/ 1348714 h 1348714"/>
                  <a:gd name="connsiteX14" fmla="*/ 146418 w 878542"/>
                  <a:gd name="connsiteY14" fmla="*/ 1348714 h 1348714"/>
                  <a:gd name="connsiteX0" fmla="*/ 732124 w 878542"/>
                  <a:gd name="connsiteY0" fmla="*/ 0 h 1348714"/>
                  <a:gd name="connsiteX1" fmla="*/ 805333 w 878542"/>
                  <a:gd name="connsiteY1" fmla="*/ 73209 h 1348714"/>
                  <a:gd name="connsiteX2" fmla="*/ 805333 w 878542"/>
                  <a:gd name="connsiteY2" fmla="*/ 601148 h 1348714"/>
                  <a:gd name="connsiteX3" fmla="*/ 878542 w 878542"/>
                  <a:gd name="connsiteY3" fmla="*/ 674357 h 1348714"/>
                  <a:gd name="connsiteX4" fmla="*/ 805333 w 878542"/>
                  <a:gd name="connsiteY4" fmla="*/ 747566 h 1348714"/>
                  <a:gd name="connsiteX5" fmla="*/ 805333 w 878542"/>
                  <a:gd name="connsiteY5" fmla="*/ 1275505 h 1348714"/>
                  <a:gd name="connsiteX6" fmla="*/ 732124 w 878542"/>
                  <a:gd name="connsiteY6" fmla="*/ 1348714 h 1348714"/>
                  <a:gd name="connsiteX0" fmla="*/ 732124 w 878542"/>
                  <a:gd name="connsiteY0" fmla="*/ 1348714 h 1348714"/>
                  <a:gd name="connsiteX1" fmla="*/ 73209 w 878542"/>
                  <a:gd name="connsiteY1" fmla="*/ 1275505 h 1348714"/>
                  <a:gd name="connsiteX2" fmla="*/ 73209 w 878542"/>
                  <a:gd name="connsiteY2" fmla="*/ 747566 h 1348714"/>
                  <a:gd name="connsiteX3" fmla="*/ 0 w 878542"/>
                  <a:gd name="connsiteY3" fmla="*/ 674357 h 1348714"/>
                  <a:gd name="connsiteX4" fmla="*/ 73209 w 878542"/>
                  <a:gd name="connsiteY4" fmla="*/ 601148 h 1348714"/>
                  <a:gd name="connsiteX5" fmla="*/ 73209 w 878542"/>
                  <a:gd name="connsiteY5" fmla="*/ 73209 h 1348714"/>
                  <a:gd name="connsiteX6" fmla="*/ 146418 w 878542"/>
                  <a:gd name="connsiteY6" fmla="*/ 0 h 1348714"/>
                  <a:gd name="connsiteX7" fmla="*/ 732124 w 878542"/>
                  <a:gd name="connsiteY7" fmla="*/ 0 h 1348714"/>
                  <a:gd name="connsiteX8" fmla="*/ 805333 w 878542"/>
                  <a:gd name="connsiteY8" fmla="*/ 73209 h 1348714"/>
                  <a:gd name="connsiteX9" fmla="*/ 805333 w 878542"/>
                  <a:gd name="connsiteY9" fmla="*/ 601148 h 1348714"/>
                  <a:gd name="connsiteX10" fmla="*/ 878542 w 878542"/>
                  <a:gd name="connsiteY10" fmla="*/ 674357 h 1348714"/>
                  <a:gd name="connsiteX11" fmla="*/ 805333 w 878542"/>
                  <a:gd name="connsiteY11" fmla="*/ 747566 h 1348714"/>
                  <a:gd name="connsiteX12" fmla="*/ 805333 w 878542"/>
                  <a:gd name="connsiteY12" fmla="*/ 1275505 h 1348714"/>
                  <a:gd name="connsiteX13" fmla="*/ 732124 w 878542"/>
                  <a:gd name="connsiteY13" fmla="*/ 1348714 h 1348714"/>
                  <a:gd name="connsiteX0" fmla="*/ 732124 w 878542"/>
                  <a:gd name="connsiteY0" fmla="*/ 0 h 1348714"/>
                  <a:gd name="connsiteX1" fmla="*/ 805333 w 878542"/>
                  <a:gd name="connsiteY1" fmla="*/ 73209 h 1348714"/>
                  <a:gd name="connsiteX2" fmla="*/ 805333 w 878542"/>
                  <a:gd name="connsiteY2" fmla="*/ 601148 h 1348714"/>
                  <a:gd name="connsiteX3" fmla="*/ 878542 w 878542"/>
                  <a:gd name="connsiteY3" fmla="*/ 674357 h 1348714"/>
                  <a:gd name="connsiteX4" fmla="*/ 805333 w 878542"/>
                  <a:gd name="connsiteY4" fmla="*/ 747566 h 1348714"/>
                  <a:gd name="connsiteX5" fmla="*/ 805333 w 878542"/>
                  <a:gd name="connsiteY5" fmla="*/ 1275505 h 1348714"/>
                  <a:gd name="connsiteX6" fmla="*/ 732124 w 878542"/>
                  <a:gd name="connsiteY6" fmla="*/ 1348714 h 1348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8542" h="1348714" stroke="0" extrusionOk="0">
                    <a:moveTo>
                      <a:pt x="732124" y="1348714"/>
                    </a:moveTo>
                    <a:lnTo>
                      <a:pt x="73209" y="1275505"/>
                    </a:lnTo>
                    <a:lnTo>
                      <a:pt x="73209" y="747566"/>
                    </a:lnTo>
                    <a:cubicBezTo>
                      <a:pt x="73209" y="707134"/>
                      <a:pt x="40432" y="674357"/>
                      <a:pt x="0" y="674357"/>
                    </a:cubicBezTo>
                    <a:cubicBezTo>
                      <a:pt x="40432" y="674357"/>
                      <a:pt x="73209" y="641580"/>
                      <a:pt x="73209" y="601148"/>
                    </a:cubicBezTo>
                    <a:lnTo>
                      <a:pt x="73209" y="73209"/>
                    </a:lnTo>
                    <a:cubicBezTo>
                      <a:pt x="73209" y="32777"/>
                      <a:pt x="105986" y="0"/>
                      <a:pt x="146418" y="0"/>
                    </a:cubicBezTo>
                    <a:lnTo>
                      <a:pt x="732124" y="0"/>
                    </a:lnTo>
                    <a:cubicBezTo>
                      <a:pt x="772556" y="0"/>
                      <a:pt x="805333" y="32777"/>
                      <a:pt x="805333" y="73209"/>
                    </a:cubicBezTo>
                    <a:lnTo>
                      <a:pt x="805333" y="601148"/>
                    </a:lnTo>
                    <a:cubicBezTo>
                      <a:pt x="805333" y="641580"/>
                      <a:pt x="838110" y="674357"/>
                      <a:pt x="878542" y="674357"/>
                    </a:cubicBezTo>
                    <a:cubicBezTo>
                      <a:pt x="838110" y="674357"/>
                      <a:pt x="805333" y="707134"/>
                      <a:pt x="805333" y="747566"/>
                    </a:cubicBezTo>
                    <a:lnTo>
                      <a:pt x="805333" y="1275505"/>
                    </a:lnTo>
                    <a:cubicBezTo>
                      <a:pt x="805333" y="1315937"/>
                      <a:pt x="772556" y="1348714"/>
                      <a:pt x="732124" y="1348714"/>
                    </a:cubicBezTo>
                    <a:close/>
                  </a:path>
                  <a:path w="878542" h="1348714" fill="none">
                    <a:moveTo>
                      <a:pt x="732124" y="0"/>
                    </a:moveTo>
                    <a:cubicBezTo>
                      <a:pt x="772556" y="0"/>
                      <a:pt x="805333" y="32777"/>
                      <a:pt x="805333" y="73209"/>
                    </a:cubicBezTo>
                    <a:lnTo>
                      <a:pt x="805333" y="601148"/>
                    </a:lnTo>
                    <a:cubicBezTo>
                      <a:pt x="805333" y="641580"/>
                      <a:pt x="838110" y="674357"/>
                      <a:pt x="878542" y="674357"/>
                    </a:cubicBezTo>
                    <a:cubicBezTo>
                      <a:pt x="838110" y="674357"/>
                      <a:pt x="805333" y="707134"/>
                      <a:pt x="805333" y="747566"/>
                    </a:cubicBezTo>
                    <a:lnTo>
                      <a:pt x="805333" y="1275505"/>
                    </a:lnTo>
                    <a:cubicBezTo>
                      <a:pt x="805333" y="1315937"/>
                      <a:pt x="772556" y="1348714"/>
                      <a:pt x="732124" y="1348714"/>
                    </a:cubicBezTo>
                  </a:path>
                </a:pathLst>
              </a:custGeom>
              <a:ln w="349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>
                <a:off x="4346641" y="4959679"/>
                <a:ext cx="261717" cy="0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/>
              <p:cNvSpPr txBox="1"/>
              <p:nvPr/>
            </p:nvSpPr>
            <p:spPr>
              <a:xfrm>
                <a:off x="7789059" y="3264175"/>
                <a:ext cx="4134886" cy="32405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 Components of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sz="2400" b="1" i="0" dirty="0">
                    <a:latin typeface="+mj-lt"/>
                  </a:rPr>
                  <a:t>: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br>
                  <a:rPr lang="en-US" sz="2000" b="0" i="1" dirty="0">
                    <a:latin typeface="Cambria Math" panose="02040503050406030204" pitchFamily="18" charset="0"/>
                  </a:rPr>
                </a:br>
                <a:r>
                  <a:rPr lang="en-US" sz="2000" b="0" i="1" dirty="0">
                    <a:latin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i="0" dirty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b="1" i="0" dirty="0">
                    <a:latin typeface="+mj-lt"/>
                  </a:rPr>
                  <a:t>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latin typeface="+mj-lt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endParaRPr lang="en-US" sz="2000" dirty="0">
                  <a:latin typeface="+mj-lt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latin typeface="+mj-lt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</a:p>
            </p:txBody>
          </p:sp>
        </mc:Choice>
        <mc:Fallback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9059" y="3264175"/>
                <a:ext cx="4134886" cy="3240502"/>
              </a:xfrm>
              <a:prstGeom prst="rect">
                <a:avLst/>
              </a:prstGeom>
              <a:blipFill>
                <a:blip r:embed="rId10"/>
                <a:stretch>
                  <a:fillRect l="-307" t="-1556" b="-10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Group 71"/>
          <p:cNvGrpSpPr/>
          <p:nvPr/>
        </p:nvGrpSpPr>
        <p:grpSpPr>
          <a:xfrm>
            <a:off x="8576087" y="5555274"/>
            <a:ext cx="3528761" cy="523220"/>
            <a:chOff x="9022938" y="5973363"/>
            <a:chExt cx="3528761" cy="523220"/>
          </a:xfrm>
        </p:grpSpPr>
        <p:sp>
          <p:nvSpPr>
            <p:cNvPr id="69" name="Rectangle 68"/>
            <p:cNvSpPr/>
            <p:nvPr/>
          </p:nvSpPr>
          <p:spPr>
            <a:xfrm>
              <a:off x="9716949" y="5973363"/>
              <a:ext cx="283475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libri Light" panose="020F0302020204030204"/>
                </a:rPr>
                <a:t>NO!  </a:t>
              </a:r>
              <a:r>
                <a:rPr lang="en-US" sz="20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libri Light" panose="020F0302020204030204"/>
                </a:rPr>
                <a:t>[gives intersection]</a:t>
              </a:r>
              <a:endPara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71" name="Straight Connector 70"/>
            <p:cNvCxnSpPr/>
            <p:nvPr/>
          </p:nvCxnSpPr>
          <p:spPr>
            <a:xfrm flipV="1">
              <a:off x="9022938" y="6198786"/>
              <a:ext cx="543060" cy="19838"/>
            </a:xfrm>
            <a:prstGeom prst="line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Rectangle 85"/>
          <p:cNvSpPr/>
          <p:nvPr/>
        </p:nvSpPr>
        <p:spPr>
          <a:xfrm>
            <a:off x="10877788" y="6379695"/>
            <a:ext cx="1252266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 1.1</a:t>
            </a:r>
          </a:p>
        </p:txBody>
      </p:sp>
      <p:sp>
        <p:nvSpPr>
          <p:cNvPr id="4" name="Rectangle 3"/>
          <p:cNvSpPr/>
          <p:nvPr/>
        </p:nvSpPr>
        <p:spPr>
          <a:xfrm>
            <a:off x="1647051" y="3795083"/>
            <a:ext cx="728583" cy="424217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808726" y="5776581"/>
            <a:ext cx="728583" cy="424217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80617" y="4141722"/>
            <a:ext cx="779381" cy="1631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sz="10000" dirty="0"/>
              <a:t>?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217840" y="3192391"/>
            <a:ext cx="7791104" cy="3665609"/>
            <a:chOff x="20676" y="3192391"/>
            <a:chExt cx="7791104" cy="3665609"/>
          </a:xfrm>
        </p:grpSpPr>
        <p:grpSp>
          <p:nvGrpSpPr>
            <p:cNvPr id="64" name="Group 63"/>
            <p:cNvGrpSpPr/>
            <p:nvPr/>
          </p:nvGrpSpPr>
          <p:grpSpPr>
            <a:xfrm>
              <a:off x="20676" y="3192391"/>
              <a:ext cx="7791104" cy="3665609"/>
              <a:chOff x="20676" y="3192391"/>
              <a:chExt cx="7791104" cy="3665609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20676" y="3192391"/>
                <a:ext cx="7327284" cy="36656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6395935" y="3758799"/>
                <a:ext cx="1415845" cy="2045471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Rectangle 64"/>
                <p:cNvSpPr/>
                <p:nvPr/>
              </p:nvSpPr>
              <p:spPr>
                <a:xfrm>
                  <a:off x="442270" y="3393979"/>
                  <a:ext cx="6064145" cy="2462213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chemeClr val="accent3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Check-in 1.1</a:t>
                  </a:r>
                </a:p>
                <a:p>
                  <a:pPr>
                    <a:spcBef>
                      <a:spcPts val="1200"/>
                    </a:spcBef>
                  </a:pPr>
                  <a:r>
                    <a:rPr lang="en-US" sz="2000" dirty="0"/>
                    <a:t>In the proof, 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000" dirty="0"/>
                    <a:t>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000" dirty="0"/>
                    <a:t> are finite automata</a:t>
                  </a:r>
                  <a:br>
                    <a:rPr lang="en-US" sz="2000" dirty="0"/>
                  </a:br>
                  <a:r>
                    <a:rPr lang="en-US" sz="2000" dirty="0"/>
                    <a:t>where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000" dirty="0"/>
                    <a:t> has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000" dirty="0"/>
                    <a:t> states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000" dirty="0"/>
                    <a:t> has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000" dirty="0"/>
                    <a:t> states </a:t>
                  </a:r>
                </a:p>
                <a:p>
                  <a:r>
                    <a:rPr lang="en-US" sz="2000" dirty="0"/>
                    <a:t>Then how many states does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000" dirty="0"/>
                    <a:t>have? </a:t>
                  </a:r>
                </a:p>
                <a:p>
                  <a:r>
                    <a:rPr lang="en-US" sz="2000" dirty="0"/>
                    <a:t>(a)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2000" dirty="0"/>
                </a:p>
                <a:p>
                  <a:r>
                    <a:rPr lang="en-US" sz="2000" dirty="0"/>
                    <a:t>(b)  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endParaRPr lang="en-US" sz="2000" dirty="0"/>
                </a:p>
                <a:p>
                  <a:r>
                    <a:rPr lang="en-US" sz="2000" dirty="0"/>
                    <a:t>(c)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65" name="Rectangle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270" y="3393979"/>
                  <a:ext cx="6064145" cy="2462213"/>
                </a:xfrm>
                <a:prstGeom prst="rect">
                  <a:avLst/>
                </a:prstGeom>
                <a:blipFill>
                  <a:blip r:embed="rId11"/>
                  <a:stretch>
                    <a:fillRect l="-1242" t="-1005" b="-2010"/>
                  </a:stretch>
                </a:blipFill>
                <a:ln w="57150"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65C124E-395E-674C-9F08-206480DFD235}"/>
              </a:ext>
            </a:extLst>
          </p:cNvPr>
          <p:cNvSpPr txBox="1"/>
          <p:nvPr/>
        </p:nvSpPr>
        <p:spPr>
          <a:xfrm>
            <a:off x="6386945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0895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8" grpId="0" uiExpand="1" build="p"/>
      <p:bldP spid="86" grpId="0" animBg="1"/>
      <p:bldP spid="4" grpId="0" animBg="1"/>
      <p:bldP spid="59" grpId="0" animBg="1"/>
      <p:bldP spid="6" grpId="0" animBg="1"/>
      <p:bldP spid="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334" y="0"/>
            <a:ext cx="7101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Closure Properties continued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62232" y="1148603"/>
                <a:ext cx="8234709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Theorem:  </a:t>
                </a:r>
                <a:r>
                  <a:rPr lang="en-US" sz="2000" dirty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000" dirty="0">
                    <a:latin typeface="+mj-lt"/>
                  </a:rPr>
                  <a:t>are regular languages, so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+mj-lt"/>
                  </a:rPr>
                  <a:t>  (closure under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US" sz="2000" dirty="0">
                    <a:latin typeface="+mj-lt"/>
                  </a:rPr>
                  <a:t>) 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latin typeface="+mj-lt"/>
                  </a:rPr>
                  <a:t>Proof:   </a:t>
                </a:r>
                <a:r>
                  <a:rPr lang="en-US" sz="2000" dirty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sz="2000" dirty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sz="20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dirty="0">
                    <a:latin typeface="+mj-lt"/>
                  </a:rPr>
                  <a:t>recognize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br>
                  <a:rPr lang="en-US" sz="2000" dirty="0"/>
                </a:br>
                <a:r>
                  <a:rPr lang="en-US" sz="2000" dirty="0"/>
                  <a:t>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sz="2000" dirty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sz="20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recognize</a:t>
                </a:r>
                <a:r>
                  <a:rPr lang="en-US" sz="2000" dirty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latin typeface="+mj-lt"/>
                  </a:rPr>
                  <a:t>    Construct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sz="2000" i="1" spc="200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 spc="200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sz="2000" spc="200" dirty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i="1" spc="200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l-GR" sz="2000" i="1" spc="200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i="1" spc="2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pc="2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 spc="20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pc="2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spc="200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 spc="20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recognizing</a:t>
                </a:r>
                <a:r>
                  <a:rPr lang="en-US" sz="2000" dirty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b="1" spc="2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32" y="1148603"/>
                <a:ext cx="8234709" cy="1754326"/>
              </a:xfrm>
              <a:prstGeom prst="rect">
                <a:avLst/>
              </a:prstGeom>
              <a:blipFill>
                <a:blip r:embed="rId3"/>
                <a:stretch>
                  <a:fillRect l="-1185" t="-2778" b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640779" y="291539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4279586" y="3111028"/>
            <a:ext cx="3558520" cy="1426746"/>
            <a:chOff x="632480" y="5004026"/>
            <a:chExt cx="3558520" cy="1426746"/>
          </a:xfrm>
        </p:grpSpPr>
        <p:sp>
          <p:nvSpPr>
            <p:cNvPr id="11" name="Freeform 10"/>
            <p:cNvSpPr/>
            <p:nvPr/>
          </p:nvSpPr>
          <p:spPr>
            <a:xfrm>
              <a:off x="1155700" y="5188692"/>
              <a:ext cx="3035300" cy="1242080"/>
            </a:xfrm>
            <a:custGeom>
              <a:avLst/>
              <a:gdLst>
                <a:gd name="connsiteX0" fmla="*/ 2286000 w 3035300"/>
                <a:gd name="connsiteY0" fmla="*/ 76200 h 1242080"/>
                <a:gd name="connsiteX1" fmla="*/ 2286000 w 3035300"/>
                <a:gd name="connsiteY1" fmla="*/ 76200 h 1242080"/>
                <a:gd name="connsiteX2" fmla="*/ 2184400 w 3035300"/>
                <a:gd name="connsiteY2" fmla="*/ 38100 h 1242080"/>
                <a:gd name="connsiteX3" fmla="*/ 2108200 w 3035300"/>
                <a:gd name="connsiteY3" fmla="*/ 12700 h 1242080"/>
                <a:gd name="connsiteX4" fmla="*/ 1968500 w 3035300"/>
                <a:gd name="connsiteY4" fmla="*/ 0 h 1242080"/>
                <a:gd name="connsiteX5" fmla="*/ 1231900 w 3035300"/>
                <a:gd name="connsiteY5" fmla="*/ 12700 h 1242080"/>
                <a:gd name="connsiteX6" fmla="*/ 635000 w 3035300"/>
                <a:gd name="connsiteY6" fmla="*/ 38100 h 1242080"/>
                <a:gd name="connsiteX7" fmla="*/ 508000 w 3035300"/>
                <a:gd name="connsiteY7" fmla="*/ 50800 h 1242080"/>
                <a:gd name="connsiteX8" fmla="*/ 342900 w 3035300"/>
                <a:gd name="connsiteY8" fmla="*/ 88900 h 1242080"/>
                <a:gd name="connsiteX9" fmla="*/ 228600 w 3035300"/>
                <a:gd name="connsiteY9" fmla="*/ 114300 h 1242080"/>
                <a:gd name="connsiteX10" fmla="*/ 114300 w 3035300"/>
                <a:gd name="connsiteY10" fmla="*/ 177800 h 1242080"/>
                <a:gd name="connsiteX11" fmla="*/ 76200 w 3035300"/>
                <a:gd name="connsiteY11" fmla="*/ 203200 h 1242080"/>
                <a:gd name="connsiteX12" fmla="*/ 38100 w 3035300"/>
                <a:gd name="connsiteY12" fmla="*/ 228600 h 1242080"/>
                <a:gd name="connsiteX13" fmla="*/ 25400 w 3035300"/>
                <a:gd name="connsiteY13" fmla="*/ 279400 h 1242080"/>
                <a:gd name="connsiteX14" fmla="*/ 0 w 3035300"/>
                <a:gd name="connsiteY14" fmla="*/ 368300 h 1242080"/>
                <a:gd name="connsiteX15" fmla="*/ 38100 w 3035300"/>
                <a:gd name="connsiteY15" fmla="*/ 444500 h 1242080"/>
                <a:gd name="connsiteX16" fmla="*/ 114300 w 3035300"/>
                <a:gd name="connsiteY16" fmla="*/ 596900 h 1242080"/>
                <a:gd name="connsiteX17" fmla="*/ 165100 w 3035300"/>
                <a:gd name="connsiteY17" fmla="*/ 635000 h 1242080"/>
                <a:gd name="connsiteX18" fmla="*/ 215900 w 3035300"/>
                <a:gd name="connsiteY18" fmla="*/ 711200 h 1242080"/>
                <a:gd name="connsiteX19" fmla="*/ 292100 w 3035300"/>
                <a:gd name="connsiteY19" fmla="*/ 774700 h 1242080"/>
                <a:gd name="connsiteX20" fmla="*/ 330200 w 3035300"/>
                <a:gd name="connsiteY20" fmla="*/ 812800 h 1242080"/>
                <a:gd name="connsiteX21" fmla="*/ 368300 w 3035300"/>
                <a:gd name="connsiteY21" fmla="*/ 825500 h 1242080"/>
                <a:gd name="connsiteX22" fmla="*/ 406400 w 3035300"/>
                <a:gd name="connsiteY22" fmla="*/ 850900 h 1242080"/>
                <a:gd name="connsiteX23" fmla="*/ 469900 w 3035300"/>
                <a:gd name="connsiteY23" fmla="*/ 901700 h 1242080"/>
                <a:gd name="connsiteX24" fmla="*/ 596900 w 3035300"/>
                <a:gd name="connsiteY24" fmla="*/ 977900 h 1242080"/>
                <a:gd name="connsiteX25" fmla="*/ 647700 w 3035300"/>
                <a:gd name="connsiteY25" fmla="*/ 990600 h 1242080"/>
                <a:gd name="connsiteX26" fmla="*/ 723900 w 3035300"/>
                <a:gd name="connsiteY26" fmla="*/ 1028700 h 1242080"/>
                <a:gd name="connsiteX27" fmla="*/ 774700 w 3035300"/>
                <a:gd name="connsiteY27" fmla="*/ 1054100 h 1242080"/>
                <a:gd name="connsiteX28" fmla="*/ 825500 w 3035300"/>
                <a:gd name="connsiteY28" fmla="*/ 1066800 h 1242080"/>
                <a:gd name="connsiteX29" fmla="*/ 863600 w 3035300"/>
                <a:gd name="connsiteY29" fmla="*/ 1079500 h 1242080"/>
                <a:gd name="connsiteX30" fmla="*/ 977900 w 3035300"/>
                <a:gd name="connsiteY30" fmla="*/ 1104900 h 1242080"/>
                <a:gd name="connsiteX31" fmla="*/ 1028700 w 3035300"/>
                <a:gd name="connsiteY31" fmla="*/ 1130300 h 1242080"/>
                <a:gd name="connsiteX32" fmla="*/ 1092200 w 3035300"/>
                <a:gd name="connsiteY32" fmla="*/ 1143000 h 1242080"/>
                <a:gd name="connsiteX33" fmla="*/ 1219200 w 3035300"/>
                <a:gd name="connsiteY33" fmla="*/ 1168400 h 1242080"/>
                <a:gd name="connsiteX34" fmla="*/ 1397000 w 3035300"/>
                <a:gd name="connsiteY34" fmla="*/ 1193800 h 1242080"/>
                <a:gd name="connsiteX35" fmla="*/ 1435100 w 3035300"/>
                <a:gd name="connsiteY35" fmla="*/ 1206500 h 1242080"/>
                <a:gd name="connsiteX36" fmla="*/ 2286000 w 3035300"/>
                <a:gd name="connsiteY36" fmla="*/ 1206500 h 1242080"/>
                <a:gd name="connsiteX37" fmla="*/ 2451100 w 3035300"/>
                <a:gd name="connsiteY37" fmla="*/ 1168400 h 1242080"/>
                <a:gd name="connsiteX38" fmla="*/ 2527300 w 3035300"/>
                <a:gd name="connsiteY38" fmla="*/ 1155700 h 1242080"/>
                <a:gd name="connsiteX39" fmla="*/ 2603500 w 3035300"/>
                <a:gd name="connsiteY39" fmla="*/ 1130300 h 1242080"/>
                <a:gd name="connsiteX40" fmla="*/ 2641600 w 3035300"/>
                <a:gd name="connsiteY40" fmla="*/ 1117600 h 1242080"/>
                <a:gd name="connsiteX41" fmla="*/ 2717800 w 3035300"/>
                <a:gd name="connsiteY41" fmla="*/ 1079500 h 1242080"/>
                <a:gd name="connsiteX42" fmla="*/ 2794000 w 3035300"/>
                <a:gd name="connsiteY42" fmla="*/ 1028700 h 1242080"/>
                <a:gd name="connsiteX43" fmla="*/ 2832100 w 3035300"/>
                <a:gd name="connsiteY43" fmla="*/ 990600 h 1242080"/>
                <a:gd name="connsiteX44" fmla="*/ 2870200 w 3035300"/>
                <a:gd name="connsiteY44" fmla="*/ 965200 h 1242080"/>
                <a:gd name="connsiteX45" fmla="*/ 2895600 w 3035300"/>
                <a:gd name="connsiteY45" fmla="*/ 927100 h 1242080"/>
                <a:gd name="connsiteX46" fmla="*/ 2959100 w 3035300"/>
                <a:gd name="connsiteY46" fmla="*/ 850900 h 1242080"/>
                <a:gd name="connsiteX47" fmla="*/ 2984500 w 3035300"/>
                <a:gd name="connsiteY47" fmla="*/ 774700 h 1242080"/>
                <a:gd name="connsiteX48" fmla="*/ 3009900 w 3035300"/>
                <a:gd name="connsiteY48" fmla="*/ 698500 h 1242080"/>
                <a:gd name="connsiteX49" fmla="*/ 3022600 w 3035300"/>
                <a:gd name="connsiteY49" fmla="*/ 660400 h 1242080"/>
                <a:gd name="connsiteX50" fmla="*/ 3035300 w 3035300"/>
                <a:gd name="connsiteY50" fmla="*/ 609600 h 1242080"/>
                <a:gd name="connsiteX51" fmla="*/ 3009900 w 3035300"/>
                <a:gd name="connsiteY51" fmla="*/ 520700 h 1242080"/>
                <a:gd name="connsiteX52" fmla="*/ 2921000 w 3035300"/>
                <a:gd name="connsiteY52" fmla="*/ 419100 h 1242080"/>
                <a:gd name="connsiteX53" fmla="*/ 2806700 w 3035300"/>
                <a:gd name="connsiteY53" fmla="*/ 330200 h 1242080"/>
                <a:gd name="connsiteX54" fmla="*/ 2730500 w 3035300"/>
                <a:gd name="connsiteY54" fmla="*/ 279400 h 1242080"/>
                <a:gd name="connsiteX55" fmla="*/ 2692400 w 3035300"/>
                <a:gd name="connsiteY55" fmla="*/ 254000 h 1242080"/>
                <a:gd name="connsiteX56" fmla="*/ 2616200 w 3035300"/>
                <a:gd name="connsiteY56" fmla="*/ 228600 h 1242080"/>
                <a:gd name="connsiteX57" fmla="*/ 2578100 w 3035300"/>
                <a:gd name="connsiteY57" fmla="*/ 203200 h 1242080"/>
                <a:gd name="connsiteX58" fmla="*/ 2501900 w 3035300"/>
                <a:gd name="connsiteY58" fmla="*/ 177800 h 1242080"/>
                <a:gd name="connsiteX59" fmla="*/ 2463800 w 3035300"/>
                <a:gd name="connsiteY59" fmla="*/ 139700 h 1242080"/>
                <a:gd name="connsiteX60" fmla="*/ 2374900 w 3035300"/>
                <a:gd name="connsiteY60" fmla="*/ 101600 h 1242080"/>
                <a:gd name="connsiteX61" fmla="*/ 2286000 w 3035300"/>
                <a:gd name="connsiteY61" fmla="*/ 76200 h 1242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3035300" h="1242080">
                  <a:moveTo>
                    <a:pt x="2286000" y="76200"/>
                  </a:moveTo>
                  <a:lnTo>
                    <a:pt x="2286000" y="76200"/>
                  </a:lnTo>
                  <a:lnTo>
                    <a:pt x="2184400" y="38100"/>
                  </a:lnTo>
                  <a:cubicBezTo>
                    <a:pt x="2159186" y="29095"/>
                    <a:pt x="2134864" y="15124"/>
                    <a:pt x="2108200" y="12700"/>
                  </a:cubicBezTo>
                  <a:lnTo>
                    <a:pt x="1968500" y="0"/>
                  </a:lnTo>
                  <a:lnTo>
                    <a:pt x="1231900" y="12700"/>
                  </a:lnTo>
                  <a:cubicBezTo>
                    <a:pt x="827892" y="21296"/>
                    <a:pt x="895884" y="13254"/>
                    <a:pt x="635000" y="38100"/>
                  </a:cubicBezTo>
                  <a:cubicBezTo>
                    <a:pt x="592647" y="42134"/>
                    <a:pt x="550171" y="45177"/>
                    <a:pt x="508000" y="50800"/>
                  </a:cubicBezTo>
                  <a:cubicBezTo>
                    <a:pt x="451170" y="58377"/>
                    <a:pt x="399295" y="77621"/>
                    <a:pt x="342900" y="88900"/>
                  </a:cubicBezTo>
                  <a:cubicBezTo>
                    <a:pt x="299252" y="97630"/>
                    <a:pt x="270449" y="102343"/>
                    <a:pt x="228600" y="114300"/>
                  </a:cubicBezTo>
                  <a:cubicBezTo>
                    <a:pt x="169922" y="131065"/>
                    <a:pt x="182523" y="132318"/>
                    <a:pt x="114300" y="177800"/>
                  </a:cubicBezTo>
                  <a:lnTo>
                    <a:pt x="76200" y="203200"/>
                  </a:lnTo>
                  <a:lnTo>
                    <a:pt x="38100" y="228600"/>
                  </a:lnTo>
                  <a:cubicBezTo>
                    <a:pt x="33867" y="245533"/>
                    <a:pt x="30195" y="262617"/>
                    <a:pt x="25400" y="279400"/>
                  </a:cubicBezTo>
                  <a:cubicBezTo>
                    <a:pt x="-11039" y="406937"/>
                    <a:pt x="39702" y="209491"/>
                    <a:pt x="0" y="368300"/>
                  </a:cubicBezTo>
                  <a:cubicBezTo>
                    <a:pt x="46317" y="507251"/>
                    <a:pt x="-27552" y="296784"/>
                    <a:pt x="38100" y="444500"/>
                  </a:cubicBezTo>
                  <a:cubicBezTo>
                    <a:pt x="61890" y="498028"/>
                    <a:pt x="61491" y="557293"/>
                    <a:pt x="114300" y="596900"/>
                  </a:cubicBezTo>
                  <a:cubicBezTo>
                    <a:pt x="131233" y="609600"/>
                    <a:pt x="151038" y="619180"/>
                    <a:pt x="165100" y="635000"/>
                  </a:cubicBezTo>
                  <a:cubicBezTo>
                    <a:pt x="185381" y="657816"/>
                    <a:pt x="194314" y="689614"/>
                    <a:pt x="215900" y="711200"/>
                  </a:cubicBezTo>
                  <a:cubicBezTo>
                    <a:pt x="327210" y="822510"/>
                    <a:pt x="186012" y="686293"/>
                    <a:pt x="292100" y="774700"/>
                  </a:cubicBezTo>
                  <a:cubicBezTo>
                    <a:pt x="305898" y="786198"/>
                    <a:pt x="315256" y="802837"/>
                    <a:pt x="330200" y="812800"/>
                  </a:cubicBezTo>
                  <a:cubicBezTo>
                    <a:pt x="341339" y="820226"/>
                    <a:pt x="356326" y="819513"/>
                    <a:pt x="368300" y="825500"/>
                  </a:cubicBezTo>
                  <a:cubicBezTo>
                    <a:pt x="381952" y="832326"/>
                    <a:pt x="393700" y="842433"/>
                    <a:pt x="406400" y="850900"/>
                  </a:cubicBezTo>
                  <a:cubicBezTo>
                    <a:pt x="453332" y="921298"/>
                    <a:pt x="404948" y="865616"/>
                    <a:pt x="469900" y="901700"/>
                  </a:cubicBezTo>
                  <a:cubicBezTo>
                    <a:pt x="531250" y="935783"/>
                    <a:pt x="537775" y="955728"/>
                    <a:pt x="596900" y="977900"/>
                  </a:cubicBezTo>
                  <a:cubicBezTo>
                    <a:pt x="613243" y="984029"/>
                    <a:pt x="630767" y="986367"/>
                    <a:pt x="647700" y="990600"/>
                  </a:cubicBezTo>
                  <a:cubicBezTo>
                    <a:pt x="720919" y="1039413"/>
                    <a:pt x="650288" y="997152"/>
                    <a:pt x="723900" y="1028700"/>
                  </a:cubicBezTo>
                  <a:cubicBezTo>
                    <a:pt x="741301" y="1036158"/>
                    <a:pt x="756973" y="1047453"/>
                    <a:pt x="774700" y="1054100"/>
                  </a:cubicBezTo>
                  <a:cubicBezTo>
                    <a:pt x="791043" y="1060229"/>
                    <a:pt x="808717" y="1062005"/>
                    <a:pt x="825500" y="1066800"/>
                  </a:cubicBezTo>
                  <a:cubicBezTo>
                    <a:pt x="838372" y="1070478"/>
                    <a:pt x="850728" y="1075822"/>
                    <a:pt x="863600" y="1079500"/>
                  </a:cubicBezTo>
                  <a:cubicBezTo>
                    <a:pt x="905449" y="1091457"/>
                    <a:pt x="934252" y="1096170"/>
                    <a:pt x="977900" y="1104900"/>
                  </a:cubicBezTo>
                  <a:cubicBezTo>
                    <a:pt x="994833" y="1113367"/>
                    <a:pt x="1010739" y="1124313"/>
                    <a:pt x="1028700" y="1130300"/>
                  </a:cubicBezTo>
                  <a:cubicBezTo>
                    <a:pt x="1049178" y="1137126"/>
                    <a:pt x="1071128" y="1138317"/>
                    <a:pt x="1092200" y="1143000"/>
                  </a:cubicBezTo>
                  <a:cubicBezTo>
                    <a:pt x="1243827" y="1176695"/>
                    <a:pt x="1013890" y="1131071"/>
                    <a:pt x="1219200" y="1168400"/>
                  </a:cubicBezTo>
                  <a:cubicBezTo>
                    <a:pt x="1346285" y="1191506"/>
                    <a:pt x="1215082" y="1173587"/>
                    <a:pt x="1397000" y="1193800"/>
                  </a:cubicBezTo>
                  <a:cubicBezTo>
                    <a:pt x="1409700" y="1198033"/>
                    <a:pt x="1422228" y="1202822"/>
                    <a:pt x="1435100" y="1206500"/>
                  </a:cubicBezTo>
                  <a:cubicBezTo>
                    <a:pt x="1708010" y="1284474"/>
                    <a:pt x="2028667" y="1210585"/>
                    <a:pt x="2286000" y="1206500"/>
                  </a:cubicBezTo>
                  <a:cubicBezTo>
                    <a:pt x="2356366" y="1183045"/>
                    <a:pt x="2338998" y="1187084"/>
                    <a:pt x="2451100" y="1168400"/>
                  </a:cubicBezTo>
                  <a:cubicBezTo>
                    <a:pt x="2476500" y="1164167"/>
                    <a:pt x="2502318" y="1161945"/>
                    <a:pt x="2527300" y="1155700"/>
                  </a:cubicBezTo>
                  <a:cubicBezTo>
                    <a:pt x="2553275" y="1149206"/>
                    <a:pt x="2578100" y="1138767"/>
                    <a:pt x="2603500" y="1130300"/>
                  </a:cubicBezTo>
                  <a:cubicBezTo>
                    <a:pt x="2616200" y="1126067"/>
                    <a:pt x="2630461" y="1125026"/>
                    <a:pt x="2641600" y="1117600"/>
                  </a:cubicBezTo>
                  <a:cubicBezTo>
                    <a:pt x="2690839" y="1084774"/>
                    <a:pt x="2665220" y="1097027"/>
                    <a:pt x="2717800" y="1079500"/>
                  </a:cubicBezTo>
                  <a:cubicBezTo>
                    <a:pt x="2839343" y="957957"/>
                    <a:pt x="2683722" y="1102218"/>
                    <a:pt x="2794000" y="1028700"/>
                  </a:cubicBezTo>
                  <a:cubicBezTo>
                    <a:pt x="2808944" y="1018737"/>
                    <a:pt x="2818302" y="1002098"/>
                    <a:pt x="2832100" y="990600"/>
                  </a:cubicBezTo>
                  <a:cubicBezTo>
                    <a:pt x="2843826" y="980829"/>
                    <a:pt x="2857500" y="973667"/>
                    <a:pt x="2870200" y="965200"/>
                  </a:cubicBezTo>
                  <a:cubicBezTo>
                    <a:pt x="2878667" y="952500"/>
                    <a:pt x="2885829" y="938826"/>
                    <a:pt x="2895600" y="927100"/>
                  </a:cubicBezTo>
                  <a:cubicBezTo>
                    <a:pt x="2924084" y="892920"/>
                    <a:pt x="2941082" y="891441"/>
                    <a:pt x="2959100" y="850900"/>
                  </a:cubicBezTo>
                  <a:cubicBezTo>
                    <a:pt x="2969974" y="826434"/>
                    <a:pt x="2976033" y="800100"/>
                    <a:pt x="2984500" y="774700"/>
                  </a:cubicBezTo>
                  <a:lnTo>
                    <a:pt x="3009900" y="698500"/>
                  </a:lnTo>
                  <a:cubicBezTo>
                    <a:pt x="3014133" y="685800"/>
                    <a:pt x="3019353" y="673387"/>
                    <a:pt x="3022600" y="660400"/>
                  </a:cubicBezTo>
                  <a:lnTo>
                    <a:pt x="3035300" y="609600"/>
                  </a:lnTo>
                  <a:cubicBezTo>
                    <a:pt x="3032311" y="597643"/>
                    <a:pt x="3018182" y="535607"/>
                    <a:pt x="3009900" y="520700"/>
                  </a:cubicBezTo>
                  <a:cubicBezTo>
                    <a:pt x="2947130" y="407714"/>
                    <a:pt x="2986252" y="473476"/>
                    <a:pt x="2921000" y="419100"/>
                  </a:cubicBezTo>
                  <a:cubicBezTo>
                    <a:pt x="2801628" y="319624"/>
                    <a:pt x="2999290" y="458594"/>
                    <a:pt x="2806700" y="330200"/>
                  </a:cubicBezTo>
                  <a:lnTo>
                    <a:pt x="2730500" y="279400"/>
                  </a:lnTo>
                  <a:cubicBezTo>
                    <a:pt x="2717800" y="270933"/>
                    <a:pt x="2706880" y="258827"/>
                    <a:pt x="2692400" y="254000"/>
                  </a:cubicBezTo>
                  <a:cubicBezTo>
                    <a:pt x="2667000" y="245533"/>
                    <a:pt x="2638477" y="243452"/>
                    <a:pt x="2616200" y="228600"/>
                  </a:cubicBezTo>
                  <a:cubicBezTo>
                    <a:pt x="2603500" y="220133"/>
                    <a:pt x="2592048" y="209399"/>
                    <a:pt x="2578100" y="203200"/>
                  </a:cubicBezTo>
                  <a:cubicBezTo>
                    <a:pt x="2553634" y="192326"/>
                    <a:pt x="2501900" y="177800"/>
                    <a:pt x="2501900" y="177800"/>
                  </a:cubicBezTo>
                  <a:cubicBezTo>
                    <a:pt x="2489200" y="165100"/>
                    <a:pt x="2479500" y="148422"/>
                    <a:pt x="2463800" y="139700"/>
                  </a:cubicBezTo>
                  <a:cubicBezTo>
                    <a:pt x="2340981" y="71467"/>
                    <a:pt x="2415686" y="142386"/>
                    <a:pt x="2374900" y="101600"/>
                  </a:cubicBezTo>
                  <a:lnTo>
                    <a:pt x="2286000" y="762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632480" y="5004026"/>
                  <a:ext cx="5285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80" y="5004026"/>
                  <a:ext cx="52854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Oval 14"/>
            <p:cNvSpPr/>
            <p:nvPr/>
          </p:nvSpPr>
          <p:spPr>
            <a:xfrm>
              <a:off x="3333903" y="5351197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278732" y="5560415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433764" y="6024007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750545" y="5693807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979287" y="5283285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963109" y="6078393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379298" y="5393531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479159" y="6078393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793256" y="5743243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996950" y="5655520"/>
              <a:ext cx="27431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472334" y="3129077"/>
            <a:ext cx="3369131" cy="1467445"/>
            <a:chOff x="749922" y="3270992"/>
            <a:chExt cx="3466478" cy="1435100"/>
          </a:xfrm>
        </p:grpSpPr>
        <p:sp>
          <p:nvSpPr>
            <p:cNvPr id="10" name="Freeform 9"/>
            <p:cNvSpPr/>
            <p:nvPr/>
          </p:nvSpPr>
          <p:spPr>
            <a:xfrm>
              <a:off x="1193800" y="3270992"/>
              <a:ext cx="3022600" cy="1435100"/>
            </a:xfrm>
            <a:custGeom>
              <a:avLst/>
              <a:gdLst>
                <a:gd name="connsiteX0" fmla="*/ 2374900 w 3022600"/>
                <a:gd name="connsiteY0" fmla="*/ 38100 h 1435100"/>
                <a:gd name="connsiteX1" fmla="*/ 2374900 w 3022600"/>
                <a:gd name="connsiteY1" fmla="*/ 38100 h 1435100"/>
                <a:gd name="connsiteX2" fmla="*/ 2260600 w 3022600"/>
                <a:gd name="connsiteY2" fmla="*/ 25400 h 1435100"/>
                <a:gd name="connsiteX3" fmla="*/ 2209800 w 3022600"/>
                <a:gd name="connsiteY3" fmla="*/ 12700 h 1435100"/>
                <a:gd name="connsiteX4" fmla="*/ 2120900 w 3022600"/>
                <a:gd name="connsiteY4" fmla="*/ 0 h 1435100"/>
                <a:gd name="connsiteX5" fmla="*/ 1028700 w 3022600"/>
                <a:gd name="connsiteY5" fmla="*/ 25400 h 1435100"/>
                <a:gd name="connsiteX6" fmla="*/ 939800 w 3022600"/>
                <a:gd name="connsiteY6" fmla="*/ 38100 h 1435100"/>
                <a:gd name="connsiteX7" fmla="*/ 863600 w 3022600"/>
                <a:gd name="connsiteY7" fmla="*/ 63500 h 1435100"/>
                <a:gd name="connsiteX8" fmla="*/ 762000 w 3022600"/>
                <a:gd name="connsiteY8" fmla="*/ 88900 h 1435100"/>
                <a:gd name="connsiteX9" fmla="*/ 723900 w 3022600"/>
                <a:gd name="connsiteY9" fmla="*/ 101600 h 1435100"/>
                <a:gd name="connsiteX10" fmla="*/ 685800 w 3022600"/>
                <a:gd name="connsiteY10" fmla="*/ 127000 h 1435100"/>
                <a:gd name="connsiteX11" fmla="*/ 635000 w 3022600"/>
                <a:gd name="connsiteY11" fmla="*/ 139700 h 1435100"/>
                <a:gd name="connsiteX12" fmla="*/ 508000 w 3022600"/>
                <a:gd name="connsiteY12" fmla="*/ 177800 h 1435100"/>
                <a:gd name="connsiteX13" fmla="*/ 431800 w 3022600"/>
                <a:gd name="connsiteY13" fmla="*/ 215900 h 1435100"/>
                <a:gd name="connsiteX14" fmla="*/ 393700 w 3022600"/>
                <a:gd name="connsiteY14" fmla="*/ 241300 h 1435100"/>
                <a:gd name="connsiteX15" fmla="*/ 355600 w 3022600"/>
                <a:gd name="connsiteY15" fmla="*/ 254000 h 1435100"/>
                <a:gd name="connsiteX16" fmla="*/ 279400 w 3022600"/>
                <a:gd name="connsiteY16" fmla="*/ 304800 h 1435100"/>
                <a:gd name="connsiteX17" fmla="*/ 241300 w 3022600"/>
                <a:gd name="connsiteY17" fmla="*/ 330200 h 1435100"/>
                <a:gd name="connsiteX18" fmla="*/ 203200 w 3022600"/>
                <a:gd name="connsiteY18" fmla="*/ 368300 h 1435100"/>
                <a:gd name="connsiteX19" fmla="*/ 165100 w 3022600"/>
                <a:gd name="connsiteY19" fmla="*/ 393700 h 1435100"/>
                <a:gd name="connsiteX20" fmla="*/ 88900 w 3022600"/>
                <a:gd name="connsiteY20" fmla="*/ 457200 h 1435100"/>
                <a:gd name="connsiteX21" fmla="*/ 63500 w 3022600"/>
                <a:gd name="connsiteY21" fmla="*/ 495300 h 1435100"/>
                <a:gd name="connsiteX22" fmla="*/ 25400 w 3022600"/>
                <a:gd name="connsiteY22" fmla="*/ 520700 h 1435100"/>
                <a:gd name="connsiteX23" fmla="*/ 0 w 3022600"/>
                <a:gd name="connsiteY23" fmla="*/ 596900 h 1435100"/>
                <a:gd name="connsiteX24" fmla="*/ 12700 w 3022600"/>
                <a:gd name="connsiteY24" fmla="*/ 647700 h 1435100"/>
                <a:gd name="connsiteX25" fmla="*/ 101600 w 3022600"/>
                <a:gd name="connsiteY25" fmla="*/ 762000 h 1435100"/>
                <a:gd name="connsiteX26" fmla="*/ 139700 w 3022600"/>
                <a:gd name="connsiteY26" fmla="*/ 787400 h 1435100"/>
                <a:gd name="connsiteX27" fmla="*/ 203200 w 3022600"/>
                <a:gd name="connsiteY27" fmla="*/ 901700 h 1435100"/>
                <a:gd name="connsiteX28" fmla="*/ 254000 w 3022600"/>
                <a:gd name="connsiteY28" fmla="*/ 977900 h 1435100"/>
                <a:gd name="connsiteX29" fmla="*/ 279400 w 3022600"/>
                <a:gd name="connsiteY29" fmla="*/ 1016000 h 1435100"/>
                <a:gd name="connsiteX30" fmla="*/ 317500 w 3022600"/>
                <a:gd name="connsiteY30" fmla="*/ 1041400 h 1435100"/>
                <a:gd name="connsiteX31" fmla="*/ 355600 w 3022600"/>
                <a:gd name="connsiteY31" fmla="*/ 1117600 h 1435100"/>
                <a:gd name="connsiteX32" fmla="*/ 406400 w 3022600"/>
                <a:gd name="connsiteY32" fmla="*/ 1155700 h 1435100"/>
                <a:gd name="connsiteX33" fmla="*/ 508000 w 3022600"/>
                <a:gd name="connsiteY33" fmla="*/ 1231900 h 1435100"/>
                <a:gd name="connsiteX34" fmla="*/ 596900 w 3022600"/>
                <a:gd name="connsiteY34" fmla="*/ 1282700 h 1435100"/>
                <a:gd name="connsiteX35" fmla="*/ 635000 w 3022600"/>
                <a:gd name="connsiteY35" fmla="*/ 1295400 h 1435100"/>
                <a:gd name="connsiteX36" fmla="*/ 723900 w 3022600"/>
                <a:gd name="connsiteY36" fmla="*/ 1346200 h 1435100"/>
                <a:gd name="connsiteX37" fmla="*/ 774700 w 3022600"/>
                <a:gd name="connsiteY37" fmla="*/ 1358900 h 1435100"/>
                <a:gd name="connsiteX38" fmla="*/ 838200 w 3022600"/>
                <a:gd name="connsiteY38" fmla="*/ 1384300 h 1435100"/>
                <a:gd name="connsiteX39" fmla="*/ 889000 w 3022600"/>
                <a:gd name="connsiteY39" fmla="*/ 1409700 h 1435100"/>
                <a:gd name="connsiteX40" fmla="*/ 952500 w 3022600"/>
                <a:gd name="connsiteY40" fmla="*/ 1422400 h 1435100"/>
                <a:gd name="connsiteX41" fmla="*/ 990600 w 3022600"/>
                <a:gd name="connsiteY41" fmla="*/ 1435100 h 1435100"/>
                <a:gd name="connsiteX42" fmla="*/ 1231900 w 3022600"/>
                <a:gd name="connsiteY42" fmla="*/ 1409700 h 1435100"/>
                <a:gd name="connsiteX43" fmla="*/ 1371600 w 3022600"/>
                <a:gd name="connsiteY43" fmla="*/ 1384300 h 1435100"/>
                <a:gd name="connsiteX44" fmla="*/ 1498600 w 3022600"/>
                <a:gd name="connsiteY44" fmla="*/ 1371600 h 1435100"/>
                <a:gd name="connsiteX45" fmla="*/ 1930400 w 3022600"/>
                <a:gd name="connsiteY45" fmla="*/ 1358900 h 1435100"/>
                <a:gd name="connsiteX46" fmla="*/ 2095500 w 3022600"/>
                <a:gd name="connsiteY46" fmla="*/ 1333500 h 1435100"/>
                <a:gd name="connsiteX47" fmla="*/ 2247900 w 3022600"/>
                <a:gd name="connsiteY47" fmla="*/ 1308100 h 1435100"/>
                <a:gd name="connsiteX48" fmla="*/ 2590800 w 3022600"/>
                <a:gd name="connsiteY48" fmla="*/ 1193800 h 1435100"/>
                <a:gd name="connsiteX49" fmla="*/ 2705100 w 3022600"/>
                <a:gd name="connsiteY49" fmla="*/ 1155700 h 1435100"/>
                <a:gd name="connsiteX50" fmla="*/ 2743200 w 3022600"/>
                <a:gd name="connsiteY50" fmla="*/ 1143000 h 1435100"/>
                <a:gd name="connsiteX51" fmla="*/ 2781300 w 3022600"/>
                <a:gd name="connsiteY51" fmla="*/ 1117600 h 1435100"/>
                <a:gd name="connsiteX52" fmla="*/ 2857500 w 3022600"/>
                <a:gd name="connsiteY52" fmla="*/ 1092200 h 1435100"/>
                <a:gd name="connsiteX53" fmla="*/ 2895600 w 3022600"/>
                <a:gd name="connsiteY53" fmla="*/ 1079500 h 1435100"/>
                <a:gd name="connsiteX54" fmla="*/ 2946400 w 3022600"/>
                <a:gd name="connsiteY54" fmla="*/ 1003300 h 1435100"/>
                <a:gd name="connsiteX55" fmla="*/ 2971800 w 3022600"/>
                <a:gd name="connsiteY55" fmla="*/ 914400 h 1435100"/>
                <a:gd name="connsiteX56" fmla="*/ 2997200 w 3022600"/>
                <a:gd name="connsiteY56" fmla="*/ 876300 h 1435100"/>
                <a:gd name="connsiteX57" fmla="*/ 3022600 w 3022600"/>
                <a:gd name="connsiteY57" fmla="*/ 774700 h 1435100"/>
                <a:gd name="connsiteX58" fmla="*/ 2997200 w 3022600"/>
                <a:gd name="connsiteY58" fmla="*/ 584200 h 1435100"/>
                <a:gd name="connsiteX59" fmla="*/ 2971800 w 3022600"/>
                <a:gd name="connsiteY59" fmla="*/ 508000 h 1435100"/>
                <a:gd name="connsiteX60" fmla="*/ 2933700 w 3022600"/>
                <a:gd name="connsiteY60" fmla="*/ 482600 h 1435100"/>
                <a:gd name="connsiteX61" fmla="*/ 2882900 w 3022600"/>
                <a:gd name="connsiteY61" fmla="*/ 419100 h 1435100"/>
                <a:gd name="connsiteX62" fmla="*/ 2857500 w 3022600"/>
                <a:gd name="connsiteY62" fmla="*/ 381000 h 1435100"/>
                <a:gd name="connsiteX63" fmla="*/ 2819400 w 3022600"/>
                <a:gd name="connsiteY63" fmla="*/ 342900 h 1435100"/>
                <a:gd name="connsiteX64" fmla="*/ 2755900 w 3022600"/>
                <a:gd name="connsiteY64" fmla="*/ 279400 h 1435100"/>
                <a:gd name="connsiteX65" fmla="*/ 2667000 w 3022600"/>
                <a:gd name="connsiteY65" fmla="*/ 190500 h 1435100"/>
                <a:gd name="connsiteX66" fmla="*/ 2552700 w 3022600"/>
                <a:gd name="connsiteY66" fmla="*/ 114300 h 1435100"/>
                <a:gd name="connsiteX67" fmla="*/ 2514600 w 3022600"/>
                <a:gd name="connsiteY67" fmla="*/ 88900 h 1435100"/>
                <a:gd name="connsiteX68" fmla="*/ 2476500 w 3022600"/>
                <a:gd name="connsiteY68" fmla="*/ 76200 h 1435100"/>
                <a:gd name="connsiteX69" fmla="*/ 2387600 w 3022600"/>
                <a:gd name="connsiteY69" fmla="*/ 50800 h 1435100"/>
                <a:gd name="connsiteX70" fmla="*/ 2374900 w 3022600"/>
                <a:gd name="connsiteY70" fmla="*/ 38100 h 143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3022600" h="1435100">
                  <a:moveTo>
                    <a:pt x="2374900" y="38100"/>
                  </a:moveTo>
                  <a:lnTo>
                    <a:pt x="2374900" y="38100"/>
                  </a:lnTo>
                  <a:cubicBezTo>
                    <a:pt x="2336800" y="33867"/>
                    <a:pt x="2298489" y="31229"/>
                    <a:pt x="2260600" y="25400"/>
                  </a:cubicBezTo>
                  <a:cubicBezTo>
                    <a:pt x="2243348" y="22746"/>
                    <a:pt x="2226973" y="15822"/>
                    <a:pt x="2209800" y="12700"/>
                  </a:cubicBezTo>
                  <a:cubicBezTo>
                    <a:pt x="2180349" y="7345"/>
                    <a:pt x="2150533" y="4233"/>
                    <a:pt x="2120900" y="0"/>
                  </a:cubicBezTo>
                  <a:lnTo>
                    <a:pt x="1028700" y="25400"/>
                  </a:lnTo>
                  <a:cubicBezTo>
                    <a:pt x="998930" y="28534"/>
                    <a:pt x="969433" y="33867"/>
                    <a:pt x="939800" y="38100"/>
                  </a:cubicBezTo>
                  <a:cubicBezTo>
                    <a:pt x="914400" y="46567"/>
                    <a:pt x="889575" y="57006"/>
                    <a:pt x="863600" y="63500"/>
                  </a:cubicBezTo>
                  <a:cubicBezTo>
                    <a:pt x="829733" y="71967"/>
                    <a:pt x="795118" y="77861"/>
                    <a:pt x="762000" y="88900"/>
                  </a:cubicBezTo>
                  <a:cubicBezTo>
                    <a:pt x="749300" y="93133"/>
                    <a:pt x="735874" y="95613"/>
                    <a:pt x="723900" y="101600"/>
                  </a:cubicBezTo>
                  <a:cubicBezTo>
                    <a:pt x="710248" y="108426"/>
                    <a:pt x="699829" y="120987"/>
                    <a:pt x="685800" y="127000"/>
                  </a:cubicBezTo>
                  <a:cubicBezTo>
                    <a:pt x="669757" y="133876"/>
                    <a:pt x="651718" y="134684"/>
                    <a:pt x="635000" y="139700"/>
                  </a:cubicBezTo>
                  <a:cubicBezTo>
                    <a:pt x="480402" y="186079"/>
                    <a:pt x="625089" y="148528"/>
                    <a:pt x="508000" y="177800"/>
                  </a:cubicBezTo>
                  <a:cubicBezTo>
                    <a:pt x="398811" y="250593"/>
                    <a:pt x="536960" y="163320"/>
                    <a:pt x="431800" y="215900"/>
                  </a:cubicBezTo>
                  <a:cubicBezTo>
                    <a:pt x="418148" y="222726"/>
                    <a:pt x="407352" y="234474"/>
                    <a:pt x="393700" y="241300"/>
                  </a:cubicBezTo>
                  <a:cubicBezTo>
                    <a:pt x="381726" y="247287"/>
                    <a:pt x="367302" y="247499"/>
                    <a:pt x="355600" y="254000"/>
                  </a:cubicBezTo>
                  <a:cubicBezTo>
                    <a:pt x="328915" y="268825"/>
                    <a:pt x="304800" y="287867"/>
                    <a:pt x="279400" y="304800"/>
                  </a:cubicBezTo>
                  <a:cubicBezTo>
                    <a:pt x="266700" y="313267"/>
                    <a:pt x="252093" y="319407"/>
                    <a:pt x="241300" y="330200"/>
                  </a:cubicBezTo>
                  <a:cubicBezTo>
                    <a:pt x="228600" y="342900"/>
                    <a:pt x="216998" y="356802"/>
                    <a:pt x="203200" y="368300"/>
                  </a:cubicBezTo>
                  <a:cubicBezTo>
                    <a:pt x="191474" y="378071"/>
                    <a:pt x="176826" y="383929"/>
                    <a:pt x="165100" y="393700"/>
                  </a:cubicBezTo>
                  <a:cubicBezTo>
                    <a:pt x="67314" y="475188"/>
                    <a:pt x="183495" y="394137"/>
                    <a:pt x="88900" y="457200"/>
                  </a:cubicBezTo>
                  <a:cubicBezTo>
                    <a:pt x="80433" y="469900"/>
                    <a:pt x="74293" y="484507"/>
                    <a:pt x="63500" y="495300"/>
                  </a:cubicBezTo>
                  <a:cubicBezTo>
                    <a:pt x="52707" y="506093"/>
                    <a:pt x="33490" y="507757"/>
                    <a:pt x="25400" y="520700"/>
                  </a:cubicBezTo>
                  <a:cubicBezTo>
                    <a:pt x="11210" y="543404"/>
                    <a:pt x="0" y="596900"/>
                    <a:pt x="0" y="596900"/>
                  </a:cubicBezTo>
                  <a:cubicBezTo>
                    <a:pt x="4233" y="613833"/>
                    <a:pt x="4894" y="632088"/>
                    <a:pt x="12700" y="647700"/>
                  </a:cubicBezTo>
                  <a:cubicBezTo>
                    <a:pt x="32929" y="688158"/>
                    <a:pt x="65762" y="732135"/>
                    <a:pt x="101600" y="762000"/>
                  </a:cubicBezTo>
                  <a:cubicBezTo>
                    <a:pt x="113326" y="771771"/>
                    <a:pt x="127000" y="778933"/>
                    <a:pt x="139700" y="787400"/>
                  </a:cubicBezTo>
                  <a:cubicBezTo>
                    <a:pt x="162053" y="854460"/>
                    <a:pt x="144974" y="814361"/>
                    <a:pt x="203200" y="901700"/>
                  </a:cubicBezTo>
                  <a:lnTo>
                    <a:pt x="254000" y="977900"/>
                  </a:lnTo>
                  <a:cubicBezTo>
                    <a:pt x="262467" y="990600"/>
                    <a:pt x="266700" y="1007533"/>
                    <a:pt x="279400" y="1016000"/>
                  </a:cubicBezTo>
                  <a:lnTo>
                    <a:pt x="317500" y="1041400"/>
                  </a:lnTo>
                  <a:cubicBezTo>
                    <a:pt x="327829" y="1072388"/>
                    <a:pt x="330981" y="1092981"/>
                    <a:pt x="355600" y="1117600"/>
                  </a:cubicBezTo>
                  <a:cubicBezTo>
                    <a:pt x="370567" y="1132567"/>
                    <a:pt x="390329" y="1141925"/>
                    <a:pt x="406400" y="1155700"/>
                  </a:cubicBezTo>
                  <a:cubicBezTo>
                    <a:pt x="502324" y="1237921"/>
                    <a:pt x="373616" y="1147910"/>
                    <a:pt x="508000" y="1231900"/>
                  </a:cubicBezTo>
                  <a:cubicBezTo>
                    <a:pt x="554380" y="1260888"/>
                    <a:pt x="541716" y="1259050"/>
                    <a:pt x="596900" y="1282700"/>
                  </a:cubicBezTo>
                  <a:cubicBezTo>
                    <a:pt x="609205" y="1287973"/>
                    <a:pt x="623026" y="1289413"/>
                    <a:pt x="635000" y="1295400"/>
                  </a:cubicBezTo>
                  <a:cubicBezTo>
                    <a:pt x="708693" y="1332246"/>
                    <a:pt x="634839" y="1312802"/>
                    <a:pt x="723900" y="1346200"/>
                  </a:cubicBezTo>
                  <a:cubicBezTo>
                    <a:pt x="740243" y="1352329"/>
                    <a:pt x="758141" y="1353380"/>
                    <a:pt x="774700" y="1358900"/>
                  </a:cubicBezTo>
                  <a:cubicBezTo>
                    <a:pt x="796327" y="1366109"/>
                    <a:pt x="817368" y="1375041"/>
                    <a:pt x="838200" y="1384300"/>
                  </a:cubicBezTo>
                  <a:cubicBezTo>
                    <a:pt x="855500" y="1391989"/>
                    <a:pt x="871039" y="1403713"/>
                    <a:pt x="889000" y="1409700"/>
                  </a:cubicBezTo>
                  <a:cubicBezTo>
                    <a:pt x="909478" y="1416526"/>
                    <a:pt x="931559" y="1417165"/>
                    <a:pt x="952500" y="1422400"/>
                  </a:cubicBezTo>
                  <a:cubicBezTo>
                    <a:pt x="965487" y="1425647"/>
                    <a:pt x="977900" y="1430867"/>
                    <a:pt x="990600" y="1435100"/>
                  </a:cubicBezTo>
                  <a:cubicBezTo>
                    <a:pt x="1223597" y="1401815"/>
                    <a:pt x="890217" y="1447665"/>
                    <a:pt x="1231900" y="1409700"/>
                  </a:cubicBezTo>
                  <a:cubicBezTo>
                    <a:pt x="1403280" y="1390658"/>
                    <a:pt x="1220912" y="1404392"/>
                    <a:pt x="1371600" y="1384300"/>
                  </a:cubicBezTo>
                  <a:cubicBezTo>
                    <a:pt x="1413771" y="1378677"/>
                    <a:pt x="1456099" y="1373532"/>
                    <a:pt x="1498600" y="1371600"/>
                  </a:cubicBezTo>
                  <a:cubicBezTo>
                    <a:pt x="1642447" y="1365061"/>
                    <a:pt x="1786467" y="1363133"/>
                    <a:pt x="1930400" y="1358900"/>
                  </a:cubicBezTo>
                  <a:cubicBezTo>
                    <a:pt x="2123508" y="1334762"/>
                    <a:pt x="1954205" y="1358434"/>
                    <a:pt x="2095500" y="1333500"/>
                  </a:cubicBezTo>
                  <a:cubicBezTo>
                    <a:pt x="2146217" y="1324550"/>
                    <a:pt x="2199042" y="1324386"/>
                    <a:pt x="2247900" y="1308100"/>
                  </a:cubicBezTo>
                  <a:lnTo>
                    <a:pt x="2590800" y="1193800"/>
                  </a:lnTo>
                  <a:lnTo>
                    <a:pt x="2705100" y="1155700"/>
                  </a:lnTo>
                  <a:cubicBezTo>
                    <a:pt x="2717800" y="1151467"/>
                    <a:pt x="2732061" y="1150426"/>
                    <a:pt x="2743200" y="1143000"/>
                  </a:cubicBezTo>
                  <a:cubicBezTo>
                    <a:pt x="2755900" y="1134533"/>
                    <a:pt x="2767352" y="1123799"/>
                    <a:pt x="2781300" y="1117600"/>
                  </a:cubicBezTo>
                  <a:cubicBezTo>
                    <a:pt x="2805766" y="1106726"/>
                    <a:pt x="2832100" y="1100667"/>
                    <a:pt x="2857500" y="1092200"/>
                  </a:cubicBezTo>
                  <a:lnTo>
                    <a:pt x="2895600" y="1079500"/>
                  </a:lnTo>
                  <a:cubicBezTo>
                    <a:pt x="2912533" y="1054100"/>
                    <a:pt x="2938996" y="1032916"/>
                    <a:pt x="2946400" y="1003300"/>
                  </a:cubicBezTo>
                  <a:cubicBezTo>
                    <a:pt x="2950469" y="987024"/>
                    <a:pt x="2962690" y="932620"/>
                    <a:pt x="2971800" y="914400"/>
                  </a:cubicBezTo>
                  <a:cubicBezTo>
                    <a:pt x="2978626" y="900748"/>
                    <a:pt x="2990374" y="889952"/>
                    <a:pt x="2997200" y="876300"/>
                  </a:cubicBezTo>
                  <a:cubicBezTo>
                    <a:pt x="3010217" y="850265"/>
                    <a:pt x="3017770" y="798852"/>
                    <a:pt x="3022600" y="774700"/>
                  </a:cubicBezTo>
                  <a:cubicBezTo>
                    <a:pt x="3018372" y="736645"/>
                    <a:pt x="3008601" y="629805"/>
                    <a:pt x="2997200" y="584200"/>
                  </a:cubicBezTo>
                  <a:cubicBezTo>
                    <a:pt x="2990706" y="558225"/>
                    <a:pt x="2994077" y="522852"/>
                    <a:pt x="2971800" y="508000"/>
                  </a:cubicBezTo>
                  <a:lnTo>
                    <a:pt x="2933700" y="482600"/>
                  </a:lnTo>
                  <a:cubicBezTo>
                    <a:pt x="2908976" y="408427"/>
                    <a:pt x="2940345" y="476545"/>
                    <a:pt x="2882900" y="419100"/>
                  </a:cubicBezTo>
                  <a:cubicBezTo>
                    <a:pt x="2872107" y="408307"/>
                    <a:pt x="2867271" y="392726"/>
                    <a:pt x="2857500" y="381000"/>
                  </a:cubicBezTo>
                  <a:cubicBezTo>
                    <a:pt x="2846002" y="367202"/>
                    <a:pt x="2830898" y="356698"/>
                    <a:pt x="2819400" y="342900"/>
                  </a:cubicBezTo>
                  <a:cubicBezTo>
                    <a:pt x="2766483" y="279400"/>
                    <a:pt x="2825750" y="325967"/>
                    <a:pt x="2755900" y="279400"/>
                  </a:cubicBezTo>
                  <a:cubicBezTo>
                    <a:pt x="2733547" y="212340"/>
                    <a:pt x="2754339" y="248726"/>
                    <a:pt x="2667000" y="190500"/>
                  </a:cubicBezTo>
                  <a:lnTo>
                    <a:pt x="2552700" y="114300"/>
                  </a:lnTo>
                  <a:cubicBezTo>
                    <a:pt x="2540000" y="105833"/>
                    <a:pt x="2529080" y="93727"/>
                    <a:pt x="2514600" y="88900"/>
                  </a:cubicBezTo>
                  <a:cubicBezTo>
                    <a:pt x="2501900" y="84667"/>
                    <a:pt x="2489372" y="79878"/>
                    <a:pt x="2476500" y="76200"/>
                  </a:cubicBezTo>
                  <a:cubicBezTo>
                    <a:pt x="2434351" y="64157"/>
                    <a:pt x="2425663" y="66025"/>
                    <a:pt x="2387600" y="50800"/>
                  </a:cubicBezTo>
                  <a:cubicBezTo>
                    <a:pt x="2378811" y="47284"/>
                    <a:pt x="2377017" y="40217"/>
                    <a:pt x="2374900" y="38100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749922" y="3285980"/>
                  <a:ext cx="52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922" y="3285980"/>
                  <a:ext cx="52322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1312536" y="3774374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781425" y="3988542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609976" y="3560207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852614" y="3519488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026446" y="4274107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655371" y="3607573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826820" y="4035908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>
              <a:endCxn id="14" idx="2"/>
            </p:cNvCxnSpPr>
            <p:nvPr/>
          </p:nvCxnSpPr>
          <p:spPr>
            <a:xfrm>
              <a:off x="1038225" y="3869479"/>
              <a:ext cx="27431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8396941" y="4270357"/>
                <a:ext cx="3813879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i="0" dirty="0">
                    <a:latin typeface="+mj-lt"/>
                  </a:rPr>
                  <a:t> should accept input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i="0" dirty="0">
                    <a:latin typeface="+mj-lt"/>
                  </a:rPr>
                  <a:t>   </a:t>
                </a:r>
                <a:br>
                  <a:rPr lang="en-US" sz="2000" i="0" dirty="0">
                    <a:latin typeface="+mj-lt"/>
                  </a:rPr>
                </a:br>
                <a:r>
                  <a:rPr lang="en-US" sz="2000" i="0" dirty="0">
                    <a:latin typeface="+mj-lt"/>
                  </a:rPr>
                  <a:t>  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sz="2000" i="0" dirty="0">
                    <a:latin typeface="+mj-lt"/>
                  </a:rPr>
                  <a:t>  where </a:t>
                </a:r>
                <a:br>
                  <a:rPr lang="en-US" sz="2000" i="0" dirty="0">
                    <a:latin typeface="+mj-lt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0" dirty="0">
                    <a:latin typeface="+mj-lt"/>
                  </a:rPr>
                  <a:t> accepts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i="0" dirty="0">
                    <a:latin typeface="+mj-lt"/>
                  </a:rPr>
                  <a:t> 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i="0" dirty="0">
                    <a:latin typeface="+mj-lt"/>
                  </a:rPr>
                  <a:t> accepts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i="0" dirty="0">
                    <a:latin typeface="+mj-lt"/>
                  </a:rPr>
                  <a:t>.    </a:t>
                </a: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6941" y="4270357"/>
                <a:ext cx="3813879" cy="1077218"/>
              </a:xfrm>
              <a:prstGeom prst="rect">
                <a:avLst/>
              </a:prstGeom>
              <a:blipFill>
                <a:blip r:embed="rId6"/>
                <a:stretch>
                  <a:fillRect r="-799" b="-9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/>
          <p:cNvGrpSpPr/>
          <p:nvPr/>
        </p:nvGrpSpPr>
        <p:grpSpPr>
          <a:xfrm>
            <a:off x="252145" y="4075895"/>
            <a:ext cx="7943280" cy="2700320"/>
            <a:chOff x="252145" y="4075895"/>
            <a:chExt cx="7943280" cy="2700320"/>
          </a:xfrm>
        </p:grpSpPr>
        <p:sp>
          <p:nvSpPr>
            <p:cNvPr id="6" name="Down Arrow 5"/>
            <p:cNvSpPr/>
            <p:nvPr/>
          </p:nvSpPr>
          <p:spPr>
            <a:xfrm>
              <a:off x="4134880" y="4075895"/>
              <a:ext cx="374510" cy="458864"/>
            </a:xfrm>
            <a:prstGeom prst="down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252145" y="4793664"/>
              <a:ext cx="7943280" cy="1982551"/>
              <a:chOff x="252145" y="4793664"/>
              <a:chExt cx="7943280" cy="198255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Rectangle 87"/>
                  <p:cNvSpPr/>
                  <p:nvPr/>
                </p:nvSpPr>
                <p:spPr>
                  <a:xfrm>
                    <a:off x="252145" y="4793664"/>
                    <a:ext cx="44037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8" name="Rectangle 8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145" y="4793664"/>
                    <a:ext cx="44037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Freeform 7"/>
              <p:cNvSpPr/>
              <p:nvPr/>
            </p:nvSpPr>
            <p:spPr>
              <a:xfrm>
                <a:off x="569982" y="4817104"/>
                <a:ext cx="7625443" cy="1959111"/>
              </a:xfrm>
              <a:custGeom>
                <a:avLst/>
                <a:gdLst>
                  <a:gd name="connsiteX0" fmla="*/ 7151914 w 7625443"/>
                  <a:gd name="connsiteY0" fmla="*/ 32657 h 1959111"/>
                  <a:gd name="connsiteX1" fmla="*/ 7151914 w 7625443"/>
                  <a:gd name="connsiteY1" fmla="*/ 32657 h 1959111"/>
                  <a:gd name="connsiteX2" fmla="*/ 6629400 w 7625443"/>
                  <a:gd name="connsiteY2" fmla="*/ 0 h 1959111"/>
                  <a:gd name="connsiteX3" fmla="*/ 5796643 w 7625443"/>
                  <a:gd name="connsiteY3" fmla="*/ 16329 h 1959111"/>
                  <a:gd name="connsiteX4" fmla="*/ 2873829 w 7625443"/>
                  <a:gd name="connsiteY4" fmla="*/ 16329 h 1959111"/>
                  <a:gd name="connsiteX5" fmla="*/ 1616529 w 7625443"/>
                  <a:gd name="connsiteY5" fmla="*/ 32657 h 1959111"/>
                  <a:gd name="connsiteX6" fmla="*/ 1387929 w 7625443"/>
                  <a:gd name="connsiteY6" fmla="*/ 65314 h 1959111"/>
                  <a:gd name="connsiteX7" fmla="*/ 1322614 w 7625443"/>
                  <a:gd name="connsiteY7" fmla="*/ 81643 h 1959111"/>
                  <a:gd name="connsiteX8" fmla="*/ 359229 w 7625443"/>
                  <a:gd name="connsiteY8" fmla="*/ 97971 h 1959111"/>
                  <a:gd name="connsiteX9" fmla="*/ 310243 w 7625443"/>
                  <a:gd name="connsiteY9" fmla="*/ 114300 h 1959111"/>
                  <a:gd name="connsiteX10" fmla="*/ 228600 w 7625443"/>
                  <a:gd name="connsiteY10" fmla="*/ 212271 h 1959111"/>
                  <a:gd name="connsiteX11" fmla="*/ 195943 w 7625443"/>
                  <a:gd name="connsiteY11" fmla="*/ 244929 h 1959111"/>
                  <a:gd name="connsiteX12" fmla="*/ 163286 w 7625443"/>
                  <a:gd name="connsiteY12" fmla="*/ 342900 h 1959111"/>
                  <a:gd name="connsiteX13" fmla="*/ 130629 w 7625443"/>
                  <a:gd name="connsiteY13" fmla="*/ 391886 h 1959111"/>
                  <a:gd name="connsiteX14" fmla="*/ 65314 w 7625443"/>
                  <a:gd name="connsiteY14" fmla="*/ 538843 h 1959111"/>
                  <a:gd name="connsiteX15" fmla="*/ 16329 w 7625443"/>
                  <a:gd name="connsiteY15" fmla="*/ 702129 h 1959111"/>
                  <a:gd name="connsiteX16" fmla="*/ 0 w 7625443"/>
                  <a:gd name="connsiteY16" fmla="*/ 751114 h 1959111"/>
                  <a:gd name="connsiteX17" fmla="*/ 16329 w 7625443"/>
                  <a:gd name="connsiteY17" fmla="*/ 849086 h 1959111"/>
                  <a:gd name="connsiteX18" fmla="*/ 48986 w 7625443"/>
                  <a:gd name="connsiteY18" fmla="*/ 898071 h 1959111"/>
                  <a:gd name="connsiteX19" fmla="*/ 97971 w 7625443"/>
                  <a:gd name="connsiteY19" fmla="*/ 1012371 h 1959111"/>
                  <a:gd name="connsiteX20" fmla="*/ 163286 w 7625443"/>
                  <a:gd name="connsiteY20" fmla="*/ 1110343 h 1959111"/>
                  <a:gd name="connsiteX21" fmla="*/ 195943 w 7625443"/>
                  <a:gd name="connsiteY21" fmla="*/ 1175657 h 1959111"/>
                  <a:gd name="connsiteX22" fmla="*/ 228600 w 7625443"/>
                  <a:gd name="connsiteY22" fmla="*/ 1224643 h 1959111"/>
                  <a:gd name="connsiteX23" fmla="*/ 244929 w 7625443"/>
                  <a:gd name="connsiteY23" fmla="*/ 1273629 h 1959111"/>
                  <a:gd name="connsiteX24" fmla="*/ 359229 w 7625443"/>
                  <a:gd name="connsiteY24" fmla="*/ 1404257 h 1959111"/>
                  <a:gd name="connsiteX25" fmla="*/ 473529 w 7625443"/>
                  <a:gd name="connsiteY25" fmla="*/ 1551214 h 1959111"/>
                  <a:gd name="connsiteX26" fmla="*/ 555171 w 7625443"/>
                  <a:gd name="connsiteY26" fmla="*/ 1649186 h 1959111"/>
                  <a:gd name="connsiteX27" fmla="*/ 669471 w 7625443"/>
                  <a:gd name="connsiteY27" fmla="*/ 1698171 h 1959111"/>
                  <a:gd name="connsiteX28" fmla="*/ 881743 w 7625443"/>
                  <a:gd name="connsiteY28" fmla="*/ 1779814 h 1959111"/>
                  <a:gd name="connsiteX29" fmla="*/ 930729 w 7625443"/>
                  <a:gd name="connsiteY29" fmla="*/ 1796143 h 1959111"/>
                  <a:gd name="connsiteX30" fmla="*/ 979714 w 7625443"/>
                  <a:gd name="connsiteY30" fmla="*/ 1828800 h 1959111"/>
                  <a:gd name="connsiteX31" fmla="*/ 1453243 w 7625443"/>
                  <a:gd name="connsiteY31" fmla="*/ 1845129 h 1959111"/>
                  <a:gd name="connsiteX32" fmla="*/ 1502229 w 7625443"/>
                  <a:gd name="connsiteY32" fmla="*/ 1861457 h 1959111"/>
                  <a:gd name="connsiteX33" fmla="*/ 1763486 w 7625443"/>
                  <a:gd name="connsiteY33" fmla="*/ 1894114 h 1959111"/>
                  <a:gd name="connsiteX34" fmla="*/ 1845129 w 7625443"/>
                  <a:gd name="connsiteY34" fmla="*/ 1910443 h 1959111"/>
                  <a:gd name="connsiteX35" fmla="*/ 2759529 w 7625443"/>
                  <a:gd name="connsiteY35" fmla="*/ 1894114 h 1959111"/>
                  <a:gd name="connsiteX36" fmla="*/ 2890157 w 7625443"/>
                  <a:gd name="connsiteY36" fmla="*/ 1877786 h 1959111"/>
                  <a:gd name="connsiteX37" fmla="*/ 3037114 w 7625443"/>
                  <a:gd name="connsiteY37" fmla="*/ 1861457 h 1959111"/>
                  <a:gd name="connsiteX38" fmla="*/ 5257800 w 7625443"/>
                  <a:gd name="connsiteY38" fmla="*/ 1877786 h 1959111"/>
                  <a:gd name="connsiteX39" fmla="*/ 5666014 w 7625443"/>
                  <a:gd name="connsiteY39" fmla="*/ 1910443 h 1959111"/>
                  <a:gd name="connsiteX40" fmla="*/ 5861957 w 7625443"/>
                  <a:gd name="connsiteY40" fmla="*/ 1926771 h 1959111"/>
                  <a:gd name="connsiteX41" fmla="*/ 6335486 w 7625443"/>
                  <a:gd name="connsiteY41" fmla="*/ 1926771 h 1959111"/>
                  <a:gd name="connsiteX42" fmla="*/ 6564086 w 7625443"/>
                  <a:gd name="connsiteY42" fmla="*/ 1910443 h 1959111"/>
                  <a:gd name="connsiteX43" fmla="*/ 6694714 w 7625443"/>
                  <a:gd name="connsiteY43" fmla="*/ 1861457 h 1959111"/>
                  <a:gd name="connsiteX44" fmla="*/ 6841671 w 7625443"/>
                  <a:gd name="connsiteY44" fmla="*/ 1812471 h 1959111"/>
                  <a:gd name="connsiteX45" fmla="*/ 6939643 w 7625443"/>
                  <a:gd name="connsiteY45" fmla="*/ 1763486 h 1959111"/>
                  <a:gd name="connsiteX46" fmla="*/ 7053943 w 7625443"/>
                  <a:gd name="connsiteY46" fmla="*/ 1730829 h 1959111"/>
                  <a:gd name="connsiteX47" fmla="*/ 7102929 w 7625443"/>
                  <a:gd name="connsiteY47" fmla="*/ 1714500 h 1959111"/>
                  <a:gd name="connsiteX48" fmla="*/ 7200900 w 7625443"/>
                  <a:gd name="connsiteY48" fmla="*/ 1649186 h 1959111"/>
                  <a:gd name="connsiteX49" fmla="*/ 7249886 w 7625443"/>
                  <a:gd name="connsiteY49" fmla="*/ 1600200 h 1959111"/>
                  <a:gd name="connsiteX50" fmla="*/ 7298871 w 7625443"/>
                  <a:gd name="connsiteY50" fmla="*/ 1583871 h 1959111"/>
                  <a:gd name="connsiteX51" fmla="*/ 7380514 w 7625443"/>
                  <a:gd name="connsiteY51" fmla="*/ 1387929 h 1959111"/>
                  <a:gd name="connsiteX52" fmla="*/ 7413171 w 7625443"/>
                  <a:gd name="connsiteY52" fmla="*/ 1355271 h 1959111"/>
                  <a:gd name="connsiteX53" fmla="*/ 7478486 w 7625443"/>
                  <a:gd name="connsiteY53" fmla="*/ 1257300 h 1959111"/>
                  <a:gd name="connsiteX54" fmla="*/ 7494814 w 7625443"/>
                  <a:gd name="connsiteY54" fmla="*/ 1208314 h 1959111"/>
                  <a:gd name="connsiteX55" fmla="*/ 7511143 w 7625443"/>
                  <a:gd name="connsiteY55" fmla="*/ 1143000 h 1959111"/>
                  <a:gd name="connsiteX56" fmla="*/ 7560129 w 7625443"/>
                  <a:gd name="connsiteY56" fmla="*/ 1077686 h 1959111"/>
                  <a:gd name="connsiteX57" fmla="*/ 7576457 w 7625443"/>
                  <a:gd name="connsiteY57" fmla="*/ 1028700 h 1959111"/>
                  <a:gd name="connsiteX58" fmla="*/ 7625443 w 7625443"/>
                  <a:gd name="connsiteY58" fmla="*/ 930729 h 1959111"/>
                  <a:gd name="connsiteX59" fmla="*/ 7592786 w 7625443"/>
                  <a:gd name="connsiteY59" fmla="*/ 653143 h 1959111"/>
                  <a:gd name="connsiteX60" fmla="*/ 7560129 w 7625443"/>
                  <a:gd name="connsiteY60" fmla="*/ 604157 h 1959111"/>
                  <a:gd name="connsiteX61" fmla="*/ 7494814 w 7625443"/>
                  <a:gd name="connsiteY61" fmla="*/ 375557 h 1959111"/>
                  <a:gd name="connsiteX62" fmla="*/ 7478486 w 7625443"/>
                  <a:gd name="connsiteY62" fmla="*/ 326571 h 1959111"/>
                  <a:gd name="connsiteX63" fmla="*/ 7445829 w 7625443"/>
                  <a:gd name="connsiteY63" fmla="*/ 277586 h 1959111"/>
                  <a:gd name="connsiteX64" fmla="*/ 7364186 w 7625443"/>
                  <a:gd name="connsiteY64" fmla="*/ 146957 h 1959111"/>
                  <a:gd name="connsiteX65" fmla="*/ 7298871 w 7625443"/>
                  <a:gd name="connsiteY65" fmla="*/ 65314 h 1959111"/>
                  <a:gd name="connsiteX66" fmla="*/ 7151914 w 7625443"/>
                  <a:gd name="connsiteY66" fmla="*/ 32657 h 1959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7625443" h="1959111">
                    <a:moveTo>
                      <a:pt x="7151914" y="32657"/>
                    </a:moveTo>
                    <a:lnTo>
                      <a:pt x="7151914" y="32657"/>
                    </a:lnTo>
                    <a:cubicBezTo>
                      <a:pt x="6945806" y="9757"/>
                      <a:pt x="6887962" y="0"/>
                      <a:pt x="6629400" y="0"/>
                    </a:cubicBezTo>
                    <a:cubicBezTo>
                      <a:pt x="6351761" y="0"/>
                      <a:pt x="6074229" y="10886"/>
                      <a:pt x="5796643" y="16329"/>
                    </a:cubicBezTo>
                    <a:cubicBezTo>
                      <a:pt x="4722077" y="135721"/>
                      <a:pt x="5848539" y="16329"/>
                      <a:pt x="2873829" y="16329"/>
                    </a:cubicBezTo>
                    <a:cubicBezTo>
                      <a:pt x="2454694" y="16329"/>
                      <a:pt x="2035629" y="27214"/>
                      <a:pt x="1616529" y="32657"/>
                    </a:cubicBezTo>
                    <a:cubicBezTo>
                      <a:pt x="1536274" y="42689"/>
                      <a:pt x="1466394" y="49621"/>
                      <a:pt x="1387929" y="65314"/>
                    </a:cubicBezTo>
                    <a:cubicBezTo>
                      <a:pt x="1365923" y="69715"/>
                      <a:pt x="1345044" y="80931"/>
                      <a:pt x="1322614" y="81643"/>
                    </a:cubicBezTo>
                    <a:cubicBezTo>
                      <a:pt x="1001601" y="91834"/>
                      <a:pt x="680357" y="92528"/>
                      <a:pt x="359229" y="97971"/>
                    </a:cubicBezTo>
                    <a:cubicBezTo>
                      <a:pt x="342900" y="103414"/>
                      <a:pt x="324564" y="104752"/>
                      <a:pt x="310243" y="114300"/>
                    </a:cubicBezTo>
                    <a:cubicBezTo>
                      <a:pt x="260375" y="147546"/>
                      <a:pt x="263024" y="169241"/>
                      <a:pt x="228600" y="212271"/>
                    </a:cubicBezTo>
                    <a:cubicBezTo>
                      <a:pt x="218983" y="224292"/>
                      <a:pt x="206829" y="234043"/>
                      <a:pt x="195943" y="244929"/>
                    </a:cubicBezTo>
                    <a:cubicBezTo>
                      <a:pt x="185057" y="277586"/>
                      <a:pt x="182381" y="314258"/>
                      <a:pt x="163286" y="342900"/>
                    </a:cubicBezTo>
                    <a:cubicBezTo>
                      <a:pt x="152400" y="359229"/>
                      <a:pt x="138599" y="373953"/>
                      <a:pt x="130629" y="391886"/>
                    </a:cubicBezTo>
                    <a:cubicBezTo>
                      <a:pt x="52902" y="566769"/>
                      <a:pt x="139221" y="427981"/>
                      <a:pt x="65314" y="538843"/>
                    </a:cubicBezTo>
                    <a:cubicBezTo>
                      <a:pt x="40639" y="637548"/>
                      <a:pt x="56080" y="582875"/>
                      <a:pt x="16329" y="702129"/>
                    </a:cubicBezTo>
                    <a:lnTo>
                      <a:pt x="0" y="751114"/>
                    </a:lnTo>
                    <a:cubicBezTo>
                      <a:pt x="5443" y="783771"/>
                      <a:pt x="5859" y="817677"/>
                      <a:pt x="16329" y="849086"/>
                    </a:cubicBezTo>
                    <a:cubicBezTo>
                      <a:pt x="22535" y="867703"/>
                      <a:pt x="40210" y="880518"/>
                      <a:pt x="48986" y="898071"/>
                    </a:cubicBezTo>
                    <a:cubicBezTo>
                      <a:pt x="116554" y="1033209"/>
                      <a:pt x="-3963" y="842482"/>
                      <a:pt x="97971" y="1012371"/>
                    </a:cubicBezTo>
                    <a:cubicBezTo>
                      <a:pt x="118165" y="1046027"/>
                      <a:pt x="145733" y="1075237"/>
                      <a:pt x="163286" y="1110343"/>
                    </a:cubicBezTo>
                    <a:cubicBezTo>
                      <a:pt x="174172" y="1132114"/>
                      <a:pt x="183866" y="1154523"/>
                      <a:pt x="195943" y="1175657"/>
                    </a:cubicBezTo>
                    <a:cubicBezTo>
                      <a:pt x="205679" y="1192696"/>
                      <a:pt x="219824" y="1207090"/>
                      <a:pt x="228600" y="1224643"/>
                    </a:cubicBezTo>
                    <a:cubicBezTo>
                      <a:pt x="236297" y="1240038"/>
                      <a:pt x="236570" y="1258583"/>
                      <a:pt x="244929" y="1273629"/>
                    </a:cubicBezTo>
                    <a:cubicBezTo>
                      <a:pt x="300959" y="1374482"/>
                      <a:pt x="287671" y="1356552"/>
                      <a:pt x="359229" y="1404257"/>
                    </a:cubicBezTo>
                    <a:cubicBezTo>
                      <a:pt x="524307" y="1651876"/>
                      <a:pt x="345630" y="1397736"/>
                      <a:pt x="473529" y="1551214"/>
                    </a:cubicBezTo>
                    <a:cubicBezTo>
                      <a:pt x="515652" y="1601761"/>
                      <a:pt x="496243" y="1607095"/>
                      <a:pt x="555171" y="1649186"/>
                    </a:cubicBezTo>
                    <a:cubicBezTo>
                      <a:pt x="634454" y="1705817"/>
                      <a:pt x="598402" y="1662637"/>
                      <a:pt x="669471" y="1698171"/>
                    </a:cubicBezTo>
                    <a:cubicBezTo>
                      <a:pt x="918762" y="1822816"/>
                      <a:pt x="537663" y="1665118"/>
                      <a:pt x="881743" y="1779814"/>
                    </a:cubicBezTo>
                    <a:cubicBezTo>
                      <a:pt x="898072" y="1785257"/>
                      <a:pt x="915334" y="1788446"/>
                      <a:pt x="930729" y="1796143"/>
                    </a:cubicBezTo>
                    <a:cubicBezTo>
                      <a:pt x="948281" y="1804919"/>
                      <a:pt x="960175" y="1826968"/>
                      <a:pt x="979714" y="1828800"/>
                    </a:cubicBezTo>
                    <a:cubicBezTo>
                      <a:pt x="1136961" y="1843542"/>
                      <a:pt x="1295400" y="1839686"/>
                      <a:pt x="1453243" y="1845129"/>
                    </a:cubicBezTo>
                    <a:cubicBezTo>
                      <a:pt x="1469572" y="1850572"/>
                      <a:pt x="1485351" y="1858081"/>
                      <a:pt x="1502229" y="1861457"/>
                    </a:cubicBezTo>
                    <a:cubicBezTo>
                      <a:pt x="1582597" y="1877530"/>
                      <a:pt x="1684216" y="1882790"/>
                      <a:pt x="1763486" y="1894114"/>
                    </a:cubicBezTo>
                    <a:cubicBezTo>
                      <a:pt x="1790960" y="1898039"/>
                      <a:pt x="1817915" y="1905000"/>
                      <a:pt x="1845129" y="1910443"/>
                    </a:cubicBezTo>
                    <a:lnTo>
                      <a:pt x="2759529" y="1894114"/>
                    </a:lnTo>
                    <a:cubicBezTo>
                      <a:pt x="2803389" y="1892743"/>
                      <a:pt x="2846576" y="1882913"/>
                      <a:pt x="2890157" y="1877786"/>
                    </a:cubicBezTo>
                    <a:lnTo>
                      <a:pt x="3037114" y="1861457"/>
                    </a:lnTo>
                    <a:lnTo>
                      <a:pt x="5257800" y="1877786"/>
                    </a:lnTo>
                    <a:cubicBezTo>
                      <a:pt x="5461650" y="1880468"/>
                      <a:pt x="5492548" y="1893922"/>
                      <a:pt x="5666014" y="1910443"/>
                    </a:cubicBezTo>
                    <a:cubicBezTo>
                      <a:pt x="5731259" y="1916657"/>
                      <a:pt x="5796643" y="1921328"/>
                      <a:pt x="5861957" y="1926771"/>
                    </a:cubicBezTo>
                    <a:cubicBezTo>
                      <a:pt x="6043678" y="1987346"/>
                      <a:pt x="5907039" y="1948193"/>
                      <a:pt x="6335486" y="1926771"/>
                    </a:cubicBezTo>
                    <a:cubicBezTo>
                      <a:pt x="6411785" y="1922956"/>
                      <a:pt x="6487886" y="1915886"/>
                      <a:pt x="6564086" y="1910443"/>
                    </a:cubicBezTo>
                    <a:cubicBezTo>
                      <a:pt x="6720493" y="1871340"/>
                      <a:pt x="6536137" y="1922448"/>
                      <a:pt x="6694714" y="1861457"/>
                    </a:cubicBezTo>
                    <a:cubicBezTo>
                      <a:pt x="6742908" y="1842921"/>
                      <a:pt x="6795487" y="1835563"/>
                      <a:pt x="6841671" y="1812471"/>
                    </a:cubicBezTo>
                    <a:cubicBezTo>
                      <a:pt x="6874328" y="1796143"/>
                      <a:pt x="6906278" y="1778315"/>
                      <a:pt x="6939643" y="1763486"/>
                    </a:cubicBezTo>
                    <a:cubicBezTo>
                      <a:pt x="6974885" y="1747823"/>
                      <a:pt x="7017608" y="1741210"/>
                      <a:pt x="7053943" y="1730829"/>
                    </a:cubicBezTo>
                    <a:cubicBezTo>
                      <a:pt x="7070493" y="1726101"/>
                      <a:pt x="7087883" y="1722859"/>
                      <a:pt x="7102929" y="1714500"/>
                    </a:cubicBezTo>
                    <a:cubicBezTo>
                      <a:pt x="7137239" y="1695439"/>
                      <a:pt x="7173147" y="1676939"/>
                      <a:pt x="7200900" y="1649186"/>
                    </a:cubicBezTo>
                    <a:cubicBezTo>
                      <a:pt x="7217229" y="1632857"/>
                      <a:pt x="7230672" y="1613009"/>
                      <a:pt x="7249886" y="1600200"/>
                    </a:cubicBezTo>
                    <a:cubicBezTo>
                      <a:pt x="7264207" y="1590653"/>
                      <a:pt x="7282543" y="1589314"/>
                      <a:pt x="7298871" y="1583871"/>
                    </a:cubicBezTo>
                    <a:cubicBezTo>
                      <a:pt x="7315429" y="1517641"/>
                      <a:pt x="7330281" y="1438163"/>
                      <a:pt x="7380514" y="1387929"/>
                    </a:cubicBezTo>
                    <a:cubicBezTo>
                      <a:pt x="7391400" y="1377043"/>
                      <a:pt x="7403934" y="1367587"/>
                      <a:pt x="7413171" y="1355271"/>
                    </a:cubicBezTo>
                    <a:cubicBezTo>
                      <a:pt x="7436720" y="1323872"/>
                      <a:pt x="7478486" y="1257300"/>
                      <a:pt x="7478486" y="1257300"/>
                    </a:cubicBezTo>
                    <a:cubicBezTo>
                      <a:pt x="7483929" y="1240971"/>
                      <a:pt x="7490086" y="1224864"/>
                      <a:pt x="7494814" y="1208314"/>
                    </a:cubicBezTo>
                    <a:cubicBezTo>
                      <a:pt x="7500979" y="1186736"/>
                      <a:pt x="7501107" y="1163072"/>
                      <a:pt x="7511143" y="1143000"/>
                    </a:cubicBezTo>
                    <a:cubicBezTo>
                      <a:pt x="7523314" y="1118659"/>
                      <a:pt x="7543800" y="1099457"/>
                      <a:pt x="7560129" y="1077686"/>
                    </a:cubicBezTo>
                    <a:cubicBezTo>
                      <a:pt x="7565572" y="1061357"/>
                      <a:pt x="7568760" y="1044095"/>
                      <a:pt x="7576457" y="1028700"/>
                    </a:cubicBezTo>
                    <a:cubicBezTo>
                      <a:pt x="7639768" y="902076"/>
                      <a:pt x="7584396" y="1053864"/>
                      <a:pt x="7625443" y="930729"/>
                    </a:cubicBezTo>
                    <a:cubicBezTo>
                      <a:pt x="7622864" y="894620"/>
                      <a:pt x="7629897" y="727366"/>
                      <a:pt x="7592786" y="653143"/>
                    </a:cubicBezTo>
                    <a:cubicBezTo>
                      <a:pt x="7584010" y="635590"/>
                      <a:pt x="7571015" y="620486"/>
                      <a:pt x="7560129" y="604157"/>
                    </a:cubicBezTo>
                    <a:cubicBezTo>
                      <a:pt x="7519120" y="440126"/>
                      <a:pt x="7541666" y="516114"/>
                      <a:pt x="7494814" y="375557"/>
                    </a:cubicBezTo>
                    <a:cubicBezTo>
                      <a:pt x="7489371" y="359228"/>
                      <a:pt x="7488033" y="340892"/>
                      <a:pt x="7478486" y="326571"/>
                    </a:cubicBezTo>
                    <a:cubicBezTo>
                      <a:pt x="7467600" y="310243"/>
                      <a:pt x="7453799" y="295519"/>
                      <a:pt x="7445829" y="277586"/>
                    </a:cubicBezTo>
                    <a:cubicBezTo>
                      <a:pt x="7388556" y="148724"/>
                      <a:pt x="7452308" y="205705"/>
                      <a:pt x="7364186" y="146957"/>
                    </a:cubicBezTo>
                    <a:cubicBezTo>
                      <a:pt x="7352647" y="129649"/>
                      <a:pt x="7322140" y="76948"/>
                      <a:pt x="7298871" y="65314"/>
                    </a:cubicBezTo>
                    <a:cubicBezTo>
                      <a:pt x="7226672" y="29215"/>
                      <a:pt x="7176407" y="38100"/>
                      <a:pt x="7151914" y="32657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8513262" y="5563971"/>
            <a:ext cx="3124759" cy="369332"/>
            <a:chOff x="8494229" y="5905891"/>
            <a:chExt cx="3124759" cy="369332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8908445" y="6090557"/>
              <a:ext cx="2710543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8494229" y="5905891"/>
                  <a:ext cx="41421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4229" y="5905891"/>
                  <a:ext cx="41421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9053125" y="5656304"/>
            <a:ext cx="1933371" cy="493932"/>
            <a:chOff x="9034092" y="5998224"/>
            <a:chExt cx="1933371" cy="493932"/>
          </a:xfrm>
        </p:grpSpPr>
        <p:cxnSp>
          <p:nvCxnSpPr>
            <p:cNvPr id="39" name="Straight Connector 38"/>
            <p:cNvCxnSpPr/>
            <p:nvPr/>
          </p:nvCxnSpPr>
          <p:spPr>
            <a:xfrm flipH="1">
              <a:off x="9684544" y="5998224"/>
              <a:ext cx="340" cy="18112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/>
                <p:cNvSpPr/>
                <p:nvPr/>
              </p:nvSpPr>
              <p:spPr>
                <a:xfrm>
                  <a:off x="9034092" y="6122824"/>
                  <a:ext cx="3679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4092" y="6122824"/>
                  <a:ext cx="367985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Rectangle 89"/>
                <p:cNvSpPr/>
                <p:nvPr/>
              </p:nvSpPr>
              <p:spPr>
                <a:xfrm>
                  <a:off x="10596079" y="6122824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0" name="Rectangle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6079" y="6122824"/>
                  <a:ext cx="371384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2" name="Oval 101"/>
          <p:cNvSpPr/>
          <p:nvPr/>
        </p:nvSpPr>
        <p:spPr>
          <a:xfrm>
            <a:off x="3296191" y="5337846"/>
            <a:ext cx="83023" cy="97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3462825" y="5775835"/>
            <a:ext cx="83023" cy="97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752541" y="4993679"/>
            <a:ext cx="3088924" cy="1467445"/>
            <a:chOff x="752541" y="3129077"/>
            <a:chExt cx="3088924" cy="1467445"/>
          </a:xfrm>
        </p:grpSpPr>
        <p:sp>
          <p:nvSpPr>
            <p:cNvPr id="105" name="Freeform 104"/>
            <p:cNvSpPr/>
            <p:nvPr/>
          </p:nvSpPr>
          <p:spPr>
            <a:xfrm>
              <a:off x="903747" y="3129077"/>
              <a:ext cx="2937718" cy="1467445"/>
            </a:xfrm>
            <a:custGeom>
              <a:avLst/>
              <a:gdLst>
                <a:gd name="connsiteX0" fmla="*/ 2374900 w 3022600"/>
                <a:gd name="connsiteY0" fmla="*/ 38100 h 1435100"/>
                <a:gd name="connsiteX1" fmla="*/ 2374900 w 3022600"/>
                <a:gd name="connsiteY1" fmla="*/ 38100 h 1435100"/>
                <a:gd name="connsiteX2" fmla="*/ 2260600 w 3022600"/>
                <a:gd name="connsiteY2" fmla="*/ 25400 h 1435100"/>
                <a:gd name="connsiteX3" fmla="*/ 2209800 w 3022600"/>
                <a:gd name="connsiteY3" fmla="*/ 12700 h 1435100"/>
                <a:gd name="connsiteX4" fmla="*/ 2120900 w 3022600"/>
                <a:gd name="connsiteY4" fmla="*/ 0 h 1435100"/>
                <a:gd name="connsiteX5" fmla="*/ 1028700 w 3022600"/>
                <a:gd name="connsiteY5" fmla="*/ 25400 h 1435100"/>
                <a:gd name="connsiteX6" fmla="*/ 939800 w 3022600"/>
                <a:gd name="connsiteY6" fmla="*/ 38100 h 1435100"/>
                <a:gd name="connsiteX7" fmla="*/ 863600 w 3022600"/>
                <a:gd name="connsiteY7" fmla="*/ 63500 h 1435100"/>
                <a:gd name="connsiteX8" fmla="*/ 762000 w 3022600"/>
                <a:gd name="connsiteY8" fmla="*/ 88900 h 1435100"/>
                <a:gd name="connsiteX9" fmla="*/ 723900 w 3022600"/>
                <a:gd name="connsiteY9" fmla="*/ 101600 h 1435100"/>
                <a:gd name="connsiteX10" fmla="*/ 685800 w 3022600"/>
                <a:gd name="connsiteY10" fmla="*/ 127000 h 1435100"/>
                <a:gd name="connsiteX11" fmla="*/ 635000 w 3022600"/>
                <a:gd name="connsiteY11" fmla="*/ 139700 h 1435100"/>
                <a:gd name="connsiteX12" fmla="*/ 508000 w 3022600"/>
                <a:gd name="connsiteY12" fmla="*/ 177800 h 1435100"/>
                <a:gd name="connsiteX13" fmla="*/ 431800 w 3022600"/>
                <a:gd name="connsiteY13" fmla="*/ 215900 h 1435100"/>
                <a:gd name="connsiteX14" fmla="*/ 393700 w 3022600"/>
                <a:gd name="connsiteY14" fmla="*/ 241300 h 1435100"/>
                <a:gd name="connsiteX15" fmla="*/ 355600 w 3022600"/>
                <a:gd name="connsiteY15" fmla="*/ 254000 h 1435100"/>
                <a:gd name="connsiteX16" fmla="*/ 279400 w 3022600"/>
                <a:gd name="connsiteY16" fmla="*/ 304800 h 1435100"/>
                <a:gd name="connsiteX17" fmla="*/ 241300 w 3022600"/>
                <a:gd name="connsiteY17" fmla="*/ 330200 h 1435100"/>
                <a:gd name="connsiteX18" fmla="*/ 203200 w 3022600"/>
                <a:gd name="connsiteY18" fmla="*/ 368300 h 1435100"/>
                <a:gd name="connsiteX19" fmla="*/ 165100 w 3022600"/>
                <a:gd name="connsiteY19" fmla="*/ 393700 h 1435100"/>
                <a:gd name="connsiteX20" fmla="*/ 88900 w 3022600"/>
                <a:gd name="connsiteY20" fmla="*/ 457200 h 1435100"/>
                <a:gd name="connsiteX21" fmla="*/ 63500 w 3022600"/>
                <a:gd name="connsiteY21" fmla="*/ 495300 h 1435100"/>
                <a:gd name="connsiteX22" fmla="*/ 25400 w 3022600"/>
                <a:gd name="connsiteY22" fmla="*/ 520700 h 1435100"/>
                <a:gd name="connsiteX23" fmla="*/ 0 w 3022600"/>
                <a:gd name="connsiteY23" fmla="*/ 596900 h 1435100"/>
                <a:gd name="connsiteX24" fmla="*/ 12700 w 3022600"/>
                <a:gd name="connsiteY24" fmla="*/ 647700 h 1435100"/>
                <a:gd name="connsiteX25" fmla="*/ 101600 w 3022600"/>
                <a:gd name="connsiteY25" fmla="*/ 762000 h 1435100"/>
                <a:gd name="connsiteX26" fmla="*/ 139700 w 3022600"/>
                <a:gd name="connsiteY26" fmla="*/ 787400 h 1435100"/>
                <a:gd name="connsiteX27" fmla="*/ 203200 w 3022600"/>
                <a:gd name="connsiteY27" fmla="*/ 901700 h 1435100"/>
                <a:gd name="connsiteX28" fmla="*/ 254000 w 3022600"/>
                <a:gd name="connsiteY28" fmla="*/ 977900 h 1435100"/>
                <a:gd name="connsiteX29" fmla="*/ 279400 w 3022600"/>
                <a:gd name="connsiteY29" fmla="*/ 1016000 h 1435100"/>
                <a:gd name="connsiteX30" fmla="*/ 317500 w 3022600"/>
                <a:gd name="connsiteY30" fmla="*/ 1041400 h 1435100"/>
                <a:gd name="connsiteX31" fmla="*/ 355600 w 3022600"/>
                <a:gd name="connsiteY31" fmla="*/ 1117600 h 1435100"/>
                <a:gd name="connsiteX32" fmla="*/ 406400 w 3022600"/>
                <a:gd name="connsiteY32" fmla="*/ 1155700 h 1435100"/>
                <a:gd name="connsiteX33" fmla="*/ 508000 w 3022600"/>
                <a:gd name="connsiteY33" fmla="*/ 1231900 h 1435100"/>
                <a:gd name="connsiteX34" fmla="*/ 596900 w 3022600"/>
                <a:gd name="connsiteY34" fmla="*/ 1282700 h 1435100"/>
                <a:gd name="connsiteX35" fmla="*/ 635000 w 3022600"/>
                <a:gd name="connsiteY35" fmla="*/ 1295400 h 1435100"/>
                <a:gd name="connsiteX36" fmla="*/ 723900 w 3022600"/>
                <a:gd name="connsiteY36" fmla="*/ 1346200 h 1435100"/>
                <a:gd name="connsiteX37" fmla="*/ 774700 w 3022600"/>
                <a:gd name="connsiteY37" fmla="*/ 1358900 h 1435100"/>
                <a:gd name="connsiteX38" fmla="*/ 838200 w 3022600"/>
                <a:gd name="connsiteY38" fmla="*/ 1384300 h 1435100"/>
                <a:gd name="connsiteX39" fmla="*/ 889000 w 3022600"/>
                <a:gd name="connsiteY39" fmla="*/ 1409700 h 1435100"/>
                <a:gd name="connsiteX40" fmla="*/ 952500 w 3022600"/>
                <a:gd name="connsiteY40" fmla="*/ 1422400 h 1435100"/>
                <a:gd name="connsiteX41" fmla="*/ 990600 w 3022600"/>
                <a:gd name="connsiteY41" fmla="*/ 1435100 h 1435100"/>
                <a:gd name="connsiteX42" fmla="*/ 1231900 w 3022600"/>
                <a:gd name="connsiteY42" fmla="*/ 1409700 h 1435100"/>
                <a:gd name="connsiteX43" fmla="*/ 1371600 w 3022600"/>
                <a:gd name="connsiteY43" fmla="*/ 1384300 h 1435100"/>
                <a:gd name="connsiteX44" fmla="*/ 1498600 w 3022600"/>
                <a:gd name="connsiteY44" fmla="*/ 1371600 h 1435100"/>
                <a:gd name="connsiteX45" fmla="*/ 1930400 w 3022600"/>
                <a:gd name="connsiteY45" fmla="*/ 1358900 h 1435100"/>
                <a:gd name="connsiteX46" fmla="*/ 2095500 w 3022600"/>
                <a:gd name="connsiteY46" fmla="*/ 1333500 h 1435100"/>
                <a:gd name="connsiteX47" fmla="*/ 2247900 w 3022600"/>
                <a:gd name="connsiteY47" fmla="*/ 1308100 h 1435100"/>
                <a:gd name="connsiteX48" fmla="*/ 2590800 w 3022600"/>
                <a:gd name="connsiteY48" fmla="*/ 1193800 h 1435100"/>
                <a:gd name="connsiteX49" fmla="*/ 2705100 w 3022600"/>
                <a:gd name="connsiteY49" fmla="*/ 1155700 h 1435100"/>
                <a:gd name="connsiteX50" fmla="*/ 2743200 w 3022600"/>
                <a:gd name="connsiteY50" fmla="*/ 1143000 h 1435100"/>
                <a:gd name="connsiteX51" fmla="*/ 2781300 w 3022600"/>
                <a:gd name="connsiteY51" fmla="*/ 1117600 h 1435100"/>
                <a:gd name="connsiteX52" fmla="*/ 2857500 w 3022600"/>
                <a:gd name="connsiteY52" fmla="*/ 1092200 h 1435100"/>
                <a:gd name="connsiteX53" fmla="*/ 2895600 w 3022600"/>
                <a:gd name="connsiteY53" fmla="*/ 1079500 h 1435100"/>
                <a:gd name="connsiteX54" fmla="*/ 2946400 w 3022600"/>
                <a:gd name="connsiteY54" fmla="*/ 1003300 h 1435100"/>
                <a:gd name="connsiteX55" fmla="*/ 2971800 w 3022600"/>
                <a:gd name="connsiteY55" fmla="*/ 914400 h 1435100"/>
                <a:gd name="connsiteX56" fmla="*/ 2997200 w 3022600"/>
                <a:gd name="connsiteY56" fmla="*/ 876300 h 1435100"/>
                <a:gd name="connsiteX57" fmla="*/ 3022600 w 3022600"/>
                <a:gd name="connsiteY57" fmla="*/ 774700 h 1435100"/>
                <a:gd name="connsiteX58" fmla="*/ 2997200 w 3022600"/>
                <a:gd name="connsiteY58" fmla="*/ 584200 h 1435100"/>
                <a:gd name="connsiteX59" fmla="*/ 2971800 w 3022600"/>
                <a:gd name="connsiteY59" fmla="*/ 508000 h 1435100"/>
                <a:gd name="connsiteX60" fmla="*/ 2933700 w 3022600"/>
                <a:gd name="connsiteY60" fmla="*/ 482600 h 1435100"/>
                <a:gd name="connsiteX61" fmla="*/ 2882900 w 3022600"/>
                <a:gd name="connsiteY61" fmla="*/ 419100 h 1435100"/>
                <a:gd name="connsiteX62" fmla="*/ 2857500 w 3022600"/>
                <a:gd name="connsiteY62" fmla="*/ 381000 h 1435100"/>
                <a:gd name="connsiteX63" fmla="*/ 2819400 w 3022600"/>
                <a:gd name="connsiteY63" fmla="*/ 342900 h 1435100"/>
                <a:gd name="connsiteX64" fmla="*/ 2755900 w 3022600"/>
                <a:gd name="connsiteY64" fmla="*/ 279400 h 1435100"/>
                <a:gd name="connsiteX65" fmla="*/ 2667000 w 3022600"/>
                <a:gd name="connsiteY65" fmla="*/ 190500 h 1435100"/>
                <a:gd name="connsiteX66" fmla="*/ 2552700 w 3022600"/>
                <a:gd name="connsiteY66" fmla="*/ 114300 h 1435100"/>
                <a:gd name="connsiteX67" fmla="*/ 2514600 w 3022600"/>
                <a:gd name="connsiteY67" fmla="*/ 88900 h 1435100"/>
                <a:gd name="connsiteX68" fmla="*/ 2476500 w 3022600"/>
                <a:gd name="connsiteY68" fmla="*/ 76200 h 1435100"/>
                <a:gd name="connsiteX69" fmla="*/ 2387600 w 3022600"/>
                <a:gd name="connsiteY69" fmla="*/ 50800 h 1435100"/>
                <a:gd name="connsiteX70" fmla="*/ 2374900 w 3022600"/>
                <a:gd name="connsiteY70" fmla="*/ 38100 h 143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3022600" h="1435100">
                  <a:moveTo>
                    <a:pt x="2374900" y="38100"/>
                  </a:moveTo>
                  <a:lnTo>
                    <a:pt x="2374900" y="38100"/>
                  </a:lnTo>
                  <a:cubicBezTo>
                    <a:pt x="2336800" y="33867"/>
                    <a:pt x="2298489" y="31229"/>
                    <a:pt x="2260600" y="25400"/>
                  </a:cubicBezTo>
                  <a:cubicBezTo>
                    <a:pt x="2243348" y="22746"/>
                    <a:pt x="2226973" y="15822"/>
                    <a:pt x="2209800" y="12700"/>
                  </a:cubicBezTo>
                  <a:cubicBezTo>
                    <a:pt x="2180349" y="7345"/>
                    <a:pt x="2150533" y="4233"/>
                    <a:pt x="2120900" y="0"/>
                  </a:cubicBezTo>
                  <a:lnTo>
                    <a:pt x="1028700" y="25400"/>
                  </a:lnTo>
                  <a:cubicBezTo>
                    <a:pt x="998930" y="28534"/>
                    <a:pt x="969433" y="33867"/>
                    <a:pt x="939800" y="38100"/>
                  </a:cubicBezTo>
                  <a:cubicBezTo>
                    <a:pt x="914400" y="46567"/>
                    <a:pt x="889575" y="57006"/>
                    <a:pt x="863600" y="63500"/>
                  </a:cubicBezTo>
                  <a:cubicBezTo>
                    <a:pt x="829733" y="71967"/>
                    <a:pt x="795118" y="77861"/>
                    <a:pt x="762000" y="88900"/>
                  </a:cubicBezTo>
                  <a:cubicBezTo>
                    <a:pt x="749300" y="93133"/>
                    <a:pt x="735874" y="95613"/>
                    <a:pt x="723900" y="101600"/>
                  </a:cubicBezTo>
                  <a:cubicBezTo>
                    <a:pt x="710248" y="108426"/>
                    <a:pt x="699829" y="120987"/>
                    <a:pt x="685800" y="127000"/>
                  </a:cubicBezTo>
                  <a:cubicBezTo>
                    <a:pt x="669757" y="133876"/>
                    <a:pt x="651718" y="134684"/>
                    <a:pt x="635000" y="139700"/>
                  </a:cubicBezTo>
                  <a:cubicBezTo>
                    <a:pt x="480402" y="186079"/>
                    <a:pt x="625089" y="148528"/>
                    <a:pt x="508000" y="177800"/>
                  </a:cubicBezTo>
                  <a:cubicBezTo>
                    <a:pt x="398811" y="250593"/>
                    <a:pt x="536960" y="163320"/>
                    <a:pt x="431800" y="215900"/>
                  </a:cubicBezTo>
                  <a:cubicBezTo>
                    <a:pt x="418148" y="222726"/>
                    <a:pt x="407352" y="234474"/>
                    <a:pt x="393700" y="241300"/>
                  </a:cubicBezTo>
                  <a:cubicBezTo>
                    <a:pt x="381726" y="247287"/>
                    <a:pt x="367302" y="247499"/>
                    <a:pt x="355600" y="254000"/>
                  </a:cubicBezTo>
                  <a:cubicBezTo>
                    <a:pt x="328915" y="268825"/>
                    <a:pt x="304800" y="287867"/>
                    <a:pt x="279400" y="304800"/>
                  </a:cubicBezTo>
                  <a:cubicBezTo>
                    <a:pt x="266700" y="313267"/>
                    <a:pt x="252093" y="319407"/>
                    <a:pt x="241300" y="330200"/>
                  </a:cubicBezTo>
                  <a:cubicBezTo>
                    <a:pt x="228600" y="342900"/>
                    <a:pt x="216998" y="356802"/>
                    <a:pt x="203200" y="368300"/>
                  </a:cubicBezTo>
                  <a:cubicBezTo>
                    <a:pt x="191474" y="378071"/>
                    <a:pt x="176826" y="383929"/>
                    <a:pt x="165100" y="393700"/>
                  </a:cubicBezTo>
                  <a:cubicBezTo>
                    <a:pt x="67314" y="475188"/>
                    <a:pt x="183495" y="394137"/>
                    <a:pt x="88900" y="457200"/>
                  </a:cubicBezTo>
                  <a:cubicBezTo>
                    <a:pt x="80433" y="469900"/>
                    <a:pt x="74293" y="484507"/>
                    <a:pt x="63500" y="495300"/>
                  </a:cubicBezTo>
                  <a:cubicBezTo>
                    <a:pt x="52707" y="506093"/>
                    <a:pt x="33490" y="507757"/>
                    <a:pt x="25400" y="520700"/>
                  </a:cubicBezTo>
                  <a:cubicBezTo>
                    <a:pt x="11210" y="543404"/>
                    <a:pt x="0" y="596900"/>
                    <a:pt x="0" y="596900"/>
                  </a:cubicBezTo>
                  <a:cubicBezTo>
                    <a:pt x="4233" y="613833"/>
                    <a:pt x="4894" y="632088"/>
                    <a:pt x="12700" y="647700"/>
                  </a:cubicBezTo>
                  <a:cubicBezTo>
                    <a:pt x="32929" y="688158"/>
                    <a:pt x="65762" y="732135"/>
                    <a:pt x="101600" y="762000"/>
                  </a:cubicBezTo>
                  <a:cubicBezTo>
                    <a:pt x="113326" y="771771"/>
                    <a:pt x="127000" y="778933"/>
                    <a:pt x="139700" y="787400"/>
                  </a:cubicBezTo>
                  <a:cubicBezTo>
                    <a:pt x="162053" y="854460"/>
                    <a:pt x="144974" y="814361"/>
                    <a:pt x="203200" y="901700"/>
                  </a:cubicBezTo>
                  <a:lnTo>
                    <a:pt x="254000" y="977900"/>
                  </a:lnTo>
                  <a:cubicBezTo>
                    <a:pt x="262467" y="990600"/>
                    <a:pt x="266700" y="1007533"/>
                    <a:pt x="279400" y="1016000"/>
                  </a:cubicBezTo>
                  <a:lnTo>
                    <a:pt x="317500" y="1041400"/>
                  </a:lnTo>
                  <a:cubicBezTo>
                    <a:pt x="327829" y="1072388"/>
                    <a:pt x="330981" y="1092981"/>
                    <a:pt x="355600" y="1117600"/>
                  </a:cubicBezTo>
                  <a:cubicBezTo>
                    <a:pt x="370567" y="1132567"/>
                    <a:pt x="390329" y="1141925"/>
                    <a:pt x="406400" y="1155700"/>
                  </a:cubicBezTo>
                  <a:cubicBezTo>
                    <a:pt x="502324" y="1237921"/>
                    <a:pt x="373616" y="1147910"/>
                    <a:pt x="508000" y="1231900"/>
                  </a:cubicBezTo>
                  <a:cubicBezTo>
                    <a:pt x="554380" y="1260888"/>
                    <a:pt x="541716" y="1259050"/>
                    <a:pt x="596900" y="1282700"/>
                  </a:cubicBezTo>
                  <a:cubicBezTo>
                    <a:pt x="609205" y="1287973"/>
                    <a:pt x="623026" y="1289413"/>
                    <a:pt x="635000" y="1295400"/>
                  </a:cubicBezTo>
                  <a:cubicBezTo>
                    <a:pt x="708693" y="1332246"/>
                    <a:pt x="634839" y="1312802"/>
                    <a:pt x="723900" y="1346200"/>
                  </a:cubicBezTo>
                  <a:cubicBezTo>
                    <a:pt x="740243" y="1352329"/>
                    <a:pt x="758141" y="1353380"/>
                    <a:pt x="774700" y="1358900"/>
                  </a:cubicBezTo>
                  <a:cubicBezTo>
                    <a:pt x="796327" y="1366109"/>
                    <a:pt x="817368" y="1375041"/>
                    <a:pt x="838200" y="1384300"/>
                  </a:cubicBezTo>
                  <a:cubicBezTo>
                    <a:pt x="855500" y="1391989"/>
                    <a:pt x="871039" y="1403713"/>
                    <a:pt x="889000" y="1409700"/>
                  </a:cubicBezTo>
                  <a:cubicBezTo>
                    <a:pt x="909478" y="1416526"/>
                    <a:pt x="931559" y="1417165"/>
                    <a:pt x="952500" y="1422400"/>
                  </a:cubicBezTo>
                  <a:cubicBezTo>
                    <a:pt x="965487" y="1425647"/>
                    <a:pt x="977900" y="1430867"/>
                    <a:pt x="990600" y="1435100"/>
                  </a:cubicBezTo>
                  <a:cubicBezTo>
                    <a:pt x="1223597" y="1401815"/>
                    <a:pt x="890217" y="1447665"/>
                    <a:pt x="1231900" y="1409700"/>
                  </a:cubicBezTo>
                  <a:cubicBezTo>
                    <a:pt x="1403280" y="1390658"/>
                    <a:pt x="1220912" y="1404392"/>
                    <a:pt x="1371600" y="1384300"/>
                  </a:cubicBezTo>
                  <a:cubicBezTo>
                    <a:pt x="1413771" y="1378677"/>
                    <a:pt x="1456099" y="1373532"/>
                    <a:pt x="1498600" y="1371600"/>
                  </a:cubicBezTo>
                  <a:cubicBezTo>
                    <a:pt x="1642447" y="1365061"/>
                    <a:pt x="1786467" y="1363133"/>
                    <a:pt x="1930400" y="1358900"/>
                  </a:cubicBezTo>
                  <a:cubicBezTo>
                    <a:pt x="2123508" y="1334762"/>
                    <a:pt x="1954205" y="1358434"/>
                    <a:pt x="2095500" y="1333500"/>
                  </a:cubicBezTo>
                  <a:cubicBezTo>
                    <a:pt x="2146217" y="1324550"/>
                    <a:pt x="2199042" y="1324386"/>
                    <a:pt x="2247900" y="1308100"/>
                  </a:cubicBezTo>
                  <a:lnTo>
                    <a:pt x="2590800" y="1193800"/>
                  </a:lnTo>
                  <a:lnTo>
                    <a:pt x="2705100" y="1155700"/>
                  </a:lnTo>
                  <a:cubicBezTo>
                    <a:pt x="2717800" y="1151467"/>
                    <a:pt x="2732061" y="1150426"/>
                    <a:pt x="2743200" y="1143000"/>
                  </a:cubicBezTo>
                  <a:cubicBezTo>
                    <a:pt x="2755900" y="1134533"/>
                    <a:pt x="2767352" y="1123799"/>
                    <a:pt x="2781300" y="1117600"/>
                  </a:cubicBezTo>
                  <a:cubicBezTo>
                    <a:pt x="2805766" y="1106726"/>
                    <a:pt x="2832100" y="1100667"/>
                    <a:pt x="2857500" y="1092200"/>
                  </a:cubicBezTo>
                  <a:lnTo>
                    <a:pt x="2895600" y="1079500"/>
                  </a:lnTo>
                  <a:cubicBezTo>
                    <a:pt x="2912533" y="1054100"/>
                    <a:pt x="2938996" y="1032916"/>
                    <a:pt x="2946400" y="1003300"/>
                  </a:cubicBezTo>
                  <a:cubicBezTo>
                    <a:pt x="2950469" y="987024"/>
                    <a:pt x="2962690" y="932620"/>
                    <a:pt x="2971800" y="914400"/>
                  </a:cubicBezTo>
                  <a:cubicBezTo>
                    <a:pt x="2978626" y="900748"/>
                    <a:pt x="2990374" y="889952"/>
                    <a:pt x="2997200" y="876300"/>
                  </a:cubicBezTo>
                  <a:cubicBezTo>
                    <a:pt x="3010217" y="850265"/>
                    <a:pt x="3017770" y="798852"/>
                    <a:pt x="3022600" y="774700"/>
                  </a:cubicBezTo>
                  <a:cubicBezTo>
                    <a:pt x="3018372" y="736645"/>
                    <a:pt x="3008601" y="629805"/>
                    <a:pt x="2997200" y="584200"/>
                  </a:cubicBezTo>
                  <a:cubicBezTo>
                    <a:pt x="2990706" y="558225"/>
                    <a:pt x="2994077" y="522852"/>
                    <a:pt x="2971800" y="508000"/>
                  </a:cubicBezTo>
                  <a:lnTo>
                    <a:pt x="2933700" y="482600"/>
                  </a:lnTo>
                  <a:cubicBezTo>
                    <a:pt x="2908976" y="408427"/>
                    <a:pt x="2940345" y="476545"/>
                    <a:pt x="2882900" y="419100"/>
                  </a:cubicBezTo>
                  <a:cubicBezTo>
                    <a:pt x="2872107" y="408307"/>
                    <a:pt x="2867271" y="392726"/>
                    <a:pt x="2857500" y="381000"/>
                  </a:cubicBezTo>
                  <a:cubicBezTo>
                    <a:pt x="2846002" y="367202"/>
                    <a:pt x="2830898" y="356698"/>
                    <a:pt x="2819400" y="342900"/>
                  </a:cubicBezTo>
                  <a:cubicBezTo>
                    <a:pt x="2766483" y="279400"/>
                    <a:pt x="2825750" y="325967"/>
                    <a:pt x="2755900" y="279400"/>
                  </a:cubicBezTo>
                  <a:cubicBezTo>
                    <a:pt x="2733547" y="212340"/>
                    <a:pt x="2754339" y="248726"/>
                    <a:pt x="2667000" y="190500"/>
                  </a:cubicBezTo>
                  <a:lnTo>
                    <a:pt x="2552700" y="114300"/>
                  </a:lnTo>
                  <a:cubicBezTo>
                    <a:pt x="2540000" y="105833"/>
                    <a:pt x="2529080" y="93727"/>
                    <a:pt x="2514600" y="88900"/>
                  </a:cubicBezTo>
                  <a:cubicBezTo>
                    <a:pt x="2501900" y="84667"/>
                    <a:pt x="2489372" y="79878"/>
                    <a:pt x="2476500" y="76200"/>
                  </a:cubicBezTo>
                  <a:cubicBezTo>
                    <a:pt x="2434351" y="64157"/>
                    <a:pt x="2425663" y="66025"/>
                    <a:pt x="2387600" y="50800"/>
                  </a:cubicBezTo>
                  <a:cubicBezTo>
                    <a:pt x="2378811" y="47284"/>
                    <a:pt x="2377017" y="40217"/>
                    <a:pt x="2374900" y="38100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1019149" y="3643804"/>
              <a:ext cx="171264" cy="19449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3418705" y="3862800"/>
              <a:ext cx="171264" cy="19449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3252071" y="3424810"/>
              <a:ext cx="171264" cy="19449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1544060" y="3383174"/>
              <a:ext cx="123116" cy="13888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1713010" y="4154801"/>
              <a:ext cx="123116" cy="13888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11" name="Straight Arrow Connector 110"/>
            <p:cNvCxnSpPr>
              <a:endCxn id="106" idx="2"/>
            </p:cNvCxnSpPr>
            <p:nvPr/>
          </p:nvCxnSpPr>
          <p:spPr>
            <a:xfrm>
              <a:off x="752541" y="3741053"/>
              <a:ext cx="26660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4672139" y="5152672"/>
            <a:ext cx="3035300" cy="1242080"/>
            <a:chOff x="4802806" y="3295694"/>
            <a:chExt cx="3035300" cy="1242080"/>
          </a:xfrm>
        </p:grpSpPr>
        <p:sp>
          <p:nvSpPr>
            <p:cNvPr id="113" name="Freeform 112"/>
            <p:cNvSpPr/>
            <p:nvPr/>
          </p:nvSpPr>
          <p:spPr>
            <a:xfrm>
              <a:off x="4802806" y="3295694"/>
              <a:ext cx="3035300" cy="1242080"/>
            </a:xfrm>
            <a:custGeom>
              <a:avLst/>
              <a:gdLst>
                <a:gd name="connsiteX0" fmla="*/ 2286000 w 3035300"/>
                <a:gd name="connsiteY0" fmla="*/ 76200 h 1242080"/>
                <a:gd name="connsiteX1" fmla="*/ 2286000 w 3035300"/>
                <a:gd name="connsiteY1" fmla="*/ 76200 h 1242080"/>
                <a:gd name="connsiteX2" fmla="*/ 2184400 w 3035300"/>
                <a:gd name="connsiteY2" fmla="*/ 38100 h 1242080"/>
                <a:gd name="connsiteX3" fmla="*/ 2108200 w 3035300"/>
                <a:gd name="connsiteY3" fmla="*/ 12700 h 1242080"/>
                <a:gd name="connsiteX4" fmla="*/ 1968500 w 3035300"/>
                <a:gd name="connsiteY4" fmla="*/ 0 h 1242080"/>
                <a:gd name="connsiteX5" fmla="*/ 1231900 w 3035300"/>
                <a:gd name="connsiteY5" fmla="*/ 12700 h 1242080"/>
                <a:gd name="connsiteX6" fmla="*/ 635000 w 3035300"/>
                <a:gd name="connsiteY6" fmla="*/ 38100 h 1242080"/>
                <a:gd name="connsiteX7" fmla="*/ 508000 w 3035300"/>
                <a:gd name="connsiteY7" fmla="*/ 50800 h 1242080"/>
                <a:gd name="connsiteX8" fmla="*/ 342900 w 3035300"/>
                <a:gd name="connsiteY8" fmla="*/ 88900 h 1242080"/>
                <a:gd name="connsiteX9" fmla="*/ 228600 w 3035300"/>
                <a:gd name="connsiteY9" fmla="*/ 114300 h 1242080"/>
                <a:gd name="connsiteX10" fmla="*/ 114300 w 3035300"/>
                <a:gd name="connsiteY10" fmla="*/ 177800 h 1242080"/>
                <a:gd name="connsiteX11" fmla="*/ 76200 w 3035300"/>
                <a:gd name="connsiteY11" fmla="*/ 203200 h 1242080"/>
                <a:gd name="connsiteX12" fmla="*/ 38100 w 3035300"/>
                <a:gd name="connsiteY12" fmla="*/ 228600 h 1242080"/>
                <a:gd name="connsiteX13" fmla="*/ 25400 w 3035300"/>
                <a:gd name="connsiteY13" fmla="*/ 279400 h 1242080"/>
                <a:gd name="connsiteX14" fmla="*/ 0 w 3035300"/>
                <a:gd name="connsiteY14" fmla="*/ 368300 h 1242080"/>
                <a:gd name="connsiteX15" fmla="*/ 38100 w 3035300"/>
                <a:gd name="connsiteY15" fmla="*/ 444500 h 1242080"/>
                <a:gd name="connsiteX16" fmla="*/ 114300 w 3035300"/>
                <a:gd name="connsiteY16" fmla="*/ 596900 h 1242080"/>
                <a:gd name="connsiteX17" fmla="*/ 165100 w 3035300"/>
                <a:gd name="connsiteY17" fmla="*/ 635000 h 1242080"/>
                <a:gd name="connsiteX18" fmla="*/ 215900 w 3035300"/>
                <a:gd name="connsiteY18" fmla="*/ 711200 h 1242080"/>
                <a:gd name="connsiteX19" fmla="*/ 292100 w 3035300"/>
                <a:gd name="connsiteY19" fmla="*/ 774700 h 1242080"/>
                <a:gd name="connsiteX20" fmla="*/ 330200 w 3035300"/>
                <a:gd name="connsiteY20" fmla="*/ 812800 h 1242080"/>
                <a:gd name="connsiteX21" fmla="*/ 368300 w 3035300"/>
                <a:gd name="connsiteY21" fmla="*/ 825500 h 1242080"/>
                <a:gd name="connsiteX22" fmla="*/ 406400 w 3035300"/>
                <a:gd name="connsiteY22" fmla="*/ 850900 h 1242080"/>
                <a:gd name="connsiteX23" fmla="*/ 469900 w 3035300"/>
                <a:gd name="connsiteY23" fmla="*/ 901700 h 1242080"/>
                <a:gd name="connsiteX24" fmla="*/ 596900 w 3035300"/>
                <a:gd name="connsiteY24" fmla="*/ 977900 h 1242080"/>
                <a:gd name="connsiteX25" fmla="*/ 647700 w 3035300"/>
                <a:gd name="connsiteY25" fmla="*/ 990600 h 1242080"/>
                <a:gd name="connsiteX26" fmla="*/ 723900 w 3035300"/>
                <a:gd name="connsiteY26" fmla="*/ 1028700 h 1242080"/>
                <a:gd name="connsiteX27" fmla="*/ 774700 w 3035300"/>
                <a:gd name="connsiteY27" fmla="*/ 1054100 h 1242080"/>
                <a:gd name="connsiteX28" fmla="*/ 825500 w 3035300"/>
                <a:gd name="connsiteY28" fmla="*/ 1066800 h 1242080"/>
                <a:gd name="connsiteX29" fmla="*/ 863600 w 3035300"/>
                <a:gd name="connsiteY29" fmla="*/ 1079500 h 1242080"/>
                <a:gd name="connsiteX30" fmla="*/ 977900 w 3035300"/>
                <a:gd name="connsiteY30" fmla="*/ 1104900 h 1242080"/>
                <a:gd name="connsiteX31" fmla="*/ 1028700 w 3035300"/>
                <a:gd name="connsiteY31" fmla="*/ 1130300 h 1242080"/>
                <a:gd name="connsiteX32" fmla="*/ 1092200 w 3035300"/>
                <a:gd name="connsiteY32" fmla="*/ 1143000 h 1242080"/>
                <a:gd name="connsiteX33" fmla="*/ 1219200 w 3035300"/>
                <a:gd name="connsiteY33" fmla="*/ 1168400 h 1242080"/>
                <a:gd name="connsiteX34" fmla="*/ 1397000 w 3035300"/>
                <a:gd name="connsiteY34" fmla="*/ 1193800 h 1242080"/>
                <a:gd name="connsiteX35" fmla="*/ 1435100 w 3035300"/>
                <a:gd name="connsiteY35" fmla="*/ 1206500 h 1242080"/>
                <a:gd name="connsiteX36" fmla="*/ 2286000 w 3035300"/>
                <a:gd name="connsiteY36" fmla="*/ 1206500 h 1242080"/>
                <a:gd name="connsiteX37" fmla="*/ 2451100 w 3035300"/>
                <a:gd name="connsiteY37" fmla="*/ 1168400 h 1242080"/>
                <a:gd name="connsiteX38" fmla="*/ 2527300 w 3035300"/>
                <a:gd name="connsiteY38" fmla="*/ 1155700 h 1242080"/>
                <a:gd name="connsiteX39" fmla="*/ 2603500 w 3035300"/>
                <a:gd name="connsiteY39" fmla="*/ 1130300 h 1242080"/>
                <a:gd name="connsiteX40" fmla="*/ 2641600 w 3035300"/>
                <a:gd name="connsiteY40" fmla="*/ 1117600 h 1242080"/>
                <a:gd name="connsiteX41" fmla="*/ 2717800 w 3035300"/>
                <a:gd name="connsiteY41" fmla="*/ 1079500 h 1242080"/>
                <a:gd name="connsiteX42" fmla="*/ 2794000 w 3035300"/>
                <a:gd name="connsiteY42" fmla="*/ 1028700 h 1242080"/>
                <a:gd name="connsiteX43" fmla="*/ 2832100 w 3035300"/>
                <a:gd name="connsiteY43" fmla="*/ 990600 h 1242080"/>
                <a:gd name="connsiteX44" fmla="*/ 2870200 w 3035300"/>
                <a:gd name="connsiteY44" fmla="*/ 965200 h 1242080"/>
                <a:gd name="connsiteX45" fmla="*/ 2895600 w 3035300"/>
                <a:gd name="connsiteY45" fmla="*/ 927100 h 1242080"/>
                <a:gd name="connsiteX46" fmla="*/ 2959100 w 3035300"/>
                <a:gd name="connsiteY46" fmla="*/ 850900 h 1242080"/>
                <a:gd name="connsiteX47" fmla="*/ 2984500 w 3035300"/>
                <a:gd name="connsiteY47" fmla="*/ 774700 h 1242080"/>
                <a:gd name="connsiteX48" fmla="*/ 3009900 w 3035300"/>
                <a:gd name="connsiteY48" fmla="*/ 698500 h 1242080"/>
                <a:gd name="connsiteX49" fmla="*/ 3022600 w 3035300"/>
                <a:gd name="connsiteY49" fmla="*/ 660400 h 1242080"/>
                <a:gd name="connsiteX50" fmla="*/ 3035300 w 3035300"/>
                <a:gd name="connsiteY50" fmla="*/ 609600 h 1242080"/>
                <a:gd name="connsiteX51" fmla="*/ 3009900 w 3035300"/>
                <a:gd name="connsiteY51" fmla="*/ 520700 h 1242080"/>
                <a:gd name="connsiteX52" fmla="*/ 2921000 w 3035300"/>
                <a:gd name="connsiteY52" fmla="*/ 419100 h 1242080"/>
                <a:gd name="connsiteX53" fmla="*/ 2806700 w 3035300"/>
                <a:gd name="connsiteY53" fmla="*/ 330200 h 1242080"/>
                <a:gd name="connsiteX54" fmla="*/ 2730500 w 3035300"/>
                <a:gd name="connsiteY54" fmla="*/ 279400 h 1242080"/>
                <a:gd name="connsiteX55" fmla="*/ 2692400 w 3035300"/>
                <a:gd name="connsiteY55" fmla="*/ 254000 h 1242080"/>
                <a:gd name="connsiteX56" fmla="*/ 2616200 w 3035300"/>
                <a:gd name="connsiteY56" fmla="*/ 228600 h 1242080"/>
                <a:gd name="connsiteX57" fmla="*/ 2578100 w 3035300"/>
                <a:gd name="connsiteY57" fmla="*/ 203200 h 1242080"/>
                <a:gd name="connsiteX58" fmla="*/ 2501900 w 3035300"/>
                <a:gd name="connsiteY58" fmla="*/ 177800 h 1242080"/>
                <a:gd name="connsiteX59" fmla="*/ 2463800 w 3035300"/>
                <a:gd name="connsiteY59" fmla="*/ 139700 h 1242080"/>
                <a:gd name="connsiteX60" fmla="*/ 2374900 w 3035300"/>
                <a:gd name="connsiteY60" fmla="*/ 101600 h 1242080"/>
                <a:gd name="connsiteX61" fmla="*/ 2286000 w 3035300"/>
                <a:gd name="connsiteY61" fmla="*/ 76200 h 1242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3035300" h="1242080">
                  <a:moveTo>
                    <a:pt x="2286000" y="76200"/>
                  </a:moveTo>
                  <a:lnTo>
                    <a:pt x="2286000" y="76200"/>
                  </a:lnTo>
                  <a:lnTo>
                    <a:pt x="2184400" y="38100"/>
                  </a:lnTo>
                  <a:cubicBezTo>
                    <a:pt x="2159186" y="29095"/>
                    <a:pt x="2134864" y="15124"/>
                    <a:pt x="2108200" y="12700"/>
                  </a:cubicBezTo>
                  <a:lnTo>
                    <a:pt x="1968500" y="0"/>
                  </a:lnTo>
                  <a:lnTo>
                    <a:pt x="1231900" y="12700"/>
                  </a:lnTo>
                  <a:cubicBezTo>
                    <a:pt x="827892" y="21296"/>
                    <a:pt x="895884" y="13254"/>
                    <a:pt x="635000" y="38100"/>
                  </a:cubicBezTo>
                  <a:cubicBezTo>
                    <a:pt x="592647" y="42134"/>
                    <a:pt x="550171" y="45177"/>
                    <a:pt x="508000" y="50800"/>
                  </a:cubicBezTo>
                  <a:cubicBezTo>
                    <a:pt x="451170" y="58377"/>
                    <a:pt x="399295" y="77621"/>
                    <a:pt x="342900" y="88900"/>
                  </a:cubicBezTo>
                  <a:cubicBezTo>
                    <a:pt x="299252" y="97630"/>
                    <a:pt x="270449" y="102343"/>
                    <a:pt x="228600" y="114300"/>
                  </a:cubicBezTo>
                  <a:cubicBezTo>
                    <a:pt x="169922" y="131065"/>
                    <a:pt x="182523" y="132318"/>
                    <a:pt x="114300" y="177800"/>
                  </a:cubicBezTo>
                  <a:lnTo>
                    <a:pt x="76200" y="203200"/>
                  </a:lnTo>
                  <a:lnTo>
                    <a:pt x="38100" y="228600"/>
                  </a:lnTo>
                  <a:cubicBezTo>
                    <a:pt x="33867" y="245533"/>
                    <a:pt x="30195" y="262617"/>
                    <a:pt x="25400" y="279400"/>
                  </a:cubicBezTo>
                  <a:cubicBezTo>
                    <a:pt x="-11039" y="406937"/>
                    <a:pt x="39702" y="209491"/>
                    <a:pt x="0" y="368300"/>
                  </a:cubicBezTo>
                  <a:cubicBezTo>
                    <a:pt x="46317" y="507251"/>
                    <a:pt x="-27552" y="296784"/>
                    <a:pt x="38100" y="444500"/>
                  </a:cubicBezTo>
                  <a:cubicBezTo>
                    <a:pt x="61890" y="498028"/>
                    <a:pt x="61491" y="557293"/>
                    <a:pt x="114300" y="596900"/>
                  </a:cubicBezTo>
                  <a:cubicBezTo>
                    <a:pt x="131233" y="609600"/>
                    <a:pt x="151038" y="619180"/>
                    <a:pt x="165100" y="635000"/>
                  </a:cubicBezTo>
                  <a:cubicBezTo>
                    <a:pt x="185381" y="657816"/>
                    <a:pt x="194314" y="689614"/>
                    <a:pt x="215900" y="711200"/>
                  </a:cubicBezTo>
                  <a:cubicBezTo>
                    <a:pt x="327210" y="822510"/>
                    <a:pt x="186012" y="686293"/>
                    <a:pt x="292100" y="774700"/>
                  </a:cubicBezTo>
                  <a:cubicBezTo>
                    <a:pt x="305898" y="786198"/>
                    <a:pt x="315256" y="802837"/>
                    <a:pt x="330200" y="812800"/>
                  </a:cubicBezTo>
                  <a:cubicBezTo>
                    <a:pt x="341339" y="820226"/>
                    <a:pt x="356326" y="819513"/>
                    <a:pt x="368300" y="825500"/>
                  </a:cubicBezTo>
                  <a:cubicBezTo>
                    <a:pt x="381952" y="832326"/>
                    <a:pt x="393700" y="842433"/>
                    <a:pt x="406400" y="850900"/>
                  </a:cubicBezTo>
                  <a:cubicBezTo>
                    <a:pt x="453332" y="921298"/>
                    <a:pt x="404948" y="865616"/>
                    <a:pt x="469900" y="901700"/>
                  </a:cubicBezTo>
                  <a:cubicBezTo>
                    <a:pt x="531250" y="935783"/>
                    <a:pt x="537775" y="955728"/>
                    <a:pt x="596900" y="977900"/>
                  </a:cubicBezTo>
                  <a:cubicBezTo>
                    <a:pt x="613243" y="984029"/>
                    <a:pt x="630767" y="986367"/>
                    <a:pt x="647700" y="990600"/>
                  </a:cubicBezTo>
                  <a:cubicBezTo>
                    <a:pt x="720919" y="1039413"/>
                    <a:pt x="650288" y="997152"/>
                    <a:pt x="723900" y="1028700"/>
                  </a:cubicBezTo>
                  <a:cubicBezTo>
                    <a:pt x="741301" y="1036158"/>
                    <a:pt x="756973" y="1047453"/>
                    <a:pt x="774700" y="1054100"/>
                  </a:cubicBezTo>
                  <a:cubicBezTo>
                    <a:pt x="791043" y="1060229"/>
                    <a:pt x="808717" y="1062005"/>
                    <a:pt x="825500" y="1066800"/>
                  </a:cubicBezTo>
                  <a:cubicBezTo>
                    <a:pt x="838372" y="1070478"/>
                    <a:pt x="850728" y="1075822"/>
                    <a:pt x="863600" y="1079500"/>
                  </a:cubicBezTo>
                  <a:cubicBezTo>
                    <a:pt x="905449" y="1091457"/>
                    <a:pt x="934252" y="1096170"/>
                    <a:pt x="977900" y="1104900"/>
                  </a:cubicBezTo>
                  <a:cubicBezTo>
                    <a:pt x="994833" y="1113367"/>
                    <a:pt x="1010739" y="1124313"/>
                    <a:pt x="1028700" y="1130300"/>
                  </a:cubicBezTo>
                  <a:cubicBezTo>
                    <a:pt x="1049178" y="1137126"/>
                    <a:pt x="1071128" y="1138317"/>
                    <a:pt x="1092200" y="1143000"/>
                  </a:cubicBezTo>
                  <a:cubicBezTo>
                    <a:pt x="1243827" y="1176695"/>
                    <a:pt x="1013890" y="1131071"/>
                    <a:pt x="1219200" y="1168400"/>
                  </a:cubicBezTo>
                  <a:cubicBezTo>
                    <a:pt x="1346285" y="1191506"/>
                    <a:pt x="1215082" y="1173587"/>
                    <a:pt x="1397000" y="1193800"/>
                  </a:cubicBezTo>
                  <a:cubicBezTo>
                    <a:pt x="1409700" y="1198033"/>
                    <a:pt x="1422228" y="1202822"/>
                    <a:pt x="1435100" y="1206500"/>
                  </a:cubicBezTo>
                  <a:cubicBezTo>
                    <a:pt x="1708010" y="1284474"/>
                    <a:pt x="2028667" y="1210585"/>
                    <a:pt x="2286000" y="1206500"/>
                  </a:cubicBezTo>
                  <a:cubicBezTo>
                    <a:pt x="2356366" y="1183045"/>
                    <a:pt x="2338998" y="1187084"/>
                    <a:pt x="2451100" y="1168400"/>
                  </a:cubicBezTo>
                  <a:cubicBezTo>
                    <a:pt x="2476500" y="1164167"/>
                    <a:pt x="2502318" y="1161945"/>
                    <a:pt x="2527300" y="1155700"/>
                  </a:cubicBezTo>
                  <a:cubicBezTo>
                    <a:pt x="2553275" y="1149206"/>
                    <a:pt x="2578100" y="1138767"/>
                    <a:pt x="2603500" y="1130300"/>
                  </a:cubicBezTo>
                  <a:cubicBezTo>
                    <a:pt x="2616200" y="1126067"/>
                    <a:pt x="2630461" y="1125026"/>
                    <a:pt x="2641600" y="1117600"/>
                  </a:cubicBezTo>
                  <a:cubicBezTo>
                    <a:pt x="2690839" y="1084774"/>
                    <a:pt x="2665220" y="1097027"/>
                    <a:pt x="2717800" y="1079500"/>
                  </a:cubicBezTo>
                  <a:cubicBezTo>
                    <a:pt x="2839343" y="957957"/>
                    <a:pt x="2683722" y="1102218"/>
                    <a:pt x="2794000" y="1028700"/>
                  </a:cubicBezTo>
                  <a:cubicBezTo>
                    <a:pt x="2808944" y="1018737"/>
                    <a:pt x="2818302" y="1002098"/>
                    <a:pt x="2832100" y="990600"/>
                  </a:cubicBezTo>
                  <a:cubicBezTo>
                    <a:pt x="2843826" y="980829"/>
                    <a:pt x="2857500" y="973667"/>
                    <a:pt x="2870200" y="965200"/>
                  </a:cubicBezTo>
                  <a:cubicBezTo>
                    <a:pt x="2878667" y="952500"/>
                    <a:pt x="2885829" y="938826"/>
                    <a:pt x="2895600" y="927100"/>
                  </a:cubicBezTo>
                  <a:cubicBezTo>
                    <a:pt x="2924084" y="892920"/>
                    <a:pt x="2941082" y="891441"/>
                    <a:pt x="2959100" y="850900"/>
                  </a:cubicBezTo>
                  <a:cubicBezTo>
                    <a:pt x="2969974" y="826434"/>
                    <a:pt x="2976033" y="800100"/>
                    <a:pt x="2984500" y="774700"/>
                  </a:cubicBezTo>
                  <a:lnTo>
                    <a:pt x="3009900" y="698500"/>
                  </a:lnTo>
                  <a:cubicBezTo>
                    <a:pt x="3014133" y="685800"/>
                    <a:pt x="3019353" y="673387"/>
                    <a:pt x="3022600" y="660400"/>
                  </a:cubicBezTo>
                  <a:lnTo>
                    <a:pt x="3035300" y="609600"/>
                  </a:lnTo>
                  <a:cubicBezTo>
                    <a:pt x="3032311" y="597643"/>
                    <a:pt x="3018182" y="535607"/>
                    <a:pt x="3009900" y="520700"/>
                  </a:cubicBezTo>
                  <a:cubicBezTo>
                    <a:pt x="2947130" y="407714"/>
                    <a:pt x="2986252" y="473476"/>
                    <a:pt x="2921000" y="419100"/>
                  </a:cubicBezTo>
                  <a:cubicBezTo>
                    <a:pt x="2801628" y="319624"/>
                    <a:pt x="2999290" y="458594"/>
                    <a:pt x="2806700" y="330200"/>
                  </a:cubicBezTo>
                  <a:lnTo>
                    <a:pt x="2730500" y="279400"/>
                  </a:lnTo>
                  <a:cubicBezTo>
                    <a:pt x="2717800" y="270933"/>
                    <a:pt x="2706880" y="258827"/>
                    <a:pt x="2692400" y="254000"/>
                  </a:cubicBezTo>
                  <a:cubicBezTo>
                    <a:pt x="2667000" y="245533"/>
                    <a:pt x="2638477" y="243452"/>
                    <a:pt x="2616200" y="228600"/>
                  </a:cubicBezTo>
                  <a:cubicBezTo>
                    <a:pt x="2603500" y="220133"/>
                    <a:pt x="2592048" y="209399"/>
                    <a:pt x="2578100" y="203200"/>
                  </a:cubicBezTo>
                  <a:cubicBezTo>
                    <a:pt x="2553634" y="192326"/>
                    <a:pt x="2501900" y="177800"/>
                    <a:pt x="2501900" y="177800"/>
                  </a:cubicBezTo>
                  <a:cubicBezTo>
                    <a:pt x="2489200" y="165100"/>
                    <a:pt x="2479500" y="148422"/>
                    <a:pt x="2463800" y="139700"/>
                  </a:cubicBezTo>
                  <a:cubicBezTo>
                    <a:pt x="2340981" y="71467"/>
                    <a:pt x="2415686" y="142386"/>
                    <a:pt x="2374900" y="101600"/>
                  </a:cubicBezTo>
                  <a:lnTo>
                    <a:pt x="2286000" y="762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6981009" y="3458199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4925838" y="3667417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7080870" y="4131009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7397651" y="3800809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5626393" y="3390287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5610215" y="4185395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7026404" y="3500533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7126265" y="4185395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7440362" y="3850245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23" name="Straight Arrow Connector 122"/>
          <p:cNvCxnSpPr/>
          <p:nvPr/>
        </p:nvCxnSpPr>
        <p:spPr>
          <a:xfrm>
            <a:off x="4513389" y="5619500"/>
            <a:ext cx="274311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08" idx="6"/>
          </p:cNvCxnSpPr>
          <p:nvPr/>
        </p:nvCxnSpPr>
        <p:spPr>
          <a:xfrm>
            <a:off x="3423335" y="5386661"/>
            <a:ext cx="1351878" cy="17731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07" idx="6"/>
          </p:cNvCxnSpPr>
          <p:nvPr/>
        </p:nvCxnSpPr>
        <p:spPr>
          <a:xfrm flipV="1">
            <a:off x="3589969" y="5687555"/>
            <a:ext cx="1185244" cy="13709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Rectangle 130"/>
              <p:cNvSpPr/>
              <p:nvPr/>
            </p:nvSpPr>
            <p:spPr>
              <a:xfrm>
                <a:off x="8363810" y="6113129"/>
                <a:ext cx="3269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Doesn’t work:  Where to split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131" name="Rectangle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3810" y="6113129"/>
                <a:ext cx="3269806" cy="369332"/>
              </a:xfrm>
              <a:prstGeom prst="rect">
                <a:avLst/>
              </a:prstGeom>
              <a:blipFill>
                <a:blip r:embed="rId11"/>
                <a:stretch>
                  <a:fillRect l="-1493" t="-10000" r="-9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560946" y="2945263"/>
            <a:ext cx="7555101" cy="1681130"/>
          </a:xfrm>
          <a:prstGeom prst="rect">
            <a:avLst/>
          </a:prstGeom>
          <a:solidFill>
            <a:schemeClr val="bg1">
              <a:alpha val="50196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4C1134-4440-1F4F-A697-2F57468D9D32}"/>
              </a:ext>
            </a:extLst>
          </p:cNvPr>
          <p:cNvSpPr txBox="1"/>
          <p:nvPr/>
        </p:nvSpPr>
        <p:spPr>
          <a:xfrm>
            <a:off x="7841672" y="63869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96877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4" grpId="0" build="p"/>
      <p:bldP spid="102" grpId="0" animBg="1"/>
      <p:bldP spid="102" grpId="1" animBg="1"/>
      <p:bldP spid="103" grpId="0" animBg="1"/>
      <p:bldP spid="103" grpId="1" animBg="1"/>
      <p:bldP spid="131" grpId="0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084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134089"/>
                <a:ext cx="9155939" cy="3077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b="1" spc="200" dirty="0">
                    <a:latin typeface="+mj-lt"/>
                  </a:rPr>
                  <a:t>Introduction, outline, mechanics, expectations</a:t>
                </a:r>
              </a:p>
              <a:p>
                <a:pPr marL="457200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b="1" spc="200" dirty="0">
                    <a:latin typeface="+mj-lt"/>
                  </a:rPr>
                  <a:t>Finite Automata, formal definition, regular languages</a:t>
                </a:r>
              </a:p>
              <a:p>
                <a:pPr marL="457200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b="1" spc="200" dirty="0">
                    <a:latin typeface="+mj-lt"/>
                  </a:rPr>
                  <a:t>Regular Operations and Regular Expressions</a:t>
                </a:r>
              </a:p>
              <a:p>
                <a:pPr marL="457200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b="1" spc="200" dirty="0">
                    <a:latin typeface="+mj-lt"/>
                  </a:rPr>
                  <a:t>Proved: Class of regular languages is closed under </a:t>
                </a:r>
                <a14:m>
                  <m:oMath xmlns:m="http://schemas.openxmlformats.org/officeDocument/2006/math">
                    <m:r>
                      <a:rPr lang="en-US" sz="2400" b="1" i="1" spc="200" smtClean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endParaRPr lang="en-US" sz="2400" b="1" spc="200" dirty="0">
                  <a:latin typeface="+mj-lt"/>
                </a:endParaRPr>
              </a:p>
              <a:p>
                <a:pPr marL="457200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b="1" spc="200" dirty="0">
                    <a:latin typeface="+mj-lt"/>
                  </a:rPr>
                  <a:t>Started: Closure under </a:t>
                </a:r>
                <a14:m>
                  <m:oMath xmlns:m="http://schemas.openxmlformats.org/officeDocument/2006/math">
                    <m:r>
                      <a:rPr lang="en-US" sz="2400" b="1" i="1" spc="200" smtClean="0">
                        <a:latin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US" sz="2400" b="1" spc="200" dirty="0">
                    <a:latin typeface="+mj-lt"/>
                  </a:rPr>
                  <a:t> , to be continued… </a:t>
                </a:r>
              </a:p>
              <a:p>
                <a:pPr>
                  <a:spcBef>
                    <a:spcPts val="1200"/>
                  </a:spcBef>
                </a:pPr>
                <a:endParaRPr lang="en-US" sz="2400" b="1" spc="2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34089"/>
                <a:ext cx="9155939" cy="3077766"/>
              </a:xfrm>
              <a:prstGeom prst="rect">
                <a:avLst/>
              </a:prstGeom>
              <a:blipFill>
                <a:blip r:embed="rId3"/>
                <a:stretch>
                  <a:fillRect l="-1065" t="-1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ED7786D-100D-484A-818E-44823AAC61E5}"/>
              </a:ext>
            </a:extLst>
          </p:cNvPr>
          <p:cNvSpPr txBox="1"/>
          <p:nvPr/>
        </p:nvSpPr>
        <p:spPr>
          <a:xfrm>
            <a:off x="5292436" y="62345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73388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8008" y="0"/>
            <a:ext cx="8953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Closure Properties for Regular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1764" y="958103"/>
                <a:ext cx="8234709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Theorem:  </a:t>
                </a:r>
                <a:r>
                  <a:rPr lang="en-US" sz="2000" dirty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000" dirty="0">
                    <a:latin typeface="+mj-lt"/>
                  </a:rPr>
                  <a:t>are regular languages, so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+mj-lt"/>
                  </a:rPr>
                  <a:t>  (closure under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US" sz="2000" dirty="0">
                    <a:latin typeface="+mj-lt"/>
                  </a:rPr>
                  <a:t>) 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latin typeface="+mj-lt"/>
                  </a:rPr>
                  <a:t>Recall proof attempt:   </a:t>
                </a:r>
                <a:r>
                  <a:rPr lang="en-US" sz="2000" dirty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sz="2000" dirty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sz="20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dirty="0">
                    <a:latin typeface="+mj-lt"/>
                  </a:rPr>
                  <a:t>recognize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br>
                  <a:rPr lang="en-US" sz="2000" dirty="0"/>
                </a:br>
                <a:r>
                  <a:rPr lang="en-US" sz="2000" dirty="0"/>
                  <a:t> 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sz="2000" dirty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sz="20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recognize</a:t>
                </a:r>
                <a:r>
                  <a:rPr lang="en-US" sz="2000" dirty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latin typeface="+mj-lt"/>
                  </a:rPr>
                  <a:t>                                  Construct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sz="2000" i="1" spc="200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 spc="200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sz="2000" spc="200" dirty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i="1" spc="200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l-GR" sz="2000" i="1" spc="200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i="1" spc="2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pc="2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 spc="20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pc="2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spc="200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 spc="20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recognizing</a:t>
                </a:r>
                <a:r>
                  <a:rPr lang="en-US" sz="2000" dirty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b="1" spc="2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64" y="958103"/>
                <a:ext cx="8234709" cy="1754326"/>
              </a:xfrm>
              <a:prstGeom prst="rect">
                <a:avLst/>
              </a:prstGeom>
              <a:blipFill>
                <a:blip r:embed="rId3"/>
                <a:stretch>
                  <a:fillRect l="-1184" t="-2778" b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600311" y="272489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4239118" y="2920528"/>
            <a:ext cx="3558520" cy="1426746"/>
            <a:chOff x="632480" y="5004026"/>
            <a:chExt cx="3558520" cy="1426746"/>
          </a:xfrm>
        </p:grpSpPr>
        <p:sp>
          <p:nvSpPr>
            <p:cNvPr id="11" name="Freeform 10"/>
            <p:cNvSpPr/>
            <p:nvPr/>
          </p:nvSpPr>
          <p:spPr>
            <a:xfrm>
              <a:off x="1155700" y="5188692"/>
              <a:ext cx="3035300" cy="1242080"/>
            </a:xfrm>
            <a:custGeom>
              <a:avLst/>
              <a:gdLst>
                <a:gd name="connsiteX0" fmla="*/ 2286000 w 3035300"/>
                <a:gd name="connsiteY0" fmla="*/ 76200 h 1242080"/>
                <a:gd name="connsiteX1" fmla="*/ 2286000 w 3035300"/>
                <a:gd name="connsiteY1" fmla="*/ 76200 h 1242080"/>
                <a:gd name="connsiteX2" fmla="*/ 2184400 w 3035300"/>
                <a:gd name="connsiteY2" fmla="*/ 38100 h 1242080"/>
                <a:gd name="connsiteX3" fmla="*/ 2108200 w 3035300"/>
                <a:gd name="connsiteY3" fmla="*/ 12700 h 1242080"/>
                <a:gd name="connsiteX4" fmla="*/ 1968500 w 3035300"/>
                <a:gd name="connsiteY4" fmla="*/ 0 h 1242080"/>
                <a:gd name="connsiteX5" fmla="*/ 1231900 w 3035300"/>
                <a:gd name="connsiteY5" fmla="*/ 12700 h 1242080"/>
                <a:gd name="connsiteX6" fmla="*/ 635000 w 3035300"/>
                <a:gd name="connsiteY6" fmla="*/ 38100 h 1242080"/>
                <a:gd name="connsiteX7" fmla="*/ 508000 w 3035300"/>
                <a:gd name="connsiteY7" fmla="*/ 50800 h 1242080"/>
                <a:gd name="connsiteX8" fmla="*/ 342900 w 3035300"/>
                <a:gd name="connsiteY8" fmla="*/ 88900 h 1242080"/>
                <a:gd name="connsiteX9" fmla="*/ 228600 w 3035300"/>
                <a:gd name="connsiteY9" fmla="*/ 114300 h 1242080"/>
                <a:gd name="connsiteX10" fmla="*/ 114300 w 3035300"/>
                <a:gd name="connsiteY10" fmla="*/ 177800 h 1242080"/>
                <a:gd name="connsiteX11" fmla="*/ 76200 w 3035300"/>
                <a:gd name="connsiteY11" fmla="*/ 203200 h 1242080"/>
                <a:gd name="connsiteX12" fmla="*/ 38100 w 3035300"/>
                <a:gd name="connsiteY12" fmla="*/ 228600 h 1242080"/>
                <a:gd name="connsiteX13" fmla="*/ 25400 w 3035300"/>
                <a:gd name="connsiteY13" fmla="*/ 279400 h 1242080"/>
                <a:gd name="connsiteX14" fmla="*/ 0 w 3035300"/>
                <a:gd name="connsiteY14" fmla="*/ 368300 h 1242080"/>
                <a:gd name="connsiteX15" fmla="*/ 38100 w 3035300"/>
                <a:gd name="connsiteY15" fmla="*/ 444500 h 1242080"/>
                <a:gd name="connsiteX16" fmla="*/ 114300 w 3035300"/>
                <a:gd name="connsiteY16" fmla="*/ 596900 h 1242080"/>
                <a:gd name="connsiteX17" fmla="*/ 165100 w 3035300"/>
                <a:gd name="connsiteY17" fmla="*/ 635000 h 1242080"/>
                <a:gd name="connsiteX18" fmla="*/ 215900 w 3035300"/>
                <a:gd name="connsiteY18" fmla="*/ 711200 h 1242080"/>
                <a:gd name="connsiteX19" fmla="*/ 292100 w 3035300"/>
                <a:gd name="connsiteY19" fmla="*/ 774700 h 1242080"/>
                <a:gd name="connsiteX20" fmla="*/ 330200 w 3035300"/>
                <a:gd name="connsiteY20" fmla="*/ 812800 h 1242080"/>
                <a:gd name="connsiteX21" fmla="*/ 368300 w 3035300"/>
                <a:gd name="connsiteY21" fmla="*/ 825500 h 1242080"/>
                <a:gd name="connsiteX22" fmla="*/ 406400 w 3035300"/>
                <a:gd name="connsiteY22" fmla="*/ 850900 h 1242080"/>
                <a:gd name="connsiteX23" fmla="*/ 469900 w 3035300"/>
                <a:gd name="connsiteY23" fmla="*/ 901700 h 1242080"/>
                <a:gd name="connsiteX24" fmla="*/ 596900 w 3035300"/>
                <a:gd name="connsiteY24" fmla="*/ 977900 h 1242080"/>
                <a:gd name="connsiteX25" fmla="*/ 647700 w 3035300"/>
                <a:gd name="connsiteY25" fmla="*/ 990600 h 1242080"/>
                <a:gd name="connsiteX26" fmla="*/ 723900 w 3035300"/>
                <a:gd name="connsiteY26" fmla="*/ 1028700 h 1242080"/>
                <a:gd name="connsiteX27" fmla="*/ 774700 w 3035300"/>
                <a:gd name="connsiteY27" fmla="*/ 1054100 h 1242080"/>
                <a:gd name="connsiteX28" fmla="*/ 825500 w 3035300"/>
                <a:gd name="connsiteY28" fmla="*/ 1066800 h 1242080"/>
                <a:gd name="connsiteX29" fmla="*/ 863600 w 3035300"/>
                <a:gd name="connsiteY29" fmla="*/ 1079500 h 1242080"/>
                <a:gd name="connsiteX30" fmla="*/ 977900 w 3035300"/>
                <a:gd name="connsiteY30" fmla="*/ 1104900 h 1242080"/>
                <a:gd name="connsiteX31" fmla="*/ 1028700 w 3035300"/>
                <a:gd name="connsiteY31" fmla="*/ 1130300 h 1242080"/>
                <a:gd name="connsiteX32" fmla="*/ 1092200 w 3035300"/>
                <a:gd name="connsiteY32" fmla="*/ 1143000 h 1242080"/>
                <a:gd name="connsiteX33" fmla="*/ 1219200 w 3035300"/>
                <a:gd name="connsiteY33" fmla="*/ 1168400 h 1242080"/>
                <a:gd name="connsiteX34" fmla="*/ 1397000 w 3035300"/>
                <a:gd name="connsiteY34" fmla="*/ 1193800 h 1242080"/>
                <a:gd name="connsiteX35" fmla="*/ 1435100 w 3035300"/>
                <a:gd name="connsiteY35" fmla="*/ 1206500 h 1242080"/>
                <a:gd name="connsiteX36" fmla="*/ 2286000 w 3035300"/>
                <a:gd name="connsiteY36" fmla="*/ 1206500 h 1242080"/>
                <a:gd name="connsiteX37" fmla="*/ 2451100 w 3035300"/>
                <a:gd name="connsiteY37" fmla="*/ 1168400 h 1242080"/>
                <a:gd name="connsiteX38" fmla="*/ 2527300 w 3035300"/>
                <a:gd name="connsiteY38" fmla="*/ 1155700 h 1242080"/>
                <a:gd name="connsiteX39" fmla="*/ 2603500 w 3035300"/>
                <a:gd name="connsiteY39" fmla="*/ 1130300 h 1242080"/>
                <a:gd name="connsiteX40" fmla="*/ 2641600 w 3035300"/>
                <a:gd name="connsiteY40" fmla="*/ 1117600 h 1242080"/>
                <a:gd name="connsiteX41" fmla="*/ 2717800 w 3035300"/>
                <a:gd name="connsiteY41" fmla="*/ 1079500 h 1242080"/>
                <a:gd name="connsiteX42" fmla="*/ 2794000 w 3035300"/>
                <a:gd name="connsiteY42" fmla="*/ 1028700 h 1242080"/>
                <a:gd name="connsiteX43" fmla="*/ 2832100 w 3035300"/>
                <a:gd name="connsiteY43" fmla="*/ 990600 h 1242080"/>
                <a:gd name="connsiteX44" fmla="*/ 2870200 w 3035300"/>
                <a:gd name="connsiteY44" fmla="*/ 965200 h 1242080"/>
                <a:gd name="connsiteX45" fmla="*/ 2895600 w 3035300"/>
                <a:gd name="connsiteY45" fmla="*/ 927100 h 1242080"/>
                <a:gd name="connsiteX46" fmla="*/ 2959100 w 3035300"/>
                <a:gd name="connsiteY46" fmla="*/ 850900 h 1242080"/>
                <a:gd name="connsiteX47" fmla="*/ 2984500 w 3035300"/>
                <a:gd name="connsiteY47" fmla="*/ 774700 h 1242080"/>
                <a:gd name="connsiteX48" fmla="*/ 3009900 w 3035300"/>
                <a:gd name="connsiteY48" fmla="*/ 698500 h 1242080"/>
                <a:gd name="connsiteX49" fmla="*/ 3022600 w 3035300"/>
                <a:gd name="connsiteY49" fmla="*/ 660400 h 1242080"/>
                <a:gd name="connsiteX50" fmla="*/ 3035300 w 3035300"/>
                <a:gd name="connsiteY50" fmla="*/ 609600 h 1242080"/>
                <a:gd name="connsiteX51" fmla="*/ 3009900 w 3035300"/>
                <a:gd name="connsiteY51" fmla="*/ 520700 h 1242080"/>
                <a:gd name="connsiteX52" fmla="*/ 2921000 w 3035300"/>
                <a:gd name="connsiteY52" fmla="*/ 419100 h 1242080"/>
                <a:gd name="connsiteX53" fmla="*/ 2806700 w 3035300"/>
                <a:gd name="connsiteY53" fmla="*/ 330200 h 1242080"/>
                <a:gd name="connsiteX54" fmla="*/ 2730500 w 3035300"/>
                <a:gd name="connsiteY54" fmla="*/ 279400 h 1242080"/>
                <a:gd name="connsiteX55" fmla="*/ 2692400 w 3035300"/>
                <a:gd name="connsiteY55" fmla="*/ 254000 h 1242080"/>
                <a:gd name="connsiteX56" fmla="*/ 2616200 w 3035300"/>
                <a:gd name="connsiteY56" fmla="*/ 228600 h 1242080"/>
                <a:gd name="connsiteX57" fmla="*/ 2578100 w 3035300"/>
                <a:gd name="connsiteY57" fmla="*/ 203200 h 1242080"/>
                <a:gd name="connsiteX58" fmla="*/ 2501900 w 3035300"/>
                <a:gd name="connsiteY58" fmla="*/ 177800 h 1242080"/>
                <a:gd name="connsiteX59" fmla="*/ 2463800 w 3035300"/>
                <a:gd name="connsiteY59" fmla="*/ 139700 h 1242080"/>
                <a:gd name="connsiteX60" fmla="*/ 2374900 w 3035300"/>
                <a:gd name="connsiteY60" fmla="*/ 101600 h 1242080"/>
                <a:gd name="connsiteX61" fmla="*/ 2286000 w 3035300"/>
                <a:gd name="connsiteY61" fmla="*/ 76200 h 1242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3035300" h="1242080">
                  <a:moveTo>
                    <a:pt x="2286000" y="76200"/>
                  </a:moveTo>
                  <a:lnTo>
                    <a:pt x="2286000" y="76200"/>
                  </a:lnTo>
                  <a:lnTo>
                    <a:pt x="2184400" y="38100"/>
                  </a:lnTo>
                  <a:cubicBezTo>
                    <a:pt x="2159186" y="29095"/>
                    <a:pt x="2134864" y="15124"/>
                    <a:pt x="2108200" y="12700"/>
                  </a:cubicBezTo>
                  <a:lnTo>
                    <a:pt x="1968500" y="0"/>
                  </a:lnTo>
                  <a:lnTo>
                    <a:pt x="1231900" y="12700"/>
                  </a:lnTo>
                  <a:cubicBezTo>
                    <a:pt x="827892" y="21296"/>
                    <a:pt x="895884" y="13254"/>
                    <a:pt x="635000" y="38100"/>
                  </a:cubicBezTo>
                  <a:cubicBezTo>
                    <a:pt x="592647" y="42134"/>
                    <a:pt x="550171" y="45177"/>
                    <a:pt x="508000" y="50800"/>
                  </a:cubicBezTo>
                  <a:cubicBezTo>
                    <a:pt x="451170" y="58377"/>
                    <a:pt x="399295" y="77621"/>
                    <a:pt x="342900" y="88900"/>
                  </a:cubicBezTo>
                  <a:cubicBezTo>
                    <a:pt x="299252" y="97630"/>
                    <a:pt x="270449" y="102343"/>
                    <a:pt x="228600" y="114300"/>
                  </a:cubicBezTo>
                  <a:cubicBezTo>
                    <a:pt x="169922" y="131065"/>
                    <a:pt x="182523" y="132318"/>
                    <a:pt x="114300" y="177800"/>
                  </a:cubicBezTo>
                  <a:lnTo>
                    <a:pt x="76200" y="203200"/>
                  </a:lnTo>
                  <a:lnTo>
                    <a:pt x="38100" y="228600"/>
                  </a:lnTo>
                  <a:cubicBezTo>
                    <a:pt x="33867" y="245533"/>
                    <a:pt x="30195" y="262617"/>
                    <a:pt x="25400" y="279400"/>
                  </a:cubicBezTo>
                  <a:cubicBezTo>
                    <a:pt x="-11039" y="406937"/>
                    <a:pt x="39702" y="209491"/>
                    <a:pt x="0" y="368300"/>
                  </a:cubicBezTo>
                  <a:cubicBezTo>
                    <a:pt x="46317" y="507251"/>
                    <a:pt x="-27552" y="296784"/>
                    <a:pt x="38100" y="444500"/>
                  </a:cubicBezTo>
                  <a:cubicBezTo>
                    <a:pt x="61890" y="498028"/>
                    <a:pt x="61491" y="557293"/>
                    <a:pt x="114300" y="596900"/>
                  </a:cubicBezTo>
                  <a:cubicBezTo>
                    <a:pt x="131233" y="609600"/>
                    <a:pt x="151038" y="619180"/>
                    <a:pt x="165100" y="635000"/>
                  </a:cubicBezTo>
                  <a:cubicBezTo>
                    <a:pt x="185381" y="657816"/>
                    <a:pt x="194314" y="689614"/>
                    <a:pt x="215900" y="711200"/>
                  </a:cubicBezTo>
                  <a:cubicBezTo>
                    <a:pt x="327210" y="822510"/>
                    <a:pt x="186012" y="686293"/>
                    <a:pt x="292100" y="774700"/>
                  </a:cubicBezTo>
                  <a:cubicBezTo>
                    <a:pt x="305898" y="786198"/>
                    <a:pt x="315256" y="802837"/>
                    <a:pt x="330200" y="812800"/>
                  </a:cubicBezTo>
                  <a:cubicBezTo>
                    <a:pt x="341339" y="820226"/>
                    <a:pt x="356326" y="819513"/>
                    <a:pt x="368300" y="825500"/>
                  </a:cubicBezTo>
                  <a:cubicBezTo>
                    <a:pt x="381952" y="832326"/>
                    <a:pt x="393700" y="842433"/>
                    <a:pt x="406400" y="850900"/>
                  </a:cubicBezTo>
                  <a:cubicBezTo>
                    <a:pt x="453332" y="921298"/>
                    <a:pt x="404948" y="865616"/>
                    <a:pt x="469900" y="901700"/>
                  </a:cubicBezTo>
                  <a:cubicBezTo>
                    <a:pt x="531250" y="935783"/>
                    <a:pt x="537775" y="955728"/>
                    <a:pt x="596900" y="977900"/>
                  </a:cubicBezTo>
                  <a:cubicBezTo>
                    <a:pt x="613243" y="984029"/>
                    <a:pt x="630767" y="986367"/>
                    <a:pt x="647700" y="990600"/>
                  </a:cubicBezTo>
                  <a:cubicBezTo>
                    <a:pt x="720919" y="1039413"/>
                    <a:pt x="650288" y="997152"/>
                    <a:pt x="723900" y="1028700"/>
                  </a:cubicBezTo>
                  <a:cubicBezTo>
                    <a:pt x="741301" y="1036158"/>
                    <a:pt x="756973" y="1047453"/>
                    <a:pt x="774700" y="1054100"/>
                  </a:cubicBezTo>
                  <a:cubicBezTo>
                    <a:pt x="791043" y="1060229"/>
                    <a:pt x="808717" y="1062005"/>
                    <a:pt x="825500" y="1066800"/>
                  </a:cubicBezTo>
                  <a:cubicBezTo>
                    <a:pt x="838372" y="1070478"/>
                    <a:pt x="850728" y="1075822"/>
                    <a:pt x="863600" y="1079500"/>
                  </a:cubicBezTo>
                  <a:cubicBezTo>
                    <a:pt x="905449" y="1091457"/>
                    <a:pt x="934252" y="1096170"/>
                    <a:pt x="977900" y="1104900"/>
                  </a:cubicBezTo>
                  <a:cubicBezTo>
                    <a:pt x="994833" y="1113367"/>
                    <a:pt x="1010739" y="1124313"/>
                    <a:pt x="1028700" y="1130300"/>
                  </a:cubicBezTo>
                  <a:cubicBezTo>
                    <a:pt x="1049178" y="1137126"/>
                    <a:pt x="1071128" y="1138317"/>
                    <a:pt x="1092200" y="1143000"/>
                  </a:cubicBezTo>
                  <a:cubicBezTo>
                    <a:pt x="1243827" y="1176695"/>
                    <a:pt x="1013890" y="1131071"/>
                    <a:pt x="1219200" y="1168400"/>
                  </a:cubicBezTo>
                  <a:cubicBezTo>
                    <a:pt x="1346285" y="1191506"/>
                    <a:pt x="1215082" y="1173587"/>
                    <a:pt x="1397000" y="1193800"/>
                  </a:cubicBezTo>
                  <a:cubicBezTo>
                    <a:pt x="1409700" y="1198033"/>
                    <a:pt x="1422228" y="1202822"/>
                    <a:pt x="1435100" y="1206500"/>
                  </a:cubicBezTo>
                  <a:cubicBezTo>
                    <a:pt x="1708010" y="1284474"/>
                    <a:pt x="2028667" y="1210585"/>
                    <a:pt x="2286000" y="1206500"/>
                  </a:cubicBezTo>
                  <a:cubicBezTo>
                    <a:pt x="2356366" y="1183045"/>
                    <a:pt x="2338998" y="1187084"/>
                    <a:pt x="2451100" y="1168400"/>
                  </a:cubicBezTo>
                  <a:cubicBezTo>
                    <a:pt x="2476500" y="1164167"/>
                    <a:pt x="2502318" y="1161945"/>
                    <a:pt x="2527300" y="1155700"/>
                  </a:cubicBezTo>
                  <a:cubicBezTo>
                    <a:pt x="2553275" y="1149206"/>
                    <a:pt x="2578100" y="1138767"/>
                    <a:pt x="2603500" y="1130300"/>
                  </a:cubicBezTo>
                  <a:cubicBezTo>
                    <a:pt x="2616200" y="1126067"/>
                    <a:pt x="2630461" y="1125026"/>
                    <a:pt x="2641600" y="1117600"/>
                  </a:cubicBezTo>
                  <a:cubicBezTo>
                    <a:pt x="2690839" y="1084774"/>
                    <a:pt x="2665220" y="1097027"/>
                    <a:pt x="2717800" y="1079500"/>
                  </a:cubicBezTo>
                  <a:cubicBezTo>
                    <a:pt x="2839343" y="957957"/>
                    <a:pt x="2683722" y="1102218"/>
                    <a:pt x="2794000" y="1028700"/>
                  </a:cubicBezTo>
                  <a:cubicBezTo>
                    <a:pt x="2808944" y="1018737"/>
                    <a:pt x="2818302" y="1002098"/>
                    <a:pt x="2832100" y="990600"/>
                  </a:cubicBezTo>
                  <a:cubicBezTo>
                    <a:pt x="2843826" y="980829"/>
                    <a:pt x="2857500" y="973667"/>
                    <a:pt x="2870200" y="965200"/>
                  </a:cubicBezTo>
                  <a:cubicBezTo>
                    <a:pt x="2878667" y="952500"/>
                    <a:pt x="2885829" y="938826"/>
                    <a:pt x="2895600" y="927100"/>
                  </a:cubicBezTo>
                  <a:cubicBezTo>
                    <a:pt x="2924084" y="892920"/>
                    <a:pt x="2941082" y="891441"/>
                    <a:pt x="2959100" y="850900"/>
                  </a:cubicBezTo>
                  <a:cubicBezTo>
                    <a:pt x="2969974" y="826434"/>
                    <a:pt x="2976033" y="800100"/>
                    <a:pt x="2984500" y="774700"/>
                  </a:cubicBezTo>
                  <a:lnTo>
                    <a:pt x="3009900" y="698500"/>
                  </a:lnTo>
                  <a:cubicBezTo>
                    <a:pt x="3014133" y="685800"/>
                    <a:pt x="3019353" y="673387"/>
                    <a:pt x="3022600" y="660400"/>
                  </a:cubicBezTo>
                  <a:lnTo>
                    <a:pt x="3035300" y="609600"/>
                  </a:lnTo>
                  <a:cubicBezTo>
                    <a:pt x="3032311" y="597643"/>
                    <a:pt x="3018182" y="535607"/>
                    <a:pt x="3009900" y="520700"/>
                  </a:cubicBezTo>
                  <a:cubicBezTo>
                    <a:pt x="2947130" y="407714"/>
                    <a:pt x="2986252" y="473476"/>
                    <a:pt x="2921000" y="419100"/>
                  </a:cubicBezTo>
                  <a:cubicBezTo>
                    <a:pt x="2801628" y="319624"/>
                    <a:pt x="2999290" y="458594"/>
                    <a:pt x="2806700" y="330200"/>
                  </a:cubicBezTo>
                  <a:lnTo>
                    <a:pt x="2730500" y="279400"/>
                  </a:lnTo>
                  <a:cubicBezTo>
                    <a:pt x="2717800" y="270933"/>
                    <a:pt x="2706880" y="258827"/>
                    <a:pt x="2692400" y="254000"/>
                  </a:cubicBezTo>
                  <a:cubicBezTo>
                    <a:pt x="2667000" y="245533"/>
                    <a:pt x="2638477" y="243452"/>
                    <a:pt x="2616200" y="228600"/>
                  </a:cubicBezTo>
                  <a:cubicBezTo>
                    <a:pt x="2603500" y="220133"/>
                    <a:pt x="2592048" y="209399"/>
                    <a:pt x="2578100" y="203200"/>
                  </a:cubicBezTo>
                  <a:cubicBezTo>
                    <a:pt x="2553634" y="192326"/>
                    <a:pt x="2501900" y="177800"/>
                    <a:pt x="2501900" y="177800"/>
                  </a:cubicBezTo>
                  <a:cubicBezTo>
                    <a:pt x="2489200" y="165100"/>
                    <a:pt x="2479500" y="148422"/>
                    <a:pt x="2463800" y="139700"/>
                  </a:cubicBezTo>
                  <a:cubicBezTo>
                    <a:pt x="2340981" y="71467"/>
                    <a:pt x="2415686" y="142386"/>
                    <a:pt x="2374900" y="101600"/>
                  </a:cubicBezTo>
                  <a:lnTo>
                    <a:pt x="2286000" y="762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632480" y="5004026"/>
                  <a:ext cx="5285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80" y="5004026"/>
                  <a:ext cx="52854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Oval 14"/>
            <p:cNvSpPr/>
            <p:nvPr/>
          </p:nvSpPr>
          <p:spPr>
            <a:xfrm>
              <a:off x="3333903" y="5351197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278732" y="5560415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433764" y="6024007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750545" y="5693807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979287" y="5283285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963109" y="6078393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379298" y="5393531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479159" y="6078393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793256" y="5743243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996950" y="5655520"/>
              <a:ext cx="27431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431866" y="2938577"/>
            <a:ext cx="3369131" cy="1467445"/>
            <a:chOff x="749922" y="3270992"/>
            <a:chExt cx="3466478" cy="1435100"/>
          </a:xfrm>
        </p:grpSpPr>
        <p:sp>
          <p:nvSpPr>
            <p:cNvPr id="10" name="Freeform 9"/>
            <p:cNvSpPr/>
            <p:nvPr/>
          </p:nvSpPr>
          <p:spPr>
            <a:xfrm>
              <a:off x="1193800" y="3270992"/>
              <a:ext cx="3022600" cy="1435100"/>
            </a:xfrm>
            <a:custGeom>
              <a:avLst/>
              <a:gdLst>
                <a:gd name="connsiteX0" fmla="*/ 2374900 w 3022600"/>
                <a:gd name="connsiteY0" fmla="*/ 38100 h 1435100"/>
                <a:gd name="connsiteX1" fmla="*/ 2374900 w 3022600"/>
                <a:gd name="connsiteY1" fmla="*/ 38100 h 1435100"/>
                <a:gd name="connsiteX2" fmla="*/ 2260600 w 3022600"/>
                <a:gd name="connsiteY2" fmla="*/ 25400 h 1435100"/>
                <a:gd name="connsiteX3" fmla="*/ 2209800 w 3022600"/>
                <a:gd name="connsiteY3" fmla="*/ 12700 h 1435100"/>
                <a:gd name="connsiteX4" fmla="*/ 2120900 w 3022600"/>
                <a:gd name="connsiteY4" fmla="*/ 0 h 1435100"/>
                <a:gd name="connsiteX5" fmla="*/ 1028700 w 3022600"/>
                <a:gd name="connsiteY5" fmla="*/ 25400 h 1435100"/>
                <a:gd name="connsiteX6" fmla="*/ 939800 w 3022600"/>
                <a:gd name="connsiteY6" fmla="*/ 38100 h 1435100"/>
                <a:gd name="connsiteX7" fmla="*/ 863600 w 3022600"/>
                <a:gd name="connsiteY7" fmla="*/ 63500 h 1435100"/>
                <a:gd name="connsiteX8" fmla="*/ 762000 w 3022600"/>
                <a:gd name="connsiteY8" fmla="*/ 88900 h 1435100"/>
                <a:gd name="connsiteX9" fmla="*/ 723900 w 3022600"/>
                <a:gd name="connsiteY9" fmla="*/ 101600 h 1435100"/>
                <a:gd name="connsiteX10" fmla="*/ 685800 w 3022600"/>
                <a:gd name="connsiteY10" fmla="*/ 127000 h 1435100"/>
                <a:gd name="connsiteX11" fmla="*/ 635000 w 3022600"/>
                <a:gd name="connsiteY11" fmla="*/ 139700 h 1435100"/>
                <a:gd name="connsiteX12" fmla="*/ 508000 w 3022600"/>
                <a:gd name="connsiteY12" fmla="*/ 177800 h 1435100"/>
                <a:gd name="connsiteX13" fmla="*/ 431800 w 3022600"/>
                <a:gd name="connsiteY13" fmla="*/ 215900 h 1435100"/>
                <a:gd name="connsiteX14" fmla="*/ 393700 w 3022600"/>
                <a:gd name="connsiteY14" fmla="*/ 241300 h 1435100"/>
                <a:gd name="connsiteX15" fmla="*/ 355600 w 3022600"/>
                <a:gd name="connsiteY15" fmla="*/ 254000 h 1435100"/>
                <a:gd name="connsiteX16" fmla="*/ 279400 w 3022600"/>
                <a:gd name="connsiteY16" fmla="*/ 304800 h 1435100"/>
                <a:gd name="connsiteX17" fmla="*/ 241300 w 3022600"/>
                <a:gd name="connsiteY17" fmla="*/ 330200 h 1435100"/>
                <a:gd name="connsiteX18" fmla="*/ 203200 w 3022600"/>
                <a:gd name="connsiteY18" fmla="*/ 368300 h 1435100"/>
                <a:gd name="connsiteX19" fmla="*/ 165100 w 3022600"/>
                <a:gd name="connsiteY19" fmla="*/ 393700 h 1435100"/>
                <a:gd name="connsiteX20" fmla="*/ 88900 w 3022600"/>
                <a:gd name="connsiteY20" fmla="*/ 457200 h 1435100"/>
                <a:gd name="connsiteX21" fmla="*/ 63500 w 3022600"/>
                <a:gd name="connsiteY21" fmla="*/ 495300 h 1435100"/>
                <a:gd name="connsiteX22" fmla="*/ 25400 w 3022600"/>
                <a:gd name="connsiteY22" fmla="*/ 520700 h 1435100"/>
                <a:gd name="connsiteX23" fmla="*/ 0 w 3022600"/>
                <a:gd name="connsiteY23" fmla="*/ 596900 h 1435100"/>
                <a:gd name="connsiteX24" fmla="*/ 12700 w 3022600"/>
                <a:gd name="connsiteY24" fmla="*/ 647700 h 1435100"/>
                <a:gd name="connsiteX25" fmla="*/ 101600 w 3022600"/>
                <a:gd name="connsiteY25" fmla="*/ 762000 h 1435100"/>
                <a:gd name="connsiteX26" fmla="*/ 139700 w 3022600"/>
                <a:gd name="connsiteY26" fmla="*/ 787400 h 1435100"/>
                <a:gd name="connsiteX27" fmla="*/ 203200 w 3022600"/>
                <a:gd name="connsiteY27" fmla="*/ 901700 h 1435100"/>
                <a:gd name="connsiteX28" fmla="*/ 254000 w 3022600"/>
                <a:gd name="connsiteY28" fmla="*/ 977900 h 1435100"/>
                <a:gd name="connsiteX29" fmla="*/ 279400 w 3022600"/>
                <a:gd name="connsiteY29" fmla="*/ 1016000 h 1435100"/>
                <a:gd name="connsiteX30" fmla="*/ 317500 w 3022600"/>
                <a:gd name="connsiteY30" fmla="*/ 1041400 h 1435100"/>
                <a:gd name="connsiteX31" fmla="*/ 355600 w 3022600"/>
                <a:gd name="connsiteY31" fmla="*/ 1117600 h 1435100"/>
                <a:gd name="connsiteX32" fmla="*/ 406400 w 3022600"/>
                <a:gd name="connsiteY32" fmla="*/ 1155700 h 1435100"/>
                <a:gd name="connsiteX33" fmla="*/ 508000 w 3022600"/>
                <a:gd name="connsiteY33" fmla="*/ 1231900 h 1435100"/>
                <a:gd name="connsiteX34" fmla="*/ 596900 w 3022600"/>
                <a:gd name="connsiteY34" fmla="*/ 1282700 h 1435100"/>
                <a:gd name="connsiteX35" fmla="*/ 635000 w 3022600"/>
                <a:gd name="connsiteY35" fmla="*/ 1295400 h 1435100"/>
                <a:gd name="connsiteX36" fmla="*/ 723900 w 3022600"/>
                <a:gd name="connsiteY36" fmla="*/ 1346200 h 1435100"/>
                <a:gd name="connsiteX37" fmla="*/ 774700 w 3022600"/>
                <a:gd name="connsiteY37" fmla="*/ 1358900 h 1435100"/>
                <a:gd name="connsiteX38" fmla="*/ 838200 w 3022600"/>
                <a:gd name="connsiteY38" fmla="*/ 1384300 h 1435100"/>
                <a:gd name="connsiteX39" fmla="*/ 889000 w 3022600"/>
                <a:gd name="connsiteY39" fmla="*/ 1409700 h 1435100"/>
                <a:gd name="connsiteX40" fmla="*/ 952500 w 3022600"/>
                <a:gd name="connsiteY40" fmla="*/ 1422400 h 1435100"/>
                <a:gd name="connsiteX41" fmla="*/ 990600 w 3022600"/>
                <a:gd name="connsiteY41" fmla="*/ 1435100 h 1435100"/>
                <a:gd name="connsiteX42" fmla="*/ 1231900 w 3022600"/>
                <a:gd name="connsiteY42" fmla="*/ 1409700 h 1435100"/>
                <a:gd name="connsiteX43" fmla="*/ 1371600 w 3022600"/>
                <a:gd name="connsiteY43" fmla="*/ 1384300 h 1435100"/>
                <a:gd name="connsiteX44" fmla="*/ 1498600 w 3022600"/>
                <a:gd name="connsiteY44" fmla="*/ 1371600 h 1435100"/>
                <a:gd name="connsiteX45" fmla="*/ 1930400 w 3022600"/>
                <a:gd name="connsiteY45" fmla="*/ 1358900 h 1435100"/>
                <a:gd name="connsiteX46" fmla="*/ 2095500 w 3022600"/>
                <a:gd name="connsiteY46" fmla="*/ 1333500 h 1435100"/>
                <a:gd name="connsiteX47" fmla="*/ 2247900 w 3022600"/>
                <a:gd name="connsiteY47" fmla="*/ 1308100 h 1435100"/>
                <a:gd name="connsiteX48" fmla="*/ 2590800 w 3022600"/>
                <a:gd name="connsiteY48" fmla="*/ 1193800 h 1435100"/>
                <a:gd name="connsiteX49" fmla="*/ 2705100 w 3022600"/>
                <a:gd name="connsiteY49" fmla="*/ 1155700 h 1435100"/>
                <a:gd name="connsiteX50" fmla="*/ 2743200 w 3022600"/>
                <a:gd name="connsiteY50" fmla="*/ 1143000 h 1435100"/>
                <a:gd name="connsiteX51" fmla="*/ 2781300 w 3022600"/>
                <a:gd name="connsiteY51" fmla="*/ 1117600 h 1435100"/>
                <a:gd name="connsiteX52" fmla="*/ 2857500 w 3022600"/>
                <a:gd name="connsiteY52" fmla="*/ 1092200 h 1435100"/>
                <a:gd name="connsiteX53" fmla="*/ 2895600 w 3022600"/>
                <a:gd name="connsiteY53" fmla="*/ 1079500 h 1435100"/>
                <a:gd name="connsiteX54" fmla="*/ 2946400 w 3022600"/>
                <a:gd name="connsiteY54" fmla="*/ 1003300 h 1435100"/>
                <a:gd name="connsiteX55" fmla="*/ 2971800 w 3022600"/>
                <a:gd name="connsiteY55" fmla="*/ 914400 h 1435100"/>
                <a:gd name="connsiteX56" fmla="*/ 2997200 w 3022600"/>
                <a:gd name="connsiteY56" fmla="*/ 876300 h 1435100"/>
                <a:gd name="connsiteX57" fmla="*/ 3022600 w 3022600"/>
                <a:gd name="connsiteY57" fmla="*/ 774700 h 1435100"/>
                <a:gd name="connsiteX58" fmla="*/ 2997200 w 3022600"/>
                <a:gd name="connsiteY58" fmla="*/ 584200 h 1435100"/>
                <a:gd name="connsiteX59" fmla="*/ 2971800 w 3022600"/>
                <a:gd name="connsiteY59" fmla="*/ 508000 h 1435100"/>
                <a:gd name="connsiteX60" fmla="*/ 2933700 w 3022600"/>
                <a:gd name="connsiteY60" fmla="*/ 482600 h 1435100"/>
                <a:gd name="connsiteX61" fmla="*/ 2882900 w 3022600"/>
                <a:gd name="connsiteY61" fmla="*/ 419100 h 1435100"/>
                <a:gd name="connsiteX62" fmla="*/ 2857500 w 3022600"/>
                <a:gd name="connsiteY62" fmla="*/ 381000 h 1435100"/>
                <a:gd name="connsiteX63" fmla="*/ 2819400 w 3022600"/>
                <a:gd name="connsiteY63" fmla="*/ 342900 h 1435100"/>
                <a:gd name="connsiteX64" fmla="*/ 2755900 w 3022600"/>
                <a:gd name="connsiteY64" fmla="*/ 279400 h 1435100"/>
                <a:gd name="connsiteX65" fmla="*/ 2667000 w 3022600"/>
                <a:gd name="connsiteY65" fmla="*/ 190500 h 1435100"/>
                <a:gd name="connsiteX66" fmla="*/ 2552700 w 3022600"/>
                <a:gd name="connsiteY66" fmla="*/ 114300 h 1435100"/>
                <a:gd name="connsiteX67" fmla="*/ 2514600 w 3022600"/>
                <a:gd name="connsiteY67" fmla="*/ 88900 h 1435100"/>
                <a:gd name="connsiteX68" fmla="*/ 2476500 w 3022600"/>
                <a:gd name="connsiteY68" fmla="*/ 76200 h 1435100"/>
                <a:gd name="connsiteX69" fmla="*/ 2387600 w 3022600"/>
                <a:gd name="connsiteY69" fmla="*/ 50800 h 1435100"/>
                <a:gd name="connsiteX70" fmla="*/ 2374900 w 3022600"/>
                <a:gd name="connsiteY70" fmla="*/ 38100 h 143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3022600" h="1435100">
                  <a:moveTo>
                    <a:pt x="2374900" y="38100"/>
                  </a:moveTo>
                  <a:lnTo>
                    <a:pt x="2374900" y="38100"/>
                  </a:lnTo>
                  <a:cubicBezTo>
                    <a:pt x="2336800" y="33867"/>
                    <a:pt x="2298489" y="31229"/>
                    <a:pt x="2260600" y="25400"/>
                  </a:cubicBezTo>
                  <a:cubicBezTo>
                    <a:pt x="2243348" y="22746"/>
                    <a:pt x="2226973" y="15822"/>
                    <a:pt x="2209800" y="12700"/>
                  </a:cubicBezTo>
                  <a:cubicBezTo>
                    <a:pt x="2180349" y="7345"/>
                    <a:pt x="2150533" y="4233"/>
                    <a:pt x="2120900" y="0"/>
                  </a:cubicBezTo>
                  <a:lnTo>
                    <a:pt x="1028700" y="25400"/>
                  </a:lnTo>
                  <a:cubicBezTo>
                    <a:pt x="998930" y="28534"/>
                    <a:pt x="969433" y="33867"/>
                    <a:pt x="939800" y="38100"/>
                  </a:cubicBezTo>
                  <a:cubicBezTo>
                    <a:pt x="914400" y="46567"/>
                    <a:pt x="889575" y="57006"/>
                    <a:pt x="863600" y="63500"/>
                  </a:cubicBezTo>
                  <a:cubicBezTo>
                    <a:pt x="829733" y="71967"/>
                    <a:pt x="795118" y="77861"/>
                    <a:pt x="762000" y="88900"/>
                  </a:cubicBezTo>
                  <a:cubicBezTo>
                    <a:pt x="749300" y="93133"/>
                    <a:pt x="735874" y="95613"/>
                    <a:pt x="723900" y="101600"/>
                  </a:cubicBezTo>
                  <a:cubicBezTo>
                    <a:pt x="710248" y="108426"/>
                    <a:pt x="699829" y="120987"/>
                    <a:pt x="685800" y="127000"/>
                  </a:cubicBezTo>
                  <a:cubicBezTo>
                    <a:pt x="669757" y="133876"/>
                    <a:pt x="651718" y="134684"/>
                    <a:pt x="635000" y="139700"/>
                  </a:cubicBezTo>
                  <a:cubicBezTo>
                    <a:pt x="480402" y="186079"/>
                    <a:pt x="625089" y="148528"/>
                    <a:pt x="508000" y="177800"/>
                  </a:cubicBezTo>
                  <a:cubicBezTo>
                    <a:pt x="398811" y="250593"/>
                    <a:pt x="536960" y="163320"/>
                    <a:pt x="431800" y="215900"/>
                  </a:cubicBezTo>
                  <a:cubicBezTo>
                    <a:pt x="418148" y="222726"/>
                    <a:pt x="407352" y="234474"/>
                    <a:pt x="393700" y="241300"/>
                  </a:cubicBezTo>
                  <a:cubicBezTo>
                    <a:pt x="381726" y="247287"/>
                    <a:pt x="367302" y="247499"/>
                    <a:pt x="355600" y="254000"/>
                  </a:cubicBezTo>
                  <a:cubicBezTo>
                    <a:pt x="328915" y="268825"/>
                    <a:pt x="304800" y="287867"/>
                    <a:pt x="279400" y="304800"/>
                  </a:cubicBezTo>
                  <a:cubicBezTo>
                    <a:pt x="266700" y="313267"/>
                    <a:pt x="252093" y="319407"/>
                    <a:pt x="241300" y="330200"/>
                  </a:cubicBezTo>
                  <a:cubicBezTo>
                    <a:pt x="228600" y="342900"/>
                    <a:pt x="216998" y="356802"/>
                    <a:pt x="203200" y="368300"/>
                  </a:cubicBezTo>
                  <a:cubicBezTo>
                    <a:pt x="191474" y="378071"/>
                    <a:pt x="176826" y="383929"/>
                    <a:pt x="165100" y="393700"/>
                  </a:cubicBezTo>
                  <a:cubicBezTo>
                    <a:pt x="67314" y="475188"/>
                    <a:pt x="183495" y="394137"/>
                    <a:pt x="88900" y="457200"/>
                  </a:cubicBezTo>
                  <a:cubicBezTo>
                    <a:pt x="80433" y="469900"/>
                    <a:pt x="74293" y="484507"/>
                    <a:pt x="63500" y="495300"/>
                  </a:cubicBezTo>
                  <a:cubicBezTo>
                    <a:pt x="52707" y="506093"/>
                    <a:pt x="33490" y="507757"/>
                    <a:pt x="25400" y="520700"/>
                  </a:cubicBezTo>
                  <a:cubicBezTo>
                    <a:pt x="11210" y="543404"/>
                    <a:pt x="0" y="596900"/>
                    <a:pt x="0" y="596900"/>
                  </a:cubicBezTo>
                  <a:cubicBezTo>
                    <a:pt x="4233" y="613833"/>
                    <a:pt x="4894" y="632088"/>
                    <a:pt x="12700" y="647700"/>
                  </a:cubicBezTo>
                  <a:cubicBezTo>
                    <a:pt x="32929" y="688158"/>
                    <a:pt x="65762" y="732135"/>
                    <a:pt x="101600" y="762000"/>
                  </a:cubicBezTo>
                  <a:cubicBezTo>
                    <a:pt x="113326" y="771771"/>
                    <a:pt x="127000" y="778933"/>
                    <a:pt x="139700" y="787400"/>
                  </a:cubicBezTo>
                  <a:cubicBezTo>
                    <a:pt x="162053" y="854460"/>
                    <a:pt x="144974" y="814361"/>
                    <a:pt x="203200" y="901700"/>
                  </a:cubicBezTo>
                  <a:lnTo>
                    <a:pt x="254000" y="977900"/>
                  </a:lnTo>
                  <a:cubicBezTo>
                    <a:pt x="262467" y="990600"/>
                    <a:pt x="266700" y="1007533"/>
                    <a:pt x="279400" y="1016000"/>
                  </a:cubicBezTo>
                  <a:lnTo>
                    <a:pt x="317500" y="1041400"/>
                  </a:lnTo>
                  <a:cubicBezTo>
                    <a:pt x="327829" y="1072388"/>
                    <a:pt x="330981" y="1092981"/>
                    <a:pt x="355600" y="1117600"/>
                  </a:cubicBezTo>
                  <a:cubicBezTo>
                    <a:pt x="370567" y="1132567"/>
                    <a:pt x="390329" y="1141925"/>
                    <a:pt x="406400" y="1155700"/>
                  </a:cubicBezTo>
                  <a:cubicBezTo>
                    <a:pt x="502324" y="1237921"/>
                    <a:pt x="373616" y="1147910"/>
                    <a:pt x="508000" y="1231900"/>
                  </a:cubicBezTo>
                  <a:cubicBezTo>
                    <a:pt x="554380" y="1260888"/>
                    <a:pt x="541716" y="1259050"/>
                    <a:pt x="596900" y="1282700"/>
                  </a:cubicBezTo>
                  <a:cubicBezTo>
                    <a:pt x="609205" y="1287973"/>
                    <a:pt x="623026" y="1289413"/>
                    <a:pt x="635000" y="1295400"/>
                  </a:cubicBezTo>
                  <a:cubicBezTo>
                    <a:pt x="708693" y="1332246"/>
                    <a:pt x="634839" y="1312802"/>
                    <a:pt x="723900" y="1346200"/>
                  </a:cubicBezTo>
                  <a:cubicBezTo>
                    <a:pt x="740243" y="1352329"/>
                    <a:pt x="758141" y="1353380"/>
                    <a:pt x="774700" y="1358900"/>
                  </a:cubicBezTo>
                  <a:cubicBezTo>
                    <a:pt x="796327" y="1366109"/>
                    <a:pt x="817368" y="1375041"/>
                    <a:pt x="838200" y="1384300"/>
                  </a:cubicBezTo>
                  <a:cubicBezTo>
                    <a:pt x="855500" y="1391989"/>
                    <a:pt x="871039" y="1403713"/>
                    <a:pt x="889000" y="1409700"/>
                  </a:cubicBezTo>
                  <a:cubicBezTo>
                    <a:pt x="909478" y="1416526"/>
                    <a:pt x="931559" y="1417165"/>
                    <a:pt x="952500" y="1422400"/>
                  </a:cubicBezTo>
                  <a:cubicBezTo>
                    <a:pt x="965487" y="1425647"/>
                    <a:pt x="977900" y="1430867"/>
                    <a:pt x="990600" y="1435100"/>
                  </a:cubicBezTo>
                  <a:cubicBezTo>
                    <a:pt x="1223597" y="1401815"/>
                    <a:pt x="890217" y="1447665"/>
                    <a:pt x="1231900" y="1409700"/>
                  </a:cubicBezTo>
                  <a:cubicBezTo>
                    <a:pt x="1403280" y="1390658"/>
                    <a:pt x="1220912" y="1404392"/>
                    <a:pt x="1371600" y="1384300"/>
                  </a:cubicBezTo>
                  <a:cubicBezTo>
                    <a:pt x="1413771" y="1378677"/>
                    <a:pt x="1456099" y="1373532"/>
                    <a:pt x="1498600" y="1371600"/>
                  </a:cubicBezTo>
                  <a:cubicBezTo>
                    <a:pt x="1642447" y="1365061"/>
                    <a:pt x="1786467" y="1363133"/>
                    <a:pt x="1930400" y="1358900"/>
                  </a:cubicBezTo>
                  <a:cubicBezTo>
                    <a:pt x="2123508" y="1334762"/>
                    <a:pt x="1954205" y="1358434"/>
                    <a:pt x="2095500" y="1333500"/>
                  </a:cubicBezTo>
                  <a:cubicBezTo>
                    <a:pt x="2146217" y="1324550"/>
                    <a:pt x="2199042" y="1324386"/>
                    <a:pt x="2247900" y="1308100"/>
                  </a:cubicBezTo>
                  <a:lnTo>
                    <a:pt x="2590800" y="1193800"/>
                  </a:lnTo>
                  <a:lnTo>
                    <a:pt x="2705100" y="1155700"/>
                  </a:lnTo>
                  <a:cubicBezTo>
                    <a:pt x="2717800" y="1151467"/>
                    <a:pt x="2732061" y="1150426"/>
                    <a:pt x="2743200" y="1143000"/>
                  </a:cubicBezTo>
                  <a:cubicBezTo>
                    <a:pt x="2755900" y="1134533"/>
                    <a:pt x="2767352" y="1123799"/>
                    <a:pt x="2781300" y="1117600"/>
                  </a:cubicBezTo>
                  <a:cubicBezTo>
                    <a:pt x="2805766" y="1106726"/>
                    <a:pt x="2832100" y="1100667"/>
                    <a:pt x="2857500" y="1092200"/>
                  </a:cubicBezTo>
                  <a:lnTo>
                    <a:pt x="2895600" y="1079500"/>
                  </a:lnTo>
                  <a:cubicBezTo>
                    <a:pt x="2912533" y="1054100"/>
                    <a:pt x="2938996" y="1032916"/>
                    <a:pt x="2946400" y="1003300"/>
                  </a:cubicBezTo>
                  <a:cubicBezTo>
                    <a:pt x="2950469" y="987024"/>
                    <a:pt x="2962690" y="932620"/>
                    <a:pt x="2971800" y="914400"/>
                  </a:cubicBezTo>
                  <a:cubicBezTo>
                    <a:pt x="2978626" y="900748"/>
                    <a:pt x="2990374" y="889952"/>
                    <a:pt x="2997200" y="876300"/>
                  </a:cubicBezTo>
                  <a:cubicBezTo>
                    <a:pt x="3010217" y="850265"/>
                    <a:pt x="3017770" y="798852"/>
                    <a:pt x="3022600" y="774700"/>
                  </a:cubicBezTo>
                  <a:cubicBezTo>
                    <a:pt x="3018372" y="736645"/>
                    <a:pt x="3008601" y="629805"/>
                    <a:pt x="2997200" y="584200"/>
                  </a:cubicBezTo>
                  <a:cubicBezTo>
                    <a:pt x="2990706" y="558225"/>
                    <a:pt x="2994077" y="522852"/>
                    <a:pt x="2971800" y="508000"/>
                  </a:cubicBezTo>
                  <a:lnTo>
                    <a:pt x="2933700" y="482600"/>
                  </a:lnTo>
                  <a:cubicBezTo>
                    <a:pt x="2908976" y="408427"/>
                    <a:pt x="2940345" y="476545"/>
                    <a:pt x="2882900" y="419100"/>
                  </a:cubicBezTo>
                  <a:cubicBezTo>
                    <a:pt x="2872107" y="408307"/>
                    <a:pt x="2867271" y="392726"/>
                    <a:pt x="2857500" y="381000"/>
                  </a:cubicBezTo>
                  <a:cubicBezTo>
                    <a:pt x="2846002" y="367202"/>
                    <a:pt x="2830898" y="356698"/>
                    <a:pt x="2819400" y="342900"/>
                  </a:cubicBezTo>
                  <a:cubicBezTo>
                    <a:pt x="2766483" y="279400"/>
                    <a:pt x="2825750" y="325967"/>
                    <a:pt x="2755900" y="279400"/>
                  </a:cubicBezTo>
                  <a:cubicBezTo>
                    <a:pt x="2733547" y="212340"/>
                    <a:pt x="2754339" y="248726"/>
                    <a:pt x="2667000" y="190500"/>
                  </a:cubicBezTo>
                  <a:lnTo>
                    <a:pt x="2552700" y="114300"/>
                  </a:lnTo>
                  <a:cubicBezTo>
                    <a:pt x="2540000" y="105833"/>
                    <a:pt x="2529080" y="93727"/>
                    <a:pt x="2514600" y="88900"/>
                  </a:cubicBezTo>
                  <a:cubicBezTo>
                    <a:pt x="2501900" y="84667"/>
                    <a:pt x="2489372" y="79878"/>
                    <a:pt x="2476500" y="76200"/>
                  </a:cubicBezTo>
                  <a:cubicBezTo>
                    <a:pt x="2434351" y="64157"/>
                    <a:pt x="2425663" y="66025"/>
                    <a:pt x="2387600" y="50800"/>
                  </a:cubicBezTo>
                  <a:cubicBezTo>
                    <a:pt x="2378811" y="47284"/>
                    <a:pt x="2377017" y="40217"/>
                    <a:pt x="2374900" y="38100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749922" y="3285980"/>
                  <a:ext cx="52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922" y="3285980"/>
                  <a:ext cx="52322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1312536" y="3774374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781425" y="3988542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609976" y="3560207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852614" y="3519488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026446" y="4274107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655371" y="3607573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826820" y="4035908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>
              <a:endCxn id="14" idx="2"/>
            </p:cNvCxnSpPr>
            <p:nvPr/>
          </p:nvCxnSpPr>
          <p:spPr>
            <a:xfrm>
              <a:off x="1038225" y="3869479"/>
              <a:ext cx="27431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8422937" y="3540022"/>
                <a:ext cx="3813879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i="0" dirty="0">
                    <a:latin typeface="+mj-lt"/>
                  </a:rPr>
                  <a:t> should accept input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i="0" dirty="0">
                    <a:latin typeface="+mj-lt"/>
                  </a:rPr>
                  <a:t>   </a:t>
                </a:r>
                <a:br>
                  <a:rPr lang="en-US" sz="2000" i="0" dirty="0">
                    <a:latin typeface="+mj-lt"/>
                  </a:rPr>
                </a:br>
                <a:r>
                  <a:rPr lang="en-US" sz="2000" i="0" dirty="0">
                    <a:latin typeface="+mj-lt"/>
                  </a:rPr>
                  <a:t>  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sz="2000" i="0" dirty="0">
                    <a:latin typeface="+mj-lt"/>
                  </a:rPr>
                  <a:t>  where </a:t>
                </a:r>
                <a:br>
                  <a:rPr lang="en-US" sz="2000" i="0" dirty="0">
                    <a:latin typeface="+mj-lt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0" dirty="0">
                    <a:latin typeface="+mj-lt"/>
                  </a:rPr>
                  <a:t> accepts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i="0" dirty="0">
                    <a:latin typeface="+mj-lt"/>
                  </a:rPr>
                  <a:t> 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i="0" dirty="0">
                    <a:latin typeface="+mj-lt"/>
                  </a:rPr>
                  <a:t> accepts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i="0" dirty="0">
                    <a:latin typeface="+mj-lt"/>
                  </a:rPr>
                  <a:t>.    </a:t>
                </a: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937" y="3540022"/>
                <a:ext cx="3813879" cy="1077218"/>
              </a:xfrm>
              <a:prstGeom prst="rect">
                <a:avLst/>
              </a:prstGeom>
              <a:blipFill>
                <a:blip r:embed="rId6"/>
                <a:stretch>
                  <a:fillRect r="-800" b="-9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/>
          <p:cNvGrpSpPr/>
          <p:nvPr/>
        </p:nvGrpSpPr>
        <p:grpSpPr>
          <a:xfrm>
            <a:off x="211677" y="3885395"/>
            <a:ext cx="7943280" cy="2700320"/>
            <a:chOff x="252145" y="4075895"/>
            <a:chExt cx="7943280" cy="2700320"/>
          </a:xfrm>
        </p:grpSpPr>
        <p:sp>
          <p:nvSpPr>
            <p:cNvPr id="6" name="Down Arrow 5"/>
            <p:cNvSpPr/>
            <p:nvPr/>
          </p:nvSpPr>
          <p:spPr>
            <a:xfrm>
              <a:off x="4134880" y="4075895"/>
              <a:ext cx="374510" cy="458864"/>
            </a:xfrm>
            <a:prstGeom prst="down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252145" y="4793664"/>
              <a:ext cx="7943280" cy="1982551"/>
              <a:chOff x="252145" y="4793664"/>
              <a:chExt cx="7943280" cy="198255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Rectangle 87"/>
                  <p:cNvSpPr/>
                  <p:nvPr/>
                </p:nvSpPr>
                <p:spPr>
                  <a:xfrm>
                    <a:off x="252145" y="4793664"/>
                    <a:ext cx="44037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8" name="Rectangle 8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145" y="4793664"/>
                    <a:ext cx="44037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Freeform 7"/>
              <p:cNvSpPr/>
              <p:nvPr/>
            </p:nvSpPr>
            <p:spPr>
              <a:xfrm>
                <a:off x="569982" y="4817104"/>
                <a:ext cx="7625443" cy="1959111"/>
              </a:xfrm>
              <a:custGeom>
                <a:avLst/>
                <a:gdLst>
                  <a:gd name="connsiteX0" fmla="*/ 7151914 w 7625443"/>
                  <a:gd name="connsiteY0" fmla="*/ 32657 h 1959111"/>
                  <a:gd name="connsiteX1" fmla="*/ 7151914 w 7625443"/>
                  <a:gd name="connsiteY1" fmla="*/ 32657 h 1959111"/>
                  <a:gd name="connsiteX2" fmla="*/ 6629400 w 7625443"/>
                  <a:gd name="connsiteY2" fmla="*/ 0 h 1959111"/>
                  <a:gd name="connsiteX3" fmla="*/ 5796643 w 7625443"/>
                  <a:gd name="connsiteY3" fmla="*/ 16329 h 1959111"/>
                  <a:gd name="connsiteX4" fmla="*/ 2873829 w 7625443"/>
                  <a:gd name="connsiteY4" fmla="*/ 16329 h 1959111"/>
                  <a:gd name="connsiteX5" fmla="*/ 1616529 w 7625443"/>
                  <a:gd name="connsiteY5" fmla="*/ 32657 h 1959111"/>
                  <a:gd name="connsiteX6" fmla="*/ 1387929 w 7625443"/>
                  <a:gd name="connsiteY6" fmla="*/ 65314 h 1959111"/>
                  <a:gd name="connsiteX7" fmla="*/ 1322614 w 7625443"/>
                  <a:gd name="connsiteY7" fmla="*/ 81643 h 1959111"/>
                  <a:gd name="connsiteX8" fmla="*/ 359229 w 7625443"/>
                  <a:gd name="connsiteY8" fmla="*/ 97971 h 1959111"/>
                  <a:gd name="connsiteX9" fmla="*/ 310243 w 7625443"/>
                  <a:gd name="connsiteY9" fmla="*/ 114300 h 1959111"/>
                  <a:gd name="connsiteX10" fmla="*/ 228600 w 7625443"/>
                  <a:gd name="connsiteY10" fmla="*/ 212271 h 1959111"/>
                  <a:gd name="connsiteX11" fmla="*/ 195943 w 7625443"/>
                  <a:gd name="connsiteY11" fmla="*/ 244929 h 1959111"/>
                  <a:gd name="connsiteX12" fmla="*/ 163286 w 7625443"/>
                  <a:gd name="connsiteY12" fmla="*/ 342900 h 1959111"/>
                  <a:gd name="connsiteX13" fmla="*/ 130629 w 7625443"/>
                  <a:gd name="connsiteY13" fmla="*/ 391886 h 1959111"/>
                  <a:gd name="connsiteX14" fmla="*/ 65314 w 7625443"/>
                  <a:gd name="connsiteY14" fmla="*/ 538843 h 1959111"/>
                  <a:gd name="connsiteX15" fmla="*/ 16329 w 7625443"/>
                  <a:gd name="connsiteY15" fmla="*/ 702129 h 1959111"/>
                  <a:gd name="connsiteX16" fmla="*/ 0 w 7625443"/>
                  <a:gd name="connsiteY16" fmla="*/ 751114 h 1959111"/>
                  <a:gd name="connsiteX17" fmla="*/ 16329 w 7625443"/>
                  <a:gd name="connsiteY17" fmla="*/ 849086 h 1959111"/>
                  <a:gd name="connsiteX18" fmla="*/ 48986 w 7625443"/>
                  <a:gd name="connsiteY18" fmla="*/ 898071 h 1959111"/>
                  <a:gd name="connsiteX19" fmla="*/ 97971 w 7625443"/>
                  <a:gd name="connsiteY19" fmla="*/ 1012371 h 1959111"/>
                  <a:gd name="connsiteX20" fmla="*/ 163286 w 7625443"/>
                  <a:gd name="connsiteY20" fmla="*/ 1110343 h 1959111"/>
                  <a:gd name="connsiteX21" fmla="*/ 195943 w 7625443"/>
                  <a:gd name="connsiteY21" fmla="*/ 1175657 h 1959111"/>
                  <a:gd name="connsiteX22" fmla="*/ 228600 w 7625443"/>
                  <a:gd name="connsiteY22" fmla="*/ 1224643 h 1959111"/>
                  <a:gd name="connsiteX23" fmla="*/ 244929 w 7625443"/>
                  <a:gd name="connsiteY23" fmla="*/ 1273629 h 1959111"/>
                  <a:gd name="connsiteX24" fmla="*/ 359229 w 7625443"/>
                  <a:gd name="connsiteY24" fmla="*/ 1404257 h 1959111"/>
                  <a:gd name="connsiteX25" fmla="*/ 473529 w 7625443"/>
                  <a:gd name="connsiteY25" fmla="*/ 1551214 h 1959111"/>
                  <a:gd name="connsiteX26" fmla="*/ 555171 w 7625443"/>
                  <a:gd name="connsiteY26" fmla="*/ 1649186 h 1959111"/>
                  <a:gd name="connsiteX27" fmla="*/ 669471 w 7625443"/>
                  <a:gd name="connsiteY27" fmla="*/ 1698171 h 1959111"/>
                  <a:gd name="connsiteX28" fmla="*/ 881743 w 7625443"/>
                  <a:gd name="connsiteY28" fmla="*/ 1779814 h 1959111"/>
                  <a:gd name="connsiteX29" fmla="*/ 930729 w 7625443"/>
                  <a:gd name="connsiteY29" fmla="*/ 1796143 h 1959111"/>
                  <a:gd name="connsiteX30" fmla="*/ 979714 w 7625443"/>
                  <a:gd name="connsiteY30" fmla="*/ 1828800 h 1959111"/>
                  <a:gd name="connsiteX31" fmla="*/ 1453243 w 7625443"/>
                  <a:gd name="connsiteY31" fmla="*/ 1845129 h 1959111"/>
                  <a:gd name="connsiteX32" fmla="*/ 1502229 w 7625443"/>
                  <a:gd name="connsiteY32" fmla="*/ 1861457 h 1959111"/>
                  <a:gd name="connsiteX33" fmla="*/ 1763486 w 7625443"/>
                  <a:gd name="connsiteY33" fmla="*/ 1894114 h 1959111"/>
                  <a:gd name="connsiteX34" fmla="*/ 1845129 w 7625443"/>
                  <a:gd name="connsiteY34" fmla="*/ 1910443 h 1959111"/>
                  <a:gd name="connsiteX35" fmla="*/ 2759529 w 7625443"/>
                  <a:gd name="connsiteY35" fmla="*/ 1894114 h 1959111"/>
                  <a:gd name="connsiteX36" fmla="*/ 2890157 w 7625443"/>
                  <a:gd name="connsiteY36" fmla="*/ 1877786 h 1959111"/>
                  <a:gd name="connsiteX37" fmla="*/ 3037114 w 7625443"/>
                  <a:gd name="connsiteY37" fmla="*/ 1861457 h 1959111"/>
                  <a:gd name="connsiteX38" fmla="*/ 5257800 w 7625443"/>
                  <a:gd name="connsiteY38" fmla="*/ 1877786 h 1959111"/>
                  <a:gd name="connsiteX39" fmla="*/ 5666014 w 7625443"/>
                  <a:gd name="connsiteY39" fmla="*/ 1910443 h 1959111"/>
                  <a:gd name="connsiteX40" fmla="*/ 5861957 w 7625443"/>
                  <a:gd name="connsiteY40" fmla="*/ 1926771 h 1959111"/>
                  <a:gd name="connsiteX41" fmla="*/ 6335486 w 7625443"/>
                  <a:gd name="connsiteY41" fmla="*/ 1926771 h 1959111"/>
                  <a:gd name="connsiteX42" fmla="*/ 6564086 w 7625443"/>
                  <a:gd name="connsiteY42" fmla="*/ 1910443 h 1959111"/>
                  <a:gd name="connsiteX43" fmla="*/ 6694714 w 7625443"/>
                  <a:gd name="connsiteY43" fmla="*/ 1861457 h 1959111"/>
                  <a:gd name="connsiteX44" fmla="*/ 6841671 w 7625443"/>
                  <a:gd name="connsiteY44" fmla="*/ 1812471 h 1959111"/>
                  <a:gd name="connsiteX45" fmla="*/ 6939643 w 7625443"/>
                  <a:gd name="connsiteY45" fmla="*/ 1763486 h 1959111"/>
                  <a:gd name="connsiteX46" fmla="*/ 7053943 w 7625443"/>
                  <a:gd name="connsiteY46" fmla="*/ 1730829 h 1959111"/>
                  <a:gd name="connsiteX47" fmla="*/ 7102929 w 7625443"/>
                  <a:gd name="connsiteY47" fmla="*/ 1714500 h 1959111"/>
                  <a:gd name="connsiteX48" fmla="*/ 7200900 w 7625443"/>
                  <a:gd name="connsiteY48" fmla="*/ 1649186 h 1959111"/>
                  <a:gd name="connsiteX49" fmla="*/ 7249886 w 7625443"/>
                  <a:gd name="connsiteY49" fmla="*/ 1600200 h 1959111"/>
                  <a:gd name="connsiteX50" fmla="*/ 7298871 w 7625443"/>
                  <a:gd name="connsiteY50" fmla="*/ 1583871 h 1959111"/>
                  <a:gd name="connsiteX51" fmla="*/ 7380514 w 7625443"/>
                  <a:gd name="connsiteY51" fmla="*/ 1387929 h 1959111"/>
                  <a:gd name="connsiteX52" fmla="*/ 7413171 w 7625443"/>
                  <a:gd name="connsiteY52" fmla="*/ 1355271 h 1959111"/>
                  <a:gd name="connsiteX53" fmla="*/ 7478486 w 7625443"/>
                  <a:gd name="connsiteY53" fmla="*/ 1257300 h 1959111"/>
                  <a:gd name="connsiteX54" fmla="*/ 7494814 w 7625443"/>
                  <a:gd name="connsiteY54" fmla="*/ 1208314 h 1959111"/>
                  <a:gd name="connsiteX55" fmla="*/ 7511143 w 7625443"/>
                  <a:gd name="connsiteY55" fmla="*/ 1143000 h 1959111"/>
                  <a:gd name="connsiteX56" fmla="*/ 7560129 w 7625443"/>
                  <a:gd name="connsiteY56" fmla="*/ 1077686 h 1959111"/>
                  <a:gd name="connsiteX57" fmla="*/ 7576457 w 7625443"/>
                  <a:gd name="connsiteY57" fmla="*/ 1028700 h 1959111"/>
                  <a:gd name="connsiteX58" fmla="*/ 7625443 w 7625443"/>
                  <a:gd name="connsiteY58" fmla="*/ 930729 h 1959111"/>
                  <a:gd name="connsiteX59" fmla="*/ 7592786 w 7625443"/>
                  <a:gd name="connsiteY59" fmla="*/ 653143 h 1959111"/>
                  <a:gd name="connsiteX60" fmla="*/ 7560129 w 7625443"/>
                  <a:gd name="connsiteY60" fmla="*/ 604157 h 1959111"/>
                  <a:gd name="connsiteX61" fmla="*/ 7494814 w 7625443"/>
                  <a:gd name="connsiteY61" fmla="*/ 375557 h 1959111"/>
                  <a:gd name="connsiteX62" fmla="*/ 7478486 w 7625443"/>
                  <a:gd name="connsiteY62" fmla="*/ 326571 h 1959111"/>
                  <a:gd name="connsiteX63" fmla="*/ 7445829 w 7625443"/>
                  <a:gd name="connsiteY63" fmla="*/ 277586 h 1959111"/>
                  <a:gd name="connsiteX64" fmla="*/ 7364186 w 7625443"/>
                  <a:gd name="connsiteY64" fmla="*/ 146957 h 1959111"/>
                  <a:gd name="connsiteX65" fmla="*/ 7298871 w 7625443"/>
                  <a:gd name="connsiteY65" fmla="*/ 65314 h 1959111"/>
                  <a:gd name="connsiteX66" fmla="*/ 7151914 w 7625443"/>
                  <a:gd name="connsiteY66" fmla="*/ 32657 h 1959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7625443" h="1959111">
                    <a:moveTo>
                      <a:pt x="7151914" y="32657"/>
                    </a:moveTo>
                    <a:lnTo>
                      <a:pt x="7151914" y="32657"/>
                    </a:lnTo>
                    <a:cubicBezTo>
                      <a:pt x="6945806" y="9757"/>
                      <a:pt x="6887962" y="0"/>
                      <a:pt x="6629400" y="0"/>
                    </a:cubicBezTo>
                    <a:cubicBezTo>
                      <a:pt x="6351761" y="0"/>
                      <a:pt x="6074229" y="10886"/>
                      <a:pt x="5796643" y="16329"/>
                    </a:cubicBezTo>
                    <a:cubicBezTo>
                      <a:pt x="4722077" y="135721"/>
                      <a:pt x="5848539" y="16329"/>
                      <a:pt x="2873829" y="16329"/>
                    </a:cubicBezTo>
                    <a:cubicBezTo>
                      <a:pt x="2454694" y="16329"/>
                      <a:pt x="2035629" y="27214"/>
                      <a:pt x="1616529" y="32657"/>
                    </a:cubicBezTo>
                    <a:cubicBezTo>
                      <a:pt x="1536274" y="42689"/>
                      <a:pt x="1466394" y="49621"/>
                      <a:pt x="1387929" y="65314"/>
                    </a:cubicBezTo>
                    <a:cubicBezTo>
                      <a:pt x="1365923" y="69715"/>
                      <a:pt x="1345044" y="80931"/>
                      <a:pt x="1322614" y="81643"/>
                    </a:cubicBezTo>
                    <a:cubicBezTo>
                      <a:pt x="1001601" y="91834"/>
                      <a:pt x="680357" y="92528"/>
                      <a:pt x="359229" y="97971"/>
                    </a:cubicBezTo>
                    <a:cubicBezTo>
                      <a:pt x="342900" y="103414"/>
                      <a:pt x="324564" y="104752"/>
                      <a:pt x="310243" y="114300"/>
                    </a:cubicBezTo>
                    <a:cubicBezTo>
                      <a:pt x="260375" y="147546"/>
                      <a:pt x="263024" y="169241"/>
                      <a:pt x="228600" y="212271"/>
                    </a:cubicBezTo>
                    <a:cubicBezTo>
                      <a:pt x="218983" y="224292"/>
                      <a:pt x="206829" y="234043"/>
                      <a:pt x="195943" y="244929"/>
                    </a:cubicBezTo>
                    <a:cubicBezTo>
                      <a:pt x="185057" y="277586"/>
                      <a:pt x="182381" y="314258"/>
                      <a:pt x="163286" y="342900"/>
                    </a:cubicBezTo>
                    <a:cubicBezTo>
                      <a:pt x="152400" y="359229"/>
                      <a:pt x="138599" y="373953"/>
                      <a:pt x="130629" y="391886"/>
                    </a:cubicBezTo>
                    <a:cubicBezTo>
                      <a:pt x="52902" y="566769"/>
                      <a:pt x="139221" y="427981"/>
                      <a:pt x="65314" y="538843"/>
                    </a:cubicBezTo>
                    <a:cubicBezTo>
                      <a:pt x="40639" y="637548"/>
                      <a:pt x="56080" y="582875"/>
                      <a:pt x="16329" y="702129"/>
                    </a:cubicBezTo>
                    <a:lnTo>
                      <a:pt x="0" y="751114"/>
                    </a:lnTo>
                    <a:cubicBezTo>
                      <a:pt x="5443" y="783771"/>
                      <a:pt x="5859" y="817677"/>
                      <a:pt x="16329" y="849086"/>
                    </a:cubicBezTo>
                    <a:cubicBezTo>
                      <a:pt x="22535" y="867703"/>
                      <a:pt x="40210" y="880518"/>
                      <a:pt x="48986" y="898071"/>
                    </a:cubicBezTo>
                    <a:cubicBezTo>
                      <a:pt x="116554" y="1033209"/>
                      <a:pt x="-3963" y="842482"/>
                      <a:pt x="97971" y="1012371"/>
                    </a:cubicBezTo>
                    <a:cubicBezTo>
                      <a:pt x="118165" y="1046027"/>
                      <a:pt x="145733" y="1075237"/>
                      <a:pt x="163286" y="1110343"/>
                    </a:cubicBezTo>
                    <a:cubicBezTo>
                      <a:pt x="174172" y="1132114"/>
                      <a:pt x="183866" y="1154523"/>
                      <a:pt x="195943" y="1175657"/>
                    </a:cubicBezTo>
                    <a:cubicBezTo>
                      <a:pt x="205679" y="1192696"/>
                      <a:pt x="219824" y="1207090"/>
                      <a:pt x="228600" y="1224643"/>
                    </a:cubicBezTo>
                    <a:cubicBezTo>
                      <a:pt x="236297" y="1240038"/>
                      <a:pt x="236570" y="1258583"/>
                      <a:pt x="244929" y="1273629"/>
                    </a:cubicBezTo>
                    <a:cubicBezTo>
                      <a:pt x="300959" y="1374482"/>
                      <a:pt x="287671" y="1356552"/>
                      <a:pt x="359229" y="1404257"/>
                    </a:cubicBezTo>
                    <a:cubicBezTo>
                      <a:pt x="524307" y="1651876"/>
                      <a:pt x="345630" y="1397736"/>
                      <a:pt x="473529" y="1551214"/>
                    </a:cubicBezTo>
                    <a:cubicBezTo>
                      <a:pt x="515652" y="1601761"/>
                      <a:pt x="496243" y="1607095"/>
                      <a:pt x="555171" y="1649186"/>
                    </a:cubicBezTo>
                    <a:cubicBezTo>
                      <a:pt x="634454" y="1705817"/>
                      <a:pt x="598402" y="1662637"/>
                      <a:pt x="669471" y="1698171"/>
                    </a:cubicBezTo>
                    <a:cubicBezTo>
                      <a:pt x="918762" y="1822816"/>
                      <a:pt x="537663" y="1665118"/>
                      <a:pt x="881743" y="1779814"/>
                    </a:cubicBezTo>
                    <a:cubicBezTo>
                      <a:pt x="898072" y="1785257"/>
                      <a:pt x="915334" y="1788446"/>
                      <a:pt x="930729" y="1796143"/>
                    </a:cubicBezTo>
                    <a:cubicBezTo>
                      <a:pt x="948281" y="1804919"/>
                      <a:pt x="960175" y="1826968"/>
                      <a:pt x="979714" y="1828800"/>
                    </a:cubicBezTo>
                    <a:cubicBezTo>
                      <a:pt x="1136961" y="1843542"/>
                      <a:pt x="1295400" y="1839686"/>
                      <a:pt x="1453243" y="1845129"/>
                    </a:cubicBezTo>
                    <a:cubicBezTo>
                      <a:pt x="1469572" y="1850572"/>
                      <a:pt x="1485351" y="1858081"/>
                      <a:pt x="1502229" y="1861457"/>
                    </a:cubicBezTo>
                    <a:cubicBezTo>
                      <a:pt x="1582597" y="1877530"/>
                      <a:pt x="1684216" y="1882790"/>
                      <a:pt x="1763486" y="1894114"/>
                    </a:cubicBezTo>
                    <a:cubicBezTo>
                      <a:pt x="1790960" y="1898039"/>
                      <a:pt x="1817915" y="1905000"/>
                      <a:pt x="1845129" y="1910443"/>
                    </a:cubicBezTo>
                    <a:lnTo>
                      <a:pt x="2759529" y="1894114"/>
                    </a:lnTo>
                    <a:cubicBezTo>
                      <a:pt x="2803389" y="1892743"/>
                      <a:pt x="2846576" y="1882913"/>
                      <a:pt x="2890157" y="1877786"/>
                    </a:cubicBezTo>
                    <a:lnTo>
                      <a:pt x="3037114" y="1861457"/>
                    </a:lnTo>
                    <a:lnTo>
                      <a:pt x="5257800" y="1877786"/>
                    </a:lnTo>
                    <a:cubicBezTo>
                      <a:pt x="5461650" y="1880468"/>
                      <a:pt x="5492548" y="1893922"/>
                      <a:pt x="5666014" y="1910443"/>
                    </a:cubicBezTo>
                    <a:cubicBezTo>
                      <a:pt x="5731259" y="1916657"/>
                      <a:pt x="5796643" y="1921328"/>
                      <a:pt x="5861957" y="1926771"/>
                    </a:cubicBezTo>
                    <a:cubicBezTo>
                      <a:pt x="6043678" y="1987346"/>
                      <a:pt x="5907039" y="1948193"/>
                      <a:pt x="6335486" y="1926771"/>
                    </a:cubicBezTo>
                    <a:cubicBezTo>
                      <a:pt x="6411785" y="1922956"/>
                      <a:pt x="6487886" y="1915886"/>
                      <a:pt x="6564086" y="1910443"/>
                    </a:cubicBezTo>
                    <a:cubicBezTo>
                      <a:pt x="6720493" y="1871340"/>
                      <a:pt x="6536137" y="1922448"/>
                      <a:pt x="6694714" y="1861457"/>
                    </a:cubicBezTo>
                    <a:cubicBezTo>
                      <a:pt x="6742908" y="1842921"/>
                      <a:pt x="6795487" y="1835563"/>
                      <a:pt x="6841671" y="1812471"/>
                    </a:cubicBezTo>
                    <a:cubicBezTo>
                      <a:pt x="6874328" y="1796143"/>
                      <a:pt x="6906278" y="1778315"/>
                      <a:pt x="6939643" y="1763486"/>
                    </a:cubicBezTo>
                    <a:cubicBezTo>
                      <a:pt x="6974885" y="1747823"/>
                      <a:pt x="7017608" y="1741210"/>
                      <a:pt x="7053943" y="1730829"/>
                    </a:cubicBezTo>
                    <a:cubicBezTo>
                      <a:pt x="7070493" y="1726101"/>
                      <a:pt x="7087883" y="1722859"/>
                      <a:pt x="7102929" y="1714500"/>
                    </a:cubicBezTo>
                    <a:cubicBezTo>
                      <a:pt x="7137239" y="1695439"/>
                      <a:pt x="7173147" y="1676939"/>
                      <a:pt x="7200900" y="1649186"/>
                    </a:cubicBezTo>
                    <a:cubicBezTo>
                      <a:pt x="7217229" y="1632857"/>
                      <a:pt x="7230672" y="1613009"/>
                      <a:pt x="7249886" y="1600200"/>
                    </a:cubicBezTo>
                    <a:cubicBezTo>
                      <a:pt x="7264207" y="1590653"/>
                      <a:pt x="7282543" y="1589314"/>
                      <a:pt x="7298871" y="1583871"/>
                    </a:cubicBezTo>
                    <a:cubicBezTo>
                      <a:pt x="7315429" y="1517641"/>
                      <a:pt x="7330281" y="1438163"/>
                      <a:pt x="7380514" y="1387929"/>
                    </a:cubicBezTo>
                    <a:cubicBezTo>
                      <a:pt x="7391400" y="1377043"/>
                      <a:pt x="7403934" y="1367587"/>
                      <a:pt x="7413171" y="1355271"/>
                    </a:cubicBezTo>
                    <a:cubicBezTo>
                      <a:pt x="7436720" y="1323872"/>
                      <a:pt x="7478486" y="1257300"/>
                      <a:pt x="7478486" y="1257300"/>
                    </a:cubicBezTo>
                    <a:cubicBezTo>
                      <a:pt x="7483929" y="1240971"/>
                      <a:pt x="7490086" y="1224864"/>
                      <a:pt x="7494814" y="1208314"/>
                    </a:cubicBezTo>
                    <a:cubicBezTo>
                      <a:pt x="7500979" y="1186736"/>
                      <a:pt x="7501107" y="1163072"/>
                      <a:pt x="7511143" y="1143000"/>
                    </a:cubicBezTo>
                    <a:cubicBezTo>
                      <a:pt x="7523314" y="1118659"/>
                      <a:pt x="7543800" y="1099457"/>
                      <a:pt x="7560129" y="1077686"/>
                    </a:cubicBezTo>
                    <a:cubicBezTo>
                      <a:pt x="7565572" y="1061357"/>
                      <a:pt x="7568760" y="1044095"/>
                      <a:pt x="7576457" y="1028700"/>
                    </a:cubicBezTo>
                    <a:cubicBezTo>
                      <a:pt x="7639768" y="902076"/>
                      <a:pt x="7584396" y="1053864"/>
                      <a:pt x="7625443" y="930729"/>
                    </a:cubicBezTo>
                    <a:cubicBezTo>
                      <a:pt x="7622864" y="894620"/>
                      <a:pt x="7629897" y="727366"/>
                      <a:pt x="7592786" y="653143"/>
                    </a:cubicBezTo>
                    <a:cubicBezTo>
                      <a:pt x="7584010" y="635590"/>
                      <a:pt x="7571015" y="620486"/>
                      <a:pt x="7560129" y="604157"/>
                    </a:cubicBezTo>
                    <a:cubicBezTo>
                      <a:pt x="7519120" y="440126"/>
                      <a:pt x="7541666" y="516114"/>
                      <a:pt x="7494814" y="375557"/>
                    </a:cubicBezTo>
                    <a:cubicBezTo>
                      <a:pt x="7489371" y="359228"/>
                      <a:pt x="7488033" y="340892"/>
                      <a:pt x="7478486" y="326571"/>
                    </a:cubicBezTo>
                    <a:cubicBezTo>
                      <a:pt x="7467600" y="310243"/>
                      <a:pt x="7453799" y="295519"/>
                      <a:pt x="7445829" y="277586"/>
                    </a:cubicBezTo>
                    <a:cubicBezTo>
                      <a:pt x="7388556" y="148724"/>
                      <a:pt x="7452308" y="205705"/>
                      <a:pt x="7364186" y="146957"/>
                    </a:cubicBezTo>
                    <a:cubicBezTo>
                      <a:pt x="7352647" y="129649"/>
                      <a:pt x="7322140" y="76948"/>
                      <a:pt x="7298871" y="65314"/>
                    </a:cubicBezTo>
                    <a:cubicBezTo>
                      <a:pt x="7226672" y="29215"/>
                      <a:pt x="7176407" y="38100"/>
                      <a:pt x="7151914" y="32657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8539258" y="4833636"/>
            <a:ext cx="3124759" cy="369332"/>
            <a:chOff x="8494229" y="5905891"/>
            <a:chExt cx="3124759" cy="369332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8908445" y="6090557"/>
              <a:ext cx="2710543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8494229" y="5905891"/>
                  <a:ext cx="41421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4229" y="5905891"/>
                  <a:ext cx="41421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9079121" y="4925969"/>
            <a:ext cx="1933371" cy="493932"/>
            <a:chOff x="9034092" y="5998224"/>
            <a:chExt cx="1933371" cy="493932"/>
          </a:xfrm>
        </p:grpSpPr>
        <p:cxnSp>
          <p:nvCxnSpPr>
            <p:cNvPr id="39" name="Straight Connector 38"/>
            <p:cNvCxnSpPr/>
            <p:nvPr/>
          </p:nvCxnSpPr>
          <p:spPr>
            <a:xfrm flipH="1">
              <a:off x="9684544" y="5998224"/>
              <a:ext cx="340" cy="18112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/>
                <p:cNvSpPr/>
                <p:nvPr/>
              </p:nvSpPr>
              <p:spPr>
                <a:xfrm>
                  <a:off x="9034092" y="6122824"/>
                  <a:ext cx="3679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4092" y="6122824"/>
                  <a:ext cx="367985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Rectangle 89"/>
                <p:cNvSpPr/>
                <p:nvPr/>
              </p:nvSpPr>
              <p:spPr>
                <a:xfrm>
                  <a:off x="10596079" y="6122824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0" name="Rectangle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6079" y="6122824"/>
                  <a:ext cx="371384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2" name="Oval 101"/>
          <p:cNvSpPr/>
          <p:nvPr/>
        </p:nvSpPr>
        <p:spPr>
          <a:xfrm>
            <a:off x="3255723" y="5147346"/>
            <a:ext cx="83023" cy="97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3422357" y="5585335"/>
            <a:ext cx="83023" cy="97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712073" y="4803179"/>
            <a:ext cx="3088924" cy="1467445"/>
            <a:chOff x="752541" y="3129077"/>
            <a:chExt cx="3088924" cy="1467445"/>
          </a:xfrm>
        </p:grpSpPr>
        <p:sp>
          <p:nvSpPr>
            <p:cNvPr id="105" name="Freeform 104"/>
            <p:cNvSpPr/>
            <p:nvPr/>
          </p:nvSpPr>
          <p:spPr>
            <a:xfrm>
              <a:off x="903747" y="3129077"/>
              <a:ext cx="2937718" cy="1467445"/>
            </a:xfrm>
            <a:custGeom>
              <a:avLst/>
              <a:gdLst>
                <a:gd name="connsiteX0" fmla="*/ 2374900 w 3022600"/>
                <a:gd name="connsiteY0" fmla="*/ 38100 h 1435100"/>
                <a:gd name="connsiteX1" fmla="*/ 2374900 w 3022600"/>
                <a:gd name="connsiteY1" fmla="*/ 38100 h 1435100"/>
                <a:gd name="connsiteX2" fmla="*/ 2260600 w 3022600"/>
                <a:gd name="connsiteY2" fmla="*/ 25400 h 1435100"/>
                <a:gd name="connsiteX3" fmla="*/ 2209800 w 3022600"/>
                <a:gd name="connsiteY3" fmla="*/ 12700 h 1435100"/>
                <a:gd name="connsiteX4" fmla="*/ 2120900 w 3022600"/>
                <a:gd name="connsiteY4" fmla="*/ 0 h 1435100"/>
                <a:gd name="connsiteX5" fmla="*/ 1028700 w 3022600"/>
                <a:gd name="connsiteY5" fmla="*/ 25400 h 1435100"/>
                <a:gd name="connsiteX6" fmla="*/ 939800 w 3022600"/>
                <a:gd name="connsiteY6" fmla="*/ 38100 h 1435100"/>
                <a:gd name="connsiteX7" fmla="*/ 863600 w 3022600"/>
                <a:gd name="connsiteY7" fmla="*/ 63500 h 1435100"/>
                <a:gd name="connsiteX8" fmla="*/ 762000 w 3022600"/>
                <a:gd name="connsiteY8" fmla="*/ 88900 h 1435100"/>
                <a:gd name="connsiteX9" fmla="*/ 723900 w 3022600"/>
                <a:gd name="connsiteY9" fmla="*/ 101600 h 1435100"/>
                <a:gd name="connsiteX10" fmla="*/ 685800 w 3022600"/>
                <a:gd name="connsiteY10" fmla="*/ 127000 h 1435100"/>
                <a:gd name="connsiteX11" fmla="*/ 635000 w 3022600"/>
                <a:gd name="connsiteY11" fmla="*/ 139700 h 1435100"/>
                <a:gd name="connsiteX12" fmla="*/ 508000 w 3022600"/>
                <a:gd name="connsiteY12" fmla="*/ 177800 h 1435100"/>
                <a:gd name="connsiteX13" fmla="*/ 431800 w 3022600"/>
                <a:gd name="connsiteY13" fmla="*/ 215900 h 1435100"/>
                <a:gd name="connsiteX14" fmla="*/ 393700 w 3022600"/>
                <a:gd name="connsiteY14" fmla="*/ 241300 h 1435100"/>
                <a:gd name="connsiteX15" fmla="*/ 355600 w 3022600"/>
                <a:gd name="connsiteY15" fmla="*/ 254000 h 1435100"/>
                <a:gd name="connsiteX16" fmla="*/ 279400 w 3022600"/>
                <a:gd name="connsiteY16" fmla="*/ 304800 h 1435100"/>
                <a:gd name="connsiteX17" fmla="*/ 241300 w 3022600"/>
                <a:gd name="connsiteY17" fmla="*/ 330200 h 1435100"/>
                <a:gd name="connsiteX18" fmla="*/ 203200 w 3022600"/>
                <a:gd name="connsiteY18" fmla="*/ 368300 h 1435100"/>
                <a:gd name="connsiteX19" fmla="*/ 165100 w 3022600"/>
                <a:gd name="connsiteY19" fmla="*/ 393700 h 1435100"/>
                <a:gd name="connsiteX20" fmla="*/ 88900 w 3022600"/>
                <a:gd name="connsiteY20" fmla="*/ 457200 h 1435100"/>
                <a:gd name="connsiteX21" fmla="*/ 63500 w 3022600"/>
                <a:gd name="connsiteY21" fmla="*/ 495300 h 1435100"/>
                <a:gd name="connsiteX22" fmla="*/ 25400 w 3022600"/>
                <a:gd name="connsiteY22" fmla="*/ 520700 h 1435100"/>
                <a:gd name="connsiteX23" fmla="*/ 0 w 3022600"/>
                <a:gd name="connsiteY23" fmla="*/ 596900 h 1435100"/>
                <a:gd name="connsiteX24" fmla="*/ 12700 w 3022600"/>
                <a:gd name="connsiteY24" fmla="*/ 647700 h 1435100"/>
                <a:gd name="connsiteX25" fmla="*/ 101600 w 3022600"/>
                <a:gd name="connsiteY25" fmla="*/ 762000 h 1435100"/>
                <a:gd name="connsiteX26" fmla="*/ 139700 w 3022600"/>
                <a:gd name="connsiteY26" fmla="*/ 787400 h 1435100"/>
                <a:gd name="connsiteX27" fmla="*/ 203200 w 3022600"/>
                <a:gd name="connsiteY27" fmla="*/ 901700 h 1435100"/>
                <a:gd name="connsiteX28" fmla="*/ 254000 w 3022600"/>
                <a:gd name="connsiteY28" fmla="*/ 977900 h 1435100"/>
                <a:gd name="connsiteX29" fmla="*/ 279400 w 3022600"/>
                <a:gd name="connsiteY29" fmla="*/ 1016000 h 1435100"/>
                <a:gd name="connsiteX30" fmla="*/ 317500 w 3022600"/>
                <a:gd name="connsiteY30" fmla="*/ 1041400 h 1435100"/>
                <a:gd name="connsiteX31" fmla="*/ 355600 w 3022600"/>
                <a:gd name="connsiteY31" fmla="*/ 1117600 h 1435100"/>
                <a:gd name="connsiteX32" fmla="*/ 406400 w 3022600"/>
                <a:gd name="connsiteY32" fmla="*/ 1155700 h 1435100"/>
                <a:gd name="connsiteX33" fmla="*/ 508000 w 3022600"/>
                <a:gd name="connsiteY33" fmla="*/ 1231900 h 1435100"/>
                <a:gd name="connsiteX34" fmla="*/ 596900 w 3022600"/>
                <a:gd name="connsiteY34" fmla="*/ 1282700 h 1435100"/>
                <a:gd name="connsiteX35" fmla="*/ 635000 w 3022600"/>
                <a:gd name="connsiteY35" fmla="*/ 1295400 h 1435100"/>
                <a:gd name="connsiteX36" fmla="*/ 723900 w 3022600"/>
                <a:gd name="connsiteY36" fmla="*/ 1346200 h 1435100"/>
                <a:gd name="connsiteX37" fmla="*/ 774700 w 3022600"/>
                <a:gd name="connsiteY37" fmla="*/ 1358900 h 1435100"/>
                <a:gd name="connsiteX38" fmla="*/ 838200 w 3022600"/>
                <a:gd name="connsiteY38" fmla="*/ 1384300 h 1435100"/>
                <a:gd name="connsiteX39" fmla="*/ 889000 w 3022600"/>
                <a:gd name="connsiteY39" fmla="*/ 1409700 h 1435100"/>
                <a:gd name="connsiteX40" fmla="*/ 952500 w 3022600"/>
                <a:gd name="connsiteY40" fmla="*/ 1422400 h 1435100"/>
                <a:gd name="connsiteX41" fmla="*/ 990600 w 3022600"/>
                <a:gd name="connsiteY41" fmla="*/ 1435100 h 1435100"/>
                <a:gd name="connsiteX42" fmla="*/ 1231900 w 3022600"/>
                <a:gd name="connsiteY42" fmla="*/ 1409700 h 1435100"/>
                <a:gd name="connsiteX43" fmla="*/ 1371600 w 3022600"/>
                <a:gd name="connsiteY43" fmla="*/ 1384300 h 1435100"/>
                <a:gd name="connsiteX44" fmla="*/ 1498600 w 3022600"/>
                <a:gd name="connsiteY44" fmla="*/ 1371600 h 1435100"/>
                <a:gd name="connsiteX45" fmla="*/ 1930400 w 3022600"/>
                <a:gd name="connsiteY45" fmla="*/ 1358900 h 1435100"/>
                <a:gd name="connsiteX46" fmla="*/ 2095500 w 3022600"/>
                <a:gd name="connsiteY46" fmla="*/ 1333500 h 1435100"/>
                <a:gd name="connsiteX47" fmla="*/ 2247900 w 3022600"/>
                <a:gd name="connsiteY47" fmla="*/ 1308100 h 1435100"/>
                <a:gd name="connsiteX48" fmla="*/ 2590800 w 3022600"/>
                <a:gd name="connsiteY48" fmla="*/ 1193800 h 1435100"/>
                <a:gd name="connsiteX49" fmla="*/ 2705100 w 3022600"/>
                <a:gd name="connsiteY49" fmla="*/ 1155700 h 1435100"/>
                <a:gd name="connsiteX50" fmla="*/ 2743200 w 3022600"/>
                <a:gd name="connsiteY50" fmla="*/ 1143000 h 1435100"/>
                <a:gd name="connsiteX51" fmla="*/ 2781300 w 3022600"/>
                <a:gd name="connsiteY51" fmla="*/ 1117600 h 1435100"/>
                <a:gd name="connsiteX52" fmla="*/ 2857500 w 3022600"/>
                <a:gd name="connsiteY52" fmla="*/ 1092200 h 1435100"/>
                <a:gd name="connsiteX53" fmla="*/ 2895600 w 3022600"/>
                <a:gd name="connsiteY53" fmla="*/ 1079500 h 1435100"/>
                <a:gd name="connsiteX54" fmla="*/ 2946400 w 3022600"/>
                <a:gd name="connsiteY54" fmla="*/ 1003300 h 1435100"/>
                <a:gd name="connsiteX55" fmla="*/ 2971800 w 3022600"/>
                <a:gd name="connsiteY55" fmla="*/ 914400 h 1435100"/>
                <a:gd name="connsiteX56" fmla="*/ 2997200 w 3022600"/>
                <a:gd name="connsiteY56" fmla="*/ 876300 h 1435100"/>
                <a:gd name="connsiteX57" fmla="*/ 3022600 w 3022600"/>
                <a:gd name="connsiteY57" fmla="*/ 774700 h 1435100"/>
                <a:gd name="connsiteX58" fmla="*/ 2997200 w 3022600"/>
                <a:gd name="connsiteY58" fmla="*/ 584200 h 1435100"/>
                <a:gd name="connsiteX59" fmla="*/ 2971800 w 3022600"/>
                <a:gd name="connsiteY59" fmla="*/ 508000 h 1435100"/>
                <a:gd name="connsiteX60" fmla="*/ 2933700 w 3022600"/>
                <a:gd name="connsiteY60" fmla="*/ 482600 h 1435100"/>
                <a:gd name="connsiteX61" fmla="*/ 2882900 w 3022600"/>
                <a:gd name="connsiteY61" fmla="*/ 419100 h 1435100"/>
                <a:gd name="connsiteX62" fmla="*/ 2857500 w 3022600"/>
                <a:gd name="connsiteY62" fmla="*/ 381000 h 1435100"/>
                <a:gd name="connsiteX63" fmla="*/ 2819400 w 3022600"/>
                <a:gd name="connsiteY63" fmla="*/ 342900 h 1435100"/>
                <a:gd name="connsiteX64" fmla="*/ 2755900 w 3022600"/>
                <a:gd name="connsiteY64" fmla="*/ 279400 h 1435100"/>
                <a:gd name="connsiteX65" fmla="*/ 2667000 w 3022600"/>
                <a:gd name="connsiteY65" fmla="*/ 190500 h 1435100"/>
                <a:gd name="connsiteX66" fmla="*/ 2552700 w 3022600"/>
                <a:gd name="connsiteY66" fmla="*/ 114300 h 1435100"/>
                <a:gd name="connsiteX67" fmla="*/ 2514600 w 3022600"/>
                <a:gd name="connsiteY67" fmla="*/ 88900 h 1435100"/>
                <a:gd name="connsiteX68" fmla="*/ 2476500 w 3022600"/>
                <a:gd name="connsiteY68" fmla="*/ 76200 h 1435100"/>
                <a:gd name="connsiteX69" fmla="*/ 2387600 w 3022600"/>
                <a:gd name="connsiteY69" fmla="*/ 50800 h 1435100"/>
                <a:gd name="connsiteX70" fmla="*/ 2374900 w 3022600"/>
                <a:gd name="connsiteY70" fmla="*/ 38100 h 143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3022600" h="1435100">
                  <a:moveTo>
                    <a:pt x="2374900" y="38100"/>
                  </a:moveTo>
                  <a:lnTo>
                    <a:pt x="2374900" y="38100"/>
                  </a:lnTo>
                  <a:cubicBezTo>
                    <a:pt x="2336800" y="33867"/>
                    <a:pt x="2298489" y="31229"/>
                    <a:pt x="2260600" y="25400"/>
                  </a:cubicBezTo>
                  <a:cubicBezTo>
                    <a:pt x="2243348" y="22746"/>
                    <a:pt x="2226973" y="15822"/>
                    <a:pt x="2209800" y="12700"/>
                  </a:cubicBezTo>
                  <a:cubicBezTo>
                    <a:pt x="2180349" y="7345"/>
                    <a:pt x="2150533" y="4233"/>
                    <a:pt x="2120900" y="0"/>
                  </a:cubicBezTo>
                  <a:lnTo>
                    <a:pt x="1028700" y="25400"/>
                  </a:lnTo>
                  <a:cubicBezTo>
                    <a:pt x="998930" y="28534"/>
                    <a:pt x="969433" y="33867"/>
                    <a:pt x="939800" y="38100"/>
                  </a:cubicBezTo>
                  <a:cubicBezTo>
                    <a:pt x="914400" y="46567"/>
                    <a:pt x="889575" y="57006"/>
                    <a:pt x="863600" y="63500"/>
                  </a:cubicBezTo>
                  <a:cubicBezTo>
                    <a:pt x="829733" y="71967"/>
                    <a:pt x="795118" y="77861"/>
                    <a:pt x="762000" y="88900"/>
                  </a:cubicBezTo>
                  <a:cubicBezTo>
                    <a:pt x="749300" y="93133"/>
                    <a:pt x="735874" y="95613"/>
                    <a:pt x="723900" y="101600"/>
                  </a:cubicBezTo>
                  <a:cubicBezTo>
                    <a:pt x="710248" y="108426"/>
                    <a:pt x="699829" y="120987"/>
                    <a:pt x="685800" y="127000"/>
                  </a:cubicBezTo>
                  <a:cubicBezTo>
                    <a:pt x="669757" y="133876"/>
                    <a:pt x="651718" y="134684"/>
                    <a:pt x="635000" y="139700"/>
                  </a:cubicBezTo>
                  <a:cubicBezTo>
                    <a:pt x="480402" y="186079"/>
                    <a:pt x="625089" y="148528"/>
                    <a:pt x="508000" y="177800"/>
                  </a:cubicBezTo>
                  <a:cubicBezTo>
                    <a:pt x="398811" y="250593"/>
                    <a:pt x="536960" y="163320"/>
                    <a:pt x="431800" y="215900"/>
                  </a:cubicBezTo>
                  <a:cubicBezTo>
                    <a:pt x="418148" y="222726"/>
                    <a:pt x="407352" y="234474"/>
                    <a:pt x="393700" y="241300"/>
                  </a:cubicBezTo>
                  <a:cubicBezTo>
                    <a:pt x="381726" y="247287"/>
                    <a:pt x="367302" y="247499"/>
                    <a:pt x="355600" y="254000"/>
                  </a:cubicBezTo>
                  <a:cubicBezTo>
                    <a:pt x="328915" y="268825"/>
                    <a:pt x="304800" y="287867"/>
                    <a:pt x="279400" y="304800"/>
                  </a:cubicBezTo>
                  <a:cubicBezTo>
                    <a:pt x="266700" y="313267"/>
                    <a:pt x="252093" y="319407"/>
                    <a:pt x="241300" y="330200"/>
                  </a:cubicBezTo>
                  <a:cubicBezTo>
                    <a:pt x="228600" y="342900"/>
                    <a:pt x="216998" y="356802"/>
                    <a:pt x="203200" y="368300"/>
                  </a:cubicBezTo>
                  <a:cubicBezTo>
                    <a:pt x="191474" y="378071"/>
                    <a:pt x="176826" y="383929"/>
                    <a:pt x="165100" y="393700"/>
                  </a:cubicBezTo>
                  <a:cubicBezTo>
                    <a:pt x="67314" y="475188"/>
                    <a:pt x="183495" y="394137"/>
                    <a:pt x="88900" y="457200"/>
                  </a:cubicBezTo>
                  <a:cubicBezTo>
                    <a:pt x="80433" y="469900"/>
                    <a:pt x="74293" y="484507"/>
                    <a:pt x="63500" y="495300"/>
                  </a:cubicBezTo>
                  <a:cubicBezTo>
                    <a:pt x="52707" y="506093"/>
                    <a:pt x="33490" y="507757"/>
                    <a:pt x="25400" y="520700"/>
                  </a:cubicBezTo>
                  <a:cubicBezTo>
                    <a:pt x="11210" y="543404"/>
                    <a:pt x="0" y="596900"/>
                    <a:pt x="0" y="596900"/>
                  </a:cubicBezTo>
                  <a:cubicBezTo>
                    <a:pt x="4233" y="613833"/>
                    <a:pt x="4894" y="632088"/>
                    <a:pt x="12700" y="647700"/>
                  </a:cubicBezTo>
                  <a:cubicBezTo>
                    <a:pt x="32929" y="688158"/>
                    <a:pt x="65762" y="732135"/>
                    <a:pt x="101600" y="762000"/>
                  </a:cubicBezTo>
                  <a:cubicBezTo>
                    <a:pt x="113326" y="771771"/>
                    <a:pt x="127000" y="778933"/>
                    <a:pt x="139700" y="787400"/>
                  </a:cubicBezTo>
                  <a:cubicBezTo>
                    <a:pt x="162053" y="854460"/>
                    <a:pt x="144974" y="814361"/>
                    <a:pt x="203200" y="901700"/>
                  </a:cubicBezTo>
                  <a:lnTo>
                    <a:pt x="254000" y="977900"/>
                  </a:lnTo>
                  <a:cubicBezTo>
                    <a:pt x="262467" y="990600"/>
                    <a:pt x="266700" y="1007533"/>
                    <a:pt x="279400" y="1016000"/>
                  </a:cubicBezTo>
                  <a:lnTo>
                    <a:pt x="317500" y="1041400"/>
                  </a:lnTo>
                  <a:cubicBezTo>
                    <a:pt x="327829" y="1072388"/>
                    <a:pt x="330981" y="1092981"/>
                    <a:pt x="355600" y="1117600"/>
                  </a:cubicBezTo>
                  <a:cubicBezTo>
                    <a:pt x="370567" y="1132567"/>
                    <a:pt x="390329" y="1141925"/>
                    <a:pt x="406400" y="1155700"/>
                  </a:cubicBezTo>
                  <a:cubicBezTo>
                    <a:pt x="502324" y="1237921"/>
                    <a:pt x="373616" y="1147910"/>
                    <a:pt x="508000" y="1231900"/>
                  </a:cubicBezTo>
                  <a:cubicBezTo>
                    <a:pt x="554380" y="1260888"/>
                    <a:pt x="541716" y="1259050"/>
                    <a:pt x="596900" y="1282700"/>
                  </a:cubicBezTo>
                  <a:cubicBezTo>
                    <a:pt x="609205" y="1287973"/>
                    <a:pt x="623026" y="1289413"/>
                    <a:pt x="635000" y="1295400"/>
                  </a:cubicBezTo>
                  <a:cubicBezTo>
                    <a:pt x="708693" y="1332246"/>
                    <a:pt x="634839" y="1312802"/>
                    <a:pt x="723900" y="1346200"/>
                  </a:cubicBezTo>
                  <a:cubicBezTo>
                    <a:pt x="740243" y="1352329"/>
                    <a:pt x="758141" y="1353380"/>
                    <a:pt x="774700" y="1358900"/>
                  </a:cubicBezTo>
                  <a:cubicBezTo>
                    <a:pt x="796327" y="1366109"/>
                    <a:pt x="817368" y="1375041"/>
                    <a:pt x="838200" y="1384300"/>
                  </a:cubicBezTo>
                  <a:cubicBezTo>
                    <a:pt x="855500" y="1391989"/>
                    <a:pt x="871039" y="1403713"/>
                    <a:pt x="889000" y="1409700"/>
                  </a:cubicBezTo>
                  <a:cubicBezTo>
                    <a:pt x="909478" y="1416526"/>
                    <a:pt x="931559" y="1417165"/>
                    <a:pt x="952500" y="1422400"/>
                  </a:cubicBezTo>
                  <a:cubicBezTo>
                    <a:pt x="965487" y="1425647"/>
                    <a:pt x="977900" y="1430867"/>
                    <a:pt x="990600" y="1435100"/>
                  </a:cubicBezTo>
                  <a:cubicBezTo>
                    <a:pt x="1223597" y="1401815"/>
                    <a:pt x="890217" y="1447665"/>
                    <a:pt x="1231900" y="1409700"/>
                  </a:cubicBezTo>
                  <a:cubicBezTo>
                    <a:pt x="1403280" y="1390658"/>
                    <a:pt x="1220912" y="1404392"/>
                    <a:pt x="1371600" y="1384300"/>
                  </a:cubicBezTo>
                  <a:cubicBezTo>
                    <a:pt x="1413771" y="1378677"/>
                    <a:pt x="1456099" y="1373532"/>
                    <a:pt x="1498600" y="1371600"/>
                  </a:cubicBezTo>
                  <a:cubicBezTo>
                    <a:pt x="1642447" y="1365061"/>
                    <a:pt x="1786467" y="1363133"/>
                    <a:pt x="1930400" y="1358900"/>
                  </a:cubicBezTo>
                  <a:cubicBezTo>
                    <a:pt x="2123508" y="1334762"/>
                    <a:pt x="1954205" y="1358434"/>
                    <a:pt x="2095500" y="1333500"/>
                  </a:cubicBezTo>
                  <a:cubicBezTo>
                    <a:pt x="2146217" y="1324550"/>
                    <a:pt x="2199042" y="1324386"/>
                    <a:pt x="2247900" y="1308100"/>
                  </a:cubicBezTo>
                  <a:lnTo>
                    <a:pt x="2590800" y="1193800"/>
                  </a:lnTo>
                  <a:lnTo>
                    <a:pt x="2705100" y="1155700"/>
                  </a:lnTo>
                  <a:cubicBezTo>
                    <a:pt x="2717800" y="1151467"/>
                    <a:pt x="2732061" y="1150426"/>
                    <a:pt x="2743200" y="1143000"/>
                  </a:cubicBezTo>
                  <a:cubicBezTo>
                    <a:pt x="2755900" y="1134533"/>
                    <a:pt x="2767352" y="1123799"/>
                    <a:pt x="2781300" y="1117600"/>
                  </a:cubicBezTo>
                  <a:cubicBezTo>
                    <a:pt x="2805766" y="1106726"/>
                    <a:pt x="2832100" y="1100667"/>
                    <a:pt x="2857500" y="1092200"/>
                  </a:cubicBezTo>
                  <a:lnTo>
                    <a:pt x="2895600" y="1079500"/>
                  </a:lnTo>
                  <a:cubicBezTo>
                    <a:pt x="2912533" y="1054100"/>
                    <a:pt x="2938996" y="1032916"/>
                    <a:pt x="2946400" y="1003300"/>
                  </a:cubicBezTo>
                  <a:cubicBezTo>
                    <a:pt x="2950469" y="987024"/>
                    <a:pt x="2962690" y="932620"/>
                    <a:pt x="2971800" y="914400"/>
                  </a:cubicBezTo>
                  <a:cubicBezTo>
                    <a:pt x="2978626" y="900748"/>
                    <a:pt x="2990374" y="889952"/>
                    <a:pt x="2997200" y="876300"/>
                  </a:cubicBezTo>
                  <a:cubicBezTo>
                    <a:pt x="3010217" y="850265"/>
                    <a:pt x="3017770" y="798852"/>
                    <a:pt x="3022600" y="774700"/>
                  </a:cubicBezTo>
                  <a:cubicBezTo>
                    <a:pt x="3018372" y="736645"/>
                    <a:pt x="3008601" y="629805"/>
                    <a:pt x="2997200" y="584200"/>
                  </a:cubicBezTo>
                  <a:cubicBezTo>
                    <a:pt x="2990706" y="558225"/>
                    <a:pt x="2994077" y="522852"/>
                    <a:pt x="2971800" y="508000"/>
                  </a:cubicBezTo>
                  <a:lnTo>
                    <a:pt x="2933700" y="482600"/>
                  </a:lnTo>
                  <a:cubicBezTo>
                    <a:pt x="2908976" y="408427"/>
                    <a:pt x="2940345" y="476545"/>
                    <a:pt x="2882900" y="419100"/>
                  </a:cubicBezTo>
                  <a:cubicBezTo>
                    <a:pt x="2872107" y="408307"/>
                    <a:pt x="2867271" y="392726"/>
                    <a:pt x="2857500" y="381000"/>
                  </a:cubicBezTo>
                  <a:cubicBezTo>
                    <a:pt x="2846002" y="367202"/>
                    <a:pt x="2830898" y="356698"/>
                    <a:pt x="2819400" y="342900"/>
                  </a:cubicBezTo>
                  <a:cubicBezTo>
                    <a:pt x="2766483" y="279400"/>
                    <a:pt x="2825750" y="325967"/>
                    <a:pt x="2755900" y="279400"/>
                  </a:cubicBezTo>
                  <a:cubicBezTo>
                    <a:pt x="2733547" y="212340"/>
                    <a:pt x="2754339" y="248726"/>
                    <a:pt x="2667000" y="190500"/>
                  </a:cubicBezTo>
                  <a:lnTo>
                    <a:pt x="2552700" y="114300"/>
                  </a:lnTo>
                  <a:cubicBezTo>
                    <a:pt x="2540000" y="105833"/>
                    <a:pt x="2529080" y="93727"/>
                    <a:pt x="2514600" y="88900"/>
                  </a:cubicBezTo>
                  <a:cubicBezTo>
                    <a:pt x="2501900" y="84667"/>
                    <a:pt x="2489372" y="79878"/>
                    <a:pt x="2476500" y="76200"/>
                  </a:cubicBezTo>
                  <a:cubicBezTo>
                    <a:pt x="2434351" y="64157"/>
                    <a:pt x="2425663" y="66025"/>
                    <a:pt x="2387600" y="50800"/>
                  </a:cubicBezTo>
                  <a:cubicBezTo>
                    <a:pt x="2378811" y="47284"/>
                    <a:pt x="2377017" y="40217"/>
                    <a:pt x="2374900" y="38100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1019149" y="3643804"/>
              <a:ext cx="171264" cy="19449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3418705" y="3862800"/>
              <a:ext cx="171264" cy="19449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3252071" y="3424810"/>
              <a:ext cx="171264" cy="19449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1544060" y="3383174"/>
              <a:ext cx="123116" cy="13888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1713010" y="4154801"/>
              <a:ext cx="123116" cy="13888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11" name="Straight Arrow Connector 110"/>
            <p:cNvCxnSpPr>
              <a:endCxn id="106" idx="2"/>
            </p:cNvCxnSpPr>
            <p:nvPr/>
          </p:nvCxnSpPr>
          <p:spPr>
            <a:xfrm>
              <a:off x="752541" y="3741053"/>
              <a:ext cx="26660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4631671" y="4962172"/>
            <a:ext cx="3035300" cy="1242080"/>
            <a:chOff x="4802806" y="3295694"/>
            <a:chExt cx="3035300" cy="1242080"/>
          </a:xfrm>
        </p:grpSpPr>
        <p:sp>
          <p:nvSpPr>
            <p:cNvPr id="113" name="Freeform 112"/>
            <p:cNvSpPr/>
            <p:nvPr/>
          </p:nvSpPr>
          <p:spPr>
            <a:xfrm>
              <a:off x="4802806" y="3295694"/>
              <a:ext cx="3035300" cy="1242080"/>
            </a:xfrm>
            <a:custGeom>
              <a:avLst/>
              <a:gdLst>
                <a:gd name="connsiteX0" fmla="*/ 2286000 w 3035300"/>
                <a:gd name="connsiteY0" fmla="*/ 76200 h 1242080"/>
                <a:gd name="connsiteX1" fmla="*/ 2286000 w 3035300"/>
                <a:gd name="connsiteY1" fmla="*/ 76200 h 1242080"/>
                <a:gd name="connsiteX2" fmla="*/ 2184400 w 3035300"/>
                <a:gd name="connsiteY2" fmla="*/ 38100 h 1242080"/>
                <a:gd name="connsiteX3" fmla="*/ 2108200 w 3035300"/>
                <a:gd name="connsiteY3" fmla="*/ 12700 h 1242080"/>
                <a:gd name="connsiteX4" fmla="*/ 1968500 w 3035300"/>
                <a:gd name="connsiteY4" fmla="*/ 0 h 1242080"/>
                <a:gd name="connsiteX5" fmla="*/ 1231900 w 3035300"/>
                <a:gd name="connsiteY5" fmla="*/ 12700 h 1242080"/>
                <a:gd name="connsiteX6" fmla="*/ 635000 w 3035300"/>
                <a:gd name="connsiteY6" fmla="*/ 38100 h 1242080"/>
                <a:gd name="connsiteX7" fmla="*/ 508000 w 3035300"/>
                <a:gd name="connsiteY7" fmla="*/ 50800 h 1242080"/>
                <a:gd name="connsiteX8" fmla="*/ 342900 w 3035300"/>
                <a:gd name="connsiteY8" fmla="*/ 88900 h 1242080"/>
                <a:gd name="connsiteX9" fmla="*/ 228600 w 3035300"/>
                <a:gd name="connsiteY9" fmla="*/ 114300 h 1242080"/>
                <a:gd name="connsiteX10" fmla="*/ 114300 w 3035300"/>
                <a:gd name="connsiteY10" fmla="*/ 177800 h 1242080"/>
                <a:gd name="connsiteX11" fmla="*/ 76200 w 3035300"/>
                <a:gd name="connsiteY11" fmla="*/ 203200 h 1242080"/>
                <a:gd name="connsiteX12" fmla="*/ 38100 w 3035300"/>
                <a:gd name="connsiteY12" fmla="*/ 228600 h 1242080"/>
                <a:gd name="connsiteX13" fmla="*/ 25400 w 3035300"/>
                <a:gd name="connsiteY13" fmla="*/ 279400 h 1242080"/>
                <a:gd name="connsiteX14" fmla="*/ 0 w 3035300"/>
                <a:gd name="connsiteY14" fmla="*/ 368300 h 1242080"/>
                <a:gd name="connsiteX15" fmla="*/ 38100 w 3035300"/>
                <a:gd name="connsiteY15" fmla="*/ 444500 h 1242080"/>
                <a:gd name="connsiteX16" fmla="*/ 114300 w 3035300"/>
                <a:gd name="connsiteY16" fmla="*/ 596900 h 1242080"/>
                <a:gd name="connsiteX17" fmla="*/ 165100 w 3035300"/>
                <a:gd name="connsiteY17" fmla="*/ 635000 h 1242080"/>
                <a:gd name="connsiteX18" fmla="*/ 215900 w 3035300"/>
                <a:gd name="connsiteY18" fmla="*/ 711200 h 1242080"/>
                <a:gd name="connsiteX19" fmla="*/ 292100 w 3035300"/>
                <a:gd name="connsiteY19" fmla="*/ 774700 h 1242080"/>
                <a:gd name="connsiteX20" fmla="*/ 330200 w 3035300"/>
                <a:gd name="connsiteY20" fmla="*/ 812800 h 1242080"/>
                <a:gd name="connsiteX21" fmla="*/ 368300 w 3035300"/>
                <a:gd name="connsiteY21" fmla="*/ 825500 h 1242080"/>
                <a:gd name="connsiteX22" fmla="*/ 406400 w 3035300"/>
                <a:gd name="connsiteY22" fmla="*/ 850900 h 1242080"/>
                <a:gd name="connsiteX23" fmla="*/ 469900 w 3035300"/>
                <a:gd name="connsiteY23" fmla="*/ 901700 h 1242080"/>
                <a:gd name="connsiteX24" fmla="*/ 596900 w 3035300"/>
                <a:gd name="connsiteY24" fmla="*/ 977900 h 1242080"/>
                <a:gd name="connsiteX25" fmla="*/ 647700 w 3035300"/>
                <a:gd name="connsiteY25" fmla="*/ 990600 h 1242080"/>
                <a:gd name="connsiteX26" fmla="*/ 723900 w 3035300"/>
                <a:gd name="connsiteY26" fmla="*/ 1028700 h 1242080"/>
                <a:gd name="connsiteX27" fmla="*/ 774700 w 3035300"/>
                <a:gd name="connsiteY27" fmla="*/ 1054100 h 1242080"/>
                <a:gd name="connsiteX28" fmla="*/ 825500 w 3035300"/>
                <a:gd name="connsiteY28" fmla="*/ 1066800 h 1242080"/>
                <a:gd name="connsiteX29" fmla="*/ 863600 w 3035300"/>
                <a:gd name="connsiteY29" fmla="*/ 1079500 h 1242080"/>
                <a:gd name="connsiteX30" fmla="*/ 977900 w 3035300"/>
                <a:gd name="connsiteY30" fmla="*/ 1104900 h 1242080"/>
                <a:gd name="connsiteX31" fmla="*/ 1028700 w 3035300"/>
                <a:gd name="connsiteY31" fmla="*/ 1130300 h 1242080"/>
                <a:gd name="connsiteX32" fmla="*/ 1092200 w 3035300"/>
                <a:gd name="connsiteY32" fmla="*/ 1143000 h 1242080"/>
                <a:gd name="connsiteX33" fmla="*/ 1219200 w 3035300"/>
                <a:gd name="connsiteY33" fmla="*/ 1168400 h 1242080"/>
                <a:gd name="connsiteX34" fmla="*/ 1397000 w 3035300"/>
                <a:gd name="connsiteY34" fmla="*/ 1193800 h 1242080"/>
                <a:gd name="connsiteX35" fmla="*/ 1435100 w 3035300"/>
                <a:gd name="connsiteY35" fmla="*/ 1206500 h 1242080"/>
                <a:gd name="connsiteX36" fmla="*/ 2286000 w 3035300"/>
                <a:gd name="connsiteY36" fmla="*/ 1206500 h 1242080"/>
                <a:gd name="connsiteX37" fmla="*/ 2451100 w 3035300"/>
                <a:gd name="connsiteY37" fmla="*/ 1168400 h 1242080"/>
                <a:gd name="connsiteX38" fmla="*/ 2527300 w 3035300"/>
                <a:gd name="connsiteY38" fmla="*/ 1155700 h 1242080"/>
                <a:gd name="connsiteX39" fmla="*/ 2603500 w 3035300"/>
                <a:gd name="connsiteY39" fmla="*/ 1130300 h 1242080"/>
                <a:gd name="connsiteX40" fmla="*/ 2641600 w 3035300"/>
                <a:gd name="connsiteY40" fmla="*/ 1117600 h 1242080"/>
                <a:gd name="connsiteX41" fmla="*/ 2717800 w 3035300"/>
                <a:gd name="connsiteY41" fmla="*/ 1079500 h 1242080"/>
                <a:gd name="connsiteX42" fmla="*/ 2794000 w 3035300"/>
                <a:gd name="connsiteY42" fmla="*/ 1028700 h 1242080"/>
                <a:gd name="connsiteX43" fmla="*/ 2832100 w 3035300"/>
                <a:gd name="connsiteY43" fmla="*/ 990600 h 1242080"/>
                <a:gd name="connsiteX44" fmla="*/ 2870200 w 3035300"/>
                <a:gd name="connsiteY44" fmla="*/ 965200 h 1242080"/>
                <a:gd name="connsiteX45" fmla="*/ 2895600 w 3035300"/>
                <a:gd name="connsiteY45" fmla="*/ 927100 h 1242080"/>
                <a:gd name="connsiteX46" fmla="*/ 2959100 w 3035300"/>
                <a:gd name="connsiteY46" fmla="*/ 850900 h 1242080"/>
                <a:gd name="connsiteX47" fmla="*/ 2984500 w 3035300"/>
                <a:gd name="connsiteY47" fmla="*/ 774700 h 1242080"/>
                <a:gd name="connsiteX48" fmla="*/ 3009900 w 3035300"/>
                <a:gd name="connsiteY48" fmla="*/ 698500 h 1242080"/>
                <a:gd name="connsiteX49" fmla="*/ 3022600 w 3035300"/>
                <a:gd name="connsiteY49" fmla="*/ 660400 h 1242080"/>
                <a:gd name="connsiteX50" fmla="*/ 3035300 w 3035300"/>
                <a:gd name="connsiteY50" fmla="*/ 609600 h 1242080"/>
                <a:gd name="connsiteX51" fmla="*/ 3009900 w 3035300"/>
                <a:gd name="connsiteY51" fmla="*/ 520700 h 1242080"/>
                <a:gd name="connsiteX52" fmla="*/ 2921000 w 3035300"/>
                <a:gd name="connsiteY52" fmla="*/ 419100 h 1242080"/>
                <a:gd name="connsiteX53" fmla="*/ 2806700 w 3035300"/>
                <a:gd name="connsiteY53" fmla="*/ 330200 h 1242080"/>
                <a:gd name="connsiteX54" fmla="*/ 2730500 w 3035300"/>
                <a:gd name="connsiteY54" fmla="*/ 279400 h 1242080"/>
                <a:gd name="connsiteX55" fmla="*/ 2692400 w 3035300"/>
                <a:gd name="connsiteY55" fmla="*/ 254000 h 1242080"/>
                <a:gd name="connsiteX56" fmla="*/ 2616200 w 3035300"/>
                <a:gd name="connsiteY56" fmla="*/ 228600 h 1242080"/>
                <a:gd name="connsiteX57" fmla="*/ 2578100 w 3035300"/>
                <a:gd name="connsiteY57" fmla="*/ 203200 h 1242080"/>
                <a:gd name="connsiteX58" fmla="*/ 2501900 w 3035300"/>
                <a:gd name="connsiteY58" fmla="*/ 177800 h 1242080"/>
                <a:gd name="connsiteX59" fmla="*/ 2463800 w 3035300"/>
                <a:gd name="connsiteY59" fmla="*/ 139700 h 1242080"/>
                <a:gd name="connsiteX60" fmla="*/ 2374900 w 3035300"/>
                <a:gd name="connsiteY60" fmla="*/ 101600 h 1242080"/>
                <a:gd name="connsiteX61" fmla="*/ 2286000 w 3035300"/>
                <a:gd name="connsiteY61" fmla="*/ 76200 h 1242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3035300" h="1242080">
                  <a:moveTo>
                    <a:pt x="2286000" y="76200"/>
                  </a:moveTo>
                  <a:lnTo>
                    <a:pt x="2286000" y="76200"/>
                  </a:lnTo>
                  <a:lnTo>
                    <a:pt x="2184400" y="38100"/>
                  </a:lnTo>
                  <a:cubicBezTo>
                    <a:pt x="2159186" y="29095"/>
                    <a:pt x="2134864" y="15124"/>
                    <a:pt x="2108200" y="12700"/>
                  </a:cubicBezTo>
                  <a:lnTo>
                    <a:pt x="1968500" y="0"/>
                  </a:lnTo>
                  <a:lnTo>
                    <a:pt x="1231900" y="12700"/>
                  </a:lnTo>
                  <a:cubicBezTo>
                    <a:pt x="827892" y="21296"/>
                    <a:pt x="895884" y="13254"/>
                    <a:pt x="635000" y="38100"/>
                  </a:cubicBezTo>
                  <a:cubicBezTo>
                    <a:pt x="592647" y="42134"/>
                    <a:pt x="550171" y="45177"/>
                    <a:pt x="508000" y="50800"/>
                  </a:cubicBezTo>
                  <a:cubicBezTo>
                    <a:pt x="451170" y="58377"/>
                    <a:pt x="399295" y="77621"/>
                    <a:pt x="342900" y="88900"/>
                  </a:cubicBezTo>
                  <a:cubicBezTo>
                    <a:pt x="299252" y="97630"/>
                    <a:pt x="270449" y="102343"/>
                    <a:pt x="228600" y="114300"/>
                  </a:cubicBezTo>
                  <a:cubicBezTo>
                    <a:pt x="169922" y="131065"/>
                    <a:pt x="182523" y="132318"/>
                    <a:pt x="114300" y="177800"/>
                  </a:cubicBezTo>
                  <a:lnTo>
                    <a:pt x="76200" y="203200"/>
                  </a:lnTo>
                  <a:lnTo>
                    <a:pt x="38100" y="228600"/>
                  </a:lnTo>
                  <a:cubicBezTo>
                    <a:pt x="33867" y="245533"/>
                    <a:pt x="30195" y="262617"/>
                    <a:pt x="25400" y="279400"/>
                  </a:cubicBezTo>
                  <a:cubicBezTo>
                    <a:pt x="-11039" y="406937"/>
                    <a:pt x="39702" y="209491"/>
                    <a:pt x="0" y="368300"/>
                  </a:cubicBezTo>
                  <a:cubicBezTo>
                    <a:pt x="46317" y="507251"/>
                    <a:pt x="-27552" y="296784"/>
                    <a:pt x="38100" y="444500"/>
                  </a:cubicBezTo>
                  <a:cubicBezTo>
                    <a:pt x="61890" y="498028"/>
                    <a:pt x="61491" y="557293"/>
                    <a:pt x="114300" y="596900"/>
                  </a:cubicBezTo>
                  <a:cubicBezTo>
                    <a:pt x="131233" y="609600"/>
                    <a:pt x="151038" y="619180"/>
                    <a:pt x="165100" y="635000"/>
                  </a:cubicBezTo>
                  <a:cubicBezTo>
                    <a:pt x="185381" y="657816"/>
                    <a:pt x="194314" y="689614"/>
                    <a:pt x="215900" y="711200"/>
                  </a:cubicBezTo>
                  <a:cubicBezTo>
                    <a:pt x="327210" y="822510"/>
                    <a:pt x="186012" y="686293"/>
                    <a:pt x="292100" y="774700"/>
                  </a:cubicBezTo>
                  <a:cubicBezTo>
                    <a:pt x="305898" y="786198"/>
                    <a:pt x="315256" y="802837"/>
                    <a:pt x="330200" y="812800"/>
                  </a:cubicBezTo>
                  <a:cubicBezTo>
                    <a:pt x="341339" y="820226"/>
                    <a:pt x="356326" y="819513"/>
                    <a:pt x="368300" y="825500"/>
                  </a:cubicBezTo>
                  <a:cubicBezTo>
                    <a:pt x="381952" y="832326"/>
                    <a:pt x="393700" y="842433"/>
                    <a:pt x="406400" y="850900"/>
                  </a:cubicBezTo>
                  <a:cubicBezTo>
                    <a:pt x="453332" y="921298"/>
                    <a:pt x="404948" y="865616"/>
                    <a:pt x="469900" y="901700"/>
                  </a:cubicBezTo>
                  <a:cubicBezTo>
                    <a:pt x="531250" y="935783"/>
                    <a:pt x="537775" y="955728"/>
                    <a:pt x="596900" y="977900"/>
                  </a:cubicBezTo>
                  <a:cubicBezTo>
                    <a:pt x="613243" y="984029"/>
                    <a:pt x="630767" y="986367"/>
                    <a:pt x="647700" y="990600"/>
                  </a:cubicBezTo>
                  <a:cubicBezTo>
                    <a:pt x="720919" y="1039413"/>
                    <a:pt x="650288" y="997152"/>
                    <a:pt x="723900" y="1028700"/>
                  </a:cubicBezTo>
                  <a:cubicBezTo>
                    <a:pt x="741301" y="1036158"/>
                    <a:pt x="756973" y="1047453"/>
                    <a:pt x="774700" y="1054100"/>
                  </a:cubicBezTo>
                  <a:cubicBezTo>
                    <a:pt x="791043" y="1060229"/>
                    <a:pt x="808717" y="1062005"/>
                    <a:pt x="825500" y="1066800"/>
                  </a:cubicBezTo>
                  <a:cubicBezTo>
                    <a:pt x="838372" y="1070478"/>
                    <a:pt x="850728" y="1075822"/>
                    <a:pt x="863600" y="1079500"/>
                  </a:cubicBezTo>
                  <a:cubicBezTo>
                    <a:pt x="905449" y="1091457"/>
                    <a:pt x="934252" y="1096170"/>
                    <a:pt x="977900" y="1104900"/>
                  </a:cubicBezTo>
                  <a:cubicBezTo>
                    <a:pt x="994833" y="1113367"/>
                    <a:pt x="1010739" y="1124313"/>
                    <a:pt x="1028700" y="1130300"/>
                  </a:cubicBezTo>
                  <a:cubicBezTo>
                    <a:pt x="1049178" y="1137126"/>
                    <a:pt x="1071128" y="1138317"/>
                    <a:pt x="1092200" y="1143000"/>
                  </a:cubicBezTo>
                  <a:cubicBezTo>
                    <a:pt x="1243827" y="1176695"/>
                    <a:pt x="1013890" y="1131071"/>
                    <a:pt x="1219200" y="1168400"/>
                  </a:cubicBezTo>
                  <a:cubicBezTo>
                    <a:pt x="1346285" y="1191506"/>
                    <a:pt x="1215082" y="1173587"/>
                    <a:pt x="1397000" y="1193800"/>
                  </a:cubicBezTo>
                  <a:cubicBezTo>
                    <a:pt x="1409700" y="1198033"/>
                    <a:pt x="1422228" y="1202822"/>
                    <a:pt x="1435100" y="1206500"/>
                  </a:cubicBezTo>
                  <a:cubicBezTo>
                    <a:pt x="1708010" y="1284474"/>
                    <a:pt x="2028667" y="1210585"/>
                    <a:pt x="2286000" y="1206500"/>
                  </a:cubicBezTo>
                  <a:cubicBezTo>
                    <a:pt x="2356366" y="1183045"/>
                    <a:pt x="2338998" y="1187084"/>
                    <a:pt x="2451100" y="1168400"/>
                  </a:cubicBezTo>
                  <a:cubicBezTo>
                    <a:pt x="2476500" y="1164167"/>
                    <a:pt x="2502318" y="1161945"/>
                    <a:pt x="2527300" y="1155700"/>
                  </a:cubicBezTo>
                  <a:cubicBezTo>
                    <a:pt x="2553275" y="1149206"/>
                    <a:pt x="2578100" y="1138767"/>
                    <a:pt x="2603500" y="1130300"/>
                  </a:cubicBezTo>
                  <a:cubicBezTo>
                    <a:pt x="2616200" y="1126067"/>
                    <a:pt x="2630461" y="1125026"/>
                    <a:pt x="2641600" y="1117600"/>
                  </a:cubicBezTo>
                  <a:cubicBezTo>
                    <a:pt x="2690839" y="1084774"/>
                    <a:pt x="2665220" y="1097027"/>
                    <a:pt x="2717800" y="1079500"/>
                  </a:cubicBezTo>
                  <a:cubicBezTo>
                    <a:pt x="2839343" y="957957"/>
                    <a:pt x="2683722" y="1102218"/>
                    <a:pt x="2794000" y="1028700"/>
                  </a:cubicBezTo>
                  <a:cubicBezTo>
                    <a:pt x="2808944" y="1018737"/>
                    <a:pt x="2818302" y="1002098"/>
                    <a:pt x="2832100" y="990600"/>
                  </a:cubicBezTo>
                  <a:cubicBezTo>
                    <a:pt x="2843826" y="980829"/>
                    <a:pt x="2857500" y="973667"/>
                    <a:pt x="2870200" y="965200"/>
                  </a:cubicBezTo>
                  <a:cubicBezTo>
                    <a:pt x="2878667" y="952500"/>
                    <a:pt x="2885829" y="938826"/>
                    <a:pt x="2895600" y="927100"/>
                  </a:cubicBezTo>
                  <a:cubicBezTo>
                    <a:pt x="2924084" y="892920"/>
                    <a:pt x="2941082" y="891441"/>
                    <a:pt x="2959100" y="850900"/>
                  </a:cubicBezTo>
                  <a:cubicBezTo>
                    <a:pt x="2969974" y="826434"/>
                    <a:pt x="2976033" y="800100"/>
                    <a:pt x="2984500" y="774700"/>
                  </a:cubicBezTo>
                  <a:lnTo>
                    <a:pt x="3009900" y="698500"/>
                  </a:lnTo>
                  <a:cubicBezTo>
                    <a:pt x="3014133" y="685800"/>
                    <a:pt x="3019353" y="673387"/>
                    <a:pt x="3022600" y="660400"/>
                  </a:cubicBezTo>
                  <a:lnTo>
                    <a:pt x="3035300" y="609600"/>
                  </a:lnTo>
                  <a:cubicBezTo>
                    <a:pt x="3032311" y="597643"/>
                    <a:pt x="3018182" y="535607"/>
                    <a:pt x="3009900" y="520700"/>
                  </a:cubicBezTo>
                  <a:cubicBezTo>
                    <a:pt x="2947130" y="407714"/>
                    <a:pt x="2986252" y="473476"/>
                    <a:pt x="2921000" y="419100"/>
                  </a:cubicBezTo>
                  <a:cubicBezTo>
                    <a:pt x="2801628" y="319624"/>
                    <a:pt x="2999290" y="458594"/>
                    <a:pt x="2806700" y="330200"/>
                  </a:cubicBezTo>
                  <a:lnTo>
                    <a:pt x="2730500" y="279400"/>
                  </a:lnTo>
                  <a:cubicBezTo>
                    <a:pt x="2717800" y="270933"/>
                    <a:pt x="2706880" y="258827"/>
                    <a:pt x="2692400" y="254000"/>
                  </a:cubicBezTo>
                  <a:cubicBezTo>
                    <a:pt x="2667000" y="245533"/>
                    <a:pt x="2638477" y="243452"/>
                    <a:pt x="2616200" y="228600"/>
                  </a:cubicBezTo>
                  <a:cubicBezTo>
                    <a:pt x="2603500" y="220133"/>
                    <a:pt x="2592048" y="209399"/>
                    <a:pt x="2578100" y="203200"/>
                  </a:cubicBezTo>
                  <a:cubicBezTo>
                    <a:pt x="2553634" y="192326"/>
                    <a:pt x="2501900" y="177800"/>
                    <a:pt x="2501900" y="177800"/>
                  </a:cubicBezTo>
                  <a:cubicBezTo>
                    <a:pt x="2489200" y="165100"/>
                    <a:pt x="2479500" y="148422"/>
                    <a:pt x="2463800" y="139700"/>
                  </a:cubicBezTo>
                  <a:cubicBezTo>
                    <a:pt x="2340981" y="71467"/>
                    <a:pt x="2415686" y="142386"/>
                    <a:pt x="2374900" y="101600"/>
                  </a:cubicBezTo>
                  <a:lnTo>
                    <a:pt x="2286000" y="762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6981009" y="3458199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4925838" y="3667417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7080870" y="4131009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7397651" y="3800809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5626393" y="3390287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5610215" y="4185395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7026404" y="3500533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7126265" y="4185395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7440362" y="3850245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23" name="Straight Arrow Connector 122"/>
          <p:cNvCxnSpPr/>
          <p:nvPr/>
        </p:nvCxnSpPr>
        <p:spPr>
          <a:xfrm>
            <a:off x="4472921" y="5429000"/>
            <a:ext cx="274311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08" idx="6"/>
          </p:cNvCxnSpPr>
          <p:nvPr/>
        </p:nvCxnSpPr>
        <p:spPr>
          <a:xfrm>
            <a:off x="3382867" y="5196161"/>
            <a:ext cx="1351878" cy="17731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07" idx="6"/>
          </p:cNvCxnSpPr>
          <p:nvPr/>
        </p:nvCxnSpPr>
        <p:spPr>
          <a:xfrm flipV="1">
            <a:off x="3549501" y="5497055"/>
            <a:ext cx="1185244" cy="13709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Rectangle 130"/>
              <p:cNvSpPr/>
              <p:nvPr/>
            </p:nvSpPr>
            <p:spPr>
              <a:xfrm>
                <a:off x="8674099" y="5479751"/>
                <a:ext cx="331470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Doesn’t work:  Where to split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131" name="Rectangle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4099" y="5479751"/>
                <a:ext cx="3314701" cy="369332"/>
              </a:xfrm>
              <a:prstGeom prst="rect">
                <a:avLst/>
              </a:prstGeom>
              <a:blipFill>
                <a:blip r:embed="rId11"/>
                <a:stretch>
                  <a:fillRect l="-165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Rectangle 132"/>
          <p:cNvSpPr/>
          <p:nvPr/>
        </p:nvSpPr>
        <p:spPr>
          <a:xfrm>
            <a:off x="8685419" y="5925619"/>
            <a:ext cx="290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Hold off.  Need new concept.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F7F2BB-DEAF-904F-A12A-BEB6D3BEAF84}"/>
              </a:ext>
            </a:extLst>
          </p:cNvPr>
          <p:cNvSpPr txBox="1"/>
          <p:nvPr/>
        </p:nvSpPr>
        <p:spPr>
          <a:xfrm>
            <a:off x="7751298" y="64711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2599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build="p"/>
      <p:bldP spid="102" grpId="0" animBg="1"/>
      <p:bldP spid="102" grpId="1" animBg="1"/>
      <p:bldP spid="103" grpId="0" animBg="1"/>
      <p:bldP spid="103" grpId="1" animBg="1"/>
      <p:bldP spid="131" grpId="0"/>
      <p:bldP spid="1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0637" y="12087"/>
            <a:ext cx="7387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Nondeterministic Finite Automata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493081" y="4797333"/>
            <a:ext cx="4698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400" b="1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Nondeterminism doesn’t correspond to a physical machine we can build.  However, it is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 Light" panose="020F0302020204030204"/>
              </a:rPr>
              <a:t>useful </a:t>
            </a:r>
            <a:r>
              <a:rPr lang="en-US" sz="2400" b="1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mathematically. </a:t>
            </a: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5108" y="896827"/>
            <a:ext cx="5725499" cy="1327137"/>
            <a:chOff x="205108" y="896827"/>
            <a:chExt cx="5725499" cy="1327137"/>
          </a:xfrm>
        </p:grpSpPr>
        <p:sp>
          <p:nvSpPr>
            <p:cNvPr id="94" name="Oval 93"/>
            <p:cNvSpPr/>
            <p:nvPr/>
          </p:nvSpPr>
          <p:spPr>
            <a:xfrm>
              <a:off x="1097514" y="1507235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2409012" y="1507235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5376816" y="1497710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5440977" y="1564856"/>
              <a:ext cx="425468" cy="4452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 97"/>
            <p:cNvSpPr/>
            <p:nvPr/>
          </p:nvSpPr>
          <p:spPr>
            <a:xfrm>
              <a:off x="1513573" y="1366708"/>
              <a:ext cx="965200" cy="212792"/>
            </a:xfrm>
            <a:custGeom>
              <a:avLst/>
              <a:gdLst>
                <a:gd name="connsiteX0" fmla="*/ 0 w 965200"/>
                <a:gd name="connsiteY0" fmla="*/ 178110 h 216210"/>
                <a:gd name="connsiteX1" fmla="*/ 609600 w 965200"/>
                <a:gd name="connsiteY1" fmla="*/ 310 h 216210"/>
                <a:gd name="connsiteX2" fmla="*/ 965200 w 965200"/>
                <a:gd name="connsiteY2" fmla="*/ 216210 h 216210"/>
                <a:gd name="connsiteX0" fmla="*/ 0 w 965200"/>
                <a:gd name="connsiteY0" fmla="*/ 174946 h 213046"/>
                <a:gd name="connsiteX1" fmla="*/ 53340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692 h 212792"/>
                <a:gd name="connsiteX1" fmla="*/ 501650 w 965200"/>
                <a:gd name="connsiteY1" fmla="*/ 67 h 212792"/>
                <a:gd name="connsiteX2" fmla="*/ 965200 w 965200"/>
                <a:gd name="connsiteY2" fmla="*/ 212792 h 212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5200" h="212792">
                  <a:moveTo>
                    <a:pt x="0" y="174692"/>
                  </a:moveTo>
                  <a:cubicBezTo>
                    <a:pt x="224366" y="82617"/>
                    <a:pt x="340783" y="3242"/>
                    <a:pt x="501650" y="67"/>
                  </a:cubicBezTo>
                  <a:cubicBezTo>
                    <a:pt x="662517" y="-3108"/>
                    <a:pt x="867833" y="108017"/>
                    <a:pt x="965200" y="212792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9" name="Freeform 98"/>
            <p:cNvSpPr/>
            <p:nvPr/>
          </p:nvSpPr>
          <p:spPr>
            <a:xfrm rot="10482408">
              <a:off x="1531571" y="2002101"/>
              <a:ext cx="965200" cy="212792"/>
            </a:xfrm>
            <a:custGeom>
              <a:avLst/>
              <a:gdLst>
                <a:gd name="connsiteX0" fmla="*/ 0 w 965200"/>
                <a:gd name="connsiteY0" fmla="*/ 178110 h 216210"/>
                <a:gd name="connsiteX1" fmla="*/ 609600 w 965200"/>
                <a:gd name="connsiteY1" fmla="*/ 310 h 216210"/>
                <a:gd name="connsiteX2" fmla="*/ 965200 w 965200"/>
                <a:gd name="connsiteY2" fmla="*/ 216210 h 216210"/>
                <a:gd name="connsiteX0" fmla="*/ 0 w 965200"/>
                <a:gd name="connsiteY0" fmla="*/ 174946 h 213046"/>
                <a:gd name="connsiteX1" fmla="*/ 53340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692 h 212792"/>
                <a:gd name="connsiteX1" fmla="*/ 501650 w 965200"/>
                <a:gd name="connsiteY1" fmla="*/ 67 h 212792"/>
                <a:gd name="connsiteX2" fmla="*/ 965200 w 965200"/>
                <a:gd name="connsiteY2" fmla="*/ 212792 h 212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5200" h="212792">
                  <a:moveTo>
                    <a:pt x="0" y="174692"/>
                  </a:moveTo>
                  <a:cubicBezTo>
                    <a:pt x="224366" y="82617"/>
                    <a:pt x="340783" y="3242"/>
                    <a:pt x="501650" y="67"/>
                  </a:cubicBezTo>
                  <a:cubicBezTo>
                    <a:pt x="662517" y="-3108"/>
                    <a:pt x="867833" y="108017"/>
                    <a:pt x="965200" y="212792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00" name="Straight Arrow Connector 99"/>
            <p:cNvCxnSpPr>
              <a:stCxn id="95" idx="6"/>
              <a:endCxn id="115" idx="2"/>
            </p:cNvCxnSpPr>
            <p:nvPr/>
          </p:nvCxnSpPr>
          <p:spPr>
            <a:xfrm>
              <a:off x="2962803" y="1797010"/>
              <a:ext cx="8334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>
              <a:off x="814179" y="1797010"/>
              <a:ext cx="2833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02"/>
                <p:cNvSpPr/>
                <p:nvPr/>
              </p:nvSpPr>
              <p:spPr>
                <a:xfrm>
                  <a:off x="205108" y="964479"/>
                  <a:ext cx="59343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3" name="Rectangle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08" y="964479"/>
                  <a:ext cx="593432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Rectangle 103"/>
                <p:cNvSpPr/>
                <p:nvPr/>
              </p:nvSpPr>
              <p:spPr>
                <a:xfrm>
                  <a:off x="1144204" y="1565974"/>
                  <a:ext cx="47481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4" name="Rectangle 1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4204" y="1565974"/>
                  <a:ext cx="474810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Rectangle 104"/>
                <p:cNvSpPr/>
                <p:nvPr/>
              </p:nvSpPr>
              <p:spPr>
                <a:xfrm>
                  <a:off x="2455718" y="1565974"/>
                  <a:ext cx="47481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5" name="Rectangle 1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5718" y="1565974"/>
                  <a:ext cx="474810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Rectangle 105"/>
                <p:cNvSpPr/>
                <p:nvPr/>
              </p:nvSpPr>
              <p:spPr>
                <a:xfrm>
                  <a:off x="5417188" y="1546924"/>
                  <a:ext cx="47481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baseline="-25000" dirty="0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6" name="Rectangle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7188" y="1546924"/>
                  <a:ext cx="474810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Rectangle 106"/>
            <p:cNvSpPr/>
            <p:nvPr/>
          </p:nvSpPr>
          <p:spPr>
            <a:xfrm>
              <a:off x="3174653" y="1427678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625221" y="1438742"/>
              <a:ext cx="4587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a,</a:t>
              </a:r>
              <a:r>
                <a:rPr lang="el-GR" dirty="0"/>
                <a:t>ε</a:t>
              </a:r>
              <a:endParaRPr lang="en-US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864712" y="1854632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845330" y="997376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11" name="Freeform 110"/>
            <p:cNvSpPr/>
            <p:nvPr/>
          </p:nvSpPr>
          <p:spPr>
            <a:xfrm rot="17874118">
              <a:off x="1152922" y="1221772"/>
              <a:ext cx="383682" cy="339885"/>
            </a:xfrm>
            <a:custGeom>
              <a:avLst/>
              <a:gdLst>
                <a:gd name="connsiteX0" fmla="*/ 0 w 446175"/>
                <a:gd name="connsiteY0" fmla="*/ 147014 h 413714"/>
                <a:gd name="connsiteX1" fmla="*/ 241300 w 446175"/>
                <a:gd name="connsiteY1" fmla="*/ 964 h 413714"/>
                <a:gd name="connsiteX2" fmla="*/ 444500 w 446175"/>
                <a:gd name="connsiteY2" fmla="*/ 210514 h 413714"/>
                <a:gd name="connsiteX3" fmla="*/ 127000 w 446175"/>
                <a:gd name="connsiteY3" fmla="*/ 413714 h 413714"/>
                <a:gd name="connsiteX0" fmla="*/ 0 w 383473"/>
                <a:gd name="connsiteY0" fmla="*/ 147579 h 414279"/>
                <a:gd name="connsiteX1" fmla="*/ 241300 w 383473"/>
                <a:gd name="connsiteY1" fmla="*/ 1529 h 414279"/>
                <a:gd name="connsiteX2" fmla="*/ 381000 w 383473"/>
                <a:gd name="connsiteY2" fmla="*/ 230129 h 414279"/>
                <a:gd name="connsiteX3" fmla="*/ 127000 w 383473"/>
                <a:gd name="connsiteY3" fmla="*/ 414279 h 414279"/>
                <a:gd name="connsiteX0" fmla="*/ 0 w 383869"/>
                <a:gd name="connsiteY0" fmla="*/ 116583 h 383283"/>
                <a:gd name="connsiteX1" fmla="*/ 247650 w 383869"/>
                <a:gd name="connsiteY1" fmla="*/ 2283 h 383283"/>
                <a:gd name="connsiteX2" fmla="*/ 381000 w 383869"/>
                <a:gd name="connsiteY2" fmla="*/ 199133 h 383283"/>
                <a:gd name="connsiteX3" fmla="*/ 127000 w 383869"/>
                <a:gd name="connsiteY3" fmla="*/ 383283 h 383283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8429 h 339885"/>
                <a:gd name="connsiteX1" fmla="*/ 247650 w 383682"/>
                <a:gd name="connsiteY1" fmla="*/ 4129 h 339885"/>
                <a:gd name="connsiteX2" fmla="*/ 381000 w 383682"/>
                <a:gd name="connsiteY2" fmla="*/ 200979 h 339885"/>
                <a:gd name="connsiteX3" fmla="*/ 131763 w 383682"/>
                <a:gd name="connsiteY3" fmla="*/ 339885 h 339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682" h="339885">
                  <a:moveTo>
                    <a:pt x="0" y="118429"/>
                  </a:moveTo>
                  <a:cubicBezTo>
                    <a:pt x="52652" y="6775"/>
                    <a:pt x="184150" y="-9629"/>
                    <a:pt x="247650" y="4129"/>
                  </a:cubicBezTo>
                  <a:cubicBezTo>
                    <a:pt x="311150" y="17887"/>
                    <a:pt x="400314" y="145020"/>
                    <a:pt x="381000" y="200979"/>
                  </a:cubicBezTo>
                  <a:cubicBezTo>
                    <a:pt x="361686" y="256938"/>
                    <a:pt x="292894" y="315543"/>
                    <a:pt x="131763" y="339885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193920" y="896827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15" name="Oval 114"/>
            <p:cNvSpPr/>
            <p:nvPr/>
          </p:nvSpPr>
          <p:spPr>
            <a:xfrm>
              <a:off x="3796247" y="1507235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ectangle 115"/>
                <p:cNvSpPr/>
                <p:nvPr/>
              </p:nvSpPr>
              <p:spPr>
                <a:xfrm>
                  <a:off x="3842953" y="1565974"/>
                  <a:ext cx="47481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baseline="-2500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6" name="Rectangle 1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2953" y="1565974"/>
                  <a:ext cx="474810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8" name="Straight Arrow Connector 117"/>
            <p:cNvCxnSpPr>
              <a:stCxn id="115" idx="6"/>
              <a:endCxn id="96" idx="2"/>
            </p:cNvCxnSpPr>
            <p:nvPr/>
          </p:nvCxnSpPr>
          <p:spPr>
            <a:xfrm flipV="1">
              <a:off x="4350038" y="1787485"/>
              <a:ext cx="1026778" cy="952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TextBox 122"/>
          <p:cNvSpPr txBox="1"/>
          <p:nvPr/>
        </p:nvSpPr>
        <p:spPr>
          <a:xfrm>
            <a:off x="442700" y="2720380"/>
            <a:ext cx="55771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New features of nondeterminism:  </a:t>
            </a:r>
            <a:br>
              <a:rPr lang="en-US" sz="2400" baseline="0" dirty="0"/>
            </a:br>
            <a:r>
              <a:rPr lang="en-US" sz="2400" baseline="0" dirty="0"/>
              <a:t>- </a:t>
            </a:r>
            <a:r>
              <a:rPr lang="en-US" sz="2000" baseline="0" dirty="0"/>
              <a:t>multiple paths possible (0, 1 or many at each step)</a:t>
            </a:r>
          </a:p>
          <a:p>
            <a:r>
              <a:rPr lang="en-US" sz="2000" baseline="0" dirty="0"/>
              <a:t>-</a:t>
            </a:r>
            <a:r>
              <a:rPr lang="en-US" sz="2000" dirty="0"/>
              <a:t> </a:t>
            </a:r>
            <a:r>
              <a:rPr lang="el-GR" sz="2000" dirty="0"/>
              <a:t>ε</a:t>
            </a:r>
            <a:r>
              <a:rPr lang="en-US" sz="2000" dirty="0"/>
              <a:t>-transition is a “free” move without reading input</a:t>
            </a:r>
            <a:endParaRPr lang="en-US" sz="2000" baseline="0" dirty="0"/>
          </a:p>
          <a:p>
            <a:r>
              <a:rPr lang="en-US" sz="2000" dirty="0"/>
              <a:t>- Accept input if </a:t>
            </a:r>
            <a:r>
              <a:rPr lang="en-US" sz="2000" u="sng" dirty="0"/>
              <a:t>some</a:t>
            </a:r>
            <a:r>
              <a:rPr lang="en-US" sz="2000" dirty="0"/>
              <a:t> path leads to          accept </a:t>
            </a:r>
            <a:br>
              <a:rPr lang="en-US" sz="2000" baseline="0" dirty="0"/>
            </a:br>
            <a:endParaRPr lang="en-US" sz="2400" dirty="0"/>
          </a:p>
          <a:p>
            <a:r>
              <a:rPr lang="en-US" sz="2400" b="1" dirty="0"/>
              <a:t>Example inputs:</a:t>
            </a:r>
          </a:p>
          <a:p>
            <a:r>
              <a:rPr lang="en-US" sz="2000" dirty="0"/>
              <a:t>- ab   </a:t>
            </a:r>
            <a:r>
              <a:rPr lang="en-US" sz="2000" u="sng" dirty="0"/>
              <a:t>accept</a:t>
            </a:r>
          </a:p>
          <a:p>
            <a:r>
              <a:rPr lang="en-US" sz="2000" dirty="0"/>
              <a:t>-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aa   </a:t>
            </a:r>
            <a:r>
              <a:rPr lang="en-US" sz="2000" u="sng" dirty="0"/>
              <a:t>reject</a:t>
            </a:r>
          </a:p>
          <a:p>
            <a:r>
              <a:rPr lang="en-US" sz="2000" dirty="0"/>
              <a:t>- aba   </a:t>
            </a:r>
            <a:r>
              <a:rPr lang="en-US" sz="2000" u="sng" dirty="0"/>
              <a:t>accept</a:t>
            </a:r>
          </a:p>
          <a:p>
            <a:r>
              <a:rPr lang="en-US" sz="2000" dirty="0"/>
              <a:t>- </a:t>
            </a:r>
            <a:r>
              <a:rPr lang="en-US" sz="2000" dirty="0" err="1"/>
              <a:t>abb</a:t>
            </a:r>
            <a:r>
              <a:rPr lang="en-US" sz="2000" dirty="0"/>
              <a:t>   </a:t>
            </a:r>
            <a:r>
              <a:rPr lang="en-US" sz="2000" u="sng" dirty="0"/>
              <a:t>reject</a:t>
            </a:r>
          </a:p>
        </p:txBody>
      </p:sp>
      <p:grpSp>
        <p:nvGrpSpPr>
          <p:cNvPr id="124" name="Group 123"/>
          <p:cNvGrpSpPr/>
          <p:nvPr/>
        </p:nvGrpSpPr>
        <p:grpSpPr>
          <a:xfrm>
            <a:off x="4362106" y="3820568"/>
            <a:ext cx="270129" cy="282694"/>
            <a:chOff x="2263460" y="4381396"/>
            <a:chExt cx="553791" cy="579550"/>
          </a:xfrm>
        </p:grpSpPr>
        <p:sp>
          <p:nvSpPr>
            <p:cNvPr id="125" name="Oval 124"/>
            <p:cNvSpPr/>
            <p:nvPr/>
          </p:nvSpPr>
          <p:spPr>
            <a:xfrm>
              <a:off x="2263460" y="4381396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2361795" y="4493678"/>
              <a:ext cx="340355" cy="3561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1083554" y="4923834"/>
            <a:ext cx="727454" cy="25073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83431" y="5186524"/>
            <a:ext cx="727454" cy="25073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199866" y="5485733"/>
            <a:ext cx="727454" cy="25073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220997" y="5813342"/>
            <a:ext cx="727454" cy="25073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0852388" y="5890822"/>
            <a:ext cx="1205779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2.1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492958" y="4175412"/>
                <a:ext cx="4557011" cy="209288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C000"/>
                    </a:solidFill>
                  </a:rPr>
                  <a:t>Check-in 2.1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dirty="0"/>
                  <a:t>What does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do on input  </a:t>
                </a:r>
                <a:r>
                  <a:rPr lang="en-US" sz="2400" dirty="0" err="1"/>
                  <a:t>aab</a:t>
                </a:r>
                <a:r>
                  <a:rPr lang="en-US" sz="2400" dirty="0"/>
                  <a:t> ?</a:t>
                </a:r>
              </a:p>
              <a:p>
                <a:pPr marL="457200" indent="-457200">
                  <a:buAutoNum type="alphaLcParenBoth"/>
                </a:pPr>
                <a:r>
                  <a:rPr lang="en-US" sz="2400" dirty="0"/>
                  <a:t>Accept</a:t>
                </a:r>
              </a:p>
              <a:p>
                <a:pPr marL="457200" indent="-457200">
                  <a:buAutoNum type="alphaLcParenBoth"/>
                </a:pPr>
                <a:r>
                  <a:rPr lang="en-US" sz="2400" dirty="0"/>
                  <a:t>Reject</a:t>
                </a:r>
              </a:p>
              <a:p>
                <a:pPr marL="457200" indent="-457200">
                  <a:buAutoNum type="alphaLcParenBoth"/>
                </a:pPr>
                <a:r>
                  <a:rPr lang="en-US" sz="2400" dirty="0"/>
                  <a:t>Both Accept and Reject  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958" y="4175412"/>
                <a:ext cx="4557011" cy="2092881"/>
              </a:xfrm>
              <a:prstGeom prst="rect">
                <a:avLst/>
              </a:prstGeom>
              <a:blipFill>
                <a:blip r:embed="rId8"/>
                <a:stretch>
                  <a:fillRect l="-1724" t="-1433" b="-4871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D9E3890-B34B-3047-BEC0-06D27CBDAB17}"/>
              </a:ext>
            </a:extLst>
          </p:cNvPr>
          <p:cNvSpPr txBox="1"/>
          <p:nvPr/>
        </p:nvSpPr>
        <p:spPr>
          <a:xfrm>
            <a:off x="5247249" y="63726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94008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uiExpand="1" build="p"/>
      <p:bldP spid="123" grpId="0" uiExpand="1" build="p"/>
      <p:bldP spid="3" grpId="0" animBg="1"/>
      <p:bldP spid="30" grpId="0" animBg="1"/>
      <p:bldP spid="31" grpId="0" animBg="1"/>
      <p:bldP spid="32" grpId="0" animBg="1"/>
      <p:bldP spid="33" grpId="0" animBg="1"/>
      <p:bldP spid="3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7229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NFA – Formal Definition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316887" y="3120489"/>
            <a:ext cx="4875113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b="1" i="0" dirty="0">
                <a:latin typeface="+mj-lt"/>
              </a:rPr>
              <a:t>Ways to think about nondeterminism:</a:t>
            </a:r>
          </a:p>
          <a:p>
            <a:pPr>
              <a:spcBef>
                <a:spcPts val="1200"/>
              </a:spcBef>
            </a:pPr>
            <a:r>
              <a:rPr lang="en-US" sz="2000" b="1" u="sng" dirty="0">
                <a:latin typeface="+mj-lt"/>
              </a:rPr>
              <a:t>Computational: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 Fork new parallel thread and accept if any thread leads to an accept state.</a:t>
            </a:r>
          </a:p>
          <a:p>
            <a:pPr>
              <a:spcBef>
                <a:spcPts val="1200"/>
              </a:spcBef>
            </a:pPr>
            <a:r>
              <a:rPr lang="en-US" sz="2000" b="1" u="sng" dirty="0">
                <a:latin typeface="+mj-lt"/>
              </a:rPr>
              <a:t>Mathematical: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 Tree with branches.  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Accept if any branch leads to an accept state.</a:t>
            </a:r>
          </a:p>
          <a:p>
            <a:pPr>
              <a:spcBef>
                <a:spcPts val="1200"/>
              </a:spcBef>
            </a:pPr>
            <a:r>
              <a:rPr lang="en-US" sz="2000" b="1" u="sng" dirty="0">
                <a:latin typeface="+mj-lt"/>
              </a:rPr>
              <a:t>Magical:</a:t>
            </a:r>
            <a:r>
              <a:rPr lang="en-US" sz="2000" b="1" dirty="0">
                <a:latin typeface="+mj-lt"/>
              </a:rPr>
              <a:t>  </a:t>
            </a:r>
            <a:r>
              <a:rPr lang="en-US" sz="2000" dirty="0">
                <a:latin typeface="+mj-lt"/>
              </a:rPr>
              <a:t>Guess at each nondeterministic step which way to go.  Machine always makes the right guess that leads to accepting, if possible. </a:t>
            </a:r>
            <a:r>
              <a:rPr lang="en-US" sz="2000" b="1" dirty="0">
                <a:latin typeface="+mj-lt"/>
              </a:rPr>
              <a:t> </a:t>
            </a:r>
            <a:endParaRPr lang="en-US" dirty="0">
              <a:latin typeface="+mj-lt"/>
            </a:endParaRPr>
          </a:p>
        </p:txBody>
      </p:sp>
      <p:sp>
        <p:nvSpPr>
          <p:cNvPr id="94" name="Oval 93"/>
          <p:cNvSpPr/>
          <p:nvPr/>
        </p:nvSpPr>
        <p:spPr>
          <a:xfrm>
            <a:off x="1097514" y="1507235"/>
            <a:ext cx="553791" cy="57955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2409012" y="1507235"/>
            <a:ext cx="553791" cy="57955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376816" y="1497710"/>
            <a:ext cx="553791" cy="57955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5440977" y="1564856"/>
            <a:ext cx="425468" cy="4452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 97"/>
          <p:cNvSpPr/>
          <p:nvPr/>
        </p:nvSpPr>
        <p:spPr>
          <a:xfrm>
            <a:off x="1513573" y="1366708"/>
            <a:ext cx="965200" cy="212792"/>
          </a:xfrm>
          <a:custGeom>
            <a:avLst/>
            <a:gdLst>
              <a:gd name="connsiteX0" fmla="*/ 0 w 965200"/>
              <a:gd name="connsiteY0" fmla="*/ 178110 h 216210"/>
              <a:gd name="connsiteX1" fmla="*/ 609600 w 965200"/>
              <a:gd name="connsiteY1" fmla="*/ 310 h 216210"/>
              <a:gd name="connsiteX2" fmla="*/ 965200 w 965200"/>
              <a:gd name="connsiteY2" fmla="*/ 216210 h 216210"/>
              <a:gd name="connsiteX0" fmla="*/ 0 w 965200"/>
              <a:gd name="connsiteY0" fmla="*/ 174946 h 213046"/>
              <a:gd name="connsiteX1" fmla="*/ 533400 w 965200"/>
              <a:gd name="connsiteY1" fmla="*/ 321 h 213046"/>
              <a:gd name="connsiteX2" fmla="*/ 965200 w 965200"/>
              <a:gd name="connsiteY2" fmla="*/ 213046 h 213046"/>
              <a:gd name="connsiteX0" fmla="*/ 0 w 965200"/>
              <a:gd name="connsiteY0" fmla="*/ 174946 h 213046"/>
              <a:gd name="connsiteX1" fmla="*/ 501650 w 965200"/>
              <a:gd name="connsiteY1" fmla="*/ 321 h 213046"/>
              <a:gd name="connsiteX2" fmla="*/ 965200 w 965200"/>
              <a:gd name="connsiteY2" fmla="*/ 213046 h 213046"/>
              <a:gd name="connsiteX0" fmla="*/ 0 w 965200"/>
              <a:gd name="connsiteY0" fmla="*/ 174946 h 213046"/>
              <a:gd name="connsiteX1" fmla="*/ 501650 w 965200"/>
              <a:gd name="connsiteY1" fmla="*/ 321 h 213046"/>
              <a:gd name="connsiteX2" fmla="*/ 965200 w 965200"/>
              <a:gd name="connsiteY2" fmla="*/ 213046 h 213046"/>
              <a:gd name="connsiteX0" fmla="*/ 0 w 965200"/>
              <a:gd name="connsiteY0" fmla="*/ 174692 h 212792"/>
              <a:gd name="connsiteX1" fmla="*/ 501650 w 965200"/>
              <a:gd name="connsiteY1" fmla="*/ 67 h 212792"/>
              <a:gd name="connsiteX2" fmla="*/ 965200 w 965200"/>
              <a:gd name="connsiteY2" fmla="*/ 212792 h 212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5200" h="212792">
                <a:moveTo>
                  <a:pt x="0" y="174692"/>
                </a:moveTo>
                <a:cubicBezTo>
                  <a:pt x="224366" y="82617"/>
                  <a:pt x="340783" y="3242"/>
                  <a:pt x="501650" y="67"/>
                </a:cubicBezTo>
                <a:cubicBezTo>
                  <a:pt x="662517" y="-3108"/>
                  <a:pt x="867833" y="108017"/>
                  <a:pt x="965200" y="212792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9" name="Freeform 98"/>
          <p:cNvSpPr/>
          <p:nvPr/>
        </p:nvSpPr>
        <p:spPr>
          <a:xfrm rot="10482408">
            <a:off x="1531571" y="2002101"/>
            <a:ext cx="965200" cy="212792"/>
          </a:xfrm>
          <a:custGeom>
            <a:avLst/>
            <a:gdLst>
              <a:gd name="connsiteX0" fmla="*/ 0 w 965200"/>
              <a:gd name="connsiteY0" fmla="*/ 178110 h 216210"/>
              <a:gd name="connsiteX1" fmla="*/ 609600 w 965200"/>
              <a:gd name="connsiteY1" fmla="*/ 310 h 216210"/>
              <a:gd name="connsiteX2" fmla="*/ 965200 w 965200"/>
              <a:gd name="connsiteY2" fmla="*/ 216210 h 216210"/>
              <a:gd name="connsiteX0" fmla="*/ 0 w 965200"/>
              <a:gd name="connsiteY0" fmla="*/ 174946 h 213046"/>
              <a:gd name="connsiteX1" fmla="*/ 533400 w 965200"/>
              <a:gd name="connsiteY1" fmla="*/ 321 h 213046"/>
              <a:gd name="connsiteX2" fmla="*/ 965200 w 965200"/>
              <a:gd name="connsiteY2" fmla="*/ 213046 h 213046"/>
              <a:gd name="connsiteX0" fmla="*/ 0 w 965200"/>
              <a:gd name="connsiteY0" fmla="*/ 174946 h 213046"/>
              <a:gd name="connsiteX1" fmla="*/ 501650 w 965200"/>
              <a:gd name="connsiteY1" fmla="*/ 321 h 213046"/>
              <a:gd name="connsiteX2" fmla="*/ 965200 w 965200"/>
              <a:gd name="connsiteY2" fmla="*/ 213046 h 213046"/>
              <a:gd name="connsiteX0" fmla="*/ 0 w 965200"/>
              <a:gd name="connsiteY0" fmla="*/ 174946 h 213046"/>
              <a:gd name="connsiteX1" fmla="*/ 501650 w 965200"/>
              <a:gd name="connsiteY1" fmla="*/ 321 h 213046"/>
              <a:gd name="connsiteX2" fmla="*/ 965200 w 965200"/>
              <a:gd name="connsiteY2" fmla="*/ 213046 h 213046"/>
              <a:gd name="connsiteX0" fmla="*/ 0 w 965200"/>
              <a:gd name="connsiteY0" fmla="*/ 174692 h 212792"/>
              <a:gd name="connsiteX1" fmla="*/ 501650 w 965200"/>
              <a:gd name="connsiteY1" fmla="*/ 67 h 212792"/>
              <a:gd name="connsiteX2" fmla="*/ 965200 w 965200"/>
              <a:gd name="connsiteY2" fmla="*/ 212792 h 212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5200" h="212792">
                <a:moveTo>
                  <a:pt x="0" y="174692"/>
                </a:moveTo>
                <a:cubicBezTo>
                  <a:pt x="224366" y="82617"/>
                  <a:pt x="340783" y="3242"/>
                  <a:pt x="501650" y="67"/>
                </a:cubicBezTo>
                <a:cubicBezTo>
                  <a:pt x="662517" y="-3108"/>
                  <a:pt x="867833" y="108017"/>
                  <a:pt x="965200" y="212792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0" name="Straight Arrow Connector 99"/>
          <p:cNvCxnSpPr>
            <a:stCxn id="95" idx="6"/>
            <a:endCxn id="115" idx="2"/>
          </p:cNvCxnSpPr>
          <p:nvPr/>
        </p:nvCxnSpPr>
        <p:spPr>
          <a:xfrm>
            <a:off x="2962803" y="1797010"/>
            <a:ext cx="83344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814179" y="1797010"/>
            <a:ext cx="28333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/>
              <p:cNvSpPr/>
              <p:nvPr/>
            </p:nvSpPr>
            <p:spPr>
              <a:xfrm>
                <a:off x="205108" y="964479"/>
                <a:ext cx="5934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3" name="Rectangle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08" y="964479"/>
                <a:ext cx="593432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103"/>
              <p:cNvSpPr/>
              <p:nvPr/>
            </p:nvSpPr>
            <p:spPr>
              <a:xfrm>
                <a:off x="1144204" y="1565974"/>
                <a:ext cx="4748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4" name="Rectangle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204" y="1565974"/>
                <a:ext cx="474810" cy="400110"/>
              </a:xfrm>
              <a:prstGeom prst="rect">
                <a:avLst/>
              </a:prstGeom>
              <a:blipFill>
                <a:blip r:embed="rId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/>
              <p:cNvSpPr/>
              <p:nvPr/>
            </p:nvSpPr>
            <p:spPr>
              <a:xfrm>
                <a:off x="2455718" y="1565974"/>
                <a:ext cx="4748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5" name="Rectangle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718" y="1565974"/>
                <a:ext cx="474810" cy="400110"/>
              </a:xfrm>
              <a:prstGeom prst="rect">
                <a:avLst/>
              </a:prstGeom>
              <a:blipFill>
                <a:blip r:embed="rId5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/>
              <p:cNvSpPr/>
              <p:nvPr/>
            </p:nvSpPr>
            <p:spPr>
              <a:xfrm>
                <a:off x="5417188" y="1546924"/>
                <a:ext cx="4748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b="0" i="1" baseline="-25000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6" name="Rectangle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188" y="1546924"/>
                <a:ext cx="474810" cy="400110"/>
              </a:xfrm>
              <a:prstGeom prst="rect">
                <a:avLst/>
              </a:prstGeom>
              <a:blipFill>
                <a:blip r:embed="rId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 106"/>
          <p:cNvSpPr/>
          <p:nvPr/>
        </p:nvSpPr>
        <p:spPr>
          <a:xfrm>
            <a:off x="3174653" y="1427678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4625221" y="1438742"/>
            <a:ext cx="458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a,</a:t>
            </a:r>
            <a:r>
              <a:rPr lang="el-GR" dirty="0"/>
              <a:t>ε</a:t>
            </a:r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1864712" y="1854632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1845330" y="99737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1" name="Freeform 110"/>
          <p:cNvSpPr/>
          <p:nvPr/>
        </p:nvSpPr>
        <p:spPr>
          <a:xfrm rot="17874118">
            <a:off x="1152922" y="1221772"/>
            <a:ext cx="383682" cy="339885"/>
          </a:xfrm>
          <a:custGeom>
            <a:avLst/>
            <a:gdLst>
              <a:gd name="connsiteX0" fmla="*/ 0 w 446175"/>
              <a:gd name="connsiteY0" fmla="*/ 147014 h 413714"/>
              <a:gd name="connsiteX1" fmla="*/ 241300 w 446175"/>
              <a:gd name="connsiteY1" fmla="*/ 964 h 413714"/>
              <a:gd name="connsiteX2" fmla="*/ 444500 w 446175"/>
              <a:gd name="connsiteY2" fmla="*/ 210514 h 413714"/>
              <a:gd name="connsiteX3" fmla="*/ 127000 w 446175"/>
              <a:gd name="connsiteY3" fmla="*/ 413714 h 413714"/>
              <a:gd name="connsiteX0" fmla="*/ 0 w 383473"/>
              <a:gd name="connsiteY0" fmla="*/ 147579 h 414279"/>
              <a:gd name="connsiteX1" fmla="*/ 241300 w 383473"/>
              <a:gd name="connsiteY1" fmla="*/ 1529 h 414279"/>
              <a:gd name="connsiteX2" fmla="*/ 381000 w 383473"/>
              <a:gd name="connsiteY2" fmla="*/ 230129 h 414279"/>
              <a:gd name="connsiteX3" fmla="*/ 127000 w 383473"/>
              <a:gd name="connsiteY3" fmla="*/ 414279 h 414279"/>
              <a:gd name="connsiteX0" fmla="*/ 0 w 383869"/>
              <a:gd name="connsiteY0" fmla="*/ 116583 h 383283"/>
              <a:gd name="connsiteX1" fmla="*/ 247650 w 383869"/>
              <a:gd name="connsiteY1" fmla="*/ 2283 h 383283"/>
              <a:gd name="connsiteX2" fmla="*/ 381000 w 383869"/>
              <a:gd name="connsiteY2" fmla="*/ 199133 h 383283"/>
              <a:gd name="connsiteX3" fmla="*/ 127000 w 383869"/>
              <a:gd name="connsiteY3" fmla="*/ 383283 h 383283"/>
              <a:gd name="connsiteX0" fmla="*/ 0 w 383682"/>
              <a:gd name="connsiteY0" fmla="*/ 116583 h 338039"/>
              <a:gd name="connsiteX1" fmla="*/ 247650 w 383682"/>
              <a:gd name="connsiteY1" fmla="*/ 2283 h 338039"/>
              <a:gd name="connsiteX2" fmla="*/ 381000 w 383682"/>
              <a:gd name="connsiteY2" fmla="*/ 199133 h 338039"/>
              <a:gd name="connsiteX3" fmla="*/ 131763 w 383682"/>
              <a:gd name="connsiteY3" fmla="*/ 338039 h 338039"/>
              <a:gd name="connsiteX0" fmla="*/ 0 w 383682"/>
              <a:gd name="connsiteY0" fmla="*/ 116583 h 338039"/>
              <a:gd name="connsiteX1" fmla="*/ 247650 w 383682"/>
              <a:gd name="connsiteY1" fmla="*/ 2283 h 338039"/>
              <a:gd name="connsiteX2" fmla="*/ 381000 w 383682"/>
              <a:gd name="connsiteY2" fmla="*/ 199133 h 338039"/>
              <a:gd name="connsiteX3" fmla="*/ 131763 w 383682"/>
              <a:gd name="connsiteY3" fmla="*/ 338039 h 338039"/>
              <a:gd name="connsiteX0" fmla="*/ 0 w 383682"/>
              <a:gd name="connsiteY0" fmla="*/ 118429 h 339885"/>
              <a:gd name="connsiteX1" fmla="*/ 247650 w 383682"/>
              <a:gd name="connsiteY1" fmla="*/ 4129 h 339885"/>
              <a:gd name="connsiteX2" fmla="*/ 381000 w 383682"/>
              <a:gd name="connsiteY2" fmla="*/ 200979 h 339885"/>
              <a:gd name="connsiteX3" fmla="*/ 131763 w 383682"/>
              <a:gd name="connsiteY3" fmla="*/ 339885 h 33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682" h="339885">
                <a:moveTo>
                  <a:pt x="0" y="118429"/>
                </a:moveTo>
                <a:cubicBezTo>
                  <a:pt x="52652" y="6775"/>
                  <a:pt x="184150" y="-9629"/>
                  <a:pt x="247650" y="4129"/>
                </a:cubicBezTo>
                <a:cubicBezTo>
                  <a:pt x="311150" y="17887"/>
                  <a:pt x="400314" y="145020"/>
                  <a:pt x="381000" y="200979"/>
                </a:cubicBezTo>
                <a:cubicBezTo>
                  <a:pt x="361686" y="256938"/>
                  <a:pt x="292894" y="315543"/>
                  <a:pt x="131763" y="339885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1193920" y="89682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5" name="Oval 114"/>
          <p:cNvSpPr/>
          <p:nvPr/>
        </p:nvSpPr>
        <p:spPr>
          <a:xfrm>
            <a:off x="3796247" y="1507235"/>
            <a:ext cx="553791" cy="57955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/>
              <p:cNvSpPr/>
              <p:nvPr/>
            </p:nvSpPr>
            <p:spPr>
              <a:xfrm>
                <a:off x="3842953" y="1565974"/>
                <a:ext cx="4748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b="0" i="1" baseline="-25000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953" y="1565974"/>
                <a:ext cx="474810" cy="400110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Straight Arrow Connector 117"/>
          <p:cNvCxnSpPr>
            <a:stCxn id="115" idx="6"/>
            <a:endCxn id="96" idx="2"/>
          </p:cNvCxnSpPr>
          <p:nvPr/>
        </p:nvCxnSpPr>
        <p:spPr>
          <a:xfrm flipV="1">
            <a:off x="4350038" y="1787485"/>
            <a:ext cx="1026778" cy="952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442699" y="2720380"/>
                <a:ext cx="6453401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Defn:  </a:t>
                </a:r>
                <a:r>
                  <a:rPr lang="en-US" sz="2400" dirty="0"/>
                  <a:t>A </a:t>
                </a:r>
                <a:r>
                  <a:rPr lang="en-US" sz="2400" u="sng" dirty="0"/>
                  <a:t>nondeterministic finite automaton  (NFA)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 is a 5-tuple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sz="2400" dirty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l-GR" sz="2400" i="1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b="1" dirty="0"/>
              </a:p>
              <a:p>
                <a:endParaRPr lang="en-US" sz="2400" b="1" dirty="0"/>
              </a:p>
              <a:p>
                <a:r>
                  <a:rPr lang="en-US" sz="2400" baseline="0" dirty="0"/>
                  <a:t>-  </a:t>
                </a:r>
                <a:r>
                  <a:rPr lang="en-US" sz="2000" baseline="0" dirty="0"/>
                  <a:t>all same as before except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l-GR" sz="2000" i="1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l-GR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baseline="0" dirty="0"/>
              </a:p>
              <a:p>
                <a:r>
                  <a:rPr lang="en-US" sz="2000" baseline="0" dirty="0"/>
                  <a:t>- 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l-GR" sz="2000" i="1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nor/>
                          </m:rPr>
                          <a:rPr lang="el-GR" dirty="0">
                            <a:solidFill>
                              <a:prstClr val="white"/>
                            </a:solidFill>
                          </a:rPr>
                          <m:t>ε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𝓟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  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-  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example: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000" dirty="0"/>
                          <m:t>a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              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000" dirty="0"/>
                          <m:t>b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∅ </m:t>
                    </m:r>
                  </m:oMath>
                </a14:m>
                <a:r>
                  <a:rPr lang="en-US" sz="2000" dirty="0"/>
                  <a:t>   </a:t>
                </a:r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99" y="2720380"/>
                <a:ext cx="6453401" cy="3477875"/>
              </a:xfrm>
              <a:prstGeom prst="rect">
                <a:avLst/>
              </a:prstGeom>
              <a:blipFill>
                <a:blip r:embed="rId8"/>
                <a:stretch>
                  <a:fillRect l="-151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 rot="2222389">
            <a:off x="2439548" y="3560519"/>
            <a:ext cx="6161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states</a:t>
            </a:r>
          </a:p>
        </p:txBody>
      </p:sp>
      <p:sp>
        <p:nvSpPr>
          <p:cNvPr id="30" name="Rectangle 29"/>
          <p:cNvSpPr/>
          <p:nvPr/>
        </p:nvSpPr>
        <p:spPr>
          <a:xfrm rot="2222389">
            <a:off x="2722081" y="3600831"/>
            <a:ext cx="8329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alphabet</a:t>
            </a:r>
          </a:p>
        </p:txBody>
      </p:sp>
      <p:sp>
        <p:nvSpPr>
          <p:cNvPr id="31" name="Rectangle 30"/>
          <p:cNvSpPr/>
          <p:nvPr/>
        </p:nvSpPr>
        <p:spPr>
          <a:xfrm rot="2222389">
            <a:off x="2938046" y="3793363"/>
            <a:ext cx="15403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transition function</a:t>
            </a:r>
          </a:p>
        </p:txBody>
      </p:sp>
      <p:sp>
        <p:nvSpPr>
          <p:cNvPr id="32" name="Rectangle 31"/>
          <p:cNvSpPr/>
          <p:nvPr/>
        </p:nvSpPr>
        <p:spPr>
          <a:xfrm rot="2222389">
            <a:off x="3356998" y="3630308"/>
            <a:ext cx="9229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start state</a:t>
            </a:r>
          </a:p>
        </p:txBody>
      </p:sp>
      <p:sp>
        <p:nvSpPr>
          <p:cNvPr id="33" name="Rectangle 32"/>
          <p:cNvSpPr/>
          <p:nvPr/>
        </p:nvSpPr>
        <p:spPr>
          <a:xfrm rot="2222389">
            <a:off x="3588917" y="3648639"/>
            <a:ext cx="11379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accept states</a:t>
            </a:r>
          </a:p>
        </p:txBody>
      </p:sp>
      <p:sp>
        <p:nvSpPr>
          <p:cNvPr id="4" name="Left Brace 3"/>
          <p:cNvSpPr/>
          <p:nvPr/>
        </p:nvSpPr>
        <p:spPr>
          <a:xfrm rot="5400000">
            <a:off x="1484515" y="4802103"/>
            <a:ext cx="96520" cy="442012"/>
          </a:xfrm>
          <a:prstGeom prst="leftBrac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119333" y="5078136"/>
                <a:ext cx="9338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dirty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∪{</m:t>
                      </m:r>
                      <m:r>
                        <m:rPr>
                          <m:nor/>
                        </m:rPr>
                        <a:rPr lang="el-GR" dirty="0"/>
                        <m:t>ε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333" y="5078136"/>
                <a:ext cx="933845" cy="369332"/>
              </a:xfrm>
              <a:prstGeom prst="rect">
                <a:avLst/>
              </a:prstGeom>
              <a:blipFill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2014171" y="4867122"/>
            <a:ext cx="1136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power 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B98A3E-3C5F-FB47-AAA3-C5DDCC6F44D0}"/>
              </a:ext>
            </a:extLst>
          </p:cNvPr>
          <p:cNvSpPr txBox="1"/>
          <p:nvPr/>
        </p:nvSpPr>
        <p:spPr>
          <a:xfrm>
            <a:off x="5387926" y="62882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1944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uiExpand="1" build="p"/>
      <p:bldP spid="123" grpId="0" uiExpand="1" build="p"/>
      <p:bldP spid="3" grpId="0"/>
      <p:bldP spid="30" grpId="0"/>
      <p:bldP spid="31" grpId="0"/>
      <p:bldP spid="32" grpId="0"/>
      <p:bldP spid="33" grpId="0"/>
      <p:bldP spid="4" grpId="0" animBg="1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0"/>
            <a:ext cx="80644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Converting NFAs to DFAs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7840" y="991981"/>
                <a:ext cx="8234709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Theorem:  </a:t>
                </a:r>
                <a:r>
                  <a:rPr lang="en-US" sz="2000" dirty="0">
                    <a:latin typeface="+mj-lt"/>
                  </a:rPr>
                  <a:t>If an NFA recognizes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latin typeface="+mj-lt"/>
                  </a:rPr>
                  <a:t>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latin typeface="+mj-lt"/>
                  </a:rPr>
                  <a:t> is regular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latin typeface="+mj-lt"/>
                  </a:rPr>
                  <a:t>Proof:   </a:t>
                </a:r>
                <a:r>
                  <a:rPr lang="en-US" sz="2000" dirty="0">
                    <a:latin typeface="+mj-lt"/>
                  </a:rPr>
                  <a:t>Let   NFA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sz="2000" dirty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l-GR" sz="2000" i="1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dirty="0">
                    <a:latin typeface="+mj-lt"/>
                  </a:rPr>
                  <a:t>recognize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br>
                  <a:rPr lang="en-US" sz="2000" dirty="0"/>
                </a:br>
                <a:r>
                  <a:rPr lang="en-US" sz="2000" dirty="0"/>
                  <a:t>     Construct  DFA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′=(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sz="2000" dirty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l-GR" sz="2000" i="1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recognizing</a:t>
                </a:r>
                <a:r>
                  <a:rPr lang="en-US" sz="2000" dirty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latin typeface="+mj-lt"/>
                  </a:rPr>
                  <a:t>    (Ignore the </a:t>
                </a:r>
                <a:r>
                  <a:rPr lang="el-GR" sz="2000" dirty="0">
                    <a:solidFill>
                      <a:prstClr val="white"/>
                    </a:solidFill>
                  </a:rPr>
                  <a:t>ε</a:t>
                </a:r>
                <a:r>
                  <a:rPr lang="en-US" sz="2000" dirty="0">
                    <a:solidFill>
                      <a:prstClr val="white"/>
                    </a:solidFill>
                  </a:rPr>
                  <a:t>-transitions, can easily modify to handle them) </a:t>
                </a:r>
                <a:endParaRPr lang="en-US" sz="2400" b="1" spc="200" dirty="0">
                  <a:latin typeface="+mj-lt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 b="1" spc="200" dirty="0">
                    <a:solidFill>
                      <a:prstClr val="white"/>
                    </a:solidFill>
                    <a:latin typeface="Calibri Light" panose="020F0302020204030204"/>
                  </a:rPr>
                  <a:t>IDEA:  </a:t>
                </a:r>
                <a:r>
                  <a:rPr lang="en-US" sz="2000" spc="200" dirty="0">
                    <a:solidFill>
                      <a:prstClr val="white"/>
                    </a:solidFill>
                    <a:latin typeface="Calibri Light" panose="020F0302020204030204"/>
                  </a:rPr>
                  <a:t>DFA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keeps track of the </a:t>
                </a:r>
                <a:r>
                  <a:rPr lang="en-US" sz="2000" u="sng" dirty="0">
                    <a:solidFill>
                      <a:prstClr val="white"/>
                    </a:solidFill>
                    <a:latin typeface="Calibri Light" panose="020F0302020204030204"/>
                  </a:rPr>
                  <a:t>subset of possible states</a:t>
                </a: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in  NFA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. 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40" y="991981"/>
                <a:ext cx="8234709" cy="2215991"/>
              </a:xfrm>
              <a:prstGeom prst="rect">
                <a:avLst/>
              </a:prstGeom>
              <a:blipFill>
                <a:blip r:embed="rId3"/>
                <a:stretch>
                  <a:fillRect l="-1184" t="-2204" b="-4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7401893" y="3636558"/>
                <a:ext cx="4843244" cy="2539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 Construction of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b="1" i="0" dirty="0">
                    <a:latin typeface="+mj-lt"/>
                  </a:rPr>
                  <a:t>: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′=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𝓟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endParaRPr lang="en-US" sz="2400" b="1" i="0" dirty="0">
                  <a:latin typeface="+mj-lt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>
                    <a:latin typeface="+mj-lt"/>
                  </a:rPr>
                  <a:t> for some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</a:p>
              <a:p>
                <a:pPr>
                  <a:spcBef>
                    <a:spcPts val="3000"/>
                  </a:spcBef>
                </a:pPr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>
                  <a:latin typeface="+mj-lt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′=</m:t>
                    </m:r>
                    <m:d>
                      <m:dPr>
                        <m:begChr m:val="{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latin typeface="+mj-lt"/>
                  </a:rPr>
                  <a:t> intersects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893" y="3636558"/>
                <a:ext cx="4843244" cy="2539157"/>
              </a:xfrm>
              <a:prstGeom prst="rect">
                <a:avLst/>
              </a:prstGeom>
              <a:blipFill>
                <a:blip r:embed="rId4"/>
                <a:stretch>
                  <a:fillRect l="-503" t="-1923" b="-3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217840" y="3812045"/>
            <a:ext cx="2750424" cy="2499970"/>
            <a:chOff x="217840" y="3812045"/>
            <a:chExt cx="2750424" cy="2499970"/>
          </a:xfrm>
        </p:grpSpPr>
        <p:grpSp>
          <p:nvGrpSpPr>
            <p:cNvPr id="9" name="Group 8"/>
            <p:cNvGrpSpPr/>
            <p:nvPr/>
          </p:nvGrpSpPr>
          <p:grpSpPr>
            <a:xfrm>
              <a:off x="217840" y="3812045"/>
              <a:ext cx="2750424" cy="2319927"/>
              <a:chOff x="123502" y="4310371"/>
              <a:chExt cx="2750424" cy="2319927"/>
            </a:xfrm>
          </p:grpSpPr>
          <p:sp>
            <p:nvSpPr>
              <p:cNvPr id="91" name="Freeform 90"/>
              <p:cNvSpPr/>
              <p:nvPr/>
            </p:nvSpPr>
            <p:spPr>
              <a:xfrm>
                <a:off x="316915" y="4318677"/>
                <a:ext cx="2557011" cy="2311621"/>
              </a:xfrm>
              <a:custGeom>
                <a:avLst/>
                <a:gdLst>
                  <a:gd name="connsiteX0" fmla="*/ 1679415 w 4794078"/>
                  <a:gd name="connsiteY0" fmla="*/ 2818 h 3098630"/>
                  <a:gd name="connsiteX1" fmla="*/ 1679415 w 4794078"/>
                  <a:gd name="connsiteY1" fmla="*/ 2818 h 3098630"/>
                  <a:gd name="connsiteX2" fmla="*/ 1619650 w 4794078"/>
                  <a:gd name="connsiteY2" fmla="*/ 26724 h 3098630"/>
                  <a:gd name="connsiteX3" fmla="*/ 1589768 w 4794078"/>
                  <a:gd name="connsiteY3" fmla="*/ 44653 h 3098630"/>
                  <a:gd name="connsiteX4" fmla="*/ 1524027 w 4794078"/>
                  <a:gd name="connsiteY4" fmla="*/ 74536 h 3098630"/>
                  <a:gd name="connsiteX5" fmla="*/ 1494145 w 4794078"/>
                  <a:gd name="connsiteY5" fmla="*/ 80512 h 3098630"/>
                  <a:gd name="connsiteX6" fmla="*/ 1452309 w 4794078"/>
                  <a:gd name="connsiteY6" fmla="*/ 98441 h 3098630"/>
                  <a:gd name="connsiteX7" fmla="*/ 1416450 w 4794078"/>
                  <a:gd name="connsiteY7" fmla="*/ 110394 h 3098630"/>
                  <a:gd name="connsiteX8" fmla="*/ 1380592 w 4794078"/>
                  <a:gd name="connsiteY8" fmla="*/ 128324 h 3098630"/>
                  <a:gd name="connsiteX9" fmla="*/ 1338756 w 4794078"/>
                  <a:gd name="connsiteY9" fmla="*/ 146253 h 3098630"/>
                  <a:gd name="connsiteX10" fmla="*/ 1314850 w 4794078"/>
                  <a:gd name="connsiteY10" fmla="*/ 158206 h 3098630"/>
                  <a:gd name="connsiteX11" fmla="*/ 1273015 w 4794078"/>
                  <a:gd name="connsiteY11" fmla="*/ 170159 h 3098630"/>
                  <a:gd name="connsiteX12" fmla="*/ 1243133 w 4794078"/>
                  <a:gd name="connsiteY12" fmla="*/ 188088 h 3098630"/>
                  <a:gd name="connsiteX13" fmla="*/ 1171415 w 4794078"/>
                  <a:gd name="connsiteY13" fmla="*/ 217971 h 3098630"/>
                  <a:gd name="connsiteX14" fmla="*/ 1111650 w 4794078"/>
                  <a:gd name="connsiteY14" fmla="*/ 253830 h 3098630"/>
                  <a:gd name="connsiteX15" fmla="*/ 1081768 w 4794078"/>
                  <a:gd name="connsiteY15" fmla="*/ 265783 h 3098630"/>
                  <a:gd name="connsiteX16" fmla="*/ 980168 w 4794078"/>
                  <a:gd name="connsiteY16" fmla="*/ 325547 h 3098630"/>
                  <a:gd name="connsiteX17" fmla="*/ 956262 w 4794078"/>
                  <a:gd name="connsiteY17" fmla="*/ 349453 h 3098630"/>
                  <a:gd name="connsiteX18" fmla="*/ 824780 w 4794078"/>
                  <a:gd name="connsiteY18" fmla="*/ 427147 h 3098630"/>
                  <a:gd name="connsiteX19" fmla="*/ 776968 w 4794078"/>
                  <a:gd name="connsiteY19" fmla="*/ 468983 h 3098630"/>
                  <a:gd name="connsiteX20" fmla="*/ 699274 w 4794078"/>
                  <a:gd name="connsiteY20" fmla="*/ 522771 h 3098630"/>
                  <a:gd name="connsiteX21" fmla="*/ 675368 w 4794078"/>
                  <a:gd name="connsiteY21" fmla="*/ 546677 h 3098630"/>
                  <a:gd name="connsiteX22" fmla="*/ 651462 w 4794078"/>
                  <a:gd name="connsiteY22" fmla="*/ 564606 h 3098630"/>
                  <a:gd name="connsiteX23" fmla="*/ 579745 w 4794078"/>
                  <a:gd name="connsiteY23" fmla="*/ 624371 h 3098630"/>
                  <a:gd name="connsiteX24" fmla="*/ 555839 w 4794078"/>
                  <a:gd name="connsiteY24" fmla="*/ 642300 h 3098630"/>
                  <a:gd name="connsiteX25" fmla="*/ 537909 w 4794078"/>
                  <a:gd name="connsiteY25" fmla="*/ 666206 h 3098630"/>
                  <a:gd name="connsiteX26" fmla="*/ 484121 w 4794078"/>
                  <a:gd name="connsiteY26" fmla="*/ 702065 h 3098630"/>
                  <a:gd name="connsiteX27" fmla="*/ 466192 w 4794078"/>
                  <a:gd name="connsiteY27" fmla="*/ 719994 h 3098630"/>
                  <a:gd name="connsiteX28" fmla="*/ 400450 w 4794078"/>
                  <a:gd name="connsiteY28" fmla="*/ 767806 h 3098630"/>
                  <a:gd name="connsiteX29" fmla="*/ 376545 w 4794078"/>
                  <a:gd name="connsiteY29" fmla="*/ 791712 h 3098630"/>
                  <a:gd name="connsiteX30" fmla="*/ 340686 w 4794078"/>
                  <a:gd name="connsiteY30" fmla="*/ 815618 h 3098630"/>
                  <a:gd name="connsiteX31" fmla="*/ 304827 w 4794078"/>
                  <a:gd name="connsiteY31" fmla="*/ 845500 h 3098630"/>
                  <a:gd name="connsiteX32" fmla="*/ 286898 w 4794078"/>
                  <a:gd name="connsiteY32" fmla="*/ 863430 h 3098630"/>
                  <a:gd name="connsiteX33" fmla="*/ 262992 w 4794078"/>
                  <a:gd name="connsiteY33" fmla="*/ 881359 h 3098630"/>
                  <a:gd name="connsiteX34" fmla="*/ 221156 w 4794078"/>
                  <a:gd name="connsiteY34" fmla="*/ 911241 h 3098630"/>
                  <a:gd name="connsiteX35" fmla="*/ 197250 w 4794078"/>
                  <a:gd name="connsiteY35" fmla="*/ 941124 h 3098630"/>
                  <a:gd name="connsiteX36" fmla="*/ 179321 w 4794078"/>
                  <a:gd name="connsiteY36" fmla="*/ 947100 h 3098630"/>
                  <a:gd name="connsiteX37" fmla="*/ 137486 w 4794078"/>
                  <a:gd name="connsiteY37" fmla="*/ 988936 h 3098630"/>
                  <a:gd name="connsiteX38" fmla="*/ 95650 w 4794078"/>
                  <a:gd name="connsiteY38" fmla="*/ 1042724 h 3098630"/>
                  <a:gd name="connsiteX39" fmla="*/ 77721 w 4794078"/>
                  <a:gd name="connsiteY39" fmla="*/ 1060653 h 3098630"/>
                  <a:gd name="connsiteX40" fmla="*/ 41862 w 4794078"/>
                  <a:gd name="connsiteY40" fmla="*/ 1120418 h 3098630"/>
                  <a:gd name="connsiteX41" fmla="*/ 29909 w 4794078"/>
                  <a:gd name="connsiteY41" fmla="*/ 1162253 h 3098630"/>
                  <a:gd name="connsiteX42" fmla="*/ 17956 w 4794078"/>
                  <a:gd name="connsiteY42" fmla="*/ 1210065 h 3098630"/>
                  <a:gd name="connsiteX43" fmla="*/ 6003 w 4794078"/>
                  <a:gd name="connsiteY43" fmla="*/ 1275806 h 3098630"/>
                  <a:gd name="connsiteX44" fmla="*/ 27 w 4794078"/>
                  <a:gd name="connsiteY44" fmla="*/ 1317641 h 3098630"/>
                  <a:gd name="connsiteX45" fmla="*/ 17956 w 4794078"/>
                  <a:gd name="connsiteY45" fmla="*/ 1502912 h 3098630"/>
                  <a:gd name="connsiteX46" fmla="*/ 23933 w 4794078"/>
                  <a:gd name="connsiteY46" fmla="*/ 1556700 h 3098630"/>
                  <a:gd name="connsiteX47" fmla="*/ 41862 w 4794078"/>
                  <a:gd name="connsiteY47" fmla="*/ 1634394 h 3098630"/>
                  <a:gd name="connsiteX48" fmla="*/ 47839 w 4794078"/>
                  <a:gd name="connsiteY48" fmla="*/ 1652324 h 3098630"/>
                  <a:gd name="connsiteX49" fmla="*/ 65768 w 4794078"/>
                  <a:gd name="connsiteY49" fmla="*/ 1735994 h 3098630"/>
                  <a:gd name="connsiteX50" fmla="*/ 71745 w 4794078"/>
                  <a:gd name="connsiteY50" fmla="*/ 1771853 h 3098630"/>
                  <a:gd name="connsiteX51" fmla="*/ 83698 w 4794078"/>
                  <a:gd name="connsiteY51" fmla="*/ 1801736 h 3098630"/>
                  <a:gd name="connsiteX52" fmla="*/ 89674 w 4794078"/>
                  <a:gd name="connsiteY52" fmla="*/ 1843571 h 3098630"/>
                  <a:gd name="connsiteX53" fmla="*/ 95650 w 4794078"/>
                  <a:gd name="connsiteY53" fmla="*/ 1861500 h 3098630"/>
                  <a:gd name="connsiteX54" fmla="*/ 113580 w 4794078"/>
                  <a:gd name="connsiteY54" fmla="*/ 1909312 h 3098630"/>
                  <a:gd name="connsiteX55" fmla="*/ 125533 w 4794078"/>
                  <a:gd name="connsiteY55" fmla="*/ 1951147 h 3098630"/>
                  <a:gd name="connsiteX56" fmla="*/ 131509 w 4794078"/>
                  <a:gd name="connsiteY56" fmla="*/ 1981030 h 3098630"/>
                  <a:gd name="connsiteX57" fmla="*/ 143462 w 4794078"/>
                  <a:gd name="connsiteY57" fmla="*/ 1998959 h 3098630"/>
                  <a:gd name="connsiteX58" fmla="*/ 149439 w 4794078"/>
                  <a:gd name="connsiteY58" fmla="*/ 2016888 h 3098630"/>
                  <a:gd name="connsiteX59" fmla="*/ 167368 w 4794078"/>
                  <a:gd name="connsiteY59" fmla="*/ 2052747 h 3098630"/>
                  <a:gd name="connsiteX60" fmla="*/ 179321 w 4794078"/>
                  <a:gd name="connsiteY60" fmla="*/ 2088606 h 3098630"/>
                  <a:gd name="connsiteX61" fmla="*/ 185298 w 4794078"/>
                  <a:gd name="connsiteY61" fmla="*/ 2106536 h 3098630"/>
                  <a:gd name="connsiteX62" fmla="*/ 233109 w 4794078"/>
                  <a:gd name="connsiteY62" fmla="*/ 2196183 h 3098630"/>
                  <a:gd name="connsiteX63" fmla="*/ 257015 w 4794078"/>
                  <a:gd name="connsiteY63" fmla="*/ 2238018 h 3098630"/>
                  <a:gd name="connsiteX64" fmla="*/ 274945 w 4794078"/>
                  <a:gd name="connsiteY64" fmla="*/ 2261924 h 3098630"/>
                  <a:gd name="connsiteX65" fmla="*/ 316780 w 4794078"/>
                  <a:gd name="connsiteY65" fmla="*/ 2333641 h 3098630"/>
                  <a:gd name="connsiteX66" fmla="*/ 340686 w 4794078"/>
                  <a:gd name="connsiteY66" fmla="*/ 2375477 h 3098630"/>
                  <a:gd name="connsiteX67" fmla="*/ 364592 w 4794078"/>
                  <a:gd name="connsiteY67" fmla="*/ 2405359 h 3098630"/>
                  <a:gd name="connsiteX68" fmla="*/ 376545 w 4794078"/>
                  <a:gd name="connsiteY68" fmla="*/ 2423288 h 3098630"/>
                  <a:gd name="connsiteX69" fmla="*/ 394474 w 4794078"/>
                  <a:gd name="connsiteY69" fmla="*/ 2447194 h 3098630"/>
                  <a:gd name="connsiteX70" fmla="*/ 406427 w 4794078"/>
                  <a:gd name="connsiteY70" fmla="*/ 2465124 h 3098630"/>
                  <a:gd name="connsiteX71" fmla="*/ 442286 w 4794078"/>
                  <a:gd name="connsiteY71" fmla="*/ 2500983 h 3098630"/>
                  <a:gd name="connsiteX72" fmla="*/ 502050 w 4794078"/>
                  <a:gd name="connsiteY72" fmla="*/ 2566724 h 3098630"/>
                  <a:gd name="connsiteX73" fmla="*/ 531933 w 4794078"/>
                  <a:gd name="connsiteY73" fmla="*/ 2590630 h 3098630"/>
                  <a:gd name="connsiteX74" fmla="*/ 597674 w 4794078"/>
                  <a:gd name="connsiteY74" fmla="*/ 2632465 h 3098630"/>
                  <a:gd name="connsiteX75" fmla="*/ 663415 w 4794078"/>
                  <a:gd name="connsiteY75" fmla="*/ 2680277 h 3098630"/>
                  <a:gd name="connsiteX76" fmla="*/ 699274 w 4794078"/>
                  <a:gd name="connsiteY76" fmla="*/ 2692230 h 3098630"/>
                  <a:gd name="connsiteX77" fmla="*/ 729156 w 4794078"/>
                  <a:gd name="connsiteY77" fmla="*/ 2716136 h 3098630"/>
                  <a:gd name="connsiteX78" fmla="*/ 848686 w 4794078"/>
                  <a:gd name="connsiteY78" fmla="*/ 2769924 h 3098630"/>
                  <a:gd name="connsiteX79" fmla="*/ 986145 w 4794078"/>
                  <a:gd name="connsiteY79" fmla="*/ 2841641 h 3098630"/>
                  <a:gd name="connsiteX80" fmla="*/ 1039933 w 4794078"/>
                  <a:gd name="connsiteY80" fmla="*/ 2859571 h 3098630"/>
                  <a:gd name="connsiteX81" fmla="*/ 1123603 w 4794078"/>
                  <a:gd name="connsiteY81" fmla="*/ 2889453 h 3098630"/>
                  <a:gd name="connsiteX82" fmla="*/ 1249109 w 4794078"/>
                  <a:gd name="connsiteY82" fmla="*/ 2925312 h 3098630"/>
                  <a:gd name="connsiteX83" fmla="*/ 1290945 w 4794078"/>
                  <a:gd name="connsiteY83" fmla="*/ 2937265 h 3098630"/>
                  <a:gd name="connsiteX84" fmla="*/ 1488168 w 4794078"/>
                  <a:gd name="connsiteY84" fmla="*/ 2979100 h 3098630"/>
                  <a:gd name="connsiteX85" fmla="*/ 1530003 w 4794078"/>
                  <a:gd name="connsiteY85" fmla="*/ 2991053 h 3098630"/>
                  <a:gd name="connsiteX86" fmla="*/ 1613674 w 4794078"/>
                  <a:gd name="connsiteY86" fmla="*/ 3003006 h 3098630"/>
                  <a:gd name="connsiteX87" fmla="*/ 1655509 w 4794078"/>
                  <a:gd name="connsiteY87" fmla="*/ 3008983 h 3098630"/>
                  <a:gd name="connsiteX88" fmla="*/ 1697345 w 4794078"/>
                  <a:gd name="connsiteY88" fmla="*/ 3014959 h 3098630"/>
                  <a:gd name="connsiteX89" fmla="*/ 1822850 w 4794078"/>
                  <a:gd name="connsiteY89" fmla="*/ 3038865 h 3098630"/>
                  <a:gd name="connsiteX90" fmla="*/ 1912498 w 4794078"/>
                  <a:gd name="connsiteY90" fmla="*/ 3050818 h 3098630"/>
                  <a:gd name="connsiteX91" fmla="*/ 2043980 w 4794078"/>
                  <a:gd name="connsiteY91" fmla="*/ 3074724 h 3098630"/>
                  <a:gd name="connsiteX92" fmla="*/ 2181439 w 4794078"/>
                  <a:gd name="connsiteY92" fmla="*/ 3086677 h 3098630"/>
                  <a:gd name="connsiteX93" fmla="*/ 2271086 w 4794078"/>
                  <a:gd name="connsiteY93" fmla="*/ 3098630 h 3098630"/>
                  <a:gd name="connsiteX94" fmla="*/ 2791039 w 4794078"/>
                  <a:gd name="connsiteY94" fmla="*/ 3086677 h 3098630"/>
                  <a:gd name="connsiteX95" fmla="*/ 2832874 w 4794078"/>
                  <a:gd name="connsiteY95" fmla="*/ 3080700 h 3098630"/>
                  <a:gd name="connsiteX96" fmla="*/ 2970333 w 4794078"/>
                  <a:gd name="connsiteY96" fmla="*/ 3056794 h 3098630"/>
                  <a:gd name="connsiteX97" fmla="*/ 3071933 w 4794078"/>
                  <a:gd name="connsiteY97" fmla="*/ 3044841 h 3098630"/>
                  <a:gd name="connsiteX98" fmla="*/ 3119745 w 4794078"/>
                  <a:gd name="connsiteY98" fmla="*/ 3038865 h 3098630"/>
                  <a:gd name="connsiteX99" fmla="*/ 3215368 w 4794078"/>
                  <a:gd name="connsiteY99" fmla="*/ 3020936 h 3098630"/>
                  <a:gd name="connsiteX100" fmla="*/ 3257203 w 4794078"/>
                  <a:gd name="connsiteY100" fmla="*/ 3014959 h 3098630"/>
                  <a:gd name="connsiteX101" fmla="*/ 3340874 w 4794078"/>
                  <a:gd name="connsiteY101" fmla="*/ 2997030 h 3098630"/>
                  <a:gd name="connsiteX102" fmla="*/ 3418568 w 4794078"/>
                  <a:gd name="connsiteY102" fmla="*/ 2973124 h 3098630"/>
                  <a:gd name="connsiteX103" fmla="*/ 3496262 w 4794078"/>
                  <a:gd name="connsiteY103" fmla="*/ 2949218 h 3098630"/>
                  <a:gd name="connsiteX104" fmla="*/ 3639698 w 4794078"/>
                  <a:gd name="connsiteY104" fmla="*/ 2889453 h 3098630"/>
                  <a:gd name="connsiteX105" fmla="*/ 3992309 w 4794078"/>
                  <a:gd name="connsiteY105" fmla="*/ 2650394 h 3098630"/>
                  <a:gd name="connsiteX106" fmla="*/ 4243321 w 4794078"/>
                  <a:gd name="connsiteY106" fmla="*/ 2453171 h 3098630"/>
                  <a:gd name="connsiteX107" fmla="*/ 4380780 w 4794078"/>
                  <a:gd name="connsiteY107" fmla="*/ 2291806 h 3098630"/>
                  <a:gd name="connsiteX108" fmla="*/ 4458474 w 4794078"/>
                  <a:gd name="connsiteY108" fmla="*/ 2202159 h 3098630"/>
                  <a:gd name="connsiteX109" fmla="*/ 4578003 w 4794078"/>
                  <a:gd name="connsiteY109" fmla="*/ 2022865 h 3098630"/>
                  <a:gd name="connsiteX110" fmla="*/ 4673627 w 4794078"/>
                  <a:gd name="connsiteY110" fmla="*/ 1849547 h 3098630"/>
                  <a:gd name="connsiteX111" fmla="*/ 4697533 w 4794078"/>
                  <a:gd name="connsiteY111" fmla="*/ 1789783 h 3098630"/>
                  <a:gd name="connsiteX112" fmla="*/ 4739368 w 4794078"/>
                  <a:gd name="connsiteY112" fmla="*/ 1646347 h 3098630"/>
                  <a:gd name="connsiteX113" fmla="*/ 4763274 w 4794078"/>
                  <a:gd name="connsiteY113" fmla="*/ 1562677 h 3098630"/>
                  <a:gd name="connsiteX114" fmla="*/ 4769250 w 4794078"/>
                  <a:gd name="connsiteY114" fmla="*/ 1502912 h 3098630"/>
                  <a:gd name="connsiteX115" fmla="*/ 4793156 w 4794078"/>
                  <a:gd name="connsiteY115" fmla="*/ 1371430 h 3098630"/>
                  <a:gd name="connsiteX116" fmla="*/ 4787180 w 4794078"/>
                  <a:gd name="connsiteY116" fmla="*/ 1239947 h 3098630"/>
                  <a:gd name="connsiteX117" fmla="*/ 4757298 w 4794078"/>
                  <a:gd name="connsiteY117" fmla="*/ 1132371 h 3098630"/>
                  <a:gd name="connsiteX118" fmla="*/ 4721439 w 4794078"/>
                  <a:gd name="connsiteY118" fmla="*/ 1072606 h 3098630"/>
                  <a:gd name="connsiteX119" fmla="*/ 4691556 w 4794078"/>
                  <a:gd name="connsiteY119" fmla="*/ 1030771 h 3098630"/>
                  <a:gd name="connsiteX120" fmla="*/ 4572027 w 4794078"/>
                  <a:gd name="connsiteY120" fmla="*/ 917218 h 3098630"/>
                  <a:gd name="connsiteX121" fmla="*/ 4452498 w 4794078"/>
                  <a:gd name="connsiteY121" fmla="*/ 821594 h 3098630"/>
                  <a:gd name="connsiteX122" fmla="*/ 4291133 w 4794078"/>
                  <a:gd name="connsiteY122" fmla="*/ 708041 h 3098630"/>
                  <a:gd name="connsiteX123" fmla="*/ 4153674 w 4794078"/>
                  <a:gd name="connsiteY123" fmla="*/ 576559 h 3098630"/>
                  <a:gd name="connsiteX124" fmla="*/ 4064027 w 4794078"/>
                  <a:gd name="connsiteY124" fmla="*/ 504841 h 3098630"/>
                  <a:gd name="connsiteX125" fmla="*/ 3896686 w 4794078"/>
                  <a:gd name="connsiteY125" fmla="*/ 373359 h 3098630"/>
                  <a:gd name="connsiteX126" fmla="*/ 3741298 w 4794078"/>
                  <a:gd name="connsiteY126" fmla="*/ 295665 h 3098630"/>
                  <a:gd name="connsiteX127" fmla="*/ 3723368 w 4794078"/>
                  <a:gd name="connsiteY127" fmla="*/ 283712 h 3098630"/>
                  <a:gd name="connsiteX128" fmla="*/ 3675556 w 4794078"/>
                  <a:gd name="connsiteY128" fmla="*/ 265783 h 3098630"/>
                  <a:gd name="connsiteX129" fmla="*/ 3621768 w 4794078"/>
                  <a:gd name="connsiteY129" fmla="*/ 235900 h 3098630"/>
                  <a:gd name="connsiteX130" fmla="*/ 3550050 w 4794078"/>
                  <a:gd name="connsiteY130" fmla="*/ 188088 h 3098630"/>
                  <a:gd name="connsiteX131" fmla="*/ 3532121 w 4794078"/>
                  <a:gd name="connsiteY131" fmla="*/ 182112 h 3098630"/>
                  <a:gd name="connsiteX132" fmla="*/ 3484309 w 4794078"/>
                  <a:gd name="connsiteY132" fmla="*/ 158206 h 3098630"/>
                  <a:gd name="connsiteX133" fmla="*/ 3460403 w 4794078"/>
                  <a:gd name="connsiteY133" fmla="*/ 146253 h 3098630"/>
                  <a:gd name="connsiteX134" fmla="*/ 3406615 w 4794078"/>
                  <a:gd name="connsiteY134" fmla="*/ 140277 h 3098630"/>
                  <a:gd name="connsiteX135" fmla="*/ 3310992 w 4794078"/>
                  <a:gd name="connsiteY135" fmla="*/ 116371 h 3098630"/>
                  <a:gd name="connsiteX136" fmla="*/ 3119745 w 4794078"/>
                  <a:gd name="connsiteY136" fmla="*/ 74536 h 3098630"/>
                  <a:gd name="connsiteX137" fmla="*/ 3054003 w 4794078"/>
                  <a:gd name="connsiteY137" fmla="*/ 56606 h 3098630"/>
                  <a:gd name="connsiteX138" fmla="*/ 2994239 w 4794078"/>
                  <a:gd name="connsiteY138" fmla="*/ 44653 h 3098630"/>
                  <a:gd name="connsiteX139" fmla="*/ 2970333 w 4794078"/>
                  <a:gd name="connsiteY139" fmla="*/ 38677 h 3098630"/>
                  <a:gd name="connsiteX140" fmla="*/ 2922521 w 4794078"/>
                  <a:gd name="connsiteY140" fmla="*/ 32700 h 3098630"/>
                  <a:gd name="connsiteX141" fmla="*/ 2689439 w 4794078"/>
                  <a:gd name="connsiteY141" fmla="*/ 38677 h 3098630"/>
                  <a:gd name="connsiteX142" fmla="*/ 2671509 w 4794078"/>
                  <a:gd name="connsiteY142" fmla="*/ 44653 h 3098630"/>
                  <a:gd name="connsiteX143" fmla="*/ 2641627 w 4794078"/>
                  <a:gd name="connsiteY143" fmla="*/ 50630 h 3098630"/>
                  <a:gd name="connsiteX144" fmla="*/ 2229250 w 4794078"/>
                  <a:gd name="connsiteY144" fmla="*/ 38677 h 3098630"/>
                  <a:gd name="connsiteX145" fmla="*/ 2169486 w 4794078"/>
                  <a:gd name="connsiteY145" fmla="*/ 32700 h 3098630"/>
                  <a:gd name="connsiteX146" fmla="*/ 2085815 w 4794078"/>
                  <a:gd name="connsiteY146" fmla="*/ 14771 h 3098630"/>
                  <a:gd name="connsiteX147" fmla="*/ 2026050 w 4794078"/>
                  <a:gd name="connsiteY147" fmla="*/ 8794 h 3098630"/>
                  <a:gd name="connsiteX148" fmla="*/ 1882615 w 4794078"/>
                  <a:gd name="connsiteY148" fmla="*/ 8794 h 3098630"/>
                  <a:gd name="connsiteX149" fmla="*/ 1679415 w 4794078"/>
                  <a:gd name="connsiteY149" fmla="*/ 2818 h 309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</a:cxnLst>
                <a:rect l="l" t="t" r="r" b="b"/>
                <a:pathLst>
                  <a:path w="4794078" h="3098630">
                    <a:moveTo>
                      <a:pt x="1679415" y="2818"/>
                    </a:moveTo>
                    <a:lnTo>
                      <a:pt x="1679415" y="2818"/>
                    </a:lnTo>
                    <a:cubicBezTo>
                      <a:pt x="1659493" y="10787"/>
                      <a:pt x="1639093" y="17650"/>
                      <a:pt x="1619650" y="26724"/>
                    </a:cubicBezTo>
                    <a:cubicBezTo>
                      <a:pt x="1609124" y="31636"/>
                      <a:pt x="1599922" y="39012"/>
                      <a:pt x="1589768" y="44653"/>
                    </a:cubicBezTo>
                    <a:cubicBezTo>
                      <a:pt x="1574252" y="53273"/>
                      <a:pt x="1536654" y="70327"/>
                      <a:pt x="1524027" y="74536"/>
                    </a:cubicBezTo>
                    <a:cubicBezTo>
                      <a:pt x="1514390" y="77748"/>
                      <a:pt x="1504106" y="78520"/>
                      <a:pt x="1494145" y="80512"/>
                    </a:cubicBezTo>
                    <a:cubicBezTo>
                      <a:pt x="1480200" y="86488"/>
                      <a:pt x="1466470" y="92995"/>
                      <a:pt x="1452309" y="98441"/>
                    </a:cubicBezTo>
                    <a:cubicBezTo>
                      <a:pt x="1440549" y="102964"/>
                      <a:pt x="1428080" y="105548"/>
                      <a:pt x="1416450" y="110394"/>
                    </a:cubicBezTo>
                    <a:cubicBezTo>
                      <a:pt x="1404114" y="115534"/>
                      <a:pt x="1392726" y="122724"/>
                      <a:pt x="1380592" y="128324"/>
                    </a:cubicBezTo>
                    <a:cubicBezTo>
                      <a:pt x="1366816" y="134682"/>
                      <a:pt x="1352568" y="139975"/>
                      <a:pt x="1338756" y="146253"/>
                    </a:cubicBezTo>
                    <a:cubicBezTo>
                      <a:pt x="1330645" y="149940"/>
                      <a:pt x="1323223" y="155161"/>
                      <a:pt x="1314850" y="158206"/>
                    </a:cubicBezTo>
                    <a:cubicBezTo>
                      <a:pt x="1301220" y="163162"/>
                      <a:pt x="1286960" y="166175"/>
                      <a:pt x="1273015" y="170159"/>
                    </a:cubicBezTo>
                    <a:cubicBezTo>
                      <a:pt x="1263054" y="176135"/>
                      <a:pt x="1253708" y="183281"/>
                      <a:pt x="1243133" y="188088"/>
                    </a:cubicBezTo>
                    <a:cubicBezTo>
                      <a:pt x="1165823" y="223229"/>
                      <a:pt x="1249062" y="174294"/>
                      <a:pt x="1171415" y="217971"/>
                    </a:cubicBezTo>
                    <a:cubicBezTo>
                      <a:pt x="1151166" y="229361"/>
                      <a:pt x="1132149" y="242897"/>
                      <a:pt x="1111650" y="253830"/>
                    </a:cubicBezTo>
                    <a:cubicBezTo>
                      <a:pt x="1102184" y="258878"/>
                      <a:pt x="1091118" y="260523"/>
                      <a:pt x="1081768" y="265783"/>
                    </a:cubicBezTo>
                    <a:cubicBezTo>
                      <a:pt x="913760" y="360288"/>
                      <a:pt x="1086075" y="272595"/>
                      <a:pt x="980168" y="325547"/>
                    </a:cubicBezTo>
                    <a:cubicBezTo>
                      <a:pt x="972199" y="333516"/>
                      <a:pt x="965494" y="342990"/>
                      <a:pt x="956262" y="349453"/>
                    </a:cubicBezTo>
                    <a:cubicBezTo>
                      <a:pt x="888001" y="397237"/>
                      <a:pt x="928313" y="323614"/>
                      <a:pt x="824780" y="427147"/>
                    </a:cubicBezTo>
                    <a:cubicBezTo>
                      <a:pt x="806292" y="445635"/>
                      <a:pt x="800680" y="452567"/>
                      <a:pt x="776968" y="468983"/>
                    </a:cubicBezTo>
                    <a:cubicBezTo>
                      <a:pt x="727945" y="502922"/>
                      <a:pt x="737312" y="488959"/>
                      <a:pt x="699274" y="522771"/>
                    </a:cubicBezTo>
                    <a:cubicBezTo>
                      <a:pt x="690851" y="530258"/>
                      <a:pt x="683849" y="539256"/>
                      <a:pt x="675368" y="546677"/>
                    </a:cubicBezTo>
                    <a:cubicBezTo>
                      <a:pt x="667872" y="553236"/>
                      <a:pt x="659193" y="558325"/>
                      <a:pt x="651462" y="564606"/>
                    </a:cubicBezTo>
                    <a:cubicBezTo>
                      <a:pt x="627311" y="584229"/>
                      <a:pt x="603896" y="604748"/>
                      <a:pt x="579745" y="624371"/>
                    </a:cubicBezTo>
                    <a:cubicBezTo>
                      <a:pt x="572014" y="630652"/>
                      <a:pt x="561816" y="634331"/>
                      <a:pt x="555839" y="642300"/>
                    </a:cubicBezTo>
                    <a:cubicBezTo>
                      <a:pt x="549862" y="650269"/>
                      <a:pt x="545561" y="659829"/>
                      <a:pt x="537909" y="666206"/>
                    </a:cubicBezTo>
                    <a:cubicBezTo>
                      <a:pt x="521355" y="680001"/>
                      <a:pt x="501360" y="689136"/>
                      <a:pt x="484121" y="702065"/>
                    </a:cubicBezTo>
                    <a:cubicBezTo>
                      <a:pt x="477360" y="707136"/>
                      <a:pt x="472838" y="714772"/>
                      <a:pt x="466192" y="719994"/>
                    </a:cubicBezTo>
                    <a:cubicBezTo>
                      <a:pt x="444885" y="736735"/>
                      <a:pt x="419610" y="748645"/>
                      <a:pt x="400450" y="767806"/>
                    </a:cubicBezTo>
                    <a:cubicBezTo>
                      <a:pt x="392482" y="775775"/>
                      <a:pt x="385345" y="784672"/>
                      <a:pt x="376545" y="791712"/>
                    </a:cubicBezTo>
                    <a:cubicBezTo>
                      <a:pt x="365327" y="800686"/>
                      <a:pt x="350844" y="805460"/>
                      <a:pt x="340686" y="815618"/>
                    </a:cubicBezTo>
                    <a:cubicBezTo>
                      <a:pt x="288285" y="868016"/>
                      <a:pt x="354767" y="803882"/>
                      <a:pt x="304827" y="845500"/>
                    </a:cubicBezTo>
                    <a:cubicBezTo>
                      <a:pt x="298334" y="850911"/>
                      <a:pt x="293315" y="857929"/>
                      <a:pt x="286898" y="863430"/>
                    </a:cubicBezTo>
                    <a:cubicBezTo>
                      <a:pt x="279335" y="869912"/>
                      <a:pt x="270488" y="874800"/>
                      <a:pt x="262992" y="881359"/>
                    </a:cubicBezTo>
                    <a:cubicBezTo>
                      <a:pt x="228086" y="911901"/>
                      <a:pt x="253436" y="900482"/>
                      <a:pt x="221156" y="911241"/>
                    </a:cubicBezTo>
                    <a:cubicBezTo>
                      <a:pt x="213187" y="921202"/>
                      <a:pt x="206935" y="932822"/>
                      <a:pt x="197250" y="941124"/>
                    </a:cubicBezTo>
                    <a:cubicBezTo>
                      <a:pt x="192467" y="945224"/>
                      <a:pt x="184104" y="943000"/>
                      <a:pt x="179321" y="947100"/>
                    </a:cubicBezTo>
                    <a:cubicBezTo>
                      <a:pt x="92363" y="1021636"/>
                      <a:pt x="199005" y="947922"/>
                      <a:pt x="137486" y="988936"/>
                    </a:cubicBezTo>
                    <a:cubicBezTo>
                      <a:pt x="120085" y="1015036"/>
                      <a:pt x="123235" y="1011691"/>
                      <a:pt x="95650" y="1042724"/>
                    </a:cubicBezTo>
                    <a:cubicBezTo>
                      <a:pt x="90035" y="1049041"/>
                      <a:pt x="82910" y="1053982"/>
                      <a:pt x="77721" y="1060653"/>
                    </a:cubicBezTo>
                    <a:cubicBezTo>
                      <a:pt x="64203" y="1078033"/>
                      <a:pt x="50732" y="1099720"/>
                      <a:pt x="41862" y="1120418"/>
                    </a:cubicBezTo>
                    <a:cubicBezTo>
                      <a:pt x="35724" y="1134741"/>
                      <a:pt x="34239" y="1147098"/>
                      <a:pt x="29909" y="1162253"/>
                    </a:cubicBezTo>
                    <a:cubicBezTo>
                      <a:pt x="21428" y="1191937"/>
                      <a:pt x="24029" y="1170592"/>
                      <a:pt x="17956" y="1210065"/>
                    </a:cubicBezTo>
                    <a:cubicBezTo>
                      <a:pt x="8302" y="1272818"/>
                      <a:pt x="18196" y="1239231"/>
                      <a:pt x="6003" y="1275806"/>
                    </a:cubicBezTo>
                    <a:cubicBezTo>
                      <a:pt x="4011" y="1289751"/>
                      <a:pt x="-387" y="1303561"/>
                      <a:pt x="27" y="1317641"/>
                    </a:cubicBezTo>
                    <a:cubicBezTo>
                      <a:pt x="4005" y="1452866"/>
                      <a:pt x="207" y="1431909"/>
                      <a:pt x="17956" y="1502912"/>
                    </a:cubicBezTo>
                    <a:cubicBezTo>
                      <a:pt x="19948" y="1520841"/>
                      <a:pt x="20967" y="1538906"/>
                      <a:pt x="23933" y="1556700"/>
                    </a:cubicBezTo>
                    <a:cubicBezTo>
                      <a:pt x="24759" y="1561658"/>
                      <a:pt x="37205" y="1618093"/>
                      <a:pt x="41862" y="1634394"/>
                    </a:cubicBezTo>
                    <a:cubicBezTo>
                      <a:pt x="43593" y="1640452"/>
                      <a:pt x="46311" y="1646212"/>
                      <a:pt x="47839" y="1652324"/>
                    </a:cubicBezTo>
                    <a:cubicBezTo>
                      <a:pt x="51508" y="1667001"/>
                      <a:pt x="61990" y="1715217"/>
                      <a:pt x="65768" y="1735994"/>
                    </a:cubicBezTo>
                    <a:cubicBezTo>
                      <a:pt x="67936" y="1747916"/>
                      <a:pt x="68557" y="1760162"/>
                      <a:pt x="71745" y="1771853"/>
                    </a:cubicBezTo>
                    <a:cubicBezTo>
                      <a:pt x="74568" y="1782203"/>
                      <a:pt x="79714" y="1791775"/>
                      <a:pt x="83698" y="1801736"/>
                    </a:cubicBezTo>
                    <a:cubicBezTo>
                      <a:pt x="85690" y="1815681"/>
                      <a:pt x="86912" y="1829758"/>
                      <a:pt x="89674" y="1843571"/>
                    </a:cubicBezTo>
                    <a:cubicBezTo>
                      <a:pt x="90909" y="1849748"/>
                      <a:pt x="93497" y="1855580"/>
                      <a:pt x="95650" y="1861500"/>
                    </a:cubicBezTo>
                    <a:cubicBezTo>
                      <a:pt x="101467" y="1877496"/>
                      <a:pt x="108197" y="1893164"/>
                      <a:pt x="113580" y="1909312"/>
                    </a:cubicBezTo>
                    <a:cubicBezTo>
                      <a:pt x="118166" y="1923071"/>
                      <a:pt x="122016" y="1937077"/>
                      <a:pt x="125533" y="1951147"/>
                    </a:cubicBezTo>
                    <a:cubicBezTo>
                      <a:pt x="127997" y="1961002"/>
                      <a:pt x="127942" y="1971519"/>
                      <a:pt x="131509" y="1981030"/>
                    </a:cubicBezTo>
                    <a:cubicBezTo>
                      <a:pt x="134031" y="1987755"/>
                      <a:pt x="140250" y="1992535"/>
                      <a:pt x="143462" y="1998959"/>
                    </a:cubicBezTo>
                    <a:cubicBezTo>
                      <a:pt x="146279" y="2004594"/>
                      <a:pt x="146880" y="2011131"/>
                      <a:pt x="149439" y="2016888"/>
                    </a:cubicBezTo>
                    <a:cubicBezTo>
                      <a:pt x="154867" y="2029100"/>
                      <a:pt x="162228" y="2040411"/>
                      <a:pt x="167368" y="2052747"/>
                    </a:cubicBezTo>
                    <a:cubicBezTo>
                      <a:pt x="172214" y="2064377"/>
                      <a:pt x="175337" y="2076653"/>
                      <a:pt x="179321" y="2088606"/>
                    </a:cubicBezTo>
                    <a:cubicBezTo>
                      <a:pt x="181313" y="2094583"/>
                      <a:pt x="182057" y="2101134"/>
                      <a:pt x="185298" y="2106536"/>
                    </a:cubicBezTo>
                    <a:cubicBezTo>
                      <a:pt x="214688" y="2155520"/>
                      <a:pt x="198029" y="2126022"/>
                      <a:pt x="233109" y="2196183"/>
                    </a:cubicBezTo>
                    <a:cubicBezTo>
                      <a:pt x="244778" y="2219522"/>
                      <a:pt x="242939" y="2218312"/>
                      <a:pt x="257015" y="2238018"/>
                    </a:cubicBezTo>
                    <a:cubicBezTo>
                      <a:pt x="262805" y="2246124"/>
                      <a:pt x="270223" y="2253154"/>
                      <a:pt x="274945" y="2261924"/>
                    </a:cubicBezTo>
                    <a:cubicBezTo>
                      <a:pt x="314813" y="2335966"/>
                      <a:pt x="279578" y="2296441"/>
                      <a:pt x="316780" y="2333641"/>
                    </a:cubicBezTo>
                    <a:cubicBezTo>
                      <a:pt x="326705" y="2353491"/>
                      <a:pt x="328016" y="2358584"/>
                      <a:pt x="340686" y="2375477"/>
                    </a:cubicBezTo>
                    <a:cubicBezTo>
                      <a:pt x="348340" y="2385682"/>
                      <a:pt x="356938" y="2395154"/>
                      <a:pt x="364592" y="2405359"/>
                    </a:cubicBezTo>
                    <a:cubicBezTo>
                      <a:pt x="368902" y="2411105"/>
                      <a:pt x="372370" y="2417443"/>
                      <a:pt x="376545" y="2423288"/>
                    </a:cubicBezTo>
                    <a:cubicBezTo>
                      <a:pt x="382335" y="2431393"/>
                      <a:pt x="388685" y="2439089"/>
                      <a:pt x="394474" y="2447194"/>
                    </a:cubicBezTo>
                    <a:cubicBezTo>
                      <a:pt x="398649" y="2453039"/>
                      <a:pt x="401655" y="2459755"/>
                      <a:pt x="406427" y="2465124"/>
                    </a:cubicBezTo>
                    <a:cubicBezTo>
                      <a:pt x="417657" y="2477758"/>
                      <a:pt x="430978" y="2488418"/>
                      <a:pt x="442286" y="2500983"/>
                    </a:cubicBezTo>
                    <a:cubicBezTo>
                      <a:pt x="495480" y="2560087"/>
                      <a:pt x="406777" y="2479390"/>
                      <a:pt x="502050" y="2566724"/>
                    </a:cubicBezTo>
                    <a:cubicBezTo>
                      <a:pt x="511453" y="2575344"/>
                      <a:pt x="521421" y="2583403"/>
                      <a:pt x="531933" y="2590630"/>
                    </a:cubicBezTo>
                    <a:cubicBezTo>
                      <a:pt x="553337" y="2605345"/>
                      <a:pt x="579307" y="2614098"/>
                      <a:pt x="597674" y="2632465"/>
                    </a:cubicBezTo>
                    <a:cubicBezTo>
                      <a:pt x="622711" y="2657502"/>
                      <a:pt x="622181" y="2659660"/>
                      <a:pt x="663415" y="2680277"/>
                    </a:cubicBezTo>
                    <a:cubicBezTo>
                      <a:pt x="674684" y="2685912"/>
                      <a:pt x="687321" y="2688246"/>
                      <a:pt x="699274" y="2692230"/>
                    </a:cubicBezTo>
                    <a:cubicBezTo>
                      <a:pt x="709235" y="2700199"/>
                      <a:pt x="718117" y="2709745"/>
                      <a:pt x="729156" y="2716136"/>
                    </a:cubicBezTo>
                    <a:cubicBezTo>
                      <a:pt x="793578" y="2753433"/>
                      <a:pt x="795576" y="2752221"/>
                      <a:pt x="848686" y="2769924"/>
                    </a:cubicBezTo>
                    <a:cubicBezTo>
                      <a:pt x="896281" y="2805619"/>
                      <a:pt x="904871" y="2814549"/>
                      <a:pt x="986145" y="2841641"/>
                    </a:cubicBezTo>
                    <a:cubicBezTo>
                      <a:pt x="1004074" y="2847618"/>
                      <a:pt x="1022135" y="2853214"/>
                      <a:pt x="1039933" y="2859571"/>
                    </a:cubicBezTo>
                    <a:cubicBezTo>
                      <a:pt x="1101751" y="2881650"/>
                      <a:pt x="1034289" y="2862659"/>
                      <a:pt x="1123603" y="2889453"/>
                    </a:cubicBezTo>
                    <a:cubicBezTo>
                      <a:pt x="1165277" y="2901955"/>
                      <a:pt x="1207274" y="2913359"/>
                      <a:pt x="1249109" y="2925312"/>
                    </a:cubicBezTo>
                    <a:cubicBezTo>
                      <a:pt x="1263054" y="2929296"/>
                      <a:pt x="1276757" y="2934256"/>
                      <a:pt x="1290945" y="2937265"/>
                    </a:cubicBezTo>
                    <a:cubicBezTo>
                      <a:pt x="1356686" y="2951210"/>
                      <a:pt x="1423550" y="2960638"/>
                      <a:pt x="1488168" y="2979100"/>
                    </a:cubicBezTo>
                    <a:cubicBezTo>
                      <a:pt x="1502113" y="2983084"/>
                      <a:pt x="1515756" y="2988339"/>
                      <a:pt x="1530003" y="2991053"/>
                    </a:cubicBezTo>
                    <a:cubicBezTo>
                      <a:pt x="1557679" y="2996325"/>
                      <a:pt x="1585784" y="2999022"/>
                      <a:pt x="1613674" y="3003006"/>
                    </a:cubicBezTo>
                    <a:lnTo>
                      <a:pt x="1655509" y="3008983"/>
                    </a:lnTo>
                    <a:cubicBezTo>
                      <a:pt x="1669454" y="3010975"/>
                      <a:pt x="1683507" y="3012323"/>
                      <a:pt x="1697345" y="3014959"/>
                    </a:cubicBezTo>
                    <a:lnTo>
                      <a:pt x="1822850" y="3038865"/>
                    </a:lnTo>
                    <a:cubicBezTo>
                      <a:pt x="1854521" y="3044326"/>
                      <a:pt x="1881178" y="3044554"/>
                      <a:pt x="1912498" y="3050818"/>
                    </a:cubicBezTo>
                    <a:cubicBezTo>
                      <a:pt x="2031235" y="3074566"/>
                      <a:pt x="1869283" y="3051938"/>
                      <a:pt x="2043980" y="3074724"/>
                    </a:cubicBezTo>
                    <a:cubicBezTo>
                      <a:pt x="2117982" y="3084376"/>
                      <a:pt x="2091517" y="3078502"/>
                      <a:pt x="2181439" y="3086677"/>
                    </a:cubicBezTo>
                    <a:cubicBezTo>
                      <a:pt x="2202697" y="3088610"/>
                      <a:pt x="2248900" y="3095460"/>
                      <a:pt x="2271086" y="3098630"/>
                    </a:cubicBezTo>
                    <a:cubicBezTo>
                      <a:pt x="2368036" y="3097204"/>
                      <a:pt x="2639369" y="3098344"/>
                      <a:pt x="2791039" y="3086677"/>
                    </a:cubicBezTo>
                    <a:cubicBezTo>
                      <a:pt x="2805084" y="3085597"/>
                      <a:pt x="2818979" y="3083016"/>
                      <a:pt x="2832874" y="3080700"/>
                    </a:cubicBezTo>
                    <a:lnTo>
                      <a:pt x="2970333" y="3056794"/>
                    </a:lnTo>
                    <a:cubicBezTo>
                      <a:pt x="2990675" y="3053513"/>
                      <a:pt x="3053141" y="3047052"/>
                      <a:pt x="3071933" y="3044841"/>
                    </a:cubicBezTo>
                    <a:cubicBezTo>
                      <a:pt x="3087884" y="3042964"/>
                      <a:pt x="3103902" y="3041505"/>
                      <a:pt x="3119745" y="3038865"/>
                    </a:cubicBezTo>
                    <a:cubicBezTo>
                      <a:pt x="3151734" y="3033534"/>
                      <a:pt x="3183418" y="3026493"/>
                      <a:pt x="3215368" y="3020936"/>
                    </a:cubicBezTo>
                    <a:cubicBezTo>
                      <a:pt x="3229246" y="3018522"/>
                      <a:pt x="3243429" y="3017911"/>
                      <a:pt x="3257203" y="3014959"/>
                    </a:cubicBezTo>
                    <a:cubicBezTo>
                      <a:pt x="3367944" y="2991228"/>
                      <a:pt x="3230912" y="3012738"/>
                      <a:pt x="3340874" y="2997030"/>
                    </a:cubicBezTo>
                    <a:cubicBezTo>
                      <a:pt x="3366772" y="2989061"/>
                      <a:pt x="3392460" y="2980376"/>
                      <a:pt x="3418568" y="2973124"/>
                    </a:cubicBezTo>
                    <a:cubicBezTo>
                      <a:pt x="3485009" y="2954668"/>
                      <a:pt x="3405646" y="2986030"/>
                      <a:pt x="3496262" y="2949218"/>
                    </a:cubicBezTo>
                    <a:cubicBezTo>
                      <a:pt x="3544250" y="2929723"/>
                      <a:pt x="3596346" y="2917799"/>
                      <a:pt x="3639698" y="2889453"/>
                    </a:cubicBezTo>
                    <a:cubicBezTo>
                      <a:pt x="3733270" y="2828271"/>
                      <a:pt x="3911204" y="2714119"/>
                      <a:pt x="3992309" y="2650394"/>
                    </a:cubicBezTo>
                    <a:cubicBezTo>
                      <a:pt x="4075980" y="2584653"/>
                      <a:pt x="4168079" y="2528413"/>
                      <a:pt x="4243321" y="2453171"/>
                    </a:cubicBezTo>
                    <a:cubicBezTo>
                      <a:pt x="4409374" y="2287118"/>
                      <a:pt x="4256538" y="2449932"/>
                      <a:pt x="4380780" y="2291806"/>
                    </a:cubicBezTo>
                    <a:cubicBezTo>
                      <a:pt x="4405211" y="2260712"/>
                      <a:pt x="4435090" y="2234047"/>
                      <a:pt x="4458474" y="2202159"/>
                    </a:cubicBezTo>
                    <a:cubicBezTo>
                      <a:pt x="4500950" y="2144236"/>
                      <a:pt x="4538498" y="2082854"/>
                      <a:pt x="4578003" y="2022865"/>
                    </a:cubicBezTo>
                    <a:cubicBezTo>
                      <a:pt x="4625830" y="1950240"/>
                      <a:pt x="4632199" y="1938776"/>
                      <a:pt x="4673627" y="1849547"/>
                    </a:cubicBezTo>
                    <a:cubicBezTo>
                      <a:pt x="4682662" y="1830086"/>
                      <a:pt x="4690928" y="1810197"/>
                      <a:pt x="4697533" y="1789783"/>
                    </a:cubicBezTo>
                    <a:cubicBezTo>
                      <a:pt x="4712864" y="1742397"/>
                      <a:pt x="4725520" y="1694187"/>
                      <a:pt x="4739368" y="1646347"/>
                    </a:cubicBezTo>
                    <a:cubicBezTo>
                      <a:pt x="4747433" y="1618485"/>
                      <a:pt x="4763274" y="1562677"/>
                      <a:pt x="4763274" y="1562677"/>
                    </a:cubicBezTo>
                    <a:cubicBezTo>
                      <a:pt x="4765266" y="1542755"/>
                      <a:pt x="4766159" y="1522693"/>
                      <a:pt x="4769250" y="1502912"/>
                    </a:cubicBezTo>
                    <a:cubicBezTo>
                      <a:pt x="4776127" y="1458900"/>
                      <a:pt x="4790126" y="1415873"/>
                      <a:pt x="4793156" y="1371430"/>
                    </a:cubicBezTo>
                    <a:cubicBezTo>
                      <a:pt x="4796141" y="1327659"/>
                      <a:pt x="4791275" y="1283628"/>
                      <a:pt x="4787180" y="1239947"/>
                    </a:cubicBezTo>
                    <a:cubicBezTo>
                      <a:pt x="4784188" y="1208036"/>
                      <a:pt x="4772055" y="1161886"/>
                      <a:pt x="4757298" y="1132371"/>
                    </a:cubicBezTo>
                    <a:cubicBezTo>
                      <a:pt x="4746908" y="1111591"/>
                      <a:pt x="4734060" y="1092111"/>
                      <a:pt x="4721439" y="1072606"/>
                    </a:cubicBezTo>
                    <a:cubicBezTo>
                      <a:pt x="4712129" y="1058218"/>
                      <a:pt x="4702841" y="1043668"/>
                      <a:pt x="4691556" y="1030771"/>
                    </a:cubicBezTo>
                    <a:cubicBezTo>
                      <a:pt x="4659407" y="994030"/>
                      <a:pt x="4606796" y="949669"/>
                      <a:pt x="4572027" y="917218"/>
                    </a:cubicBezTo>
                    <a:cubicBezTo>
                      <a:pt x="4518464" y="867226"/>
                      <a:pt x="4562382" y="892695"/>
                      <a:pt x="4452498" y="821594"/>
                    </a:cubicBezTo>
                    <a:cubicBezTo>
                      <a:pt x="4389553" y="780865"/>
                      <a:pt x="4344402" y="756467"/>
                      <a:pt x="4291133" y="708041"/>
                    </a:cubicBezTo>
                    <a:cubicBezTo>
                      <a:pt x="4244217" y="665390"/>
                      <a:pt x="4203185" y="616168"/>
                      <a:pt x="4153674" y="576559"/>
                    </a:cubicBezTo>
                    <a:cubicBezTo>
                      <a:pt x="4123792" y="552653"/>
                      <a:pt x="4092989" y="529854"/>
                      <a:pt x="4064027" y="504841"/>
                    </a:cubicBezTo>
                    <a:cubicBezTo>
                      <a:pt x="3981141" y="433257"/>
                      <a:pt x="4050486" y="457251"/>
                      <a:pt x="3896686" y="373359"/>
                    </a:cubicBezTo>
                    <a:cubicBezTo>
                      <a:pt x="3739691" y="287725"/>
                      <a:pt x="3935874" y="392952"/>
                      <a:pt x="3741298" y="295665"/>
                    </a:cubicBezTo>
                    <a:cubicBezTo>
                      <a:pt x="3734873" y="292453"/>
                      <a:pt x="3729793" y="286924"/>
                      <a:pt x="3723368" y="283712"/>
                    </a:cubicBezTo>
                    <a:cubicBezTo>
                      <a:pt x="3659360" y="251709"/>
                      <a:pt x="3772428" y="318623"/>
                      <a:pt x="3675556" y="265783"/>
                    </a:cubicBezTo>
                    <a:cubicBezTo>
                      <a:pt x="3610966" y="230552"/>
                      <a:pt x="3663628" y="249854"/>
                      <a:pt x="3621768" y="235900"/>
                    </a:cubicBezTo>
                    <a:cubicBezTo>
                      <a:pt x="3594424" y="215393"/>
                      <a:pt x="3584426" y="206839"/>
                      <a:pt x="3550050" y="188088"/>
                    </a:cubicBezTo>
                    <a:cubicBezTo>
                      <a:pt x="3544520" y="185071"/>
                      <a:pt x="3537856" y="184719"/>
                      <a:pt x="3532121" y="182112"/>
                    </a:cubicBezTo>
                    <a:cubicBezTo>
                      <a:pt x="3515900" y="174739"/>
                      <a:pt x="3500246" y="166175"/>
                      <a:pt x="3484309" y="158206"/>
                    </a:cubicBezTo>
                    <a:cubicBezTo>
                      <a:pt x="3476340" y="154222"/>
                      <a:pt x="3469258" y="147237"/>
                      <a:pt x="3460403" y="146253"/>
                    </a:cubicBezTo>
                    <a:lnTo>
                      <a:pt x="3406615" y="140277"/>
                    </a:lnTo>
                    <a:cubicBezTo>
                      <a:pt x="3287810" y="104634"/>
                      <a:pt x="3395001" y="134057"/>
                      <a:pt x="3310992" y="116371"/>
                    </a:cubicBezTo>
                    <a:lnTo>
                      <a:pt x="3119745" y="74536"/>
                    </a:lnTo>
                    <a:cubicBezTo>
                      <a:pt x="3079911" y="54619"/>
                      <a:pt x="3109921" y="66474"/>
                      <a:pt x="3054003" y="56606"/>
                    </a:cubicBezTo>
                    <a:cubicBezTo>
                      <a:pt x="3033996" y="53075"/>
                      <a:pt x="3014104" y="48910"/>
                      <a:pt x="2994239" y="44653"/>
                    </a:cubicBezTo>
                    <a:cubicBezTo>
                      <a:pt x="2986207" y="42932"/>
                      <a:pt x="2978435" y="40027"/>
                      <a:pt x="2970333" y="38677"/>
                    </a:cubicBezTo>
                    <a:cubicBezTo>
                      <a:pt x="2954490" y="36037"/>
                      <a:pt x="2938458" y="34692"/>
                      <a:pt x="2922521" y="32700"/>
                    </a:cubicBezTo>
                    <a:cubicBezTo>
                      <a:pt x="2844827" y="34692"/>
                      <a:pt x="2767071" y="34980"/>
                      <a:pt x="2689439" y="38677"/>
                    </a:cubicBezTo>
                    <a:cubicBezTo>
                      <a:pt x="2683146" y="38977"/>
                      <a:pt x="2677621" y="43125"/>
                      <a:pt x="2671509" y="44653"/>
                    </a:cubicBezTo>
                    <a:cubicBezTo>
                      <a:pt x="2661654" y="47117"/>
                      <a:pt x="2651588" y="48638"/>
                      <a:pt x="2641627" y="50630"/>
                    </a:cubicBezTo>
                    <a:cubicBezTo>
                      <a:pt x="2491764" y="47632"/>
                      <a:pt x="2371204" y="48467"/>
                      <a:pt x="2229250" y="38677"/>
                    </a:cubicBezTo>
                    <a:cubicBezTo>
                      <a:pt x="2209277" y="37300"/>
                      <a:pt x="2189407" y="34692"/>
                      <a:pt x="2169486" y="32700"/>
                    </a:cubicBezTo>
                    <a:cubicBezTo>
                      <a:pt x="2139582" y="25225"/>
                      <a:pt x="2119719" y="19857"/>
                      <a:pt x="2085815" y="14771"/>
                    </a:cubicBezTo>
                    <a:cubicBezTo>
                      <a:pt x="2066015" y="11801"/>
                      <a:pt x="2045972" y="10786"/>
                      <a:pt x="2026050" y="8794"/>
                    </a:cubicBezTo>
                    <a:cubicBezTo>
                      <a:pt x="1964195" y="-6669"/>
                      <a:pt x="2006697" y="1495"/>
                      <a:pt x="1882615" y="8794"/>
                    </a:cubicBezTo>
                    <a:cubicBezTo>
                      <a:pt x="1737570" y="17326"/>
                      <a:pt x="1713282" y="3814"/>
                      <a:pt x="1679415" y="2818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Rectangle 91"/>
                  <p:cNvSpPr/>
                  <p:nvPr/>
                </p:nvSpPr>
                <p:spPr>
                  <a:xfrm>
                    <a:off x="382246" y="4310371"/>
                    <a:ext cx="44037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2" name="Rectangle 9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246" y="4310371"/>
                    <a:ext cx="44037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3" name="Oval 92"/>
              <p:cNvSpPr/>
              <p:nvPr/>
            </p:nvSpPr>
            <p:spPr>
              <a:xfrm>
                <a:off x="411796" y="5228105"/>
                <a:ext cx="176212" cy="19021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892741" y="5873435"/>
                <a:ext cx="176212" cy="19021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1177921" y="4645905"/>
                <a:ext cx="384933" cy="33286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97" name="Straight Arrow Connector 96"/>
              <p:cNvCxnSpPr>
                <a:endCxn id="93" idx="2"/>
              </p:cNvCxnSpPr>
              <p:nvPr/>
            </p:nvCxnSpPr>
            <p:spPr>
              <a:xfrm>
                <a:off x="123502" y="5228105"/>
                <a:ext cx="288294" cy="9510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Oval 100"/>
              <p:cNvSpPr/>
              <p:nvPr/>
            </p:nvSpPr>
            <p:spPr>
              <a:xfrm>
                <a:off x="1956761" y="4893410"/>
                <a:ext cx="176212" cy="19021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1440946" y="5418315"/>
                <a:ext cx="176212" cy="19021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1654564" y="5897211"/>
                <a:ext cx="384933" cy="33286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ectangle 6"/>
                  <p:cNvSpPr/>
                  <p:nvPr/>
                </p:nvSpPr>
                <p:spPr>
                  <a:xfrm>
                    <a:off x="1133853" y="4634674"/>
                    <a:ext cx="440249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3853" y="4634674"/>
                    <a:ext cx="440249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Rectangle 103"/>
                  <p:cNvSpPr/>
                  <p:nvPr/>
                </p:nvSpPr>
                <p:spPr>
                  <a:xfrm>
                    <a:off x="1617158" y="5873435"/>
                    <a:ext cx="440249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04" name="Rectangle 10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17158" y="5873435"/>
                    <a:ext cx="440249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7" name="Rectangle 36"/>
            <p:cNvSpPr/>
            <p:nvPr/>
          </p:nvSpPr>
          <p:spPr>
            <a:xfrm>
              <a:off x="2333369" y="5973461"/>
              <a:ext cx="51456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prstClr val="white"/>
                  </a:solidFill>
                  <a:latin typeface="Calibri Light" panose="020F0302020204030204"/>
                </a:rPr>
                <a:t>NFA</a:t>
              </a:r>
              <a:endParaRPr lang="en-US" sz="16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242166" y="3636558"/>
            <a:ext cx="3594914" cy="2676739"/>
            <a:chOff x="3242166" y="3636558"/>
            <a:chExt cx="3594914" cy="2676739"/>
          </a:xfrm>
        </p:grpSpPr>
        <p:grpSp>
          <p:nvGrpSpPr>
            <p:cNvPr id="74" name="Group 73"/>
            <p:cNvGrpSpPr/>
            <p:nvPr/>
          </p:nvGrpSpPr>
          <p:grpSpPr>
            <a:xfrm>
              <a:off x="3903179" y="3636558"/>
              <a:ext cx="2933901" cy="2566861"/>
              <a:chOff x="5103906" y="3632861"/>
              <a:chExt cx="2933901" cy="2566861"/>
            </a:xfrm>
          </p:grpSpPr>
          <p:sp>
            <p:nvSpPr>
              <p:cNvPr id="78" name="Freeform 77"/>
              <p:cNvSpPr/>
              <p:nvPr/>
            </p:nvSpPr>
            <p:spPr>
              <a:xfrm>
                <a:off x="5198461" y="3632861"/>
                <a:ext cx="2839346" cy="2566861"/>
              </a:xfrm>
              <a:custGeom>
                <a:avLst/>
                <a:gdLst>
                  <a:gd name="connsiteX0" fmla="*/ 1679415 w 4794078"/>
                  <a:gd name="connsiteY0" fmla="*/ 2818 h 3098630"/>
                  <a:gd name="connsiteX1" fmla="*/ 1679415 w 4794078"/>
                  <a:gd name="connsiteY1" fmla="*/ 2818 h 3098630"/>
                  <a:gd name="connsiteX2" fmla="*/ 1619650 w 4794078"/>
                  <a:gd name="connsiteY2" fmla="*/ 26724 h 3098630"/>
                  <a:gd name="connsiteX3" fmla="*/ 1589768 w 4794078"/>
                  <a:gd name="connsiteY3" fmla="*/ 44653 h 3098630"/>
                  <a:gd name="connsiteX4" fmla="*/ 1524027 w 4794078"/>
                  <a:gd name="connsiteY4" fmla="*/ 74536 h 3098630"/>
                  <a:gd name="connsiteX5" fmla="*/ 1494145 w 4794078"/>
                  <a:gd name="connsiteY5" fmla="*/ 80512 h 3098630"/>
                  <a:gd name="connsiteX6" fmla="*/ 1452309 w 4794078"/>
                  <a:gd name="connsiteY6" fmla="*/ 98441 h 3098630"/>
                  <a:gd name="connsiteX7" fmla="*/ 1416450 w 4794078"/>
                  <a:gd name="connsiteY7" fmla="*/ 110394 h 3098630"/>
                  <a:gd name="connsiteX8" fmla="*/ 1380592 w 4794078"/>
                  <a:gd name="connsiteY8" fmla="*/ 128324 h 3098630"/>
                  <a:gd name="connsiteX9" fmla="*/ 1338756 w 4794078"/>
                  <a:gd name="connsiteY9" fmla="*/ 146253 h 3098630"/>
                  <a:gd name="connsiteX10" fmla="*/ 1314850 w 4794078"/>
                  <a:gd name="connsiteY10" fmla="*/ 158206 h 3098630"/>
                  <a:gd name="connsiteX11" fmla="*/ 1273015 w 4794078"/>
                  <a:gd name="connsiteY11" fmla="*/ 170159 h 3098630"/>
                  <a:gd name="connsiteX12" fmla="*/ 1243133 w 4794078"/>
                  <a:gd name="connsiteY12" fmla="*/ 188088 h 3098630"/>
                  <a:gd name="connsiteX13" fmla="*/ 1171415 w 4794078"/>
                  <a:gd name="connsiteY13" fmla="*/ 217971 h 3098630"/>
                  <a:gd name="connsiteX14" fmla="*/ 1111650 w 4794078"/>
                  <a:gd name="connsiteY14" fmla="*/ 253830 h 3098630"/>
                  <a:gd name="connsiteX15" fmla="*/ 1081768 w 4794078"/>
                  <a:gd name="connsiteY15" fmla="*/ 265783 h 3098630"/>
                  <a:gd name="connsiteX16" fmla="*/ 980168 w 4794078"/>
                  <a:gd name="connsiteY16" fmla="*/ 325547 h 3098630"/>
                  <a:gd name="connsiteX17" fmla="*/ 956262 w 4794078"/>
                  <a:gd name="connsiteY17" fmla="*/ 349453 h 3098630"/>
                  <a:gd name="connsiteX18" fmla="*/ 824780 w 4794078"/>
                  <a:gd name="connsiteY18" fmla="*/ 427147 h 3098630"/>
                  <a:gd name="connsiteX19" fmla="*/ 776968 w 4794078"/>
                  <a:gd name="connsiteY19" fmla="*/ 468983 h 3098630"/>
                  <a:gd name="connsiteX20" fmla="*/ 699274 w 4794078"/>
                  <a:gd name="connsiteY20" fmla="*/ 522771 h 3098630"/>
                  <a:gd name="connsiteX21" fmla="*/ 675368 w 4794078"/>
                  <a:gd name="connsiteY21" fmla="*/ 546677 h 3098630"/>
                  <a:gd name="connsiteX22" fmla="*/ 651462 w 4794078"/>
                  <a:gd name="connsiteY22" fmla="*/ 564606 h 3098630"/>
                  <a:gd name="connsiteX23" fmla="*/ 579745 w 4794078"/>
                  <a:gd name="connsiteY23" fmla="*/ 624371 h 3098630"/>
                  <a:gd name="connsiteX24" fmla="*/ 555839 w 4794078"/>
                  <a:gd name="connsiteY24" fmla="*/ 642300 h 3098630"/>
                  <a:gd name="connsiteX25" fmla="*/ 537909 w 4794078"/>
                  <a:gd name="connsiteY25" fmla="*/ 666206 h 3098630"/>
                  <a:gd name="connsiteX26" fmla="*/ 484121 w 4794078"/>
                  <a:gd name="connsiteY26" fmla="*/ 702065 h 3098630"/>
                  <a:gd name="connsiteX27" fmla="*/ 466192 w 4794078"/>
                  <a:gd name="connsiteY27" fmla="*/ 719994 h 3098630"/>
                  <a:gd name="connsiteX28" fmla="*/ 400450 w 4794078"/>
                  <a:gd name="connsiteY28" fmla="*/ 767806 h 3098630"/>
                  <a:gd name="connsiteX29" fmla="*/ 376545 w 4794078"/>
                  <a:gd name="connsiteY29" fmla="*/ 791712 h 3098630"/>
                  <a:gd name="connsiteX30" fmla="*/ 340686 w 4794078"/>
                  <a:gd name="connsiteY30" fmla="*/ 815618 h 3098630"/>
                  <a:gd name="connsiteX31" fmla="*/ 304827 w 4794078"/>
                  <a:gd name="connsiteY31" fmla="*/ 845500 h 3098630"/>
                  <a:gd name="connsiteX32" fmla="*/ 286898 w 4794078"/>
                  <a:gd name="connsiteY32" fmla="*/ 863430 h 3098630"/>
                  <a:gd name="connsiteX33" fmla="*/ 262992 w 4794078"/>
                  <a:gd name="connsiteY33" fmla="*/ 881359 h 3098630"/>
                  <a:gd name="connsiteX34" fmla="*/ 221156 w 4794078"/>
                  <a:gd name="connsiteY34" fmla="*/ 911241 h 3098630"/>
                  <a:gd name="connsiteX35" fmla="*/ 197250 w 4794078"/>
                  <a:gd name="connsiteY35" fmla="*/ 941124 h 3098630"/>
                  <a:gd name="connsiteX36" fmla="*/ 179321 w 4794078"/>
                  <a:gd name="connsiteY36" fmla="*/ 947100 h 3098630"/>
                  <a:gd name="connsiteX37" fmla="*/ 137486 w 4794078"/>
                  <a:gd name="connsiteY37" fmla="*/ 988936 h 3098630"/>
                  <a:gd name="connsiteX38" fmla="*/ 95650 w 4794078"/>
                  <a:gd name="connsiteY38" fmla="*/ 1042724 h 3098630"/>
                  <a:gd name="connsiteX39" fmla="*/ 77721 w 4794078"/>
                  <a:gd name="connsiteY39" fmla="*/ 1060653 h 3098630"/>
                  <a:gd name="connsiteX40" fmla="*/ 41862 w 4794078"/>
                  <a:gd name="connsiteY40" fmla="*/ 1120418 h 3098630"/>
                  <a:gd name="connsiteX41" fmla="*/ 29909 w 4794078"/>
                  <a:gd name="connsiteY41" fmla="*/ 1162253 h 3098630"/>
                  <a:gd name="connsiteX42" fmla="*/ 17956 w 4794078"/>
                  <a:gd name="connsiteY42" fmla="*/ 1210065 h 3098630"/>
                  <a:gd name="connsiteX43" fmla="*/ 6003 w 4794078"/>
                  <a:gd name="connsiteY43" fmla="*/ 1275806 h 3098630"/>
                  <a:gd name="connsiteX44" fmla="*/ 27 w 4794078"/>
                  <a:gd name="connsiteY44" fmla="*/ 1317641 h 3098630"/>
                  <a:gd name="connsiteX45" fmla="*/ 17956 w 4794078"/>
                  <a:gd name="connsiteY45" fmla="*/ 1502912 h 3098630"/>
                  <a:gd name="connsiteX46" fmla="*/ 23933 w 4794078"/>
                  <a:gd name="connsiteY46" fmla="*/ 1556700 h 3098630"/>
                  <a:gd name="connsiteX47" fmla="*/ 41862 w 4794078"/>
                  <a:gd name="connsiteY47" fmla="*/ 1634394 h 3098630"/>
                  <a:gd name="connsiteX48" fmla="*/ 47839 w 4794078"/>
                  <a:gd name="connsiteY48" fmla="*/ 1652324 h 3098630"/>
                  <a:gd name="connsiteX49" fmla="*/ 65768 w 4794078"/>
                  <a:gd name="connsiteY49" fmla="*/ 1735994 h 3098630"/>
                  <a:gd name="connsiteX50" fmla="*/ 71745 w 4794078"/>
                  <a:gd name="connsiteY50" fmla="*/ 1771853 h 3098630"/>
                  <a:gd name="connsiteX51" fmla="*/ 83698 w 4794078"/>
                  <a:gd name="connsiteY51" fmla="*/ 1801736 h 3098630"/>
                  <a:gd name="connsiteX52" fmla="*/ 89674 w 4794078"/>
                  <a:gd name="connsiteY52" fmla="*/ 1843571 h 3098630"/>
                  <a:gd name="connsiteX53" fmla="*/ 95650 w 4794078"/>
                  <a:gd name="connsiteY53" fmla="*/ 1861500 h 3098630"/>
                  <a:gd name="connsiteX54" fmla="*/ 113580 w 4794078"/>
                  <a:gd name="connsiteY54" fmla="*/ 1909312 h 3098630"/>
                  <a:gd name="connsiteX55" fmla="*/ 125533 w 4794078"/>
                  <a:gd name="connsiteY55" fmla="*/ 1951147 h 3098630"/>
                  <a:gd name="connsiteX56" fmla="*/ 131509 w 4794078"/>
                  <a:gd name="connsiteY56" fmla="*/ 1981030 h 3098630"/>
                  <a:gd name="connsiteX57" fmla="*/ 143462 w 4794078"/>
                  <a:gd name="connsiteY57" fmla="*/ 1998959 h 3098630"/>
                  <a:gd name="connsiteX58" fmla="*/ 149439 w 4794078"/>
                  <a:gd name="connsiteY58" fmla="*/ 2016888 h 3098630"/>
                  <a:gd name="connsiteX59" fmla="*/ 167368 w 4794078"/>
                  <a:gd name="connsiteY59" fmla="*/ 2052747 h 3098630"/>
                  <a:gd name="connsiteX60" fmla="*/ 179321 w 4794078"/>
                  <a:gd name="connsiteY60" fmla="*/ 2088606 h 3098630"/>
                  <a:gd name="connsiteX61" fmla="*/ 185298 w 4794078"/>
                  <a:gd name="connsiteY61" fmla="*/ 2106536 h 3098630"/>
                  <a:gd name="connsiteX62" fmla="*/ 233109 w 4794078"/>
                  <a:gd name="connsiteY62" fmla="*/ 2196183 h 3098630"/>
                  <a:gd name="connsiteX63" fmla="*/ 257015 w 4794078"/>
                  <a:gd name="connsiteY63" fmla="*/ 2238018 h 3098630"/>
                  <a:gd name="connsiteX64" fmla="*/ 274945 w 4794078"/>
                  <a:gd name="connsiteY64" fmla="*/ 2261924 h 3098630"/>
                  <a:gd name="connsiteX65" fmla="*/ 316780 w 4794078"/>
                  <a:gd name="connsiteY65" fmla="*/ 2333641 h 3098630"/>
                  <a:gd name="connsiteX66" fmla="*/ 340686 w 4794078"/>
                  <a:gd name="connsiteY66" fmla="*/ 2375477 h 3098630"/>
                  <a:gd name="connsiteX67" fmla="*/ 364592 w 4794078"/>
                  <a:gd name="connsiteY67" fmla="*/ 2405359 h 3098630"/>
                  <a:gd name="connsiteX68" fmla="*/ 376545 w 4794078"/>
                  <a:gd name="connsiteY68" fmla="*/ 2423288 h 3098630"/>
                  <a:gd name="connsiteX69" fmla="*/ 394474 w 4794078"/>
                  <a:gd name="connsiteY69" fmla="*/ 2447194 h 3098630"/>
                  <a:gd name="connsiteX70" fmla="*/ 406427 w 4794078"/>
                  <a:gd name="connsiteY70" fmla="*/ 2465124 h 3098630"/>
                  <a:gd name="connsiteX71" fmla="*/ 442286 w 4794078"/>
                  <a:gd name="connsiteY71" fmla="*/ 2500983 h 3098630"/>
                  <a:gd name="connsiteX72" fmla="*/ 502050 w 4794078"/>
                  <a:gd name="connsiteY72" fmla="*/ 2566724 h 3098630"/>
                  <a:gd name="connsiteX73" fmla="*/ 531933 w 4794078"/>
                  <a:gd name="connsiteY73" fmla="*/ 2590630 h 3098630"/>
                  <a:gd name="connsiteX74" fmla="*/ 597674 w 4794078"/>
                  <a:gd name="connsiteY74" fmla="*/ 2632465 h 3098630"/>
                  <a:gd name="connsiteX75" fmla="*/ 663415 w 4794078"/>
                  <a:gd name="connsiteY75" fmla="*/ 2680277 h 3098630"/>
                  <a:gd name="connsiteX76" fmla="*/ 699274 w 4794078"/>
                  <a:gd name="connsiteY76" fmla="*/ 2692230 h 3098630"/>
                  <a:gd name="connsiteX77" fmla="*/ 729156 w 4794078"/>
                  <a:gd name="connsiteY77" fmla="*/ 2716136 h 3098630"/>
                  <a:gd name="connsiteX78" fmla="*/ 848686 w 4794078"/>
                  <a:gd name="connsiteY78" fmla="*/ 2769924 h 3098630"/>
                  <a:gd name="connsiteX79" fmla="*/ 986145 w 4794078"/>
                  <a:gd name="connsiteY79" fmla="*/ 2841641 h 3098630"/>
                  <a:gd name="connsiteX80" fmla="*/ 1039933 w 4794078"/>
                  <a:gd name="connsiteY80" fmla="*/ 2859571 h 3098630"/>
                  <a:gd name="connsiteX81" fmla="*/ 1123603 w 4794078"/>
                  <a:gd name="connsiteY81" fmla="*/ 2889453 h 3098630"/>
                  <a:gd name="connsiteX82" fmla="*/ 1249109 w 4794078"/>
                  <a:gd name="connsiteY82" fmla="*/ 2925312 h 3098630"/>
                  <a:gd name="connsiteX83" fmla="*/ 1290945 w 4794078"/>
                  <a:gd name="connsiteY83" fmla="*/ 2937265 h 3098630"/>
                  <a:gd name="connsiteX84" fmla="*/ 1488168 w 4794078"/>
                  <a:gd name="connsiteY84" fmla="*/ 2979100 h 3098630"/>
                  <a:gd name="connsiteX85" fmla="*/ 1530003 w 4794078"/>
                  <a:gd name="connsiteY85" fmla="*/ 2991053 h 3098630"/>
                  <a:gd name="connsiteX86" fmla="*/ 1613674 w 4794078"/>
                  <a:gd name="connsiteY86" fmla="*/ 3003006 h 3098630"/>
                  <a:gd name="connsiteX87" fmla="*/ 1655509 w 4794078"/>
                  <a:gd name="connsiteY87" fmla="*/ 3008983 h 3098630"/>
                  <a:gd name="connsiteX88" fmla="*/ 1697345 w 4794078"/>
                  <a:gd name="connsiteY88" fmla="*/ 3014959 h 3098630"/>
                  <a:gd name="connsiteX89" fmla="*/ 1822850 w 4794078"/>
                  <a:gd name="connsiteY89" fmla="*/ 3038865 h 3098630"/>
                  <a:gd name="connsiteX90" fmla="*/ 1912498 w 4794078"/>
                  <a:gd name="connsiteY90" fmla="*/ 3050818 h 3098630"/>
                  <a:gd name="connsiteX91" fmla="*/ 2043980 w 4794078"/>
                  <a:gd name="connsiteY91" fmla="*/ 3074724 h 3098630"/>
                  <a:gd name="connsiteX92" fmla="*/ 2181439 w 4794078"/>
                  <a:gd name="connsiteY92" fmla="*/ 3086677 h 3098630"/>
                  <a:gd name="connsiteX93" fmla="*/ 2271086 w 4794078"/>
                  <a:gd name="connsiteY93" fmla="*/ 3098630 h 3098630"/>
                  <a:gd name="connsiteX94" fmla="*/ 2791039 w 4794078"/>
                  <a:gd name="connsiteY94" fmla="*/ 3086677 h 3098630"/>
                  <a:gd name="connsiteX95" fmla="*/ 2832874 w 4794078"/>
                  <a:gd name="connsiteY95" fmla="*/ 3080700 h 3098630"/>
                  <a:gd name="connsiteX96" fmla="*/ 2970333 w 4794078"/>
                  <a:gd name="connsiteY96" fmla="*/ 3056794 h 3098630"/>
                  <a:gd name="connsiteX97" fmla="*/ 3071933 w 4794078"/>
                  <a:gd name="connsiteY97" fmla="*/ 3044841 h 3098630"/>
                  <a:gd name="connsiteX98" fmla="*/ 3119745 w 4794078"/>
                  <a:gd name="connsiteY98" fmla="*/ 3038865 h 3098630"/>
                  <a:gd name="connsiteX99" fmla="*/ 3215368 w 4794078"/>
                  <a:gd name="connsiteY99" fmla="*/ 3020936 h 3098630"/>
                  <a:gd name="connsiteX100" fmla="*/ 3257203 w 4794078"/>
                  <a:gd name="connsiteY100" fmla="*/ 3014959 h 3098630"/>
                  <a:gd name="connsiteX101" fmla="*/ 3340874 w 4794078"/>
                  <a:gd name="connsiteY101" fmla="*/ 2997030 h 3098630"/>
                  <a:gd name="connsiteX102" fmla="*/ 3418568 w 4794078"/>
                  <a:gd name="connsiteY102" fmla="*/ 2973124 h 3098630"/>
                  <a:gd name="connsiteX103" fmla="*/ 3496262 w 4794078"/>
                  <a:gd name="connsiteY103" fmla="*/ 2949218 h 3098630"/>
                  <a:gd name="connsiteX104" fmla="*/ 3639698 w 4794078"/>
                  <a:gd name="connsiteY104" fmla="*/ 2889453 h 3098630"/>
                  <a:gd name="connsiteX105" fmla="*/ 3992309 w 4794078"/>
                  <a:gd name="connsiteY105" fmla="*/ 2650394 h 3098630"/>
                  <a:gd name="connsiteX106" fmla="*/ 4243321 w 4794078"/>
                  <a:gd name="connsiteY106" fmla="*/ 2453171 h 3098630"/>
                  <a:gd name="connsiteX107" fmla="*/ 4380780 w 4794078"/>
                  <a:gd name="connsiteY107" fmla="*/ 2291806 h 3098630"/>
                  <a:gd name="connsiteX108" fmla="*/ 4458474 w 4794078"/>
                  <a:gd name="connsiteY108" fmla="*/ 2202159 h 3098630"/>
                  <a:gd name="connsiteX109" fmla="*/ 4578003 w 4794078"/>
                  <a:gd name="connsiteY109" fmla="*/ 2022865 h 3098630"/>
                  <a:gd name="connsiteX110" fmla="*/ 4673627 w 4794078"/>
                  <a:gd name="connsiteY110" fmla="*/ 1849547 h 3098630"/>
                  <a:gd name="connsiteX111" fmla="*/ 4697533 w 4794078"/>
                  <a:gd name="connsiteY111" fmla="*/ 1789783 h 3098630"/>
                  <a:gd name="connsiteX112" fmla="*/ 4739368 w 4794078"/>
                  <a:gd name="connsiteY112" fmla="*/ 1646347 h 3098630"/>
                  <a:gd name="connsiteX113" fmla="*/ 4763274 w 4794078"/>
                  <a:gd name="connsiteY113" fmla="*/ 1562677 h 3098630"/>
                  <a:gd name="connsiteX114" fmla="*/ 4769250 w 4794078"/>
                  <a:gd name="connsiteY114" fmla="*/ 1502912 h 3098630"/>
                  <a:gd name="connsiteX115" fmla="*/ 4793156 w 4794078"/>
                  <a:gd name="connsiteY115" fmla="*/ 1371430 h 3098630"/>
                  <a:gd name="connsiteX116" fmla="*/ 4787180 w 4794078"/>
                  <a:gd name="connsiteY116" fmla="*/ 1239947 h 3098630"/>
                  <a:gd name="connsiteX117" fmla="*/ 4757298 w 4794078"/>
                  <a:gd name="connsiteY117" fmla="*/ 1132371 h 3098630"/>
                  <a:gd name="connsiteX118" fmla="*/ 4721439 w 4794078"/>
                  <a:gd name="connsiteY118" fmla="*/ 1072606 h 3098630"/>
                  <a:gd name="connsiteX119" fmla="*/ 4691556 w 4794078"/>
                  <a:gd name="connsiteY119" fmla="*/ 1030771 h 3098630"/>
                  <a:gd name="connsiteX120" fmla="*/ 4572027 w 4794078"/>
                  <a:gd name="connsiteY120" fmla="*/ 917218 h 3098630"/>
                  <a:gd name="connsiteX121" fmla="*/ 4452498 w 4794078"/>
                  <a:gd name="connsiteY121" fmla="*/ 821594 h 3098630"/>
                  <a:gd name="connsiteX122" fmla="*/ 4291133 w 4794078"/>
                  <a:gd name="connsiteY122" fmla="*/ 708041 h 3098630"/>
                  <a:gd name="connsiteX123" fmla="*/ 4153674 w 4794078"/>
                  <a:gd name="connsiteY123" fmla="*/ 576559 h 3098630"/>
                  <a:gd name="connsiteX124" fmla="*/ 4064027 w 4794078"/>
                  <a:gd name="connsiteY124" fmla="*/ 504841 h 3098630"/>
                  <a:gd name="connsiteX125" fmla="*/ 3896686 w 4794078"/>
                  <a:gd name="connsiteY125" fmla="*/ 373359 h 3098630"/>
                  <a:gd name="connsiteX126" fmla="*/ 3741298 w 4794078"/>
                  <a:gd name="connsiteY126" fmla="*/ 295665 h 3098630"/>
                  <a:gd name="connsiteX127" fmla="*/ 3723368 w 4794078"/>
                  <a:gd name="connsiteY127" fmla="*/ 283712 h 3098630"/>
                  <a:gd name="connsiteX128" fmla="*/ 3675556 w 4794078"/>
                  <a:gd name="connsiteY128" fmla="*/ 265783 h 3098630"/>
                  <a:gd name="connsiteX129" fmla="*/ 3621768 w 4794078"/>
                  <a:gd name="connsiteY129" fmla="*/ 235900 h 3098630"/>
                  <a:gd name="connsiteX130" fmla="*/ 3550050 w 4794078"/>
                  <a:gd name="connsiteY130" fmla="*/ 188088 h 3098630"/>
                  <a:gd name="connsiteX131" fmla="*/ 3532121 w 4794078"/>
                  <a:gd name="connsiteY131" fmla="*/ 182112 h 3098630"/>
                  <a:gd name="connsiteX132" fmla="*/ 3484309 w 4794078"/>
                  <a:gd name="connsiteY132" fmla="*/ 158206 h 3098630"/>
                  <a:gd name="connsiteX133" fmla="*/ 3460403 w 4794078"/>
                  <a:gd name="connsiteY133" fmla="*/ 146253 h 3098630"/>
                  <a:gd name="connsiteX134" fmla="*/ 3406615 w 4794078"/>
                  <a:gd name="connsiteY134" fmla="*/ 140277 h 3098630"/>
                  <a:gd name="connsiteX135" fmla="*/ 3310992 w 4794078"/>
                  <a:gd name="connsiteY135" fmla="*/ 116371 h 3098630"/>
                  <a:gd name="connsiteX136" fmla="*/ 3119745 w 4794078"/>
                  <a:gd name="connsiteY136" fmla="*/ 74536 h 3098630"/>
                  <a:gd name="connsiteX137" fmla="*/ 3054003 w 4794078"/>
                  <a:gd name="connsiteY137" fmla="*/ 56606 h 3098630"/>
                  <a:gd name="connsiteX138" fmla="*/ 2994239 w 4794078"/>
                  <a:gd name="connsiteY138" fmla="*/ 44653 h 3098630"/>
                  <a:gd name="connsiteX139" fmla="*/ 2970333 w 4794078"/>
                  <a:gd name="connsiteY139" fmla="*/ 38677 h 3098630"/>
                  <a:gd name="connsiteX140" fmla="*/ 2922521 w 4794078"/>
                  <a:gd name="connsiteY140" fmla="*/ 32700 h 3098630"/>
                  <a:gd name="connsiteX141" fmla="*/ 2689439 w 4794078"/>
                  <a:gd name="connsiteY141" fmla="*/ 38677 h 3098630"/>
                  <a:gd name="connsiteX142" fmla="*/ 2671509 w 4794078"/>
                  <a:gd name="connsiteY142" fmla="*/ 44653 h 3098630"/>
                  <a:gd name="connsiteX143" fmla="*/ 2641627 w 4794078"/>
                  <a:gd name="connsiteY143" fmla="*/ 50630 h 3098630"/>
                  <a:gd name="connsiteX144" fmla="*/ 2229250 w 4794078"/>
                  <a:gd name="connsiteY144" fmla="*/ 38677 h 3098630"/>
                  <a:gd name="connsiteX145" fmla="*/ 2169486 w 4794078"/>
                  <a:gd name="connsiteY145" fmla="*/ 32700 h 3098630"/>
                  <a:gd name="connsiteX146" fmla="*/ 2085815 w 4794078"/>
                  <a:gd name="connsiteY146" fmla="*/ 14771 h 3098630"/>
                  <a:gd name="connsiteX147" fmla="*/ 2026050 w 4794078"/>
                  <a:gd name="connsiteY147" fmla="*/ 8794 h 3098630"/>
                  <a:gd name="connsiteX148" fmla="*/ 1882615 w 4794078"/>
                  <a:gd name="connsiteY148" fmla="*/ 8794 h 3098630"/>
                  <a:gd name="connsiteX149" fmla="*/ 1679415 w 4794078"/>
                  <a:gd name="connsiteY149" fmla="*/ 2818 h 309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</a:cxnLst>
                <a:rect l="l" t="t" r="r" b="b"/>
                <a:pathLst>
                  <a:path w="4794078" h="3098630">
                    <a:moveTo>
                      <a:pt x="1679415" y="2818"/>
                    </a:moveTo>
                    <a:lnTo>
                      <a:pt x="1679415" y="2818"/>
                    </a:lnTo>
                    <a:cubicBezTo>
                      <a:pt x="1659493" y="10787"/>
                      <a:pt x="1639093" y="17650"/>
                      <a:pt x="1619650" y="26724"/>
                    </a:cubicBezTo>
                    <a:cubicBezTo>
                      <a:pt x="1609124" y="31636"/>
                      <a:pt x="1599922" y="39012"/>
                      <a:pt x="1589768" y="44653"/>
                    </a:cubicBezTo>
                    <a:cubicBezTo>
                      <a:pt x="1574252" y="53273"/>
                      <a:pt x="1536654" y="70327"/>
                      <a:pt x="1524027" y="74536"/>
                    </a:cubicBezTo>
                    <a:cubicBezTo>
                      <a:pt x="1514390" y="77748"/>
                      <a:pt x="1504106" y="78520"/>
                      <a:pt x="1494145" y="80512"/>
                    </a:cubicBezTo>
                    <a:cubicBezTo>
                      <a:pt x="1480200" y="86488"/>
                      <a:pt x="1466470" y="92995"/>
                      <a:pt x="1452309" y="98441"/>
                    </a:cubicBezTo>
                    <a:cubicBezTo>
                      <a:pt x="1440549" y="102964"/>
                      <a:pt x="1428080" y="105548"/>
                      <a:pt x="1416450" y="110394"/>
                    </a:cubicBezTo>
                    <a:cubicBezTo>
                      <a:pt x="1404114" y="115534"/>
                      <a:pt x="1392726" y="122724"/>
                      <a:pt x="1380592" y="128324"/>
                    </a:cubicBezTo>
                    <a:cubicBezTo>
                      <a:pt x="1366816" y="134682"/>
                      <a:pt x="1352568" y="139975"/>
                      <a:pt x="1338756" y="146253"/>
                    </a:cubicBezTo>
                    <a:cubicBezTo>
                      <a:pt x="1330645" y="149940"/>
                      <a:pt x="1323223" y="155161"/>
                      <a:pt x="1314850" y="158206"/>
                    </a:cubicBezTo>
                    <a:cubicBezTo>
                      <a:pt x="1301220" y="163162"/>
                      <a:pt x="1286960" y="166175"/>
                      <a:pt x="1273015" y="170159"/>
                    </a:cubicBezTo>
                    <a:cubicBezTo>
                      <a:pt x="1263054" y="176135"/>
                      <a:pt x="1253708" y="183281"/>
                      <a:pt x="1243133" y="188088"/>
                    </a:cubicBezTo>
                    <a:cubicBezTo>
                      <a:pt x="1165823" y="223229"/>
                      <a:pt x="1249062" y="174294"/>
                      <a:pt x="1171415" y="217971"/>
                    </a:cubicBezTo>
                    <a:cubicBezTo>
                      <a:pt x="1151166" y="229361"/>
                      <a:pt x="1132149" y="242897"/>
                      <a:pt x="1111650" y="253830"/>
                    </a:cubicBezTo>
                    <a:cubicBezTo>
                      <a:pt x="1102184" y="258878"/>
                      <a:pt x="1091118" y="260523"/>
                      <a:pt x="1081768" y="265783"/>
                    </a:cubicBezTo>
                    <a:cubicBezTo>
                      <a:pt x="913760" y="360288"/>
                      <a:pt x="1086075" y="272595"/>
                      <a:pt x="980168" y="325547"/>
                    </a:cubicBezTo>
                    <a:cubicBezTo>
                      <a:pt x="972199" y="333516"/>
                      <a:pt x="965494" y="342990"/>
                      <a:pt x="956262" y="349453"/>
                    </a:cubicBezTo>
                    <a:cubicBezTo>
                      <a:pt x="888001" y="397237"/>
                      <a:pt x="928313" y="323614"/>
                      <a:pt x="824780" y="427147"/>
                    </a:cubicBezTo>
                    <a:cubicBezTo>
                      <a:pt x="806292" y="445635"/>
                      <a:pt x="800680" y="452567"/>
                      <a:pt x="776968" y="468983"/>
                    </a:cubicBezTo>
                    <a:cubicBezTo>
                      <a:pt x="727945" y="502922"/>
                      <a:pt x="737312" y="488959"/>
                      <a:pt x="699274" y="522771"/>
                    </a:cubicBezTo>
                    <a:cubicBezTo>
                      <a:pt x="690851" y="530258"/>
                      <a:pt x="683849" y="539256"/>
                      <a:pt x="675368" y="546677"/>
                    </a:cubicBezTo>
                    <a:cubicBezTo>
                      <a:pt x="667872" y="553236"/>
                      <a:pt x="659193" y="558325"/>
                      <a:pt x="651462" y="564606"/>
                    </a:cubicBezTo>
                    <a:cubicBezTo>
                      <a:pt x="627311" y="584229"/>
                      <a:pt x="603896" y="604748"/>
                      <a:pt x="579745" y="624371"/>
                    </a:cubicBezTo>
                    <a:cubicBezTo>
                      <a:pt x="572014" y="630652"/>
                      <a:pt x="561816" y="634331"/>
                      <a:pt x="555839" y="642300"/>
                    </a:cubicBezTo>
                    <a:cubicBezTo>
                      <a:pt x="549862" y="650269"/>
                      <a:pt x="545561" y="659829"/>
                      <a:pt x="537909" y="666206"/>
                    </a:cubicBezTo>
                    <a:cubicBezTo>
                      <a:pt x="521355" y="680001"/>
                      <a:pt x="501360" y="689136"/>
                      <a:pt x="484121" y="702065"/>
                    </a:cubicBezTo>
                    <a:cubicBezTo>
                      <a:pt x="477360" y="707136"/>
                      <a:pt x="472838" y="714772"/>
                      <a:pt x="466192" y="719994"/>
                    </a:cubicBezTo>
                    <a:cubicBezTo>
                      <a:pt x="444885" y="736735"/>
                      <a:pt x="419610" y="748645"/>
                      <a:pt x="400450" y="767806"/>
                    </a:cubicBezTo>
                    <a:cubicBezTo>
                      <a:pt x="392482" y="775775"/>
                      <a:pt x="385345" y="784672"/>
                      <a:pt x="376545" y="791712"/>
                    </a:cubicBezTo>
                    <a:cubicBezTo>
                      <a:pt x="365327" y="800686"/>
                      <a:pt x="350844" y="805460"/>
                      <a:pt x="340686" y="815618"/>
                    </a:cubicBezTo>
                    <a:cubicBezTo>
                      <a:pt x="288285" y="868016"/>
                      <a:pt x="354767" y="803882"/>
                      <a:pt x="304827" y="845500"/>
                    </a:cubicBezTo>
                    <a:cubicBezTo>
                      <a:pt x="298334" y="850911"/>
                      <a:pt x="293315" y="857929"/>
                      <a:pt x="286898" y="863430"/>
                    </a:cubicBezTo>
                    <a:cubicBezTo>
                      <a:pt x="279335" y="869912"/>
                      <a:pt x="270488" y="874800"/>
                      <a:pt x="262992" y="881359"/>
                    </a:cubicBezTo>
                    <a:cubicBezTo>
                      <a:pt x="228086" y="911901"/>
                      <a:pt x="253436" y="900482"/>
                      <a:pt x="221156" y="911241"/>
                    </a:cubicBezTo>
                    <a:cubicBezTo>
                      <a:pt x="213187" y="921202"/>
                      <a:pt x="206935" y="932822"/>
                      <a:pt x="197250" y="941124"/>
                    </a:cubicBezTo>
                    <a:cubicBezTo>
                      <a:pt x="192467" y="945224"/>
                      <a:pt x="184104" y="943000"/>
                      <a:pt x="179321" y="947100"/>
                    </a:cubicBezTo>
                    <a:cubicBezTo>
                      <a:pt x="92363" y="1021636"/>
                      <a:pt x="199005" y="947922"/>
                      <a:pt x="137486" y="988936"/>
                    </a:cubicBezTo>
                    <a:cubicBezTo>
                      <a:pt x="120085" y="1015036"/>
                      <a:pt x="123235" y="1011691"/>
                      <a:pt x="95650" y="1042724"/>
                    </a:cubicBezTo>
                    <a:cubicBezTo>
                      <a:pt x="90035" y="1049041"/>
                      <a:pt x="82910" y="1053982"/>
                      <a:pt x="77721" y="1060653"/>
                    </a:cubicBezTo>
                    <a:cubicBezTo>
                      <a:pt x="64203" y="1078033"/>
                      <a:pt x="50732" y="1099720"/>
                      <a:pt x="41862" y="1120418"/>
                    </a:cubicBezTo>
                    <a:cubicBezTo>
                      <a:pt x="35724" y="1134741"/>
                      <a:pt x="34239" y="1147098"/>
                      <a:pt x="29909" y="1162253"/>
                    </a:cubicBezTo>
                    <a:cubicBezTo>
                      <a:pt x="21428" y="1191937"/>
                      <a:pt x="24029" y="1170592"/>
                      <a:pt x="17956" y="1210065"/>
                    </a:cubicBezTo>
                    <a:cubicBezTo>
                      <a:pt x="8302" y="1272818"/>
                      <a:pt x="18196" y="1239231"/>
                      <a:pt x="6003" y="1275806"/>
                    </a:cubicBezTo>
                    <a:cubicBezTo>
                      <a:pt x="4011" y="1289751"/>
                      <a:pt x="-387" y="1303561"/>
                      <a:pt x="27" y="1317641"/>
                    </a:cubicBezTo>
                    <a:cubicBezTo>
                      <a:pt x="4005" y="1452866"/>
                      <a:pt x="207" y="1431909"/>
                      <a:pt x="17956" y="1502912"/>
                    </a:cubicBezTo>
                    <a:cubicBezTo>
                      <a:pt x="19948" y="1520841"/>
                      <a:pt x="20967" y="1538906"/>
                      <a:pt x="23933" y="1556700"/>
                    </a:cubicBezTo>
                    <a:cubicBezTo>
                      <a:pt x="24759" y="1561658"/>
                      <a:pt x="37205" y="1618093"/>
                      <a:pt x="41862" y="1634394"/>
                    </a:cubicBezTo>
                    <a:cubicBezTo>
                      <a:pt x="43593" y="1640452"/>
                      <a:pt x="46311" y="1646212"/>
                      <a:pt x="47839" y="1652324"/>
                    </a:cubicBezTo>
                    <a:cubicBezTo>
                      <a:pt x="51508" y="1667001"/>
                      <a:pt x="61990" y="1715217"/>
                      <a:pt x="65768" y="1735994"/>
                    </a:cubicBezTo>
                    <a:cubicBezTo>
                      <a:pt x="67936" y="1747916"/>
                      <a:pt x="68557" y="1760162"/>
                      <a:pt x="71745" y="1771853"/>
                    </a:cubicBezTo>
                    <a:cubicBezTo>
                      <a:pt x="74568" y="1782203"/>
                      <a:pt x="79714" y="1791775"/>
                      <a:pt x="83698" y="1801736"/>
                    </a:cubicBezTo>
                    <a:cubicBezTo>
                      <a:pt x="85690" y="1815681"/>
                      <a:pt x="86912" y="1829758"/>
                      <a:pt x="89674" y="1843571"/>
                    </a:cubicBezTo>
                    <a:cubicBezTo>
                      <a:pt x="90909" y="1849748"/>
                      <a:pt x="93497" y="1855580"/>
                      <a:pt x="95650" y="1861500"/>
                    </a:cubicBezTo>
                    <a:cubicBezTo>
                      <a:pt x="101467" y="1877496"/>
                      <a:pt x="108197" y="1893164"/>
                      <a:pt x="113580" y="1909312"/>
                    </a:cubicBezTo>
                    <a:cubicBezTo>
                      <a:pt x="118166" y="1923071"/>
                      <a:pt x="122016" y="1937077"/>
                      <a:pt x="125533" y="1951147"/>
                    </a:cubicBezTo>
                    <a:cubicBezTo>
                      <a:pt x="127997" y="1961002"/>
                      <a:pt x="127942" y="1971519"/>
                      <a:pt x="131509" y="1981030"/>
                    </a:cubicBezTo>
                    <a:cubicBezTo>
                      <a:pt x="134031" y="1987755"/>
                      <a:pt x="140250" y="1992535"/>
                      <a:pt x="143462" y="1998959"/>
                    </a:cubicBezTo>
                    <a:cubicBezTo>
                      <a:pt x="146279" y="2004594"/>
                      <a:pt x="146880" y="2011131"/>
                      <a:pt x="149439" y="2016888"/>
                    </a:cubicBezTo>
                    <a:cubicBezTo>
                      <a:pt x="154867" y="2029100"/>
                      <a:pt x="162228" y="2040411"/>
                      <a:pt x="167368" y="2052747"/>
                    </a:cubicBezTo>
                    <a:cubicBezTo>
                      <a:pt x="172214" y="2064377"/>
                      <a:pt x="175337" y="2076653"/>
                      <a:pt x="179321" y="2088606"/>
                    </a:cubicBezTo>
                    <a:cubicBezTo>
                      <a:pt x="181313" y="2094583"/>
                      <a:pt x="182057" y="2101134"/>
                      <a:pt x="185298" y="2106536"/>
                    </a:cubicBezTo>
                    <a:cubicBezTo>
                      <a:pt x="214688" y="2155520"/>
                      <a:pt x="198029" y="2126022"/>
                      <a:pt x="233109" y="2196183"/>
                    </a:cubicBezTo>
                    <a:cubicBezTo>
                      <a:pt x="244778" y="2219522"/>
                      <a:pt x="242939" y="2218312"/>
                      <a:pt x="257015" y="2238018"/>
                    </a:cubicBezTo>
                    <a:cubicBezTo>
                      <a:pt x="262805" y="2246124"/>
                      <a:pt x="270223" y="2253154"/>
                      <a:pt x="274945" y="2261924"/>
                    </a:cubicBezTo>
                    <a:cubicBezTo>
                      <a:pt x="314813" y="2335966"/>
                      <a:pt x="279578" y="2296441"/>
                      <a:pt x="316780" y="2333641"/>
                    </a:cubicBezTo>
                    <a:cubicBezTo>
                      <a:pt x="326705" y="2353491"/>
                      <a:pt x="328016" y="2358584"/>
                      <a:pt x="340686" y="2375477"/>
                    </a:cubicBezTo>
                    <a:cubicBezTo>
                      <a:pt x="348340" y="2385682"/>
                      <a:pt x="356938" y="2395154"/>
                      <a:pt x="364592" y="2405359"/>
                    </a:cubicBezTo>
                    <a:cubicBezTo>
                      <a:pt x="368902" y="2411105"/>
                      <a:pt x="372370" y="2417443"/>
                      <a:pt x="376545" y="2423288"/>
                    </a:cubicBezTo>
                    <a:cubicBezTo>
                      <a:pt x="382335" y="2431393"/>
                      <a:pt x="388685" y="2439089"/>
                      <a:pt x="394474" y="2447194"/>
                    </a:cubicBezTo>
                    <a:cubicBezTo>
                      <a:pt x="398649" y="2453039"/>
                      <a:pt x="401655" y="2459755"/>
                      <a:pt x="406427" y="2465124"/>
                    </a:cubicBezTo>
                    <a:cubicBezTo>
                      <a:pt x="417657" y="2477758"/>
                      <a:pt x="430978" y="2488418"/>
                      <a:pt x="442286" y="2500983"/>
                    </a:cubicBezTo>
                    <a:cubicBezTo>
                      <a:pt x="495480" y="2560087"/>
                      <a:pt x="406777" y="2479390"/>
                      <a:pt x="502050" y="2566724"/>
                    </a:cubicBezTo>
                    <a:cubicBezTo>
                      <a:pt x="511453" y="2575344"/>
                      <a:pt x="521421" y="2583403"/>
                      <a:pt x="531933" y="2590630"/>
                    </a:cubicBezTo>
                    <a:cubicBezTo>
                      <a:pt x="553337" y="2605345"/>
                      <a:pt x="579307" y="2614098"/>
                      <a:pt x="597674" y="2632465"/>
                    </a:cubicBezTo>
                    <a:cubicBezTo>
                      <a:pt x="622711" y="2657502"/>
                      <a:pt x="622181" y="2659660"/>
                      <a:pt x="663415" y="2680277"/>
                    </a:cubicBezTo>
                    <a:cubicBezTo>
                      <a:pt x="674684" y="2685912"/>
                      <a:pt x="687321" y="2688246"/>
                      <a:pt x="699274" y="2692230"/>
                    </a:cubicBezTo>
                    <a:cubicBezTo>
                      <a:pt x="709235" y="2700199"/>
                      <a:pt x="718117" y="2709745"/>
                      <a:pt x="729156" y="2716136"/>
                    </a:cubicBezTo>
                    <a:cubicBezTo>
                      <a:pt x="793578" y="2753433"/>
                      <a:pt x="795576" y="2752221"/>
                      <a:pt x="848686" y="2769924"/>
                    </a:cubicBezTo>
                    <a:cubicBezTo>
                      <a:pt x="896281" y="2805619"/>
                      <a:pt x="904871" y="2814549"/>
                      <a:pt x="986145" y="2841641"/>
                    </a:cubicBezTo>
                    <a:cubicBezTo>
                      <a:pt x="1004074" y="2847618"/>
                      <a:pt x="1022135" y="2853214"/>
                      <a:pt x="1039933" y="2859571"/>
                    </a:cubicBezTo>
                    <a:cubicBezTo>
                      <a:pt x="1101751" y="2881650"/>
                      <a:pt x="1034289" y="2862659"/>
                      <a:pt x="1123603" y="2889453"/>
                    </a:cubicBezTo>
                    <a:cubicBezTo>
                      <a:pt x="1165277" y="2901955"/>
                      <a:pt x="1207274" y="2913359"/>
                      <a:pt x="1249109" y="2925312"/>
                    </a:cubicBezTo>
                    <a:cubicBezTo>
                      <a:pt x="1263054" y="2929296"/>
                      <a:pt x="1276757" y="2934256"/>
                      <a:pt x="1290945" y="2937265"/>
                    </a:cubicBezTo>
                    <a:cubicBezTo>
                      <a:pt x="1356686" y="2951210"/>
                      <a:pt x="1423550" y="2960638"/>
                      <a:pt x="1488168" y="2979100"/>
                    </a:cubicBezTo>
                    <a:cubicBezTo>
                      <a:pt x="1502113" y="2983084"/>
                      <a:pt x="1515756" y="2988339"/>
                      <a:pt x="1530003" y="2991053"/>
                    </a:cubicBezTo>
                    <a:cubicBezTo>
                      <a:pt x="1557679" y="2996325"/>
                      <a:pt x="1585784" y="2999022"/>
                      <a:pt x="1613674" y="3003006"/>
                    </a:cubicBezTo>
                    <a:lnTo>
                      <a:pt x="1655509" y="3008983"/>
                    </a:lnTo>
                    <a:cubicBezTo>
                      <a:pt x="1669454" y="3010975"/>
                      <a:pt x="1683507" y="3012323"/>
                      <a:pt x="1697345" y="3014959"/>
                    </a:cubicBezTo>
                    <a:lnTo>
                      <a:pt x="1822850" y="3038865"/>
                    </a:lnTo>
                    <a:cubicBezTo>
                      <a:pt x="1854521" y="3044326"/>
                      <a:pt x="1881178" y="3044554"/>
                      <a:pt x="1912498" y="3050818"/>
                    </a:cubicBezTo>
                    <a:cubicBezTo>
                      <a:pt x="2031235" y="3074566"/>
                      <a:pt x="1869283" y="3051938"/>
                      <a:pt x="2043980" y="3074724"/>
                    </a:cubicBezTo>
                    <a:cubicBezTo>
                      <a:pt x="2117982" y="3084376"/>
                      <a:pt x="2091517" y="3078502"/>
                      <a:pt x="2181439" y="3086677"/>
                    </a:cubicBezTo>
                    <a:cubicBezTo>
                      <a:pt x="2202697" y="3088610"/>
                      <a:pt x="2248900" y="3095460"/>
                      <a:pt x="2271086" y="3098630"/>
                    </a:cubicBezTo>
                    <a:cubicBezTo>
                      <a:pt x="2368036" y="3097204"/>
                      <a:pt x="2639369" y="3098344"/>
                      <a:pt x="2791039" y="3086677"/>
                    </a:cubicBezTo>
                    <a:cubicBezTo>
                      <a:pt x="2805084" y="3085597"/>
                      <a:pt x="2818979" y="3083016"/>
                      <a:pt x="2832874" y="3080700"/>
                    </a:cubicBezTo>
                    <a:lnTo>
                      <a:pt x="2970333" y="3056794"/>
                    </a:lnTo>
                    <a:cubicBezTo>
                      <a:pt x="2990675" y="3053513"/>
                      <a:pt x="3053141" y="3047052"/>
                      <a:pt x="3071933" y="3044841"/>
                    </a:cubicBezTo>
                    <a:cubicBezTo>
                      <a:pt x="3087884" y="3042964"/>
                      <a:pt x="3103902" y="3041505"/>
                      <a:pt x="3119745" y="3038865"/>
                    </a:cubicBezTo>
                    <a:cubicBezTo>
                      <a:pt x="3151734" y="3033534"/>
                      <a:pt x="3183418" y="3026493"/>
                      <a:pt x="3215368" y="3020936"/>
                    </a:cubicBezTo>
                    <a:cubicBezTo>
                      <a:pt x="3229246" y="3018522"/>
                      <a:pt x="3243429" y="3017911"/>
                      <a:pt x="3257203" y="3014959"/>
                    </a:cubicBezTo>
                    <a:cubicBezTo>
                      <a:pt x="3367944" y="2991228"/>
                      <a:pt x="3230912" y="3012738"/>
                      <a:pt x="3340874" y="2997030"/>
                    </a:cubicBezTo>
                    <a:cubicBezTo>
                      <a:pt x="3366772" y="2989061"/>
                      <a:pt x="3392460" y="2980376"/>
                      <a:pt x="3418568" y="2973124"/>
                    </a:cubicBezTo>
                    <a:cubicBezTo>
                      <a:pt x="3485009" y="2954668"/>
                      <a:pt x="3405646" y="2986030"/>
                      <a:pt x="3496262" y="2949218"/>
                    </a:cubicBezTo>
                    <a:cubicBezTo>
                      <a:pt x="3544250" y="2929723"/>
                      <a:pt x="3596346" y="2917799"/>
                      <a:pt x="3639698" y="2889453"/>
                    </a:cubicBezTo>
                    <a:cubicBezTo>
                      <a:pt x="3733270" y="2828271"/>
                      <a:pt x="3911204" y="2714119"/>
                      <a:pt x="3992309" y="2650394"/>
                    </a:cubicBezTo>
                    <a:cubicBezTo>
                      <a:pt x="4075980" y="2584653"/>
                      <a:pt x="4168079" y="2528413"/>
                      <a:pt x="4243321" y="2453171"/>
                    </a:cubicBezTo>
                    <a:cubicBezTo>
                      <a:pt x="4409374" y="2287118"/>
                      <a:pt x="4256538" y="2449932"/>
                      <a:pt x="4380780" y="2291806"/>
                    </a:cubicBezTo>
                    <a:cubicBezTo>
                      <a:pt x="4405211" y="2260712"/>
                      <a:pt x="4435090" y="2234047"/>
                      <a:pt x="4458474" y="2202159"/>
                    </a:cubicBezTo>
                    <a:cubicBezTo>
                      <a:pt x="4500950" y="2144236"/>
                      <a:pt x="4538498" y="2082854"/>
                      <a:pt x="4578003" y="2022865"/>
                    </a:cubicBezTo>
                    <a:cubicBezTo>
                      <a:pt x="4625830" y="1950240"/>
                      <a:pt x="4632199" y="1938776"/>
                      <a:pt x="4673627" y="1849547"/>
                    </a:cubicBezTo>
                    <a:cubicBezTo>
                      <a:pt x="4682662" y="1830086"/>
                      <a:pt x="4690928" y="1810197"/>
                      <a:pt x="4697533" y="1789783"/>
                    </a:cubicBezTo>
                    <a:cubicBezTo>
                      <a:pt x="4712864" y="1742397"/>
                      <a:pt x="4725520" y="1694187"/>
                      <a:pt x="4739368" y="1646347"/>
                    </a:cubicBezTo>
                    <a:cubicBezTo>
                      <a:pt x="4747433" y="1618485"/>
                      <a:pt x="4763274" y="1562677"/>
                      <a:pt x="4763274" y="1562677"/>
                    </a:cubicBezTo>
                    <a:cubicBezTo>
                      <a:pt x="4765266" y="1542755"/>
                      <a:pt x="4766159" y="1522693"/>
                      <a:pt x="4769250" y="1502912"/>
                    </a:cubicBezTo>
                    <a:cubicBezTo>
                      <a:pt x="4776127" y="1458900"/>
                      <a:pt x="4790126" y="1415873"/>
                      <a:pt x="4793156" y="1371430"/>
                    </a:cubicBezTo>
                    <a:cubicBezTo>
                      <a:pt x="4796141" y="1327659"/>
                      <a:pt x="4791275" y="1283628"/>
                      <a:pt x="4787180" y="1239947"/>
                    </a:cubicBezTo>
                    <a:cubicBezTo>
                      <a:pt x="4784188" y="1208036"/>
                      <a:pt x="4772055" y="1161886"/>
                      <a:pt x="4757298" y="1132371"/>
                    </a:cubicBezTo>
                    <a:cubicBezTo>
                      <a:pt x="4746908" y="1111591"/>
                      <a:pt x="4734060" y="1092111"/>
                      <a:pt x="4721439" y="1072606"/>
                    </a:cubicBezTo>
                    <a:cubicBezTo>
                      <a:pt x="4712129" y="1058218"/>
                      <a:pt x="4702841" y="1043668"/>
                      <a:pt x="4691556" y="1030771"/>
                    </a:cubicBezTo>
                    <a:cubicBezTo>
                      <a:pt x="4659407" y="994030"/>
                      <a:pt x="4606796" y="949669"/>
                      <a:pt x="4572027" y="917218"/>
                    </a:cubicBezTo>
                    <a:cubicBezTo>
                      <a:pt x="4518464" y="867226"/>
                      <a:pt x="4562382" y="892695"/>
                      <a:pt x="4452498" y="821594"/>
                    </a:cubicBezTo>
                    <a:cubicBezTo>
                      <a:pt x="4389553" y="780865"/>
                      <a:pt x="4344402" y="756467"/>
                      <a:pt x="4291133" y="708041"/>
                    </a:cubicBezTo>
                    <a:cubicBezTo>
                      <a:pt x="4244217" y="665390"/>
                      <a:pt x="4203185" y="616168"/>
                      <a:pt x="4153674" y="576559"/>
                    </a:cubicBezTo>
                    <a:cubicBezTo>
                      <a:pt x="4123792" y="552653"/>
                      <a:pt x="4092989" y="529854"/>
                      <a:pt x="4064027" y="504841"/>
                    </a:cubicBezTo>
                    <a:cubicBezTo>
                      <a:pt x="3981141" y="433257"/>
                      <a:pt x="4050486" y="457251"/>
                      <a:pt x="3896686" y="373359"/>
                    </a:cubicBezTo>
                    <a:cubicBezTo>
                      <a:pt x="3739691" y="287725"/>
                      <a:pt x="3935874" y="392952"/>
                      <a:pt x="3741298" y="295665"/>
                    </a:cubicBezTo>
                    <a:cubicBezTo>
                      <a:pt x="3734873" y="292453"/>
                      <a:pt x="3729793" y="286924"/>
                      <a:pt x="3723368" y="283712"/>
                    </a:cubicBezTo>
                    <a:cubicBezTo>
                      <a:pt x="3659360" y="251709"/>
                      <a:pt x="3772428" y="318623"/>
                      <a:pt x="3675556" y="265783"/>
                    </a:cubicBezTo>
                    <a:cubicBezTo>
                      <a:pt x="3610966" y="230552"/>
                      <a:pt x="3663628" y="249854"/>
                      <a:pt x="3621768" y="235900"/>
                    </a:cubicBezTo>
                    <a:cubicBezTo>
                      <a:pt x="3594424" y="215393"/>
                      <a:pt x="3584426" y="206839"/>
                      <a:pt x="3550050" y="188088"/>
                    </a:cubicBezTo>
                    <a:cubicBezTo>
                      <a:pt x="3544520" y="185071"/>
                      <a:pt x="3537856" y="184719"/>
                      <a:pt x="3532121" y="182112"/>
                    </a:cubicBezTo>
                    <a:cubicBezTo>
                      <a:pt x="3515900" y="174739"/>
                      <a:pt x="3500246" y="166175"/>
                      <a:pt x="3484309" y="158206"/>
                    </a:cubicBezTo>
                    <a:cubicBezTo>
                      <a:pt x="3476340" y="154222"/>
                      <a:pt x="3469258" y="147237"/>
                      <a:pt x="3460403" y="146253"/>
                    </a:cubicBezTo>
                    <a:lnTo>
                      <a:pt x="3406615" y="140277"/>
                    </a:lnTo>
                    <a:cubicBezTo>
                      <a:pt x="3287810" y="104634"/>
                      <a:pt x="3395001" y="134057"/>
                      <a:pt x="3310992" y="116371"/>
                    </a:cubicBezTo>
                    <a:lnTo>
                      <a:pt x="3119745" y="74536"/>
                    </a:lnTo>
                    <a:cubicBezTo>
                      <a:pt x="3079911" y="54619"/>
                      <a:pt x="3109921" y="66474"/>
                      <a:pt x="3054003" y="56606"/>
                    </a:cubicBezTo>
                    <a:cubicBezTo>
                      <a:pt x="3033996" y="53075"/>
                      <a:pt x="3014104" y="48910"/>
                      <a:pt x="2994239" y="44653"/>
                    </a:cubicBezTo>
                    <a:cubicBezTo>
                      <a:pt x="2986207" y="42932"/>
                      <a:pt x="2978435" y="40027"/>
                      <a:pt x="2970333" y="38677"/>
                    </a:cubicBezTo>
                    <a:cubicBezTo>
                      <a:pt x="2954490" y="36037"/>
                      <a:pt x="2938458" y="34692"/>
                      <a:pt x="2922521" y="32700"/>
                    </a:cubicBezTo>
                    <a:cubicBezTo>
                      <a:pt x="2844827" y="34692"/>
                      <a:pt x="2767071" y="34980"/>
                      <a:pt x="2689439" y="38677"/>
                    </a:cubicBezTo>
                    <a:cubicBezTo>
                      <a:pt x="2683146" y="38977"/>
                      <a:pt x="2677621" y="43125"/>
                      <a:pt x="2671509" y="44653"/>
                    </a:cubicBezTo>
                    <a:cubicBezTo>
                      <a:pt x="2661654" y="47117"/>
                      <a:pt x="2651588" y="48638"/>
                      <a:pt x="2641627" y="50630"/>
                    </a:cubicBezTo>
                    <a:cubicBezTo>
                      <a:pt x="2491764" y="47632"/>
                      <a:pt x="2371204" y="48467"/>
                      <a:pt x="2229250" y="38677"/>
                    </a:cubicBezTo>
                    <a:cubicBezTo>
                      <a:pt x="2209277" y="37300"/>
                      <a:pt x="2189407" y="34692"/>
                      <a:pt x="2169486" y="32700"/>
                    </a:cubicBezTo>
                    <a:cubicBezTo>
                      <a:pt x="2139582" y="25225"/>
                      <a:pt x="2119719" y="19857"/>
                      <a:pt x="2085815" y="14771"/>
                    </a:cubicBezTo>
                    <a:cubicBezTo>
                      <a:pt x="2066015" y="11801"/>
                      <a:pt x="2045972" y="10786"/>
                      <a:pt x="2026050" y="8794"/>
                    </a:cubicBezTo>
                    <a:cubicBezTo>
                      <a:pt x="1964195" y="-6669"/>
                      <a:pt x="2006697" y="1495"/>
                      <a:pt x="1882615" y="8794"/>
                    </a:cubicBezTo>
                    <a:cubicBezTo>
                      <a:pt x="1737570" y="17326"/>
                      <a:pt x="1713282" y="3814"/>
                      <a:pt x="1679415" y="2818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Rectangle 78"/>
                  <p:cNvSpPr/>
                  <p:nvPr/>
                </p:nvSpPr>
                <p:spPr>
                  <a:xfrm>
                    <a:off x="5260117" y="3650233"/>
                    <a:ext cx="49404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9" name="Rectangle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60117" y="3650233"/>
                    <a:ext cx="49404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0" name="Oval 79"/>
              <p:cNvSpPr/>
              <p:nvPr/>
            </p:nvSpPr>
            <p:spPr>
              <a:xfrm>
                <a:off x="5392200" y="4375359"/>
                <a:ext cx="176212" cy="19021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5774287" y="5442859"/>
                <a:ext cx="176212" cy="19021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6732694" y="3775705"/>
                <a:ext cx="176212" cy="19021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6230759" y="4692305"/>
                <a:ext cx="758971" cy="449765"/>
                <a:chOff x="8733267" y="4534028"/>
                <a:chExt cx="758971" cy="449765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8744278" y="4534028"/>
                  <a:ext cx="747960" cy="44976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8733267" y="4595229"/>
                      <a:ext cx="758349" cy="3077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a14:m>
                      <a:r>
                        <a:rPr lang="en-US" sz="1400" dirty="0"/>
                        <a:t>,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}</m:t>
                          </m:r>
                        </m:oMath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33267" y="4595229"/>
                      <a:ext cx="758349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t="-3922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87" name="Straight Arrow Connector 86"/>
              <p:cNvCxnSpPr>
                <a:endCxn id="80" idx="2"/>
              </p:cNvCxnSpPr>
              <p:nvPr/>
            </p:nvCxnSpPr>
            <p:spPr>
              <a:xfrm>
                <a:off x="5103906" y="4375359"/>
                <a:ext cx="288294" cy="9510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ight Arrow 7"/>
            <p:cNvSpPr/>
            <p:nvPr/>
          </p:nvSpPr>
          <p:spPr>
            <a:xfrm>
              <a:off x="3242166" y="4585294"/>
              <a:ext cx="464820" cy="390867"/>
            </a:xfrm>
            <a:prstGeom prst="right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170786" y="5974743"/>
              <a:ext cx="50815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prstClr val="white"/>
                  </a:solidFill>
                  <a:latin typeface="Calibri Light" panose="020F0302020204030204"/>
                </a:rPr>
                <a:t>DFA</a:t>
              </a:r>
              <a:endParaRPr lang="en-US" sz="16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612561" y="4983897"/>
            <a:ext cx="730521" cy="338554"/>
            <a:chOff x="7559424" y="4668402"/>
            <a:chExt cx="730521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Rectangle 105"/>
                <p:cNvSpPr/>
                <p:nvPr/>
              </p:nvSpPr>
              <p:spPr>
                <a:xfrm>
                  <a:off x="7559424" y="4668402"/>
                  <a:ext cx="73052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solidFill>
                        <a:prstClr val="white"/>
                      </a:solidFill>
                      <a:latin typeface="Calibri Light" panose="020F0302020204030204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400" b="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400" b="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1400" b="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6" name="Rectangle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9424" y="4668402"/>
                  <a:ext cx="730521" cy="338554"/>
                </a:xfrm>
                <a:prstGeom prst="rect">
                  <a:avLst/>
                </a:prstGeom>
                <a:blipFill>
                  <a:blip r:embed="rId10"/>
                  <a:stretch>
                    <a:fillRect b="-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Left Brace 106"/>
            <p:cNvSpPr/>
            <p:nvPr/>
          </p:nvSpPr>
          <p:spPr>
            <a:xfrm rot="5400000">
              <a:off x="7876424" y="4495656"/>
              <a:ext cx="96520" cy="442012"/>
            </a:xfrm>
            <a:prstGeom prst="leftBrac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/>
          <p:cNvSpPr/>
          <p:nvPr/>
        </p:nvSpPr>
        <p:spPr>
          <a:xfrm>
            <a:off x="8738241" y="4544584"/>
            <a:ext cx="3385649" cy="565615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0930811" y="6265747"/>
            <a:ext cx="1205779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2.2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15200" y="3432062"/>
                <a:ext cx="3713764" cy="283154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C000"/>
                    </a:solidFill>
                  </a:rPr>
                  <a:t>Check-in 2.2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has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states, how many states does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 have by this construction?</a:t>
                </a:r>
              </a:p>
              <a:p>
                <a:pPr marL="457200" indent="-457200">
                  <a:buAutoNum type="alphaLcParenBoth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/>
              </a:p>
              <a:p>
                <a:pPr marL="457200" indent="-457200">
                  <a:buAutoNum type="alphaLcParenBoth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457200" indent="-457200">
                  <a:buAutoNum type="alphaLcParenBoth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00" y="3432062"/>
                <a:ext cx="3713764" cy="2831544"/>
              </a:xfrm>
              <a:prstGeom prst="rect">
                <a:avLst/>
              </a:prstGeom>
              <a:blipFill>
                <a:blip r:embed="rId11"/>
                <a:stretch>
                  <a:fillRect l="-2114" t="-1064" r="-2439" b="-3617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01A0FBD-40F9-9447-A9A3-EEFA419B8123}"/>
              </a:ext>
            </a:extLst>
          </p:cNvPr>
          <p:cNvSpPr txBox="1"/>
          <p:nvPr/>
        </p:nvSpPr>
        <p:spPr>
          <a:xfrm>
            <a:off x="5556738" y="64711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29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8" grpId="0" uiExpand="1" build="p"/>
      <p:bldP spid="4" grpId="0" animBg="1"/>
      <p:bldP spid="39" grpId="0" animBg="1"/>
      <p:bldP spid="4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0"/>
            <a:ext cx="80644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 to Closure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7840" y="991981"/>
                <a:ext cx="8234709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Recall Theorem:  </a:t>
                </a: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are regular languages, so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br>
                  <a:rPr lang="en-US" sz="2000" dirty="0">
                    <a:latin typeface="+mj-lt"/>
                  </a:rPr>
                </a:br>
                <a:r>
                  <a:rPr lang="en-US" sz="2000" dirty="0">
                    <a:latin typeface="+mj-lt"/>
                  </a:rPr>
                  <a:t>	            (The class of regular languages is closed under union)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latin typeface="+mj-lt"/>
                  </a:rPr>
                  <a:t>New Proof (sketch):  </a:t>
                </a: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Given DFAs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recognizing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and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b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</a:b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                                          Construct NFA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 recognizing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solidFill>
                    <a:prstClr val="white"/>
                  </a:solidFill>
                  <a:latin typeface="Calibri Light" panose="020F0302020204030204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40" y="991981"/>
                <a:ext cx="8234709" cy="1600438"/>
              </a:xfrm>
              <a:prstGeom prst="rect">
                <a:avLst/>
              </a:prstGeom>
              <a:blipFill>
                <a:blip r:embed="rId3"/>
                <a:stretch>
                  <a:fillRect l="-1184" t="-3053" b="-6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155040" y="226096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181842" y="4359453"/>
            <a:ext cx="3363537" cy="1468151"/>
            <a:chOff x="2181842" y="4359453"/>
            <a:chExt cx="3363537" cy="1468151"/>
          </a:xfrm>
        </p:grpSpPr>
        <p:sp>
          <p:nvSpPr>
            <p:cNvPr id="11" name="Freeform 10"/>
            <p:cNvSpPr/>
            <p:nvPr/>
          </p:nvSpPr>
          <p:spPr>
            <a:xfrm>
              <a:off x="2510079" y="4585524"/>
              <a:ext cx="3035300" cy="1242080"/>
            </a:xfrm>
            <a:custGeom>
              <a:avLst/>
              <a:gdLst>
                <a:gd name="connsiteX0" fmla="*/ 2286000 w 3035300"/>
                <a:gd name="connsiteY0" fmla="*/ 76200 h 1242080"/>
                <a:gd name="connsiteX1" fmla="*/ 2286000 w 3035300"/>
                <a:gd name="connsiteY1" fmla="*/ 76200 h 1242080"/>
                <a:gd name="connsiteX2" fmla="*/ 2184400 w 3035300"/>
                <a:gd name="connsiteY2" fmla="*/ 38100 h 1242080"/>
                <a:gd name="connsiteX3" fmla="*/ 2108200 w 3035300"/>
                <a:gd name="connsiteY3" fmla="*/ 12700 h 1242080"/>
                <a:gd name="connsiteX4" fmla="*/ 1968500 w 3035300"/>
                <a:gd name="connsiteY4" fmla="*/ 0 h 1242080"/>
                <a:gd name="connsiteX5" fmla="*/ 1231900 w 3035300"/>
                <a:gd name="connsiteY5" fmla="*/ 12700 h 1242080"/>
                <a:gd name="connsiteX6" fmla="*/ 635000 w 3035300"/>
                <a:gd name="connsiteY6" fmla="*/ 38100 h 1242080"/>
                <a:gd name="connsiteX7" fmla="*/ 508000 w 3035300"/>
                <a:gd name="connsiteY7" fmla="*/ 50800 h 1242080"/>
                <a:gd name="connsiteX8" fmla="*/ 342900 w 3035300"/>
                <a:gd name="connsiteY8" fmla="*/ 88900 h 1242080"/>
                <a:gd name="connsiteX9" fmla="*/ 228600 w 3035300"/>
                <a:gd name="connsiteY9" fmla="*/ 114300 h 1242080"/>
                <a:gd name="connsiteX10" fmla="*/ 114300 w 3035300"/>
                <a:gd name="connsiteY10" fmla="*/ 177800 h 1242080"/>
                <a:gd name="connsiteX11" fmla="*/ 76200 w 3035300"/>
                <a:gd name="connsiteY11" fmla="*/ 203200 h 1242080"/>
                <a:gd name="connsiteX12" fmla="*/ 38100 w 3035300"/>
                <a:gd name="connsiteY12" fmla="*/ 228600 h 1242080"/>
                <a:gd name="connsiteX13" fmla="*/ 25400 w 3035300"/>
                <a:gd name="connsiteY13" fmla="*/ 279400 h 1242080"/>
                <a:gd name="connsiteX14" fmla="*/ 0 w 3035300"/>
                <a:gd name="connsiteY14" fmla="*/ 368300 h 1242080"/>
                <a:gd name="connsiteX15" fmla="*/ 38100 w 3035300"/>
                <a:gd name="connsiteY15" fmla="*/ 444500 h 1242080"/>
                <a:gd name="connsiteX16" fmla="*/ 114300 w 3035300"/>
                <a:gd name="connsiteY16" fmla="*/ 596900 h 1242080"/>
                <a:gd name="connsiteX17" fmla="*/ 165100 w 3035300"/>
                <a:gd name="connsiteY17" fmla="*/ 635000 h 1242080"/>
                <a:gd name="connsiteX18" fmla="*/ 215900 w 3035300"/>
                <a:gd name="connsiteY18" fmla="*/ 711200 h 1242080"/>
                <a:gd name="connsiteX19" fmla="*/ 292100 w 3035300"/>
                <a:gd name="connsiteY19" fmla="*/ 774700 h 1242080"/>
                <a:gd name="connsiteX20" fmla="*/ 330200 w 3035300"/>
                <a:gd name="connsiteY20" fmla="*/ 812800 h 1242080"/>
                <a:gd name="connsiteX21" fmla="*/ 368300 w 3035300"/>
                <a:gd name="connsiteY21" fmla="*/ 825500 h 1242080"/>
                <a:gd name="connsiteX22" fmla="*/ 406400 w 3035300"/>
                <a:gd name="connsiteY22" fmla="*/ 850900 h 1242080"/>
                <a:gd name="connsiteX23" fmla="*/ 469900 w 3035300"/>
                <a:gd name="connsiteY23" fmla="*/ 901700 h 1242080"/>
                <a:gd name="connsiteX24" fmla="*/ 596900 w 3035300"/>
                <a:gd name="connsiteY24" fmla="*/ 977900 h 1242080"/>
                <a:gd name="connsiteX25" fmla="*/ 647700 w 3035300"/>
                <a:gd name="connsiteY25" fmla="*/ 990600 h 1242080"/>
                <a:gd name="connsiteX26" fmla="*/ 723900 w 3035300"/>
                <a:gd name="connsiteY26" fmla="*/ 1028700 h 1242080"/>
                <a:gd name="connsiteX27" fmla="*/ 774700 w 3035300"/>
                <a:gd name="connsiteY27" fmla="*/ 1054100 h 1242080"/>
                <a:gd name="connsiteX28" fmla="*/ 825500 w 3035300"/>
                <a:gd name="connsiteY28" fmla="*/ 1066800 h 1242080"/>
                <a:gd name="connsiteX29" fmla="*/ 863600 w 3035300"/>
                <a:gd name="connsiteY29" fmla="*/ 1079500 h 1242080"/>
                <a:gd name="connsiteX30" fmla="*/ 977900 w 3035300"/>
                <a:gd name="connsiteY30" fmla="*/ 1104900 h 1242080"/>
                <a:gd name="connsiteX31" fmla="*/ 1028700 w 3035300"/>
                <a:gd name="connsiteY31" fmla="*/ 1130300 h 1242080"/>
                <a:gd name="connsiteX32" fmla="*/ 1092200 w 3035300"/>
                <a:gd name="connsiteY32" fmla="*/ 1143000 h 1242080"/>
                <a:gd name="connsiteX33" fmla="*/ 1219200 w 3035300"/>
                <a:gd name="connsiteY33" fmla="*/ 1168400 h 1242080"/>
                <a:gd name="connsiteX34" fmla="*/ 1397000 w 3035300"/>
                <a:gd name="connsiteY34" fmla="*/ 1193800 h 1242080"/>
                <a:gd name="connsiteX35" fmla="*/ 1435100 w 3035300"/>
                <a:gd name="connsiteY35" fmla="*/ 1206500 h 1242080"/>
                <a:gd name="connsiteX36" fmla="*/ 2286000 w 3035300"/>
                <a:gd name="connsiteY36" fmla="*/ 1206500 h 1242080"/>
                <a:gd name="connsiteX37" fmla="*/ 2451100 w 3035300"/>
                <a:gd name="connsiteY37" fmla="*/ 1168400 h 1242080"/>
                <a:gd name="connsiteX38" fmla="*/ 2527300 w 3035300"/>
                <a:gd name="connsiteY38" fmla="*/ 1155700 h 1242080"/>
                <a:gd name="connsiteX39" fmla="*/ 2603500 w 3035300"/>
                <a:gd name="connsiteY39" fmla="*/ 1130300 h 1242080"/>
                <a:gd name="connsiteX40" fmla="*/ 2641600 w 3035300"/>
                <a:gd name="connsiteY40" fmla="*/ 1117600 h 1242080"/>
                <a:gd name="connsiteX41" fmla="*/ 2717800 w 3035300"/>
                <a:gd name="connsiteY41" fmla="*/ 1079500 h 1242080"/>
                <a:gd name="connsiteX42" fmla="*/ 2794000 w 3035300"/>
                <a:gd name="connsiteY42" fmla="*/ 1028700 h 1242080"/>
                <a:gd name="connsiteX43" fmla="*/ 2832100 w 3035300"/>
                <a:gd name="connsiteY43" fmla="*/ 990600 h 1242080"/>
                <a:gd name="connsiteX44" fmla="*/ 2870200 w 3035300"/>
                <a:gd name="connsiteY44" fmla="*/ 965200 h 1242080"/>
                <a:gd name="connsiteX45" fmla="*/ 2895600 w 3035300"/>
                <a:gd name="connsiteY45" fmla="*/ 927100 h 1242080"/>
                <a:gd name="connsiteX46" fmla="*/ 2959100 w 3035300"/>
                <a:gd name="connsiteY46" fmla="*/ 850900 h 1242080"/>
                <a:gd name="connsiteX47" fmla="*/ 2984500 w 3035300"/>
                <a:gd name="connsiteY47" fmla="*/ 774700 h 1242080"/>
                <a:gd name="connsiteX48" fmla="*/ 3009900 w 3035300"/>
                <a:gd name="connsiteY48" fmla="*/ 698500 h 1242080"/>
                <a:gd name="connsiteX49" fmla="*/ 3022600 w 3035300"/>
                <a:gd name="connsiteY49" fmla="*/ 660400 h 1242080"/>
                <a:gd name="connsiteX50" fmla="*/ 3035300 w 3035300"/>
                <a:gd name="connsiteY50" fmla="*/ 609600 h 1242080"/>
                <a:gd name="connsiteX51" fmla="*/ 3009900 w 3035300"/>
                <a:gd name="connsiteY51" fmla="*/ 520700 h 1242080"/>
                <a:gd name="connsiteX52" fmla="*/ 2921000 w 3035300"/>
                <a:gd name="connsiteY52" fmla="*/ 419100 h 1242080"/>
                <a:gd name="connsiteX53" fmla="*/ 2806700 w 3035300"/>
                <a:gd name="connsiteY53" fmla="*/ 330200 h 1242080"/>
                <a:gd name="connsiteX54" fmla="*/ 2730500 w 3035300"/>
                <a:gd name="connsiteY54" fmla="*/ 279400 h 1242080"/>
                <a:gd name="connsiteX55" fmla="*/ 2692400 w 3035300"/>
                <a:gd name="connsiteY55" fmla="*/ 254000 h 1242080"/>
                <a:gd name="connsiteX56" fmla="*/ 2616200 w 3035300"/>
                <a:gd name="connsiteY56" fmla="*/ 228600 h 1242080"/>
                <a:gd name="connsiteX57" fmla="*/ 2578100 w 3035300"/>
                <a:gd name="connsiteY57" fmla="*/ 203200 h 1242080"/>
                <a:gd name="connsiteX58" fmla="*/ 2501900 w 3035300"/>
                <a:gd name="connsiteY58" fmla="*/ 177800 h 1242080"/>
                <a:gd name="connsiteX59" fmla="*/ 2463800 w 3035300"/>
                <a:gd name="connsiteY59" fmla="*/ 139700 h 1242080"/>
                <a:gd name="connsiteX60" fmla="*/ 2374900 w 3035300"/>
                <a:gd name="connsiteY60" fmla="*/ 101600 h 1242080"/>
                <a:gd name="connsiteX61" fmla="*/ 2286000 w 3035300"/>
                <a:gd name="connsiteY61" fmla="*/ 76200 h 1242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3035300" h="1242080">
                  <a:moveTo>
                    <a:pt x="2286000" y="76200"/>
                  </a:moveTo>
                  <a:lnTo>
                    <a:pt x="2286000" y="76200"/>
                  </a:lnTo>
                  <a:lnTo>
                    <a:pt x="2184400" y="38100"/>
                  </a:lnTo>
                  <a:cubicBezTo>
                    <a:pt x="2159186" y="29095"/>
                    <a:pt x="2134864" y="15124"/>
                    <a:pt x="2108200" y="12700"/>
                  </a:cubicBezTo>
                  <a:lnTo>
                    <a:pt x="1968500" y="0"/>
                  </a:lnTo>
                  <a:lnTo>
                    <a:pt x="1231900" y="12700"/>
                  </a:lnTo>
                  <a:cubicBezTo>
                    <a:pt x="827892" y="21296"/>
                    <a:pt x="895884" y="13254"/>
                    <a:pt x="635000" y="38100"/>
                  </a:cubicBezTo>
                  <a:cubicBezTo>
                    <a:pt x="592647" y="42134"/>
                    <a:pt x="550171" y="45177"/>
                    <a:pt x="508000" y="50800"/>
                  </a:cubicBezTo>
                  <a:cubicBezTo>
                    <a:pt x="451170" y="58377"/>
                    <a:pt x="399295" y="77621"/>
                    <a:pt x="342900" y="88900"/>
                  </a:cubicBezTo>
                  <a:cubicBezTo>
                    <a:pt x="299252" y="97630"/>
                    <a:pt x="270449" y="102343"/>
                    <a:pt x="228600" y="114300"/>
                  </a:cubicBezTo>
                  <a:cubicBezTo>
                    <a:pt x="169922" y="131065"/>
                    <a:pt x="182523" y="132318"/>
                    <a:pt x="114300" y="177800"/>
                  </a:cubicBezTo>
                  <a:lnTo>
                    <a:pt x="76200" y="203200"/>
                  </a:lnTo>
                  <a:lnTo>
                    <a:pt x="38100" y="228600"/>
                  </a:lnTo>
                  <a:cubicBezTo>
                    <a:pt x="33867" y="245533"/>
                    <a:pt x="30195" y="262617"/>
                    <a:pt x="25400" y="279400"/>
                  </a:cubicBezTo>
                  <a:cubicBezTo>
                    <a:pt x="-11039" y="406937"/>
                    <a:pt x="39702" y="209491"/>
                    <a:pt x="0" y="368300"/>
                  </a:cubicBezTo>
                  <a:cubicBezTo>
                    <a:pt x="46317" y="507251"/>
                    <a:pt x="-27552" y="296784"/>
                    <a:pt x="38100" y="444500"/>
                  </a:cubicBezTo>
                  <a:cubicBezTo>
                    <a:pt x="61890" y="498028"/>
                    <a:pt x="61491" y="557293"/>
                    <a:pt x="114300" y="596900"/>
                  </a:cubicBezTo>
                  <a:cubicBezTo>
                    <a:pt x="131233" y="609600"/>
                    <a:pt x="151038" y="619180"/>
                    <a:pt x="165100" y="635000"/>
                  </a:cubicBezTo>
                  <a:cubicBezTo>
                    <a:pt x="185381" y="657816"/>
                    <a:pt x="194314" y="689614"/>
                    <a:pt x="215900" y="711200"/>
                  </a:cubicBezTo>
                  <a:cubicBezTo>
                    <a:pt x="327210" y="822510"/>
                    <a:pt x="186012" y="686293"/>
                    <a:pt x="292100" y="774700"/>
                  </a:cubicBezTo>
                  <a:cubicBezTo>
                    <a:pt x="305898" y="786198"/>
                    <a:pt x="315256" y="802837"/>
                    <a:pt x="330200" y="812800"/>
                  </a:cubicBezTo>
                  <a:cubicBezTo>
                    <a:pt x="341339" y="820226"/>
                    <a:pt x="356326" y="819513"/>
                    <a:pt x="368300" y="825500"/>
                  </a:cubicBezTo>
                  <a:cubicBezTo>
                    <a:pt x="381952" y="832326"/>
                    <a:pt x="393700" y="842433"/>
                    <a:pt x="406400" y="850900"/>
                  </a:cubicBezTo>
                  <a:cubicBezTo>
                    <a:pt x="453332" y="921298"/>
                    <a:pt x="404948" y="865616"/>
                    <a:pt x="469900" y="901700"/>
                  </a:cubicBezTo>
                  <a:cubicBezTo>
                    <a:pt x="531250" y="935783"/>
                    <a:pt x="537775" y="955728"/>
                    <a:pt x="596900" y="977900"/>
                  </a:cubicBezTo>
                  <a:cubicBezTo>
                    <a:pt x="613243" y="984029"/>
                    <a:pt x="630767" y="986367"/>
                    <a:pt x="647700" y="990600"/>
                  </a:cubicBezTo>
                  <a:cubicBezTo>
                    <a:pt x="720919" y="1039413"/>
                    <a:pt x="650288" y="997152"/>
                    <a:pt x="723900" y="1028700"/>
                  </a:cubicBezTo>
                  <a:cubicBezTo>
                    <a:pt x="741301" y="1036158"/>
                    <a:pt x="756973" y="1047453"/>
                    <a:pt x="774700" y="1054100"/>
                  </a:cubicBezTo>
                  <a:cubicBezTo>
                    <a:pt x="791043" y="1060229"/>
                    <a:pt x="808717" y="1062005"/>
                    <a:pt x="825500" y="1066800"/>
                  </a:cubicBezTo>
                  <a:cubicBezTo>
                    <a:pt x="838372" y="1070478"/>
                    <a:pt x="850728" y="1075822"/>
                    <a:pt x="863600" y="1079500"/>
                  </a:cubicBezTo>
                  <a:cubicBezTo>
                    <a:pt x="905449" y="1091457"/>
                    <a:pt x="934252" y="1096170"/>
                    <a:pt x="977900" y="1104900"/>
                  </a:cubicBezTo>
                  <a:cubicBezTo>
                    <a:pt x="994833" y="1113367"/>
                    <a:pt x="1010739" y="1124313"/>
                    <a:pt x="1028700" y="1130300"/>
                  </a:cubicBezTo>
                  <a:cubicBezTo>
                    <a:pt x="1049178" y="1137126"/>
                    <a:pt x="1071128" y="1138317"/>
                    <a:pt x="1092200" y="1143000"/>
                  </a:cubicBezTo>
                  <a:cubicBezTo>
                    <a:pt x="1243827" y="1176695"/>
                    <a:pt x="1013890" y="1131071"/>
                    <a:pt x="1219200" y="1168400"/>
                  </a:cubicBezTo>
                  <a:cubicBezTo>
                    <a:pt x="1346285" y="1191506"/>
                    <a:pt x="1215082" y="1173587"/>
                    <a:pt x="1397000" y="1193800"/>
                  </a:cubicBezTo>
                  <a:cubicBezTo>
                    <a:pt x="1409700" y="1198033"/>
                    <a:pt x="1422228" y="1202822"/>
                    <a:pt x="1435100" y="1206500"/>
                  </a:cubicBezTo>
                  <a:cubicBezTo>
                    <a:pt x="1708010" y="1284474"/>
                    <a:pt x="2028667" y="1210585"/>
                    <a:pt x="2286000" y="1206500"/>
                  </a:cubicBezTo>
                  <a:cubicBezTo>
                    <a:pt x="2356366" y="1183045"/>
                    <a:pt x="2338998" y="1187084"/>
                    <a:pt x="2451100" y="1168400"/>
                  </a:cubicBezTo>
                  <a:cubicBezTo>
                    <a:pt x="2476500" y="1164167"/>
                    <a:pt x="2502318" y="1161945"/>
                    <a:pt x="2527300" y="1155700"/>
                  </a:cubicBezTo>
                  <a:cubicBezTo>
                    <a:pt x="2553275" y="1149206"/>
                    <a:pt x="2578100" y="1138767"/>
                    <a:pt x="2603500" y="1130300"/>
                  </a:cubicBezTo>
                  <a:cubicBezTo>
                    <a:pt x="2616200" y="1126067"/>
                    <a:pt x="2630461" y="1125026"/>
                    <a:pt x="2641600" y="1117600"/>
                  </a:cubicBezTo>
                  <a:cubicBezTo>
                    <a:pt x="2690839" y="1084774"/>
                    <a:pt x="2665220" y="1097027"/>
                    <a:pt x="2717800" y="1079500"/>
                  </a:cubicBezTo>
                  <a:cubicBezTo>
                    <a:pt x="2839343" y="957957"/>
                    <a:pt x="2683722" y="1102218"/>
                    <a:pt x="2794000" y="1028700"/>
                  </a:cubicBezTo>
                  <a:cubicBezTo>
                    <a:pt x="2808944" y="1018737"/>
                    <a:pt x="2818302" y="1002098"/>
                    <a:pt x="2832100" y="990600"/>
                  </a:cubicBezTo>
                  <a:cubicBezTo>
                    <a:pt x="2843826" y="980829"/>
                    <a:pt x="2857500" y="973667"/>
                    <a:pt x="2870200" y="965200"/>
                  </a:cubicBezTo>
                  <a:cubicBezTo>
                    <a:pt x="2878667" y="952500"/>
                    <a:pt x="2885829" y="938826"/>
                    <a:pt x="2895600" y="927100"/>
                  </a:cubicBezTo>
                  <a:cubicBezTo>
                    <a:pt x="2924084" y="892920"/>
                    <a:pt x="2941082" y="891441"/>
                    <a:pt x="2959100" y="850900"/>
                  </a:cubicBezTo>
                  <a:cubicBezTo>
                    <a:pt x="2969974" y="826434"/>
                    <a:pt x="2976033" y="800100"/>
                    <a:pt x="2984500" y="774700"/>
                  </a:cubicBezTo>
                  <a:lnTo>
                    <a:pt x="3009900" y="698500"/>
                  </a:lnTo>
                  <a:cubicBezTo>
                    <a:pt x="3014133" y="685800"/>
                    <a:pt x="3019353" y="673387"/>
                    <a:pt x="3022600" y="660400"/>
                  </a:cubicBezTo>
                  <a:lnTo>
                    <a:pt x="3035300" y="609600"/>
                  </a:lnTo>
                  <a:cubicBezTo>
                    <a:pt x="3032311" y="597643"/>
                    <a:pt x="3018182" y="535607"/>
                    <a:pt x="3009900" y="520700"/>
                  </a:cubicBezTo>
                  <a:cubicBezTo>
                    <a:pt x="2947130" y="407714"/>
                    <a:pt x="2986252" y="473476"/>
                    <a:pt x="2921000" y="419100"/>
                  </a:cubicBezTo>
                  <a:cubicBezTo>
                    <a:pt x="2801628" y="319624"/>
                    <a:pt x="2999290" y="458594"/>
                    <a:pt x="2806700" y="330200"/>
                  </a:cubicBezTo>
                  <a:lnTo>
                    <a:pt x="2730500" y="279400"/>
                  </a:lnTo>
                  <a:cubicBezTo>
                    <a:pt x="2717800" y="270933"/>
                    <a:pt x="2706880" y="258827"/>
                    <a:pt x="2692400" y="254000"/>
                  </a:cubicBezTo>
                  <a:cubicBezTo>
                    <a:pt x="2667000" y="245533"/>
                    <a:pt x="2638477" y="243452"/>
                    <a:pt x="2616200" y="228600"/>
                  </a:cubicBezTo>
                  <a:cubicBezTo>
                    <a:pt x="2603500" y="220133"/>
                    <a:pt x="2592048" y="209399"/>
                    <a:pt x="2578100" y="203200"/>
                  </a:cubicBezTo>
                  <a:cubicBezTo>
                    <a:pt x="2553634" y="192326"/>
                    <a:pt x="2501900" y="177800"/>
                    <a:pt x="2501900" y="177800"/>
                  </a:cubicBezTo>
                  <a:cubicBezTo>
                    <a:pt x="2489200" y="165100"/>
                    <a:pt x="2479500" y="148422"/>
                    <a:pt x="2463800" y="139700"/>
                  </a:cubicBezTo>
                  <a:cubicBezTo>
                    <a:pt x="2340981" y="71467"/>
                    <a:pt x="2415686" y="142386"/>
                    <a:pt x="2374900" y="101600"/>
                  </a:cubicBezTo>
                  <a:lnTo>
                    <a:pt x="2286000" y="762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2181842" y="4359453"/>
                  <a:ext cx="5285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1842" y="4359453"/>
                  <a:ext cx="52854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Oval 14"/>
            <p:cNvSpPr/>
            <p:nvPr/>
          </p:nvSpPr>
          <p:spPr>
            <a:xfrm>
              <a:off x="4688282" y="4748029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633111" y="4957247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788143" y="5420839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104924" y="5090639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333666" y="4680117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317488" y="5475225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733677" y="4790363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833538" y="5475225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147635" y="5140075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>
            <a:off x="2351329" y="5052352"/>
            <a:ext cx="274311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2027810" y="2918392"/>
            <a:ext cx="3466478" cy="1435100"/>
            <a:chOff x="2027810" y="2918392"/>
            <a:chExt cx="3466478" cy="1435100"/>
          </a:xfrm>
        </p:grpSpPr>
        <p:sp>
          <p:nvSpPr>
            <p:cNvPr id="10" name="Freeform 9"/>
            <p:cNvSpPr/>
            <p:nvPr/>
          </p:nvSpPr>
          <p:spPr>
            <a:xfrm>
              <a:off x="2471688" y="2918392"/>
              <a:ext cx="3022600" cy="1435100"/>
            </a:xfrm>
            <a:custGeom>
              <a:avLst/>
              <a:gdLst>
                <a:gd name="connsiteX0" fmla="*/ 2374900 w 3022600"/>
                <a:gd name="connsiteY0" fmla="*/ 38100 h 1435100"/>
                <a:gd name="connsiteX1" fmla="*/ 2374900 w 3022600"/>
                <a:gd name="connsiteY1" fmla="*/ 38100 h 1435100"/>
                <a:gd name="connsiteX2" fmla="*/ 2260600 w 3022600"/>
                <a:gd name="connsiteY2" fmla="*/ 25400 h 1435100"/>
                <a:gd name="connsiteX3" fmla="*/ 2209800 w 3022600"/>
                <a:gd name="connsiteY3" fmla="*/ 12700 h 1435100"/>
                <a:gd name="connsiteX4" fmla="*/ 2120900 w 3022600"/>
                <a:gd name="connsiteY4" fmla="*/ 0 h 1435100"/>
                <a:gd name="connsiteX5" fmla="*/ 1028700 w 3022600"/>
                <a:gd name="connsiteY5" fmla="*/ 25400 h 1435100"/>
                <a:gd name="connsiteX6" fmla="*/ 939800 w 3022600"/>
                <a:gd name="connsiteY6" fmla="*/ 38100 h 1435100"/>
                <a:gd name="connsiteX7" fmla="*/ 863600 w 3022600"/>
                <a:gd name="connsiteY7" fmla="*/ 63500 h 1435100"/>
                <a:gd name="connsiteX8" fmla="*/ 762000 w 3022600"/>
                <a:gd name="connsiteY8" fmla="*/ 88900 h 1435100"/>
                <a:gd name="connsiteX9" fmla="*/ 723900 w 3022600"/>
                <a:gd name="connsiteY9" fmla="*/ 101600 h 1435100"/>
                <a:gd name="connsiteX10" fmla="*/ 685800 w 3022600"/>
                <a:gd name="connsiteY10" fmla="*/ 127000 h 1435100"/>
                <a:gd name="connsiteX11" fmla="*/ 635000 w 3022600"/>
                <a:gd name="connsiteY11" fmla="*/ 139700 h 1435100"/>
                <a:gd name="connsiteX12" fmla="*/ 508000 w 3022600"/>
                <a:gd name="connsiteY12" fmla="*/ 177800 h 1435100"/>
                <a:gd name="connsiteX13" fmla="*/ 431800 w 3022600"/>
                <a:gd name="connsiteY13" fmla="*/ 215900 h 1435100"/>
                <a:gd name="connsiteX14" fmla="*/ 393700 w 3022600"/>
                <a:gd name="connsiteY14" fmla="*/ 241300 h 1435100"/>
                <a:gd name="connsiteX15" fmla="*/ 355600 w 3022600"/>
                <a:gd name="connsiteY15" fmla="*/ 254000 h 1435100"/>
                <a:gd name="connsiteX16" fmla="*/ 279400 w 3022600"/>
                <a:gd name="connsiteY16" fmla="*/ 304800 h 1435100"/>
                <a:gd name="connsiteX17" fmla="*/ 241300 w 3022600"/>
                <a:gd name="connsiteY17" fmla="*/ 330200 h 1435100"/>
                <a:gd name="connsiteX18" fmla="*/ 203200 w 3022600"/>
                <a:gd name="connsiteY18" fmla="*/ 368300 h 1435100"/>
                <a:gd name="connsiteX19" fmla="*/ 165100 w 3022600"/>
                <a:gd name="connsiteY19" fmla="*/ 393700 h 1435100"/>
                <a:gd name="connsiteX20" fmla="*/ 88900 w 3022600"/>
                <a:gd name="connsiteY20" fmla="*/ 457200 h 1435100"/>
                <a:gd name="connsiteX21" fmla="*/ 63500 w 3022600"/>
                <a:gd name="connsiteY21" fmla="*/ 495300 h 1435100"/>
                <a:gd name="connsiteX22" fmla="*/ 25400 w 3022600"/>
                <a:gd name="connsiteY22" fmla="*/ 520700 h 1435100"/>
                <a:gd name="connsiteX23" fmla="*/ 0 w 3022600"/>
                <a:gd name="connsiteY23" fmla="*/ 596900 h 1435100"/>
                <a:gd name="connsiteX24" fmla="*/ 12700 w 3022600"/>
                <a:gd name="connsiteY24" fmla="*/ 647700 h 1435100"/>
                <a:gd name="connsiteX25" fmla="*/ 101600 w 3022600"/>
                <a:gd name="connsiteY25" fmla="*/ 762000 h 1435100"/>
                <a:gd name="connsiteX26" fmla="*/ 139700 w 3022600"/>
                <a:gd name="connsiteY26" fmla="*/ 787400 h 1435100"/>
                <a:gd name="connsiteX27" fmla="*/ 203200 w 3022600"/>
                <a:gd name="connsiteY27" fmla="*/ 901700 h 1435100"/>
                <a:gd name="connsiteX28" fmla="*/ 254000 w 3022600"/>
                <a:gd name="connsiteY28" fmla="*/ 977900 h 1435100"/>
                <a:gd name="connsiteX29" fmla="*/ 279400 w 3022600"/>
                <a:gd name="connsiteY29" fmla="*/ 1016000 h 1435100"/>
                <a:gd name="connsiteX30" fmla="*/ 317500 w 3022600"/>
                <a:gd name="connsiteY30" fmla="*/ 1041400 h 1435100"/>
                <a:gd name="connsiteX31" fmla="*/ 355600 w 3022600"/>
                <a:gd name="connsiteY31" fmla="*/ 1117600 h 1435100"/>
                <a:gd name="connsiteX32" fmla="*/ 406400 w 3022600"/>
                <a:gd name="connsiteY32" fmla="*/ 1155700 h 1435100"/>
                <a:gd name="connsiteX33" fmla="*/ 508000 w 3022600"/>
                <a:gd name="connsiteY33" fmla="*/ 1231900 h 1435100"/>
                <a:gd name="connsiteX34" fmla="*/ 596900 w 3022600"/>
                <a:gd name="connsiteY34" fmla="*/ 1282700 h 1435100"/>
                <a:gd name="connsiteX35" fmla="*/ 635000 w 3022600"/>
                <a:gd name="connsiteY35" fmla="*/ 1295400 h 1435100"/>
                <a:gd name="connsiteX36" fmla="*/ 723900 w 3022600"/>
                <a:gd name="connsiteY36" fmla="*/ 1346200 h 1435100"/>
                <a:gd name="connsiteX37" fmla="*/ 774700 w 3022600"/>
                <a:gd name="connsiteY37" fmla="*/ 1358900 h 1435100"/>
                <a:gd name="connsiteX38" fmla="*/ 838200 w 3022600"/>
                <a:gd name="connsiteY38" fmla="*/ 1384300 h 1435100"/>
                <a:gd name="connsiteX39" fmla="*/ 889000 w 3022600"/>
                <a:gd name="connsiteY39" fmla="*/ 1409700 h 1435100"/>
                <a:gd name="connsiteX40" fmla="*/ 952500 w 3022600"/>
                <a:gd name="connsiteY40" fmla="*/ 1422400 h 1435100"/>
                <a:gd name="connsiteX41" fmla="*/ 990600 w 3022600"/>
                <a:gd name="connsiteY41" fmla="*/ 1435100 h 1435100"/>
                <a:gd name="connsiteX42" fmla="*/ 1231900 w 3022600"/>
                <a:gd name="connsiteY42" fmla="*/ 1409700 h 1435100"/>
                <a:gd name="connsiteX43" fmla="*/ 1371600 w 3022600"/>
                <a:gd name="connsiteY43" fmla="*/ 1384300 h 1435100"/>
                <a:gd name="connsiteX44" fmla="*/ 1498600 w 3022600"/>
                <a:gd name="connsiteY44" fmla="*/ 1371600 h 1435100"/>
                <a:gd name="connsiteX45" fmla="*/ 1930400 w 3022600"/>
                <a:gd name="connsiteY45" fmla="*/ 1358900 h 1435100"/>
                <a:gd name="connsiteX46" fmla="*/ 2095500 w 3022600"/>
                <a:gd name="connsiteY46" fmla="*/ 1333500 h 1435100"/>
                <a:gd name="connsiteX47" fmla="*/ 2247900 w 3022600"/>
                <a:gd name="connsiteY47" fmla="*/ 1308100 h 1435100"/>
                <a:gd name="connsiteX48" fmla="*/ 2590800 w 3022600"/>
                <a:gd name="connsiteY48" fmla="*/ 1193800 h 1435100"/>
                <a:gd name="connsiteX49" fmla="*/ 2705100 w 3022600"/>
                <a:gd name="connsiteY49" fmla="*/ 1155700 h 1435100"/>
                <a:gd name="connsiteX50" fmla="*/ 2743200 w 3022600"/>
                <a:gd name="connsiteY50" fmla="*/ 1143000 h 1435100"/>
                <a:gd name="connsiteX51" fmla="*/ 2781300 w 3022600"/>
                <a:gd name="connsiteY51" fmla="*/ 1117600 h 1435100"/>
                <a:gd name="connsiteX52" fmla="*/ 2857500 w 3022600"/>
                <a:gd name="connsiteY52" fmla="*/ 1092200 h 1435100"/>
                <a:gd name="connsiteX53" fmla="*/ 2895600 w 3022600"/>
                <a:gd name="connsiteY53" fmla="*/ 1079500 h 1435100"/>
                <a:gd name="connsiteX54" fmla="*/ 2946400 w 3022600"/>
                <a:gd name="connsiteY54" fmla="*/ 1003300 h 1435100"/>
                <a:gd name="connsiteX55" fmla="*/ 2971800 w 3022600"/>
                <a:gd name="connsiteY55" fmla="*/ 914400 h 1435100"/>
                <a:gd name="connsiteX56" fmla="*/ 2997200 w 3022600"/>
                <a:gd name="connsiteY56" fmla="*/ 876300 h 1435100"/>
                <a:gd name="connsiteX57" fmla="*/ 3022600 w 3022600"/>
                <a:gd name="connsiteY57" fmla="*/ 774700 h 1435100"/>
                <a:gd name="connsiteX58" fmla="*/ 2997200 w 3022600"/>
                <a:gd name="connsiteY58" fmla="*/ 584200 h 1435100"/>
                <a:gd name="connsiteX59" fmla="*/ 2971800 w 3022600"/>
                <a:gd name="connsiteY59" fmla="*/ 508000 h 1435100"/>
                <a:gd name="connsiteX60" fmla="*/ 2933700 w 3022600"/>
                <a:gd name="connsiteY60" fmla="*/ 482600 h 1435100"/>
                <a:gd name="connsiteX61" fmla="*/ 2882900 w 3022600"/>
                <a:gd name="connsiteY61" fmla="*/ 419100 h 1435100"/>
                <a:gd name="connsiteX62" fmla="*/ 2857500 w 3022600"/>
                <a:gd name="connsiteY62" fmla="*/ 381000 h 1435100"/>
                <a:gd name="connsiteX63" fmla="*/ 2819400 w 3022600"/>
                <a:gd name="connsiteY63" fmla="*/ 342900 h 1435100"/>
                <a:gd name="connsiteX64" fmla="*/ 2755900 w 3022600"/>
                <a:gd name="connsiteY64" fmla="*/ 279400 h 1435100"/>
                <a:gd name="connsiteX65" fmla="*/ 2667000 w 3022600"/>
                <a:gd name="connsiteY65" fmla="*/ 190500 h 1435100"/>
                <a:gd name="connsiteX66" fmla="*/ 2552700 w 3022600"/>
                <a:gd name="connsiteY66" fmla="*/ 114300 h 1435100"/>
                <a:gd name="connsiteX67" fmla="*/ 2514600 w 3022600"/>
                <a:gd name="connsiteY67" fmla="*/ 88900 h 1435100"/>
                <a:gd name="connsiteX68" fmla="*/ 2476500 w 3022600"/>
                <a:gd name="connsiteY68" fmla="*/ 76200 h 1435100"/>
                <a:gd name="connsiteX69" fmla="*/ 2387600 w 3022600"/>
                <a:gd name="connsiteY69" fmla="*/ 50800 h 1435100"/>
                <a:gd name="connsiteX70" fmla="*/ 2374900 w 3022600"/>
                <a:gd name="connsiteY70" fmla="*/ 38100 h 143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3022600" h="1435100">
                  <a:moveTo>
                    <a:pt x="2374900" y="38100"/>
                  </a:moveTo>
                  <a:lnTo>
                    <a:pt x="2374900" y="38100"/>
                  </a:lnTo>
                  <a:cubicBezTo>
                    <a:pt x="2336800" y="33867"/>
                    <a:pt x="2298489" y="31229"/>
                    <a:pt x="2260600" y="25400"/>
                  </a:cubicBezTo>
                  <a:cubicBezTo>
                    <a:pt x="2243348" y="22746"/>
                    <a:pt x="2226973" y="15822"/>
                    <a:pt x="2209800" y="12700"/>
                  </a:cubicBezTo>
                  <a:cubicBezTo>
                    <a:pt x="2180349" y="7345"/>
                    <a:pt x="2150533" y="4233"/>
                    <a:pt x="2120900" y="0"/>
                  </a:cubicBezTo>
                  <a:lnTo>
                    <a:pt x="1028700" y="25400"/>
                  </a:lnTo>
                  <a:cubicBezTo>
                    <a:pt x="998930" y="28534"/>
                    <a:pt x="969433" y="33867"/>
                    <a:pt x="939800" y="38100"/>
                  </a:cubicBezTo>
                  <a:cubicBezTo>
                    <a:pt x="914400" y="46567"/>
                    <a:pt x="889575" y="57006"/>
                    <a:pt x="863600" y="63500"/>
                  </a:cubicBezTo>
                  <a:cubicBezTo>
                    <a:pt x="829733" y="71967"/>
                    <a:pt x="795118" y="77861"/>
                    <a:pt x="762000" y="88900"/>
                  </a:cubicBezTo>
                  <a:cubicBezTo>
                    <a:pt x="749300" y="93133"/>
                    <a:pt x="735874" y="95613"/>
                    <a:pt x="723900" y="101600"/>
                  </a:cubicBezTo>
                  <a:cubicBezTo>
                    <a:pt x="710248" y="108426"/>
                    <a:pt x="699829" y="120987"/>
                    <a:pt x="685800" y="127000"/>
                  </a:cubicBezTo>
                  <a:cubicBezTo>
                    <a:pt x="669757" y="133876"/>
                    <a:pt x="651718" y="134684"/>
                    <a:pt x="635000" y="139700"/>
                  </a:cubicBezTo>
                  <a:cubicBezTo>
                    <a:pt x="480402" y="186079"/>
                    <a:pt x="625089" y="148528"/>
                    <a:pt x="508000" y="177800"/>
                  </a:cubicBezTo>
                  <a:cubicBezTo>
                    <a:pt x="398811" y="250593"/>
                    <a:pt x="536960" y="163320"/>
                    <a:pt x="431800" y="215900"/>
                  </a:cubicBezTo>
                  <a:cubicBezTo>
                    <a:pt x="418148" y="222726"/>
                    <a:pt x="407352" y="234474"/>
                    <a:pt x="393700" y="241300"/>
                  </a:cubicBezTo>
                  <a:cubicBezTo>
                    <a:pt x="381726" y="247287"/>
                    <a:pt x="367302" y="247499"/>
                    <a:pt x="355600" y="254000"/>
                  </a:cubicBezTo>
                  <a:cubicBezTo>
                    <a:pt x="328915" y="268825"/>
                    <a:pt x="304800" y="287867"/>
                    <a:pt x="279400" y="304800"/>
                  </a:cubicBezTo>
                  <a:cubicBezTo>
                    <a:pt x="266700" y="313267"/>
                    <a:pt x="252093" y="319407"/>
                    <a:pt x="241300" y="330200"/>
                  </a:cubicBezTo>
                  <a:cubicBezTo>
                    <a:pt x="228600" y="342900"/>
                    <a:pt x="216998" y="356802"/>
                    <a:pt x="203200" y="368300"/>
                  </a:cubicBezTo>
                  <a:cubicBezTo>
                    <a:pt x="191474" y="378071"/>
                    <a:pt x="176826" y="383929"/>
                    <a:pt x="165100" y="393700"/>
                  </a:cubicBezTo>
                  <a:cubicBezTo>
                    <a:pt x="67314" y="475188"/>
                    <a:pt x="183495" y="394137"/>
                    <a:pt x="88900" y="457200"/>
                  </a:cubicBezTo>
                  <a:cubicBezTo>
                    <a:pt x="80433" y="469900"/>
                    <a:pt x="74293" y="484507"/>
                    <a:pt x="63500" y="495300"/>
                  </a:cubicBezTo>
                  <a:cubicBezTo>
                    <a:pt x="52707" y="506093"/>
                    <a:pt x="33490" y="507757"/>
                    <a:pt x="25400" y="520700"/>
                  </a:cubicBezTo>
                  <a:cubicBezTo>
                    <a:pt x="11210" y="543404"/>
                    <a:pt x="0" y="596900"/>
                    <a:pt x="0" y="596900"/>
                  </a:cubicBezTo>
                  <a:cubicBezTo>
                    <a:pt x="4233" y="613833"/>
                    <a:pt x="4894" y="632088"/>
                    <a:pt x="12700" y="647700"/>
                  </a:cubicBezTo>
                  <a:cubicBezTo>
                    <a:pt x="32929" y="688158"/>
                    <a:pt x="65762" y="732135"/>
                    <a:pt x="101600" y="762000"/>
                  </a:cubicBezTo>
                  <a:cubicBezTo>
                    <a:pt x="113326" y="771771"/>
                    <a:pt x="127000" y="778933"/>
                    <a:pt x="139700" y="787400"/>
                  </a:cubicBezTo>
                  <a:cubicBezTo>
                    <a:pt x="162053" y="854460"/>
                    <a:pt x="144974" y="814361"/>
                    <a:pt x="203200" y="901700"/>
                  </a:cubicBezTo>
                  <a:lnTo>
                    <a:pt x="254000" y="977900"/>
                  </a:lnTo>
                  <a:cubicBezTo>
                    <a:pt x="262467" y="990600"/>
                    <a:pt x="266700" y="1007533"/>
                    <a:pt x="279400" y="1016000"/>
                  </a:cubicBezTo>
                  <a:lnTo>
                    <a:pt x="317500" y="1041400"/>
                  </a:lnTo>
                  <a:cubicBezTo>
                    <a:pt x="327829" y="1072388"/>
                    <a:pt x="330981" y="1092981"/>
                    <a:pt x="355600" y="1117600"/>
                  </a:cubicBezTo>
                  <a:cubicBezTo>
                    <a:pt x="370567" y="1132567"/>
                    <a:pt x="390329" y="1141925"/>
                    <a:pt x="406400" y="1155700"/>
                  </a:cubicBezTo>
                  <a:cubicBezTo>
                    <a:pt x="502324" y="1237921"/>
                    <a:pt x="373616" y="1147910"/>
                    <a:pt x="508000" y="1231900"/>
                  </a:cubicBezTo>
                  <a:cubicBezTo>
                    <a:pt x="554380" y="1260888"/>
                    <a:pt x="541716" y="1259050"/>
                    <a:pt x="596900" y="1282700"/>
                  </a:cubicBezTo>
                  <a:cubicBezTo>
                    <a:pt x="609205" y="1287973"/>
                    <a:pt x="623026" y="1289413"/>
                    <a:pt x="635000" y="1295400"/>
                  </a:cubicBezTo>
                  <a:cubicBezTo>
                    <a:pt x="708693" y="1332246"/>
                    <a:pt x="634839" y="1312802"/>
                    <a:pt x="723900" y="1346200"/>
                  </a:cubicBezTo>
                  <a:cubicBezTo>
                    <a:pt x="740243" y="1352329"/>
                    <a:pt x="758141" y="1353380"/>
                    <a:pt x="774700" y="1358900"/>
                  </a:cubicBezTo>
                  <a:cubicBezTo>
                    <a:pt x="796327" y="1366109"/>
                    <a:pt x="817368" y="1375041"/>
                    <a:pt x="838200" y="1384300"/>
                  </a:cubicBezTo>
                  <a:cubicBezTo>
                    <a:pt x="855500" y="1391989"/>
                    <a:pt x="871039" y="1403713"/>
                    <a:pt x="889000" y="1409700"/>
                  </a:cubicBezTo>
                  <a:cubicBezTo>
                    <a:pt x="909478" y="1416526"/>
                    <a:pt x="931559" y="1417165"/>
                    <a:pt x="952500" y="1422400"/>
                  </a:cubicBezTo>
                  <a:cubicBezTo>
                    <a:pt x="965487" y="1425647"/>
                    <a:pt x="977900" y="1430867"/>
                    <a:pt x="990600" y="1435100"/>
                  </a:cubicBezTo>
                  <a:cubicBezTo>
                    <a:pt x="1223597" y="1401815"/>
                    <a:pt x="890217" y="1447665"/>
                    <a:pt x="1231900" y="1409700"/>
                  </a:cubicBezTo>
                  <a:cubicBezTo>
                    <a:pt x="1403280" y="1390658"/>
                    <a:pt x="1220912" y="1404392"/>
                    <a:pt x="1371600" y="1384300"/>
                  </a:cubicBezTo>
                  <a:cubicBezTo>
                    <a:pt x="1413771" y="1378677"/>
                    <a:pt x="1456099" y="1373532"/>
                    <a:pt x="1498600" y="1371600"/>
                  </a:cubicBezTo>
                  <a:cubicBezTo>
                    <a:pt x="1642447" y="1365061"/>
                    <a:pt x="1786467" y="1363133"/>
                    <a:pt x="1930400" y="1358900"/>
                  </a:cubicBezTo>
                  <a:cubicBezTo>
                    <a:pt x="2123508" y="1334762"/>
                    <a:pt x="1954205" y="1358434"/>
                    <a:pt x="2095500" y="1333500"/>
                  </a:cubicBezTo>
                  <a:cubicBezTo>
                    <a:pt x="2146217" y="1324550"/>
                    <a:pt x="2199042" y="1324386"/>
                    <a:pt x="2247900" y="1308100"/>
                  </a:cubicBezTo>
                  <a:lnTo>
                    <a:pt x="2590800" y="1193800"/>
                  </a:lnTo>
                  <a:lnTo>
                    <a:pt x="2705100" y="1155700"/>
                  </a:lnTo>
                  <a:cubicBezTo>
                    <a:pt x="2717800" y="1151467"/>
                    <a:pt x="2732061" y="1150426"/>
                    <a:pt x="2743200" y="1143000"/>
                  </a:cubicBezTo>
                  <a:cubicBezTo>
                    <a:pt x="2755900" y="1134533"/>
                    <a:pt x="2767352" y="1123799"/>
                    <a:pt x="2781300" y="1117600"/>
                  </a:cubicBezTo>
                  <a:cubicBezTo>
                    <a:pt x="2805766" y="1106726"/>
                    <a:pt x="2832100" y="1100667"/>
                    <a:pt x="2857500" y="1092200"/>
                  </a:cubicBezTo>
                  <a:lnTo>
                    <a:pt x="2895600" y="1079500"/>
                  </a:lnTo>
                  <a:cubicBezTo>
                    <a:pt x="2912533" y="1054100"/>
                    <a:pt x="2938996" y="1032916"/>
                    <a:pt x="2946400" y="1003300"/>
                  </a:cubicBezTo>
                  <a:cubicBezTo>
                    <a:pt x="2950469" y="987024"/>
                    <a:pt x="2962690" y="932620"/>
                    <a:pt x="2971800" y="914400"/>
                  </a:cubicBezTo>
                  <a:cubicBezTo>
                    <a:pt x="2978626" y="900748"/>
                    <a:pt x="2990374" y="889952"/>
                    <a:pt x="2997200" y="876300"/>
                  </a:cubicBezTo>
                  <a:cubicBezTo>
                    <a:pt x="3010217" y="850265"/>
                    <a:pt x="3017770" y="798852"/>
                    <a:pt x="3022600" y="774700"/>
                  </a:cubicBezTo>
                  <a:cubicBezTo>
                    <a:pt x="3018372" y="736645"/>
                    <a:pt x="3008601" y="629805"/>
                    <a:pt x="2997200" y="584200"/>
                  </a:cubicBezTo>
                  <a:cubicBezTo>
                    <a:pt x="2990706" y="558225"/>
                    <a:pt x="2994077" y="522852"/>
                    <a:pt x="2971800" y="508000"/>
                  </a:cubicBezTo>
                  <a:lnTo>
                    <a:pt x="2933700" y="482600"/>
                  </a:lnTo>
                  <a:cubicBezTo>
                    <a:pt x="2908976" y="408427"/>
                    <a:pt x="2940345" y="476545"/>
                    <a:pt x="2882900" y="419100"/>
                  </a:cubicBezTo>
                  <a:cubicBezTo>
                    <a:pt x="2872107" y="408307"/>
                    <a:pt x="2867271" y="392726"/>
                    <a:pt x="2857500" y="381000"/>
                  </a:cubicBezTo>
                  <a:cubicBezTo>
                    <a:pt x="2846002" y="367202"/>
                    <a:pt x="2830898" y="356698"/>
                    <a:pt x="2819400" y="342900"/>
                  </a:cubicBezTo>
                  <a:cubicBezTo>
                    <a:pt x="2766483" y="279400"/>
                    <a:pt x="2825750" y="325967"/>
                    <a:pt x="2755900" y="279400"/>
                  </a:cubicBezTo>
                  <a:cubicBezTo>
                    <a:pt x="2733547" y="212340"/>
                    <a:pt x="2754339" y="248726"/>
                    <a:pt x="2667000" y="190500"/>
                  </a:cubicBezTo>
                  <a:lnTo>
                    <a:pt x="2552700" y="114300"/>
                  </a:lnTo>
                  <a:cubicBezTo>
                    <a:pt x="2540000" y="105833"/>
                    <a:pt x="2529080" y="93727"/>
                    <a:pt x="2514600" y="88900"/>
                  </a:cubicBezTo>
                  <a:cubicBezTo>
                    <a:pt x="2501900" y="84667"/>
                    <a:pt x="2489372" y="79878"/>
                    <a:pt x="2476500" y="76200"/>
                  </a:cubicBezTo>
                  <a:cubicBezTo>
                    <a:pt x="2434351" y="64157"/>
                    <a:pt x="2425663" y="66025"/>
                    <a:pt x="2387600" y="50800"/>
                  </a:cubicBezTo>
                  <a:cubicBezTo>
                    <a:pt x="2378811" y="47284"/>
                    <a:pt x="2377017" y="40217"/>
                    <a:pt x="2374900" y="38100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2027810" y="2933380"/>
                  <a:ext cx="52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7810" y="2933380"/>
                  <a:ext cx="52322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2590424" y="3421774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059313" y="3635942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887864" y="3207607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130502" y="3166888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304334" y="3921507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3259" y="3254973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104708" y="3683308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3" name="Straight Arrow Connector 32"/>
          <p:cNvCxnSpPr>
            <a:endCxn id="14" idx="2"/>
          </p:cNvCxnSpPr>
          <p:nvPr/>
        </p:nvCxnSpPr>
        <p:spPr>
          <a:xfrm>
            <a:off x="2316113" y="3516879"/>
            <a:ext cx="274311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059449" y="3584128"/>
            <a:ext cx="1599468" cy="1400975"/>
            <a:chOff x="1059449" y="3584128"/>
            <a:chExt cx="1599468" cy="1400975"/>
          </a:xfrm>
        </p:grpSpPr>
        <p:sp>
          <p:nvSpPr>
            <p:cNvPr id="73" name="Oval 72"/>
            <p:cNvSpPr/>
            <p:nvPr/>
          </p:nvSpPr>
          <p:spPr>
            <a:xfrm>
              <a:off x="1333760" y="4192268"/>
              <a:ext cx="229393" cy="2381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73" idx="7"/>
              <a:endCxn id="14" idx="3"/>
            </p:cNvCxnSpPr>
            <p:nvPr/>
          </p:nvCxnSpPr>
          <p:spPr>
            <a:xfrm flipV="1">
              <a:off x="1529559" y="3584128"/>
              <a:ext cx="1086671" cy="64301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73" idx="5"/>
              <a:endCxn id="18" idx="1"/>
            </p:cNvCxnSpPr>
            <p:nvPr/>
          </p:nvCxnSpPr>
          <p:spPr>
            <a:xfrm>
              <a:off x="1529559" y="4395520"/>
              <a:ext cx="1129358" cy="58958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059449" y="4311330"/>
              <a:ext cx="27431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1837172" y="3611984"/>
              <a:ext cx="2904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/>
                <a:t>ε</a:t>
              </a:r>
              <a:endParaRPr lang="en-US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830632" y="4563363"/>
              <a:ext cx="2904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/>
                <a:t>ε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183148" y="2537960"/>
            <a:ext cx="4745816" cy="3553854"/>
            <a:chOff x="1183148" y="2537960"/>
            <a:chExt cx="4745816" cy="3553854"/>
          </a:xfrm>
        </p:grpSpPr>
        <p:sp>
          <p:nvSpPr>
            <p:cNvPr id="39" name="Freeform 38"/>
            <p:cNvSpPr/>
            <p:nvPr/>
          </p:nvSpPr>
          <p:spPr>
            <a:xfrm>
              <a:off x="1222740" y="2537960"/>
              <a:ext cx="4706224" cy="3553854"/>
            </a:xfrm>
            <a:custGeom>
              <a:avLst/>
              <a:gdLst>
                <a:gd name="connsiteX0" fmla="*/ 3263318 w 4706224"/>
                <a:gd name="connsiteY0" fmla="*/ 20658 h 3553854"/>
                <a:gd name="connsiteX1" fmla="*/ 3263318 w 4706224"/>
                <a:gd name="connsiteY1" fmla="*/ 20658 h 3553854"/>
                <a:gd name="connsiteX2" fmla="*/ 2365696 w 4706224"/>
                <a:gd name="connsiteY2" fmla="*/ 20658 h 3553854"/>
                <a:gd name="connsiteX3" fmla="*/ 2223083 w 4706224"/>
                <a:gd name="connsiteY3" fmla="*/ 37436 h 3553854"/>
                <a:gd name="connsiteX4" fmla="*/ 2072081 w 4706224"/>
                <a:gd name="connsiteY4" fmla="*/ 45825 h 3553854"/>
                <a:gd name="connsiteX5" fmla="*/ 1971413 w 4706224"/>
                <a:gd name="connsiteY5" fmla="*/ 62603 h 3553854"/>
                <a:gd name="connsiteX6" fmla="*/ 1778466 w 4706224"/>
                <a:gd name="connsiteY6" fmla="*/ 79381 h 3553854"/>
                <a:gd name="connsiteX7" fmla="*/ 1652631 w 4706224"/>
                <a:gd name="connsiteY7" fmla="*/ 96159 h 3553854"/>
                <a:gd name="connsiteX8" fmla="*/ 1627464 w 4706224"/>
                <a:gd name="connsiteY8" fmla="*/ 104548 h 3553854"/>
                <a:gd name="connsiteX9" fmla="*/ 1551963 w 4706224"/>
                <a:gd name="connsiteY9" fmla="*/ 112937 h 3553854"/>
                <a:gd name="connsiteX10" fmla="*/ 1476463 w 4706224"/>
                <a:gd name="connsiteY10" fmla="*/ 129715 h 3553854"/>
                <a:gd name="connsiteX11" fmla="*/ 1451296 w 4706224"/>
                <a:gd name="connsiteY11" fmla="*/ 138104 h 3553854"/>
                <a:gd name="connsiteX12" fmla="*/ 1409351 w 4706224"/>
                <a:gd name="connsiteY12" fmla="*/ 146493 h 3553854"/>
                <a:gd name="connsiteX13" fmla="*/ 1350628 w 4706224"/>
                <a:gd name="connsiteY13" fmla="*/ 154882 h 3553854"/>
                <a:gd name="connsiteX14" fmla="*/ 1224793 w 4706224"/>
                <a:gd name="connsiteY14" fmla="*/ 188437 h 3553854"/>
                <a:gd name="connsiteX15" fmla="*/ 1182848 w 4706224"/>
                <a:gd name="connsiteY15" fmla="*/ 196826 h 3553854"/>
                <a:gd name="connsiteX16" fmla="*/ 1132514 w 4706224"/>
                <a:gd name="connsiteY16" fmla="*/ 205215 h 3553854"/>
                <a:gd name="connsiteX17" fmla="*/ 1048624 w 4706224"/>
                <a:gd name="connsiteY17" fmla="*/ 238771 h 3553854"/>
                <a:gd name="connsiteX18" fmla="*/ 1015068 w 4706224"/>
                <a:gd name="connsiteY18" fmla="*/ 247160 h 3553854"/>
                <a:gd name="connsiteX19" fmla="*/ 939567 w 4706224"/>
                <a:gd name="connsiteY19" fmla="*/ 289105 h 3553854"/>
                <a:gd name="connsiteX20" fmla="*/ 914400 w 4706224"/>
                <a:gd name="connsiteY20" fmla="*/ 297494 h 3553854"/>
                <a:gd name="connsiteX21" fmla="*/ 889233 w 4706224"/>
                <a:gd name="connsiteY21" fmla="*/ 314272 h 3553854"/>
                <a:gd name="connsiteX22" fmla="*/ 864066 w 4706224"/>
                <a:gd name="connsiteY22" fmla="*/ 322661 h 3553854"/>
                <a:gd name="connsiteX23" fmla="*/ 838899 w 4706224"/>
                <a:gd name="connsiteY23" fmla="*/ 339439 h 3553854"/>
                <a:gd name="connsiteX24" fmla="*/ 771787 w 4706224"/>
                <a:gd name="connsiteY24" fmla="*/ 381384 h 3553854"/>
                <a:gd name="connsiteX25" fmla="*/ 721453 w 4706224"/>
                <a:gd name="connsiteY25" fmla="*/ 414940 h 3553854"/>
                <a:gd name="connsiteX26" fmla="*/ 696286 w 4706224"/>
                <a:gd name="connsiteY26" fmla="*/ 431718 h 3553854"/>
                <a:gd name="connsiteX27" fmla="*/ 662730 w 4706224"/>
                <a:gd name="connsiteY27" fmla="*/ 456885 h 3553854"/>
                <a:gd name="connsiteX28" fmla="*/ 637563 w 4706224"/>
                <a:gd name="connsiteY28" fmla="*/ 473663 h 3553854"/>
                <a:gd name="connsiteX29" fmla="*/ 587230 w 4706224"/>
                <a:gd name="connsiteY29" fmla="*/ 532386 h 3553854"/>
                <a:gd name="connsiteX30" fmla="*/ 553674 w 4706224"/>
                <a:gd name="connsiteY30" fmla="*/ 565942 h 3553854"/>
                <a:gd name="connsiteX31" fmla="*/ 494951 w 4706224"/>
                <a:gd name="connsiteY31" fmla="*/ 649832 h 3553854"/>
                <a:gd name="connsiteX32" fmla="*/ 461395 w 4706224"/>
                <a:gd name="connsiteY32" fmla="*/ 700166 h 3553854"/>
                <a:gd name="connsiteX33" fmla="*/ 444617 w 4706224"/>
                <a:gd name="connsiteY33" fmla="*/ 725333 h 3553854"/>
                <a:gd name="connsiteX34" fmla="*/ 402672 w 4706224"/>
                <a:gd name="connsiteY34" fmla="*/ 817612 h 3553854"/>
                <a:gd name="connsiteX35" fmla="*/ 377505 w 4706224"/>
                <a:gd name="connsiteY35" fmla="*/ 867946 h 3553854"/>
                <a:gd name="connsiteX36" fmla="*/ 327171 w 4706224"/>
                <a:gd name="connsiteY36" fmla="*/ 951836 h 3553854"/>
                <a:gd name="connsiteX37" fmla="*/ 310393 w 4706224"/>
                <a:gd name="connsiteY37" fmla="*/ 1002170 h 3553854"/>
                <a:gd name="connsiteX38" fmla="*/ 302004 w 4706224"/>
                <a:gd name="connsiteY38" fmla="*/ 1027337 h 3553854"/>
                <a:gd name="connsiteX39" fmla="*/ 293615 w 4706224"/>
                <a:gd name="connsiteY39" fmla="*/ 1052504 h 3553854"/>
                <a:gd name="connsiteX40" fmla="*/ 276837 w 4706224"/>
                <a:gd name="connsiteY40" fmla="*/ 1086059 h 3553854"/>
                <a:gd name="connsiteX41" fmla="*/ 268448 w 4706224"/>
                <a:gd name="connsiteY41" fmla="*/ 1111226 h 3553854"/>
                <a:gd name="connsiteX42" fmla="*/ 234892 w 4706224"/>
                <a:gd name="connsiteY42" fmla="*/ 1161560 h 3553854"/>
                <a:gd name="connsiteX43" fmla="*/ 209725 w 4706224"/>
                <a:gd name="connsiteY43" fmla="*/ 1220283 h 3553854"/>
                <a:gd name="connsiteX44" fmla="*/ 192947 w 4706224"/>
                <a:gd name="connsiteY44" fmla="*/ 1270617 h 3553854"/>
                <a:gd name="connsiteX45" fmla="*/ 184558 w 4706224"/>
                <a:gd name="connsiteY45" fmla="*/ 1295784 h 3553854"/>
                <a:gd name="connsiteX46" fmla="*/ 176169 w 4706224"/>
                <a:gd name="connsiteY46" fmla="*/ 1320951 h 3553854"/>
                <a:gd name="connsiteX47" fmla="*/ 159391 w 4706224"/>
                <a:gd name="connsiteY47" fmla="*/ 1346118 h 3553854"/>
                <a:gd name="connsiteX48" fmla="*/ 134224 w 4706224"/>
                <a:gd name="connsiteY48" fmla="*/ 1404841 h 3553854"/>
                <a:gd name="connsiteX49" fmla="*/ 117446 w 4706224"/>
                <a:gd name="connsiteY49" fmla="*/ 1455175 h 3553854"/>
                <a:gd name="connsiteX50" fmla="*/ 100668 w 4706224"/>
                <a:gd name="connsiteY50" fmla="*/ 1480342 h 3553854"/>
                <a:gd name="connsiteX51" fmla="*/ 83890 w 4706224"/>
                <a:gd name="connsiteY51" fmla="*/ 1530676 h 3553854"/>
                <a:gd name="connsiteX52" fmla="*/ 75501 w 4706224"/>
                <a:gd name="connsiteY52" fmla="*/ 1555843 h 3553854"/>
                <a:gd name="connsiteX53" fmla="*/ 58723 w 4706224"/>
                <a:gd name="connsiteY53" fmla="*/ 1614566 h 3553854"/>
                <a:gd name="connsiteX54" fmla="*/ 41945 w 4706224"/>
                <a:gd name="connsiteY54" fmla="*/ 1639733 h 3553854"/>
                <a:gd name="connsiteX55" fmla="*/ 25167 w 4706224"/>
                <a:gd name="connsiteY55" fmla="*/ 1698456 h 3553854"/>
                <a:gd name="connsiteX56" fmla="*/ 8389 w 4706224"/>
                <a:gd name="connsiteY56" fmla="*/ 1748790 h 3553854"/>
                <a:gd name="connsiteX57" fmla="*/ 0 w 4706224"/>
                <a:gd name="connsiteY57" fmla="*/ 1773957 h 3553854"/>
                <a:gd name="connsiteX58" fmla="*/ 8389 w 4706224"/>
                <a:gd name="connsiteY58" fmla="*/ 2134683 h 3553854"/>
                <a:gd name="connsiteX59" fmla="*/ 16778 w 4706224"/>
                <a:gd name="connsiteY59" fmla="*/ 2159850 h 3553854"/>
                <a:gd name="connsiteX60" fmla="*/ 33556 w 4706224"/>
                <a:gd name="connsiteY60" fmla="*/ 2185017 h 3553854"/>
                <a:gd name="connsiteX61" fmla="*/ 58723 w 4706224"/>
                <a:gd name="connsiteY61" fmla="*/ 2218573 h 3553854"/>
                <a:gd name="connsiteX62" fmla="*/ 100668 w 4706224"/>
                <a:gd name="connsiteY62" fmla="*/ 2260518 h 3553854"/>
                <a:gd name="connsiteX63" fmla="*/ 134224 w 4706224"/>
                <a:gd name="connsiteY63" fmla="*/ 2302463 h 3553854"/>
                <a:gd name="connsiteX64" fmla="*/ 151002 w 4706224"/>
                <a:gd name="connsiteY64" fmla="*/ 2327630 h 3553854"/>
                <a:gd name="connsiteX65" fmla="*/ 176169 w 4706224"/>
                <a:gd name="connsiteY65" fmla="*/ 2344408 h 3553854"/>
                <a:gd name="connsiteX66" fmla="*/ 209725 w 4706224"/>
                <a:gd name="connsiteY66" fmla="*/ 2377964 h 3553854"/>
                <a:gd name="connsiteX67" fmla="*/ 251670 w 4706224"/>
                <a:gd name="connsiteY67" fmla="*/ 2436687 h 3553854"/>
                <a:gd name="connsiteX68" fmla="*/ 285226 w 4706224"/>
                <a:gd name="connsiteY68" fmla="*/ 2461854 h 3553854"/>
                <a:gd name="connsiteX69" fmla="*/ 360727 w 4706224"/>
                <a:gd name="connsiteY69" fmla="*/ 2528966 h 3553854"/>
                <a:gd name="connsiteX70" fmla="*/ 453006 w 4706224"/>
                <a:gd name="connsiteY70" fmla="*/ 2596078 h 3553854"/>
                <a:gd name="connsiteX71" fmla="*/ 511729 w 4706224"/>
                <a:gd name="connsiteY71" fmla="*/ 2638023 h 3553854"/>
                <a:gd name="connsiteX72" fmla="*/ 536896 w 4706224"/>
                <a:gd name="connsiteY72" fmla="*/ 2663190 h 3553854"/>
                <a:gd name="connsiteX73" fmla="*/ 562063 w 4706224"/>
                <a:gd name="connsiteY73" fmla="*/ 2679968 h 3553854"/>
                <a:gd name="connsiteX74" fmla="*/ 604007 w 4706224"/>
                <a:gd name="connsiteY74" fmla="*/ 2713524 h 3553854"/>
                <a:gd name="connsiteX75" fmla="*/ 629174 w 4706224"/>
                <a:gd name="connsiteY75" fmla="*/ 2730302 h 3553854"/>
                <a:gd name="connsiteX76" fmla="*/ 654341 w 4706224"/>
                <a:gd name="connsiteY76" fmla="*/ 2755469 h 3553854"/>
                <a:gd name="connsiteX77" fmla="*/ 721453 w 4706224"/>
                <a:gd name="connsiteY77" fmla="*/ 2805803 h 3553854"/>
                <a:gd name="connsiteX78" fmla="*/ 746620 w 4706224"/>
                <a:gd name="connsiteY78" fmla="*/ 2822581 h 3553854"/>
                <a:gd name="connsiteX79" fmla="*/ 771787 w 4706224"/>
                <a:gd name="connsiteY79" fmla="*/ 2847748 h 3553854"/>
                <a:gd name="connsiteX80" fmla="*/ 855677 w 4706224"/>
                <a:gd name="connsiteY80" fmla="*/ 2898082 h 3553854"/>
                <a:gd name="connsiteX81" fmla="*/ 931178 w 4706224"/>
                <a:gd name="connsiteY81" fmla="*/ 2956804 h 3553854"/>
                <a:gd name="connsiteX82" fmla="*/ 1015068 w 4706224"/>
                <a:gd name="connsiteY82" fmla="*/ 3015527 h 3553854"/>
                <a:gd name="connsiteX83" fmla="*/ 1015068 w 4706224"/>
                <a:gd name="connsiteY83" fmla="*/ 3015527 h 3553854"/>
                <a:gd name="connsiteX84" fmla="*/ 1048624 w 4706224"/>
                <a:gd name="connsiteY84" fmla="*/ 3040694 h 3553854"/>
                <a:gd name="connsiteX85" fmla="*/ 1073791 w 4706224"/>
                <a:gd name="connsiteY85" fmla="*/ 3049083 h 3553854"/>
                <a:gd name="connsiteX86" fmla="*/ 1107347 w 4706224"/>
                <a:gd name="connsiteY86" fmla="*/ 3065861 h 3553854"/>
                <a:gd name="connsiteX87" fmla="*/ 1132514 w 4706224"/>
                <a:gd name="connsiteY87" fmla="*/ 3074250 h 3553854"/>
                <a:gd name="connsiteX88" fmla="*/ 1182848 w 4706224"/>
                <a:gd name="connsiteY88" fmla="*/ 3107806 h 3553854"/>
                <a:gd name="connsiteX89" fmla="*/ 1249960 w 4706224"/>
                <a:gd name="connsiteY89" fmla="*/ 3132973 h 3553854"/>
                <a:gd name="connsiteX90" fmla="*/ 1317072 w 4706224"/>
                <a:gd name="connsiteY90" fmla="*/ 3166529 h 3553854"/>
                <a:gd name="connsiteX91" fmla="*/ 1375795 w 4706224"/>
                <a:gd name="connsiteY91" fmla="*/ 3183307 h 3553854"/>
                <a:gd name="connsiteX92" fmla="*/ 1451296 w 4706224"/>
                <a:gd name="connsiteY92" fmla="*/ 3216863 h 3553854"/>
                <a:gd name="connsiteX93" fmla="*/ 1501630 w 4706224"/>
                <a:gd name="connsiteY93" fmla="*/ 3233641 h 3553854"/>
                <a:gd name="connsiteX94" fmla="*/ 1593908 w 4706224"/>
                <a:gd name="connsiteY94" fmla="*/ 3267197 h 3553854"/>
                <a:gd name="connsiteX95" fmla="*/ 1627464 w 4706224"/>
                <a:gd name="connsiteY95" fmla="*/ 3275586 h 3553854"/>
                <a:gd name="connsiteX96" fmla="*/ 1677798 w 4706224"/>
                <a:gd name="connsiteY96" fmla="*/ 3292364 h 3553854"/>
                <a:gd name="connsiteX97" fmla="*/ 1778466 w 4706224"/>
                <a:gd name="connsiteY97" fmla="*/ 3300753 h 3553854"/>
                <a:gd name="connsiteX98" fmla="*/ 1887523 w 4706224"/>
                <a:gd name="connsiteY98" fmla="*/ 3325920 h 3553854"/>
                <a:gd name="connsiteX99" fmla="*/ 1963024 w 4706224"/>
                <a:gd name="connsiteY99" fmla="*/ 3359476 h 3553854"/>
                <a:gd name="connsiteX100" fmla="*/ 1988191 w 4706224"/>
                <a:gd name="connsiteY100" fmla="*/ 3367865 h 3553854"/>
                <a:gd name="connsiteX101" fmla="*/ 2072081 w 4706224"/>
                <a:gd name="connsiteY101" fmla="*/ 3393032 h 3553854"/>
                <a:gd name="connsiteX102" fmla="*/ 2130804 w 4706224"/>
                <a:gd name="connsiteY102" fmla="*/ 3418199 h 3553854"/>
                <a:gd name="connsiteX103" fmla="*/ 2239861 w 4706224"/>
                <a:gd name="connsiteY103" fmla="*/ 3443366 h 3553854"/>
                <a:gd name="connsiteX104" fmla="*/ 2323751 w 4706224"/>
                <a:gd name="connsiteY104" fmla="*/ 3468533 h 3553854"/>
                <a:gd name="connsiteX105" fmla="*/ 2382474 w 4706224"/>
                <a:gd name="connsiteY105" fmla="*/ 3485311 h 3553854"/>
                <a:gd name="connsiteX106" fmla="*/ 2432807 w 4706224"/>
                <a:gd name="connsiteY106" fmla="*/ 3493700 h 3553854"/>
                <a:gd name="connsiteX107" fmla="*/ 2474752 w 4706224"/>
                <a:gd name="connsiteY107" fmla="*/ 3502089 h 3553854"/>
                <a:gd name="connsiteX108" fmla="*/ 2508308 w 4706224"/>
                <a:gd name="connsiteY108" fmla="*/ 3510478 h 3553854"/>
                <a:gd name="connsiteX109" fmla="*/ 2533475 w 4706224"/>
                <a:gd name="connsiteY109" fmla="*/ 3518867 h 3553854"/>
                <a:gd name="connsiteX110" fmla="*/ 2801923 w 4706224"/>
                <a:gd name="connsiteY110" fmla="*/ 3535645 h 3553854"/>
                <a:gd name="connsiteX111" fmla="*/ 3305263 w 4706224"/>
                <a:gd name="connsiteY111" fmla="*/ 3535645 h 3553854"/>
                <a:gd name="connsiteX112" fmla="*/ 3363985 w 4706224"/>
                <a:gd name="connsiteY112" fmla="*/ 3527256 h 3553854"/>
                <a:gd name="connsiteX113" fmla="*/ 3556932 w 4706224"/>
                <a:gd name="connsiteY113" fmla="*/ 3518867 h 3553854"/>
                <a:gd name="connsiteX114" fmla="*/ 3682767 w 4706224"/>
                <a:gd name="connsiteY114" fmla="*/ 3510478 h 3553854"/>
                <a:gd name="connsiteX115" fmla="*/ 3716323 w 4706224"/>
                <a:gd name="connsiteY115" fmla="*/ 3502089 h 3553854"/>
                <a:gd name="connsiteX116" fmla="*/ 3808602 w 4706224"/>
                <a:gd name="connsiteY116" fmla="*/ 3485311 h 3553854"/>
                <a:gd name="connsiteX117" fmla="*/ 3858936 w 4706224"/>
                <a:gd name="connsiteY117" fmla="*/ 3468533 h 3553854"/>
                <a:gd name="connsiteX118" fmla="*/ 3926048 w 4706224"/>
                <a:gd name="connsiteY118" fmla="*/ 3451755 h 3553854"/>
                <a:gd name="connsiteX119" fmla="*/ 4026716 w 4706224"/>
                <a:gd name="connsiteY119" fmla="*/ 3418199 h 3553854"/>
                <a:gd name="connsiteX120" fmla="*/ 4051883 w 4706224"/>
                <a:gd name="connsiteY120" fmla="*/ 3409810 h 3553854"/>
                <a:gd name="connsiteX121" fmla="*/ 4077050 w 4706224"/>
                <a:gd name="connsiteY121" fmla="*/ 3401421 h 3553854"/>
                <a:gd name="connsiteX122" fmla="*/ 4118995 w 4706224"/>
                <a:gd name="connsiteY122" fmla="*/ 3384643 h 3553854"/>
                <a:gd name="connsiteX123" fmla="*/ 4152551 w 4706224"/>
                <a:gd name="connsiteY123" fmla="*/ 3367865 h 3553854"/>
                <a:gd name="connsiteX124" fmla="*/ 4177718 w 4706224"/>
                <a:gd name="connsiteY124" fmla="*/ 3351087 h 3553854"/>
                <a:gd name="connsiteX125" fmla="*/ 4202885 w 4706224"/>
                <a:gd name="connsiteY125" fmla="*/ 3342698 h 3553854"/>
                <a:gd name="connsiteX126" fmla="*/ 4295163 w 4706224"/>
                <a:gd name="connsiteY126" fmla="*/ 3267197 h 3553854"/>
                <a:gd name="connsiteX127" fmla="*/ 4345497 w 4706224"/>
                <a:gd name="connsiteY127" fmla="*/ 3225252 h 3553854"/>
                <a:gd name="connsiteX128" fmla="*/ 4362275 w 4706224"/>
                <a:gd name="connsiteY128" fmla="*/ 3200085 h 3553854"/>
                <a:gd name="connsiteX129" fmla="*/ 4404220 w 4706224"/>
                <a:gd name="connsiteY129" fmla="*/ 3149751 h 3553854"/>
                <a:gd name="connsiteX130" fmla="*/ 4420998 w 4706224"/>
                <a:gd name="connsiteY130" fmla="*/ 3099417 h 3553854"/>
                <a:gd name="connsiteX131" fmla="*/ 4454554 w 4706224"/>
                <a:gd name="connsiteY131" fmla="*/ 3049083 h 3553854"/>
                <a:gd name="connsiteX132" fmla="*/ 4471332 w 4706224"/>
                <a:gd name="connsiteY132" fmla="*/ 3015527 h 3553854"/>
                <a:gd name="connsiteX133" fmla="*/ 4479721 w 4706224"/>
                <a:gd name="connsiteY133" fmla="*/ 2990360 h 3553854"/>
                <a:gd name="connsiteX134" fmla="*/ 4504888 w 4706224"/>
                <a:gd name="connsiteY134" fmla="*/ 2956804 h 3553854"/>
                <a:gd name="connsiteX135" fmla="*/ 4513277 w 4706224"/>
                <a:gd name="connsiteY135" fmla="*/ 2931637 h 3553854"/>
                <a:gd name="connsiteX136" fmla="*/ 4530055 w 4706224"/>
                <a:gd name="connsiteY136" fmla="*/ 2898082 h 3553854"/>
                <a:gd name="connsiteX137" fmla="*/ 4538444 w 4706224"/>
                <a:gd name="connsiteY137" fmla="*/ 2856137 h 3553854"/>
                <a:gd name="connsiteX138" fmla="*/ 4572000 w 4706224"/>
                <a:gd name="connsiteY138" fmla="*/ 2780636 h 3553854"/>
                <a:gd name="connsiteX139" fmla="*/ 4588778 w 4706224"/>
                <a:gd name="connsiteY139" fmla="*/ 2713524 h 3553854"/>
                <a:gd name="connsiteX140" fmla="*/ 4605556 w 4706224"/>
                <a:gd name="connsiteY140" fmla="*/ 2654801 h 3553854"/>
                <a:gd name="connsiteX141" fmla="*/ 4613945 w 4706224"/>
                <a:gd name="connsiteY141" fmla="*/ 2621245 h 3553854"/>
                <a:gd name="connsiteX142" fmla="*/ 4622334 w 4706224"/>
                <a:gd name="connsiteY142" fmla="*/ 2596078 h 3553854"/>
                <a:gd name="connsiteX143" fmla="*/ 4639112 w 4706224"/>
                <a:gd name="connsiteY143" fmla="*/ 2503799 h 3553854"/>
                <a:gd name="connsiteX144" fmla="*/ 4647501 w 4706224"/>
                <a:gd name="connsiteY144" fmla="*/ 2428298 h 3553854"/>
                <a:gd name="connsiteX145" fmla="*/ 4655890 w 4706224"/>
                <a:gd name="connsiteY145" fmla="*/ 2377964 h 3553854"/>
                <a:gd name="connsiteX146" fmla="*/ 4664279 w 4706224"/>
                <a:gd name="connsiteY146" fmla="*/ 2310852 h 3553854"/>
                <a:gd name="connsiteX147" fmla="*/ 4681057 w 4706224"/>
                <a:gd name="connsiteY147" fmla="*/ 2218573 h 3553854"/>
                <a:gd name="connsiteX148" fmla="*/ 4689446 w 4706224"/>
                <a:gd name="connsiteY148" fmla="*/ 2126294 h 3553854"/>
                <a:gd name="connsiteX149" fmla="*/ 4697835 w 4706224"/>
                <a:gd name="connsiteY149" fmla="*/ 2092738 h 3553854"/>
                <a:gd name="connsiteX150" fmla="*/ 4706224 w 4706224"/>
                <a:gd name="connsiteY150" fmla="*/ 2025626 h 3553854"/>
                <a:gd name="connsiteX151" fmla="*/ 4697835 w 4706224"/>
                <a:gd name="connsiteY151" fmla="*/ 1706845 h 3553854"/>
                <a:gd name="connsiteX152" fmla="*/ 4689446 w 4706224"/>
                <a:gd name="connsiteY152" fmla="*/ 1673289 h 3553854"/>
                <a:gd name="connsiteX153" fmla="*/ 4681057 w 4706224"/>
                <a:gd name="connsiteY153" fmla="*/ 1606177 h 3553854"/>
                <a:gd name="connsiteX154" fmla="*/ 4672668 w 4706224"/>
                <a:gd name="connsiteY154" fmla="*/ 1572621 h 3553854"/>
                <a:gd name="connsiteX155" fmla="*/ 4664279 w 4706224"/>
                <a:gd name="connsiteY155" fmla="*/ 1505509 h 3553854"/>
                <a:gd name="connsiteX156" fmla="*/ 4655890 w 4706224"/>
                <a:gd name="connsiteY156" fmla="*/ 1471953 h 3553854"/>
                <a:gd name="connsiteX157" fmla="*/ 4647501 w 4706224"/>
                <a:gd name="connsiteY157" fmla="*/ 1421619 h 3553854"/>
                <a:gd name="connsiteX158" fmla="*/ 4613945 w 4706224"/>
                <a:gd name="connsiteY158" fmla="*/ 1279006 h 3553854"/>
                <a:gd name="connsiteX159" fmla="*/ 4588778 w 4706224"/>
                <a:gd name="connsiteY159" fmla="*/ 1111226 h 3553854"/>
                <a:gd name="connsiteX160" fmla="*/ 4580389 w 4706224"/>
                <a:gd name="connsiteY160" fmla="*/ 1077671 h 3553854"/>
                <a:gd name="connsiteX161" fmla="*/ 4572000 w 4706224"/>
                <a:gd name="connsiteY161" fmla="*/ 1027337 h 3553854"/>
                <a:gd name="connsiteX162" fmla="*/ 4546833 w 4706224"/>
                <a:gd name="connsiteY162" fmla="*/ 918280 h 3553854"/>
                <a:gd name="connsiteX163" fmla="*/ 4538444 w 4706224"/>
                <a:gd name="connsiteY163" fmla="*/ 884724 h 3553854"/>
                <a:gd name="connsiteX164" fmla="*/ 4521666 w 4706224"/>
                <a:gd name="connsiteY164" fmla="*/ 859557 h 3553854"/>
                <a:gd name="connsiteX165" fmla="*/ 4504888 w 4706224"/>
                <a:gd name="connsiteY165" fmla="*/ 775667 h 3553854"/>
                <a:gd name="connsiteX166" fmla="*/ 4496499 w 4706224"/>
                <a:gd name="connsiteY166" fmla="*/ 750500 h 3553854"/>
                <a:gd name="connsiteX167" fmla="*/ 4471332 w 4706224"/>
                <a:gd name="connsiteY167" fmla="*/ 708555 h 3553854"/>
                <a:gd name="connsiteX168" fmla="*/ 4446165 w 4706224"/>
                <a:gd name="connsiteY168" fmla="*/ 616276 h 3553854"/>
                <a:gd name="connsiteX169" fmla="*/ 4420998 w 4706224"/>
                <a:gd name="connsiteY169" fmla="*/ 591109 h 3553854"/>
                <a:gd name="connsiteX170" fmla="*/ 4404220 w 4706224"/>
                <a:gd name="connsiteY170" fmla="*/ 557553 h 3553854"/>
                <a:gd name="connsiteX171" fmla="*/ 4353886 w 4706224"/>
                <a:gd name="connsiteY171" fmla="*/ 490441 h 3553854"/>
                <a:gd name="connsiteX172" fmla="*/ 4295163 w 4706224"/>
                <a:gd name="connsiteY172" fmla="*/ 456885 h 3553854"/>
                <a:gd name="connsiteX173" fmla="*/ 4269996 w 4706224"/>
                <a:gd name="connsiteY173" fmla="*/ 440107 h 3553854"/>
                <a:gd name="connsiteX174" fmla="*/ 4211274 w 4706224"/>
                <a:gd name="connsiteY174" fmla="*/ 398162 h 3553854"/>
                <a:gd name="connsiteX175" fmla="*/ 4186107 w 4706224"/>
                <a:gd name="connsiteY175" fmla="*/ 389773 h 3553854"/>
                <a:gd name="connsiteX176" fmla="*/ 4152551 w 4706224"/>
                <a:gd name="connsiteY176" fmla="*/ 364606 h 3553854"/>
                <a:gd name="connsiteX177" fmla="*/ 4077050 w 4706224"/>
                <a:gd name="connsiteY177" fmla="*/ 331050 h 3553854"/>
                <a:gd name="connsiteX178" fmla="*/ 4043494 w 4706224"/>
                <a:gd name="connsiteY178" fmla="*/ 305883 h 3553854"/>
                <a:gd name="connsiteX179" fmla="*/ 3993160 w 4706224"/>
                <a:gd name="connsiteY179" fmla="*/ 272327 h 3553854"/>
                <a:gd name="connsiteX180" fmla="*/ 3959604 w 4706224"/>
                <a:gd name="connsiteY180" fmla="*/ 238771 h 3553854"/>
                <a:gd name="connsiteX181" fmla="*/ 3900881 w 4706224"/>
                <a:gd name="connsiteY181" fmla="*/ 213604 h 3553854"/>
                <a:gd name="connsiteX182" fmla="*/ 3875714 w 4706224"/>
                <a:gd name="connsiteY182" fmla="*/ 196826 h 3553854"/>
                <a:gd name="connsiteX183" fmla="*/ 3825380 w 4706224"/>
                <a:gd name="connsiteY183" fmla="*/ 180048 h 3553854"/>
                <a:gd name="connsiteX184" fmla="*/ 3800213 w 4706224"/>
                <a:gd name="connsiteY184" fmla="*/ 171659 h 3553854"/>
                <a:gd name="connsiteX185" fmla="*/ 3775046 w 4706224"/>
                <a:gd name="connsiteY185" fmla="*/ 154882 h 3553854"/>
                <a:gd name="connsiteX186" fmla="*/ 3707934 w 4706224"/>
                <a:gd name="connsiteY186" fmla="*/ 138104 h 3553854"/>
                <a:gd name="connsiteX187" fmla="*/ 3682767 w 4706224"/>
                <a:gd name="connsiteY187" fmla="*/ 121326 h 3553854"/>
                <a:gd name="connsiteX188" fmla="*/ 3624044 w 4706224"/>
                <a:gd name="connsiteY188" fmla="*/ 104548 h 3553854"/>
                <a:gd name="connsiteX189" fmla="*/ 3498209 w 4706224"/>
                <a:gd name="connsiteY189" fmla="*/ 87770 h 3553854"/>
                <a:gd name="connsiteX190" fmla="*/ 3473042 w 4706224"/>
                <a:gd name="connsiteY190" fmla="*/ 79381 h 3553854"/>
                <a:gd name="connsiteX191" fmla="*/ 3363985 w 4706224"/>
                <a:gd name="connsiteY191" fmla="*/ 62603 h 3553854"/>
                <a:gd name="connsiteX192" fmla="*/ 3263318 w 4706224"/>
                <a:gd name="connsiteY192" fmla="*/ 20658 h 3553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</a:cxnLst>
              <a:rect l="l" t="t" r="r" b="b"/>
              <a:pathLst>
                <a:path w="4706224" h="3553854">
                  <a:moveTo>
                    <a:pt x="3263318" y="20658"/>
                  </a:moveTo>
                  <a:lnTo>
                    <a:pt x="3263318" y="20658"/>
                  </a:lnTo>
                  <a:cubicBezTo>
                    <a:pt x="2920365" y="-17448"/>
                    <a:pt x="3159823" y="6087"/>
                    <a:pt x="2365696" y="20658"/>
                  </a:cubicBezTo>
                  <a:cubicBezTo>
                    <a:pt x="2190280" y="23877"/>
                    <a:pt x="2340338" y="27665"/>
                    <a:pt x="2223083" y="37436"/>
                  </a:cubicBezTo>
                  <a:cubicBezTo>
                    <a:pt x="2172846" y="41622"/>
                    <a:pt x="2122415" y="43029"/>
                    <a:pt x="2072081" y="45825"/>
                  </a:cubicBezTo>
                  <a:cubicBezTo>
                    <a:pt x="2013784" y="60399"/>
                    <a:pt x="2055576" y="51381"/>
                    <a:pt x="1971413" y="62603"/>
                  </a:cubicBezTo>
                  <a:cubicBezTo>
                    <a:pt x="1854450" y="78198"/>
                    <a:pt x="1963853" y="67794"/>
                    <a:pt x="1778466" y="79381"/>
                  </a:cubicBezTo>
                  <a:cubicBezTo>
                    <a:pt x="1696166" y="99956"/>
                    <a:pt x="1806701" y="74149"/>
                    <a:pt x="1652631" y="96159"/>
                  </a:cubicBezTo>
                  <a:cubicBezTo>
                    <a:pt x="1643877" y="97410"/>
                    <a:pt x="1636186" y="103094"/>
                    <a:pt x="1627464" y="104548"/>
                  </a:cubicBezTo>
                  <a:cubicBezTo>
                    <a:pt x="1602487" y="108711"/>
                    <a:pt x="1577130" y="110141"/>
                    <a:pt x="1551963" y="112937"/>
                  </a:cubicBezTo>
                  <a:cubicBezTo>
                    <a:pt x="1495308" y="131822"/>
                    <a:pt x="1565047" y="110029"/>
                    <a:pt x="1476463" y="129715"/>
                  </a:cubicBezTo>
                  <a:cubicBezTo>
                    <a:pt x="1467831" y="131633"/>
                    <a:pt x="1459875" y="135959"/>
                    <a:pt x="1451296" y="138104"/>
                  </a:cubicBezTo>
                  <a:cubicBezTo>
                    <a:pt x="1437463" y="141562"/>
                    <a:pt x="1423416" y="144149"/>
                    <a:pt x="1409351" y="146493"/>
                  </a:cubicBezTo>
                  <a:cubicBezTo>
                    <a:pt x="1389847" y="149744"/>
                    <a:pt x="1370017" y="151004"/>
                    <a:pt x="1350628" y="154882"/>
                  </a:cubicBezTo>
                  <a:cubicBezTo>
                    <a:pt x="1285163" y="167975"/>
                    <a:pt x="1286798" y="172936"/>
                    <a:pt x="1224793" y="188437"/>
                  </a:cubicBezTo>
                  <a:cubicBezTo>
                    <a:pt x="1210960" y="191895"/>
                    <a:pt x="1196877" y="194275"/>
                    <a:pt x="1182848" y="196826"/>
                  </a:cubicBezTo>
                  <a:cubicBezTo>
                    <a:pt x="1166113" y="199869"/>
                    <a:pt x="1149016" y="201090"/>
                    <a:pt x="1132514" y="205215"/>
                  </a:cubicBezTo>
                  <a:cubicBezTo>
                    <a:pt x="1041955" y="227855"/>
                    <a:pt x="1118053" y="212735"/>
                    <a:pt x="1048624" y="238771"/>
                  </a:cubicBezTo>
                  <a:cubicBezTo>
                    <a:pt x="1037829" y="242819"/>
                    <a:pt x="1025863" y="243112"/>
                    <a:pt x="1015068" y="247160"/>
                  </a:cubicBezTo>
                  <a:cubicBezTo>
                    <a:pt x="982752" y="259278"/>
                    <a:pt x="971603" y="273087"/>
                    <a:pt x="939567" y="289105"/>
                  </a:cubicBezTo>
                  <a:cubicBezTo>
                    <a:pt x="931658" y="293060"/>
                    <a:pt x="922309" y="293539"/>
                    <a:pt x="914400" y="297494"/>
                  </a:cubicBezTo>
                  <a:cubicBezTo>
                    <a:pt x="905382" y="302003"/>
                    <a:pt x="898251" y="309763"/>
                    <a:pt x="889233" y="314272"/>
                  </a:cubicBezTo>
                  <a:cubicBezTo>
                    <a:pt x="881324" y="318227"/>
                    <a:pt x="871975" y="318706"/>
                    <a:pt x="864066" y="322661"/>
                  </a:cubicBezTo>
                  <a:cubicBezTo>
                    <a:pt x="855048" y="327170"/>
                    <a:pt x="847653" y="334437"/>
                    <a:pt x="838899" y="339439"/>
                  </a:cubicBezTo>
                  <a:cubicBezTo>
                    <a:pt x="752096" y="389041"/>
                    <a:pt x="860898" y="319006"/>
                    <a:pt x="771787" y="381384"/>
                  </a:cubicBezTo>
                  <a:cubicBezTo>
                    <a:pt x="755267" y="392948"/>
                    <a:pt x="738231" y="403755"/>
                    <a:pt x="721453" y="414940"/>
                  </a:cubicBezTo>
                  <a:cubicBezTo>
                    <a:pt x="713064" y="420533"/>
                    <a:pt x="704352" y="425669"/>
                    <a:pt x="696286" y="431718"/>
                  </a:cubicBezTo>
                  <a:cubicBezTo>
                    <a:pt x="685101" y="440107"/>
                    <a:pt x="674107" y="448758"/>
                    <a:pt x="662730" y="456885"/>
                  </a:cubicBezTo>
                  <a:cubicBezTo>
                    <a:pt x="654526" y="462745"/>
                    <a:pt x="645308" y="467208"/>
                    <a:pt x="637563" y="473663"/>
                  </a:cubicBezTo>
                  <a:cubicBezTo>
                    <a:pt x="604523" y="501196"/>
                    <a:pt x="617141" y="498201"/>
                    <a:pt x="587230" y="532386"/>
                  </a:cubicBezTo>
                  <a:cubicBezTo>
                    <a:pt x="576814" y="544291"/>
                    <a:pt x="564091" y="554037"/>
                    <a:pt x="553674" y="565942"/>
                  </a:cubicBezTo>
                  <a:cubicBezTo>
                    <a:pt x="536283" y="585817"/>
                    <a:pt x="507598" y="630861"/>
                    <a:pt x="494951" y="649832"/>
                  </a:cubicBezTo>
                  <a:lnTo>
                    <a:pt x="461395" y="700166"/>
                  </a:lnTo>
                  <a:cubicBezTo>
                    <a:pt x="455802" y="708555"/>
                    <a:pt x="447805" y="715768"/>
                    <a:pt x="444617" y="725333"/>
                  </a:cubicBezTo>
                  <a:cubicBezTo>
                    <a:pt x="432739" y="760966"/>
                    <a:pt x="427679" y="780101"/>
                    <a:pt x="402672" y="817612"/>
                  </a:cubicBezTo>
                  <a:cubicBezTo>
                    <a:pt x="328188" y="929338"/>
                    <a:pt x="435392" y="763750"/>
                    <a:pt x="377505" y="867946"/>
                  </a:cubicBezTo>
                  <a:cubicBezTo>
                    <a:pt x="349369" y="918592"/>
                    <a:pt x="345304" y="906504"/>
                    <a:pt x="327171" y="951836"/>
                  </a:cubicBezTo>
                  <a:cubicBezTo>
                    <a:pt x="320603" y="968257"/>
                    <a:pt x="315986" y="985392"/>
                    <a:pt x="310393" y="1002170"/>
                  </a:cubicBezTo>
                  <a:lnTo>
                    <a:pt x="302004" y="1027337"/>
                  </a:lnTo>
                  <a:cubicBezTo>
                    <a:pt x="299208" y="1035726"/>
                    <a:pt x="297570" y="1044595"/>
                    <a:pt x="293615" y="1052504"/>
                  </a:cubicBezTo>
                  <a:cubicBezTo>
                    <a:pt x="288022" y="1063689"/>
                    <a:pt x="281763" y="1074565"/>
                    <a:pt x="276837" y="1086059"/>
                  </a:cubicBezTo>
                  <a:cubicBezTo>
                    <a:pt x="273354" y="1094187"/>
                    <a:pt x="272742" y="1103496"/>
                    <a:pt x="268448" y="1111226"/>
                  </a:cubicBezTo>
                  <a:cubicBezTo>
                    <a:pt x="258655" y="1128853"/>
                    <a:pt x="241269" y="1142430"/>
                    <a:pt x="234892" y="1161560"/>
                  </a:cubicBezTo>
                  <a:cubicBezTo>
                    <a:pt x="207888" y="1242571"/>
                    <a:pt x="251190" y="1116620"/>
                    <a:pt x="209725" y="1220283"/>
                  </a:cubicBezTo>
                  <a:cubicBezTo>
                    <a:pt x="203157" y="1236704"/>
                    <a:pt x="198540" y="1253839"/>
                    <a:pt x="192947" y="1270617"/>
                  </a:cubicBezTo>
                  <a:lnTo>
                    <a:pt x="184558" y="1295784"/>
                  </a:lnTo>
                  <a:cubicBezTo>
                    <a:pt x="181762" y="1304173"/>
                    <a:pt x="181074" y="1313593"/>
                    <a:pt x="176169" y="1320951"/>
                  </a:cubicBezTo>
                  <a:lnTo>
                    <a:pt x="159391" y="1346118"/>
                  </a:lnTo>
                  <a:cubicBezTo>
                    <a:pt x="137200" y="1434884"/>
                    <a:pt x="167329" y="1330355"/>
                    <a:pt x="134224" y="1404841"/>
                  </a:cubicBezTo>
                  <a:cubicBezTo>
                    <a:pt x="127041" y="1421002"/>
                    <a:pt x="127256" y="1440460"/>
                    <a:pt x="117446" y="1455175"/>
                  </a:cubicBezTo>
                  <a:cubicBezTo>
                    <a:pt x="111853" y="1463564"/>
                    <a:pt x="104763" y="1471129"/>
                    <a:pt x="100668" y="1480342"/>
                  </a:cubicBezTo>
                  <a:cubicBezTo>
                    <a:pt x="93485" y="1496503"/>
                    <a:pt x="89483" y="1513898"/>
                    <a:pt x="83890" y="1530676"/>
                  </a:cubicBezTo>
                  <a:cubicBezTo>
                    <a:pt x="81094" y="1539065"/>
                    <a:pt x="77646" y="1547264"/>
                    <a:pt x="75501" y="1555843"/>
                  </a:cubicBezTo>
                  <a:cubicBezTo>
                    <a:pt x="72813" y="1566594"/>
                    <a:pt x="64740" y="1602531"/>
                    <a:pt x="58723" y="1614566"/>
                  </a:cubicBezTo>
                  <a:cubicBezTo>
                    <a:pt x="54214" y="1623584"/>
                    <a:pt x="46454" y="1630715"/>
                    <a:pt x="41945" y="1639733"/>
                  </a:cubicBezTo>
                  <a:cubicBezTo>
                    <a:pt x="34897" y="1653829"/>
                    <a:pt x="29199" y="1685017"/>
                    <a:pt x="25167" y="1698456"/>
                  </a:cubicBezTo>
                  <a:cubicBezTo>
                    <a:pt x="20085" y="1715396"/>
                    <a:pt x="13982" y="1732012"/>
                    <a:pt x="8389" y="1748790"/>
                  </a:cubicBezTo>
                  <a:lnTo>
                    <a:pt x="0" y="1773957"/>
                  </a:lnTo>
                  <a:cubicBezTo>
                    <a:pt x="2796" y="1894199"/>
                    <a:pt x="3165" y="2014522"/>
                    <a:pt x="8389" y="2134683"/>
                  </a:cubicBezTo>
                  <a:cubicBezTo>
                    <a:pt x="8773" y="2143517"/>
                    <a:pt x="12823" y="2151941"/>
                    <a:pt x="16778" y="2159850"/>
                  </a:cubicBezTo>
                  <a:cubicBezTo>
                    <a:pt x="21287" y="2168868"/>
                    <a:pt x="27696" y="2176813"/>
                    <a:pt x="33556" y="2185017"/>
                  </a:cubicBezTo>
                  <a:cubicBezTo>
                    <a:pt x="41683" y="2196394"/>
                    <a:pt x="50596" y="2207196"/>
                    <a:pt x="58723" y="2218573"/>
                  </a:cubicBezTo>
                  <a:cubicBezTo>
                    <a:pt x="84144" y="2254163"/>
                    <a:pt x="64061" y="2236114"/>
                    <a:pt x="100668" y="2260518"/>
                  </a:cubicBezTo>
                  <a:cubicBezTo>
                    <a:pt x="117000" y="2309513"/>
                    <a:pt x="96279" y="2264518"/>
                    <a:pt x="134224" y="2302463"/>
                  </a:cubicBezTo>
                  <a:cubicBezTo>
                    <a:pt x="141353" y="2309592"/>
                    <a:pt x="143873" y="2320501"/>
                    <a:pt x="151002" y="2327630"/>
                  </a:cubicBezTo>
                  <a:cubicBezTo>
                    <a:pt x="158131" y="2334759"/>
                    <a:pt x="168514" y="2337847"/>
                    <a:pt x="176169" y="2344408"/>
                  </a:cubicBezTo>
                  <a:cubicBezTo>
                    <a:pt x="188179" y="2354703"/>
                    <a:pt x="199430" y="2365954"/>
                    <a:pt x="209725" y="2377964"/>
                  </a:cubicBezTo>
                  <a:cubicBezTo>
                    <a:pt x="238305" y="2411307"/>
                    <a:pt x="214842" y="2399859"/>
                    <a:pt x="251670" y="2436687"/>
                  </a:cubicBezTo>
                  <a:cubicBezTo>
                    <a:pt x="261557" y="2446574"/>
                    <a:pt x="274610" y="2452755"/>
                    <a:pt x="285226" y="2461854"/>
                  </a:cubicBezTo>
                  <a:cubicBezTo>
                    <a:pt x="364622" y="2529908"/>
                    <a:pt x="229878" y="2428905"/>
                    <a:pt x="360727" y="2528966"/>
                  </a:cubicBezTo>
                  <a:cubicBezTo>
                    <a:pt x="390940" y="2552070"/>
                    <a:pt x="426112" y="2569184"/>
                    <a:pt x="453006" y="2596078"/>
                  </a:cubicBezTo>
                  <a:cubicBezTo>
                    <a:pt x="492815" y="2635887"/>
                    <a:pt x="471555" y="2624632"/>
                    <a:pt x="511729" y="2638023"/>
                  </a:cubicBezTo>
                  <a:cubicBezTo>
                    <a:pt x="520118" y="2646412"/>
                    <a:pt x="527782" y="2655595"/>
                    <a:pt x="536896" y="2663190"/>
                  </a:cubicBezTo>
                  <a:cubicBezTo>
                    <a:pt x="544641" y="2669645"/>
                    <a:pt x="553997" y="2673919"/>
                    <a:pt x="562063" y="2679968"/>
                  </a:cubicBezTo>
                  <a:cubicBezTo>
                    <a:pt x="576387" y="2690711"/>
                    <a:pt x="589683" y="2702781"/>
                    <a:pt x="604007" y="2713524"/>
                  </a:cubicBezTo>
                  <a:cubicBezTo>
                    <a:pt x="612073" y="2719573"/>
                    <a:pt x="621429" y="2723847"/>
                    <a:pt x="629174" y="2730302"/>
                  </a:cubicBezTo>
                  <a:cubicBezTo>
                    <a:pt x="638288" y="2737897"/>
                    <a:pt x="645159" y="2747956"/>
                    <a:pt x="654341" y="2755469"/>
                  </a:cubicBezTo>
                  <a:cubicBezTo>
                    <a:pt x="675983" y="2773176"/>
                    <a:pt x="698186" y="2790292"/>
                    <a:pt x="721453" y="2805803"/>
                  </a:cubicBezTo>
                  <a:cubicBezTo>
                    <a:pt x="729842" y="2811396"/>
                    <a:pt x="738875" y="2816126"/>
                    <a:pt x="746620" y="2822581"/>
                  </a:cubicBezTo>
                  <a:cubicBezTo>
                    <a:pt x="755734" y="2830176"/>
                    <a:pt x="762673" y="2840153"/>
                    <a:pt x="771787" y="2847748"/>
                  </a:cubicBezTo>
                  <a:cubicBezTo>
                    <a:pt x="789530" y="2862534"/>
                    <a:pt x="846746" y="2891942"/>
                    <a:pt x="855677" y="2898082"/>
                  </a:cubicBezTo>
                  <a:cubicBezTo>
                    <a:pt x="881950" y="2916144"/>
                    <a:pt x="905907" y="2937365"/>
                    <a:pt x="931178" y="2956804"/>
                  </a:cubicBezTo>
                  <a:cubicBezTo>
                    <a:pt x="971553" y="2987861"/>
                    <a:pt x="966532" y="2983169"/>
                    <a:pt x="1015068" y="3015527"/>
                  </a:cubicBezTo>
                  <a:lnTo>
                    <a:pt x="1015068" y="3015527"/>
                  </a:lnTo>
                  <a:cubicBezTo>
                    <a:pt x="1026253" y="3023916"/>
                    <a:pt x="1036485" y="3033757"/>
                    <a:pt x="1048624" y="3040694"/>
                  </a:cubicBezTo>
                  <a:cubicBezTo>
                    <a:pt x="1056302" y="3045081"/>
                    <a:pt x="1065663" y="3045600"/>
                    <a:pt x="1073791" y="3049083"/>
                  </a:cubicBezTo>
                  <a:cubicBezTo>
                    <a:pt x="1085285" y="3054009"/>
                    <a:pt x="1095853" y="3060935"/>
                    <a:pt x="1107347" y="3065861"/>
                  </a:cubicBezTo>
                  <a:cubicBezTo>
                    <a:pt x="1115475" y="3069344"/>
                    <a:pt x="1124784" y="3069956"/>
                    <a:pt x="1132514" y="3074250"/>
                  </a:cubicBezTo>
                  <a:cubicBezTo>
                    <a:pt x="1150141" y="3084043"/>
                    <a:pt x="1165146" y="3098150"/>
                    <a:pt x="1182848" y="3107806"/>
                  </a:cubicBezTo>
                  <a:cubicBezTo>
                    <a:pt x="1242336" y="3140254"/>
                    <a:pt x="1205027" y="3112549"/>
                    <a:pt x="1249960" y="3132973"/>
                  </a:cubicBezTo>
                  <a:cubicBezTo>
                    <a:pt x="1272729" y="3143323"/>
                    <a:pt x="1294303" y="3156179"/>
                    <a:pt x="1317072" y="3166529"/>
                  </a:cubicBezTo>
                  <a:cubicBezTo>
                    <a:pt x="1352803" y="3182770"/>
                    <a:pt x="1334148" y="3167289"/>
                    <a:pt x="1375795" y="3183307"/>
                  </a:cubicBezTo>
                  <a:cubicBezTo>
                    <a:pt x="1401500" y="3193194"/>
                    <a:pt x="1425725" y="3206635"/>
                    <a:pt x="1451296" y="3216863"/>
                  </a:cubicBezTo>
                  <a:cubicBezTo>
                    <a:pt x="1467717" y="3223431"/>
                    <a:pt x="1485209" y="3227073"/>
                    <a:pt x="1501630" y="3233641"/>
                  </a:cubicBezTo>
                  <a:cubicBezTo>
                    <a:pt x="1529430" y="3244761"/>
                    <a:pt x="1565186" y="3260016"/>
                    <a:pt x="1593908" y="3267197"/>
                  </a:cubicBezTo>
                  <a:cubicBezTo>
                    <a:pt x="1605093" y="3269993"/>
                    <a:pt x="1616421" y="3272273"/>
                    <a:pt x="1627464" y="3275586"/>
                  </a:cubicBezTo>
                  <a:cubicBezTo>
                    <a:pt x="1644404" y="3280668"/>
                    <a:pt x="1660174" y="3290895"/>
                    <a:pt x="1677798" y="3292364"/>
                  </a:cubicBezTo>
                  <a:lnTo>
                    <a:pt x="1778466" y="3300753"/>
                  </a:lnTo>
                  <a:cubicBezTo>
                    <a:pt x="1875598" y="3339606"/>
                    <a:pt x="1754185" y="3295150"/>
                    <a:pt x="1887523" y="3325920"/>
                  </a:cubicBezTo>
                  <a:cubicBezTo>
                    <a:pt x="1915707" y="3332424"/>
                    <a:pt x="1937070" y="3348353"/>
                    <a:pt x="1963024" y="3359476"/>
                  </a:cubicBezTo>
                  <a:cubicBezTo>
                    <a:pt x="1971152" y="3362959"/>
                    <a:pt x="1979688" y="3365436"/>
                    <a:pt x="1988191" y="3367865"/>
                  </a:cubicBezTo>
                  <a:cubicBezTo>
                    <a:pt x="2016289" y="3375893"/>
                    <a:pt x="2045500" y="3379741"/>
                    <a:pt x="2072081" y="3393032"/>
                  </a:cubicBezTo>
                  <a:cubicBezTo>
                    <a:pt x="2096090" y="3405036"/>
                    <a:pt x="2106117" y="3412027"/>
                    <a:pt x="2130804" y="3418199"/>
                  </a:cubicBezTo>
                  <a:cubicBezTo>
                    <a:pt x="2184042" y="3431509"/>
                    <a:pt x="2177220" y="3422486"/>
                    <a:pt x="2239861" y="3443366"/>
                  </a:cubicBezTo>
                  <a:cubicBezTo>
                    <a:pt x="2330305" y="3473514"/>
                    <a:pt x="2254020" y="3449515"/>
                    <a:pt x="2323751" y="3468533"/>
                  </a:cubicBezTo>
                  <a:cubicBezTo>
                    <a:pt x="2343391" y="3473889"/>
                    <a:pt x="2362638" y="3480733"/>
                    <a:pt x="2382474" y="3485311"/>
                  </a:cubicBezTo>
                  <a:cubicBezTo>
                    <a:pt x="2399048" y="3489136"/>
                    <a:pt x="2416072" y="3490657"/>
                    <a:pt x="2432807" y="3493700"/>
                  </a:cubicBezTo>
                  <a:cubicBezTo>
                    <a:pt x="2446836" y="3496251"/>
                    <a:pt x="2460833" y="3498996"/>
                    <a:pt x="2474752" y="3502089"/>
                  </a:cubicBezTo>
                  <a:cubicBezTo>
                    <a:pt x="2486007" y="3504590"/>
                    <a:pt x="2497222" y="3507311"/>
                    <a:pt x="2508308" y="3510478"/>
                  </a:cubicBezTo>
                  <a:cubicBezTo>
                    <a:pt x="2516811" y="3512907"/>
                    <a:pt x="2524686" y="3517890"/>
                    <a:pt x="2533475" y="3518867"/>
                  </a:cubicBezTo>
                  <a:cubicBezTo>
                    <a:pt x="2559477" y="3521756"/>
                    <a:pt x="2784256" y="3534606"/>
                    <a:pt x="2801923" y="3535645"/>
                  </a:cubicBezTo>
                  <a:cubicBezTo>
                    <a:pt x="2997443" y="3568232"/>
                    <a:pt x="2868874" y="3549953"/>
                    <a:pt x="3305263" y="3535645"/>
                  </a:cubicBezTo>
                  <a:cubicBezTo>
                    <a:pt x="3325025" y="3534997"/>
                    <a:pt x="3344256" y="3528571"/>
                    <a:pt x="3363985" y="3527256"/>
                  </a:cubicBezTo>
                  <a:cubicBezTo>
                    <a:pt x="3428219" y="3522974"/>
                    <a:pt x="3492645" y="3522251"/>
                    <a:pt x="3556932" y="3518867"/>
                  </a:cubicBezTo>
                  <a:cubicBezTo>
                    <a:pt x="3598912" y="3516658"/>
                    <a:pt x="3640822" y="3513274"/>
                    <a:pt x="3682767" y="3510478"/>
                  </a:cubicBezTo>
                  <a:cubicBezTo>
                    <a:pt x="3693952" y="3507682"/>
                    <a:pt x="3704979" y="3504151"/>
                    <a:pt x="3716323" y="3502089"/>
                  </a:cubicBezTo>
                  <a:cubicBezTo>
                    <a:pt x="3771316" y="3492090"/>
                    <a:pt x="3764694" y="3498484"/>
                    <a:pt x="3808602" y="3485311"/>
                  </a:cubicBezTo>
                  <a:cubicBezTo>
                    <a:pt x="3825542" y="3480229"/>
                    <a:pt x="3841778" y="3472822"/>
                    <a:pt x="3858936" y="3468533"/>
                  </a:cubicBezTo>
                  <a:cubicBezTo>
                    <a:pt x="3881307" y="3462940"/>
                    <a:pt x="3904172" y="3459047"/>
                    <a:pt x="3926048" y="3451755"/>
                  </a:cubicBezTo>
                  <a:lnTo>
                    <a:pt x="4026716" y="3418199"/>
                  </a:lnTo>
                  <a:lnTo>
                    <a:pt x="4051883" y="3409810"/>
                  </a:lnTo>
                  <a:cubicBezTo>
                    <a:pt x="4060272" y="3407014"/>
                    <a:pt x="4068840" y="3404705"/>
                    <a:pt x="4077050" y="3401421"/>
                  </a:cubicBezTo>
                  <a:cubicBezTo>
                    <a:pt x="4091032" y="3395828"/>
                    <a:pt x="4105234" y="3390759"/>
                    <a:pt x="4118995" y="3384643"/>
                  </a:cubicBezTo>
                  <a:cubicBezTo>
                    <a:pt x="4130423" y="3379564"/>
                    <a:pt x="4141693" y="3374070"/>
                    <a:pt x="4152551" y="3367865"/>
                  </a:cubicBezTo>
                  <a:cubicBezTo>
                    <a:pt x="4161305" y="3362863"/>
                    <a:pt x="4168700" y="3355596"/>
                    <a:pt x="4177718" y="3351087"/>
                  </a:cubicBezTo>
                  <a:cubicBezTo>
                    <a:pt x="4185627" y="3347132"/>
                    <a:pt x="4194976" y="3346653"/>
                    <a:pt x="4202885" y="3342698"/>
                  </a:cubicBezTo>
                  <a:cubicBezTo>
                    <a:pt x="4312829" y="3287726"/>
                    <a:pt x="4163956" y="3354668"/>
                    <a:pt x="4295163" y="3267197"/>
                  </a:cubicBezTo>
                  <a:cubicBezTo>
                    <a:pt x="4319909" y="3250700"/>
                    <a:pt x="4325312" y="3249474"/>
                    <a:pt x="4345497" y="3225252"/>
                  </a:cubicBezTo>
                  <a:cubicBezTo>
                    <a:pt x="4351952" y="3217507"/>
                    <a:pt x="4355820" y="3207830"/>
                    <a:pt x="4362275" y="3200085"/>
                  </a:cubicBezTo>
                  <a:cubicBezTo>
                    <a:pt x="4381090" y="3177507"/>
                    <a:pt x="4392318" y="3176530"/>
                    <a:pt x="4404220" y="3149751"/>
                  </a:cubicBezTo>
                  <a:cubicBezTo>
                    <a:pt x="4411403" y="3133590"/>
                    <a:pt x="4411188" y="3114132"/>
                    <a:pt x="4420998" y="3099417"/>
                  </a:cubicBezTo>
                  <a:cubicBezTo>
                    <a:pt x="4432183" y="3082639"/>
                    <a:pt x="4445536" y="3067119"/>
                    <a:pt x="4454554" y="3049083"/>
                  </a:cubicBezTo>
                  <a:cubicBezTo>
                    <a:pt x="4460147" y="3037898"/>
                    <a:pt x="4466406" y="3027021"/>
                    <a:pt x="4471332" y="3015527"/>
                  </a:cubicBezTo>
                  <a:cubicBezTo>
                    <a:pt x="4474815" y="3007399"/>
                    <a:pt x="4475334" y="2998038"/>
                    <a:pt x="4479721" y="2990360"/>
                  </a:cubicBezTo>
                  <a:cubicBezTo>
                    <a:pt x="4486658" y="2978221"/>
                    <a:pt x="4496499" y="2967989"/>
                    <a:pt x="4504888" y="2956804"/>
                  </a:cubicBezTo>
                  <a:cubicBezTo>
                    <a:pt x="4507684" y="2948415"/>
                    <a:pt x="4509794" y="2939765"/>
                    <a:pt x="4513277" y="2931637"/>
                  </a:cubicBezTo>
                  <a:cubicBezTo>
                    <a:pt x="4518203" y="2920143"/>
                    <a:pt x="4526100" y="2909946"/>
                    <a:pt x="4530055" y="2898082"/>
                  </a:cubicBezTo>
                  <a:cubicBezTo>
                    <a:pt x="4534564" y="2884555"/>
                    <a:pt x="4534347" y="2869794"/>
                    <a:pt x="4538444" y="2856137"/>
                  </a:cubicBezTo>
                  <a:cubicBezTo>
                    <a:pt x="4551452" y="2812777"/>
                    <a:pt x="4555475" y="2819193"/>
                    <a:pt x="4572000" y="2780636"/>
                  </a:cubicBezTo>
                  <a:cubicBezTo>
                    <a:pt x="4582378" y="2756420"/>
                    <a:pt x="4582718" y="2740795"/>
                    <a:pt x="4588778" y="2713524"/>
                  </a:cubicBezTo>
                  <a:cubicBezTo>
                    <a:pt x="4601891" y="2654517"/>
                    <a:pt x="4591543" y="2703846"/>
                    <a:pt x="4605556" y="2654801"/>
                  </a:cubicBezTo>
                  <a:cubicBezTo>
                    <a:pt x="4608723" y="2643715"/>
                    <a:pt x="4610778" y="2632331"/>
                    <a:pt x="4613945" y="2621245"/>
                  </a:cubicBezTo>
                  <a:cubicBezTo>
                    <a:pt x="4616374" y="2612742"/>
                    <a:pt x="4620189" y="2604657"/>
                    <a:pt x="4622334" y="2596078"/>
                  </a:cubicBezTo>
                  <a:cubicBezTo>
                    <a:pt x="4626853" y="2578002"/>
                    <a:pt x="4636975" y="2519826"/>
                    <a:pt x="4639112" y="2503799"/>
                  </a:cubicBezTo>
                  <a:cubicBezTo>
                    <a:pt x="4642459" y="2478699"/>
                    <a:pt x="4644154" y="2453398"/>
                    <a:pt x="4647501" y="2428298"/>
                  </a:cubicBezTo>
                  <a:cubicBezTo>
                    <a:pt x="4649749" y="2411438"/>
                    <a:pt x="4653485" y="2394802"/>
                    <a:pt x="4655890" y="2377964"/>
                  </a:cubicBezTo>
                  <a:cubicBezTo>
                    <a:pt x="4659078" y="2355646"/>
                    <a:pt x="4661091" y="2333170"/>
                    <a:pt x="4664279" y="2310852"/>
                  </a:cubicBezTo>
                  <a:cubicBezTo>
                    <a:pt x="4669646" y="2273286"/>
                    <a:pt x="4673831" y="2254704"/>
                    <a:pt x="4681057" y="2218573"/>
                  </a:cubicBezTo>
                  <a:cubicBezTo>
                    <a:pt x="4683853" y="2187813"/>
                    <a:pt x="4685364" y="2156910"/>
                    <a:pt x="4689446" y="2126294"/>
                  </a:cubicBezTo>
                  <a:cubicBezTo>
                    <a:pt x="4690970" y="2114866"/>
                    <a:pt x="4695940" y="2104111"/>
                    <a:pt x="4697835" y="2092738"/>
                  </a:cubicBezTo>
                  <a:cubicBezTo>
                    <a:pt x="4701541" y="2070500"/>
                    <a:pt x="4703428" y="2047997"/>
                    <a:pt x="4706224" y="2025626"/>
                  </a:cubicBezTo>
                  <a:cubicBezTo>
                    <a:pt x="4703428" y="1919366"/>
                    <a:pt x="4702891" y="1813022"/>
                    <a:pt x="4697835" y="1706845"/>
                  </a:cubicBezTo>
                  <a:cubicBezTo>
                    <a:pt x="4697287" y="1695328"/>
                    <a:pt x="4691341" y="1684662"/>
                    <a:pt x="4689446" y="1673289"/>
                  </a:cubicBezTo>
                  <a:cubicBezTo>
                    <a:pt x="4685740" y="1651051"/>
                    <a:pt x="4684763" y="1628415"/>
                    <a:pt x="4681057" y="1606177"/>
                  </a:cubicBezTo>
                  <a:cubicBezTo>
                    <a:pt x="4679162" y="1594804"/>
                    <a:pt x="4674563" y="1583994"/>
                    <a:pt x="4672668" y="1572621"/>
                  </a:cubicBezTo>
                  <a:cubicBezTo>
                    <a:pt x="4668962" y="1550383"/>
                    <a:pt x="4667985" y="1527747"/>
                    <a:pt x="4664279" y="1505509"/>
                  </a:cubicBezTo>
                  <a:cubicBezTo>
                    <a:pt x="4662384" y="1494136"/>
                    <a:pt x="4658151" y="1483259"/>
                    <a:pt x="4655890" y="1471953"/>
                  </a:cubicBezTo>
                  <a:cubicBezTo>
                    <a:pt x="4652554" y="1455274"/>
                    <a:pt x="4651065" y="1438251"/>
                    <a:pt x="4647501" y="1421619"/>
                  </a:cubicBezTo>
                  <a:cubicBezTo>
                    <a:pt x="4637264" y="1373844"/>
                    <a:pt x="4621580" y="1327361"/>
                    <a:pt x="4613945" y="1279006"/>
                  </a:cubicBezTo>
                  <a:cubicBezTo>
                    <a:pt x="4611135" y="1261210"/>
                    <a:pt x="4596626" y="1150465"/>
                    <a:pt x="4588778" y="1111226"/>
                  </a:cubicBezTo>
                  <a:cubicBezTo>
                    <a:pt x="4586517" y="1099921"/>
                    <a:pt x="4582650" y="1088976"/>
                    <a:pt x="4580389" y="1077671"/>
                  </a:cubicBezTo>
                  <a:cubicBezTo>
                    <a:pt x="4577053" y="1060992"/>
                    <a:pt x="4575043" y="1044072"/>
                    <a:pt x="4572000" y="1027337"/>
                  </a:cubicBezTo>
                  <a:cubicBezTo>
                    <a:pt x="4563392" y="979996"/>
                    <a:pt x="4560109" y="971384"/>
                    <a:pt x="4546833" y="918280"/>
                  </a:cubicBezTo>
                  <a:cubicBezTo>
                    <a:pt x="4544037" y="907095"/>
                    <a:pt x="4544839" y="894317"/>
                    <a:pt x="4538444" y="884724"/>
                  </a:cubicBezTo>
                  <a:lnTo>
                    <a:pt x="4521666" y="859557"/>
                  </a:lnTo>
                  <a:cubicBezTo>
                    <a:pt x="4516073" y="831594"/>
                    <a:pt x="4511300" y="803454"/>
                    <a:pt x="4504888" y="775667"/>
                  </a:cubicBezTo>
                  <a:cubicBezTo>
                    <a:pt x="4502900" y="767051"/>
                    <a:pt x="4500454" y="758409"/>
                    <a:pt x="4496499" y="750500"/>
                  </a:cubicBezTo>
                  <a:cubicBezTo>
                    <a:pt x="4489207" y="735916"/>
                    <a:pt x="4479721" y="722537"/>
                    <a:pt x="4471332" y="708555"/>
                  </a:cubicBezTo>
                  <a:cubicBezTo>
                    <a:pt x="4468056" y="692173"/>
                    <a:pt x="4456808" y="626919"/>
                    <a:pt x="4446165" y="616276"/>
                  </a:cubicBezTo>
                  <a:cubicBezTo>
                    <a:pt x="4437776" y="607887"/>
                    <a:pt x="4427894" y="600763"/>
                    <a:pt x="4420998" y="591109"/>
                  </a:cubicBezTo>
                  <a:cubicBezTo>
                    <a:pt x="4413729" y="580933"/>
                    <a:pt x="4410293" y="568485"/>
                    <a:pt x="4404220" y="557553"/>
                  </a:cubicBezTo>
                  <a:cubicBezTo>
                    <a:pt x="4385958" y="524681"/>
                    <a:pt x="4381117" y="513134"/>
                    <a:pt x="4353886" y="490441"/>
                  </a:cubicBezTo>
                  <a:cubicBezTo>
                    <a:pt x="4331589" y="471861"/>
                    <a:pt x="4321270" y="471803"/>
                    <a:pt x="4295163" y="456885"/>
                  </a:cubicBezTo>
                  <a:cubicBezTo>
                    <a:pt x="4286409" y="451883"/>
                    <a:pt x="4278200" y="445967"/>
                    <a:pt x="4269996" y="440107"/>
                  </a:cubicBezTo>
                  <a:cubicBezTo>
                    <a:pt x="4261126" y="433771"/>
                    <a:pt x="4224457" y="404753"/>
                    <a:pt x="4211274" y="398162"/>
                  </a:cubicBezTo>
                  <a:cubicBezTo>
                    <a:pt x="4203365" y="394207"/>
                    <a:pt x="4194496" y="392569"/>
                    <a:pt x="4186107" y="389773"/>
                  </a:cubicBezTo>
                  <a:cubicBezTo>
                    <a:pt x="4174922" y="381384"/>
                    <a:pt x="4165057" y="370859"/>
                    <a:pt x="4152551" y="364606"/>
                  </a:cubicBezTo>
                  <a:cubicBezTo>
                    <a:pt x="4061610" y="319136"/>
                    <a:pt x="4134629" y="372178"/>
                    <a:pt x="4077050" y="331050"/>
                  </a:cubicBezTo>
                  <a:cubicBezTo>
                    <a:pt x="4065673" y="322923"/>
                    <a:pt x="4054948" y="313901"/>
                    <a:pt x="4043494" y="305883"/>
                  </a:cubicBezTo>
                  <a:cubicBezTo>
                    <a:pt x="4026974" y="294319"/>
                    <a:pt x="4007419" y="286586"/>
                    <a:pt x="3993160" y="272327"/>
                  </a:cubicBezTo>
                  <a:cubicBezTo>
                    <a:pt x="3981975" y="261142"/>
                    <a:pt x="3972259" y="248262"/>
                    <a:pt x="3959604" y="238771"/>
                  </a:cubicBezTo>
                  <a:cubicBezTo>
                    <a:pt x="3924691" y="212586"/>
                    <a:pt x="3933279" y="229803"/>
                    <a:pt x="3900881" y="213604"/>
                  </a:cubicBezTo>
                  <a:cubicBezTo>
                    <a:pt x="3891863" y="209095"/>
                    <a:pt x="3884927" y="200921"/>
                    <a:pt x="3875714" y="196826"/>
                  </a:cubicBezTo>
                  <a:cubicBezTo>
                    <a:pt x="3859553" y="189643"/>
                    <a:pt x="3842158" y="185641"/>
                    <a:pt x="3825380" y="180048"/>
                  </a:cubicBezTo>
                  <a:cubicBezTo>
                    <a:pt x="3816991" y="177252"/>
                    <a:pt x="3807571" y="176564"/>
                    <a:pt x="3800213" y="171659"/>
                  </a:cubicBezTo>
                  <a:cubicBezTo>
                    <a:pt x="3791824" y="166067"/>
                    <a:pt x="3784521" y="158327"/>
                    <a:pt x="3775046" y="154882"/>
                  </a:cubicBezTo>
                  <a:cubicBezTo>
                    <a:pt x="3753375" y="147002"/>
                    <a:pt x="3707934" y="138104"/>
                    <a:pt x="3707934" y="138104"/>
                  </a:cubicBezTo>
                  <a:cubicBezTo>
                    <a:pt x="3699545" y="132511"/>
                    <a:pt x="3691785" y="125835"/>
                    <a:pt x="3682767" y="121326"/>
                  </a:cubicBezTo>
                  <a:cubicBezTo>
                    <a:pt x="3672499" y="116192"/>
                    <a:pt x="3632492" y="106084"/>
                    <a:pt x="3624044" y="104548"/>
                  </a:cubicBezTo>
                  <a:cubicBezTo>
                    <a:pt x="3598574" y="99917"/>
                    <a:pt x="3521581" y="90691"/>
                    <a:pt x="3498209" y="87770"/>
                  </a:cubicBezTo>
                  <a:cubicBezTo>
                    <a:pt x="3489820" y="84974"/>
                    <a:pt x="3481674" y="81299"/>
                    <a:pt x="3473042" y="79381"/>
                  </a:cubicBezTo>
                  <a:cubicBezTo>
                    <a:pt x="3457270" y="75876"/>
                    <a:pt x="3376696" y="63941"/>
                    <a:pt x="3363985" y="62603"/>
                  </a:cubicBezTo>
                  <a:cubicBezTo>
                    <a:pt x="3260531" y="51713"/>
                    <a:pt x="3280096" y="27649"/>
                    <a:pt x="3263318" y="20658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1183148" y="2882457"/>
                  <a:ext cx="46666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3148" y="2882457"/>
                  <a:ext cx="466666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Rectangle 3"/>
          <p:cNvSpPr/>
          <p:nvPr/>
        </p:nvSpPr>
        <p:spPr>
          <a:xfrm>
            <a:off x="6084539" y="3150318"/>
            <a:ext cx="1979961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solidFill>
                  <a:prstClr val="white"/>
                </a:solidFill>
                <a:latin typeface="Calibri Light" panose="020F0302020204030204"/>
              </a:rPr>
              <a:t>Nondeterminism</a:t>
            </a:r>
            <a:br>
              <a:rPr lang="en-US" b="1" dirty="0">
                <a:solidFill>
                  <a:prstClr val="white"/>
                </a:solidFill>
                <a:latin typeface="Calibri Light" panose="020F0302020204030204"/>
              </a:rPr>
            </a:br>
            <a:r>
              <a:rPr lang="en-US" dirty="0">
                <a:solidFill>
                  <a:prstClr val="white"/>
                </a:solidFill>
                <a:latin typeface="Calibri Light" panose="020F0302020204030204"/>
              </a:rPr>
              <a:t>parallelism </a:t>
            </a:r>
            <a:br>
              <a:rPr lang="en-US" dirty="0">
                <a:solidFill>
                  <a:prstClr val="white"/>
                </a:solidFill>
                <a:latin typeface="Calibri Light" panose="020F0302020204030204"/>
              </a:rPr>
            </a:br>
            <a:r>
              <a:rPr lang="en-US" dirty="0">
                <a:solidFill>
                  <a:prstClr val="white"/>
                </a:solidFill>
                <a:latin typeface="Calibri Light" panose="020F0302020204030204"/>
              </a:rPr>
              <a:t>vs </a:t>
            </a:r>
            <a:br>
              <a:rPr lang="en-US" dirty="0">
                <a:solidFill>
                  <a:prstClr val="white"/>
                </a:solidFill>
                <a:latin typeface="Calibri Light" panose="020F0302020204030204"/>
              </a:rPr>
            </a:br>
            <a:r>
              <a:rPr lang="en-US" dirty="0">
                <a:solidFill>
                  <a:prstClr val="white"/>
                </a:solidFill>
                <a:latin typeface="Calibri Light" panose="020F0302020204030204"/>
              </a:rPr>
              <a:t>guessing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6BC384-B8DE-E24D-A642-93ABB6408129}"/>
              </a:ext>
            </a:extLst>
          </p:cNvPr>
          <p:cNvSpPr txBox="1"/>
          <p:nvPr/>
        </p:nvSpPr>
        <p:spPr>
          <a:xfrm>
            <a:off x="6035040" y="61897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87938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91140" y="309"/>
                <a:ext cx="743067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Closure under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(concatenation)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40" y="309"/>
                <a:ext cx="7430679" cy="707886"/>
              </a:xfrm>
              <a:prstGeom prst="rect">
                <a:avLst/>
              </a:prstGeom>
              <a:blipFill>
                <a:blip r:embed="rId3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7840" y="991981"/>
                <a:ext cx="8234709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Theorem:  </a:t>
                </a: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are regular languages, so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+mj-lt"/>
                  </a:rPr>
                  <a:t> 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latin typeface="+mj-lt"/>
                  </a:rPr>
                  <a:t>Proof sketch:  </a:t>
                </a: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Given DFAs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recognizing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and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b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</a:b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                            Construct NFA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recognizing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solidFill>
                    <a:prstClr val="white"/>
                  </a:solidFill>
                  <a:latin typeface="Calibri Light" panose="020F0302020204030204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40" y="991981"/>
                <a:ext cx="8234709" cy="1292662"/>
              </a:xfrm>
              <a:prstGeom prst="rect">
                <a:avLst/>
              </a:prstGeom>
              <a:blipFill>
                <a:blip r:embed="rId4"/>
                <a:stretch>
                  <a:fillRect l="-1184" t="-3774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155040" y="226096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556073" y="302424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113746" y="3143712"/>
            <a:ext cx="3316934" cy="1516819"/>
            <a:chOff x="4113746" y="3143712"/>
            <a:chExt cx="3316934" cy="1516819"/>
          </a:xfrm>
        </p:grpSpPr>
        <p:sp>
          <p:nvSpPr>
            <p:cNvPr id="42" name="Freeform 41"/>
            <p:cNvSpPr/>
            <p:nvPr/>
          </p:nvSpPr>
          <p:spPr>
            <a:xfrm>
              <a:off x="4395380" y="3418451"/>
              <a:ext cx="3035300" cy="1242080"/>
            </a:xfrm>
            <a:custGeom>
              <a:avLst/>
              <a:gdLst>
                <a:gd name="connsiteX0" fmla="*/ 2286000 w 3035300"/>
                <a:gd name="connsiteY0" fmla="*/ 76200 h 1242080"/>
                <a:gd name="connsiteX1" fmla="*/ 2286000 w 3035300"/>
                <a:gd name="connsiteY1" fmla="*/ 76200 h 1242080"/>
                <a:gd name="connsiteX2" fmla="*/ 2184400 w 3035300"/>
                <a:gd name="connsiteY2" fmla="*/ 38100 h 1242080"/>
                <a:gd name="connsiteX3" fmla="*/ 2108200 w 3035300"/>
                <a:gd name="connsiteY3" fmla="*/ 12700 h 1242080"/>
                <a:gd name="connsiteX4" fmla="*/ 1968500 w 3035300"/>
                <a:gd name="connsiteY4" fmla="*/ 0 h 1242080"/>
                <a:gd name="connsiteX5" fmla="*/ 1231900 w 3035300"/>
                <a:gd name="connsiteY5" fmla="*/ 12700 h 1242080"/>
                <a:gd name="connsiteX6" fmla="*/ 635000 w 3035300"/>
                <a:gd name="connsiteY6" fmla="*/ 38100 h 1242080"/>
                <a:gd name="connsiteX7" fmla="*/ 508000 w 3035300"/>
                <a:gd name="connsiteY7" fmla="*/ 50800 h 1242080"/>
                <a:gd name="connsiteX8" fmla="*/ 342900 w 3035300"/>
                <a:gd name="connsiteY8" fmla="*/ 88900 h 1242080"/>
                <a:gd name="connsiteX9" fmla="*/ 228600 w 3035300"/>
                <a:gd name="connsiteY9" fmla="*/ 114300 h 1242080"/>
                <a:gd name="connsiteX10" fmla="*/ 114300 w 3035300"/>
                <a:gd name="connsiteY10" fmla="*/ 177800 h 1242080"/>
                <a:gd name="connsiteX11" fmla="*/ 76200 w 3035300"/>
                <a:gd name="connsiteY11" fmla="*/ 203200 h 1242080"/>
                <a:gd name="connsiteX12" fmla="*/ 38100 w 3035300"/>
                <a:gd name="connsiteY12" fmla="*/ 228600 h 1242080"/>
                <a:gd name="connsiteX13" fmla="*/ 25400 w 3035300"/>
                <a:gd name="connsiteY13" fmla="*/ 279400 h 1242080"/>
                <a:gd name="connsiteX14" fmla="*/ 0 w 3035300"/>
                <a:gd name="connsiteY14" fmla="*/ 368300 h 1242080"/>
                <a:gd name="connsiteX15" fmla="*/ 38100 w 3035300"/>
                <a:gd name="connsiteY15" fmla="*/ 444500 h 1242080"/>
                <a:gd name="connsiteX16" fmla="*/ 114300 w 3035300"/>
                <a:gd name="connsiteY16" fmla="*/ 596900 h 1242080"/>
                <a:gd name="connsiteX17" fmla="*/ 165100 w 3035300"/>
                <a:gd name="connsiteY17" fmla="*/ 635000 h 1242080"/>
                <a:gd name="connsiteX18" fmla="*/ 215900 w 3035300"/>
                <a:gd name="connsiteY18" fmla="*/ 711200 h 1242080"/>
                <a:gd name="connsiteX19" fmla="*/ 292100 w 3035300"/>
                <a:gd name="connsiteY19" fmla="*/ 774700 h 1242080"/>
                <a:gd name="connsiteX20" fmla="*/ 330200 w 3035300"/>
                <a:gd name="connsiteY20" fmla="*/ 812800 h 1242080"/>
                <a:gd name="connsiteX21" fmla="*/ 368300 w 3035300"/>
                <a:gd name="connsiteY21" fmla="*/ 825500 h 1242080"/>
                <a:gd name="connsiteX22" fmla="*/ 406400 w 3035300"/>
                <a:gd name="connsiteY22" fmla="*/ 850900 h 1242080"/>
                <a:gd name="connsiteX23" fmla="*/ 469900 w 3035300"/>
                <a:gd name="connsiteY23" fmla="*/ 901700 h 1242080"/>
                <a:gd name="connsiteX24" fmla="*/ 596900 w 3035300"/>
                <a:gd name="connsiteY24" fmla="*/ 977900 h 1242080"/>
                <a:gd name="connsiteX25" fmla="*/ 647700 w 3035300"/>
                <a:gd name="connsiteY25" fmla="*/ 990600 h 1242080"/>
                <a:gd name="connsiteX26" fmla="*/ 723900 w 3035300"/>
                <a:gd name="connsiteY26" fmla="*/ 1028700 h 1242080"/>
                <a:gd name="connsiteX27" fmla="*/ 774700 w 3035300"/>
                <a:gd name="connsiteY27" fmla="*/ 1054100 h 1242080"/>
                <a:gd name="connsiteX28" fmla="*/ 825500 w 3035300"/>
                <a:gd name="connsiteY28" fmla="*/ 1066800 h 1242080"/>
                <a:gd name="connsiteX29" fmla="*/ 863600 w 3035300"/>
                <a:gd name="connsiteY29" fmla="*/ 1079500 h 1242080"/>
                <a:gd name="connsiteX30" fmla="*/ 977900 w 3035300"/>
                <a:gd name="connsiteY30" fmla="*/ 1104900 h 1242080"/>
                <a:gd name="connsiteX31" fmla="*/ 1028700 w 3035300"/>
                <a:gd name="connsiteY31" fmla="*/ 1130300 h 1242080"/>
                <a:gd name="connsiteX32" fmla="*/ 1092200 w 3035300"/>
                <a:gd name="connsiteY32" fmla="*/ 1143000 h 1242080"/>
                <a:gd name="connsiteX33" fmla="*/ 1219200 w 3035300"/>
                <a:gd name="connsiteY33" fmla="*/ 1168400 h 1242080"/>
                <a:gd name="connsiteX34" fmla="*/ 1397000 w 3035300"/>
                <a:gd name="connsiteY34" fmla="*/ 1193800 h 1242080"/>
                <a:gd name="connsiteX35" fmla="*/ 1435100 w 3035300"/>
                <a:gd name="connsiteY35" fmla="*/ 1206500 h 1242080"/>
                <a:gd name="connsiteX36" fmla="*/ 2286000 w 3035300"/>
                <a:gd name="connsiteY36" fmla="*/ 1206500 h 1242080"/>
                <a:gd name="connsiteX37" fmla="*/ 2451100 w 3035300"/>
                <a:gd name="connsiteY37" fmla="*/ 1168400 h 1242080"/>
                <a:gd name="connsiteX38" fmla="*/ 2527300 w 3035300"/>
                <a:gd name="connsiteY38" fmla="*/ 1155700 h 1242080"/>
                <a:gd name="connsiteX39" fmla="*/ 2603500 w 3035300"/>
                <a:gd name="connsiteY39" fmla="*/ 1130300 h 1242080"/>
                <a:gd name="connsiteX40" fmla="*/ 2641600 w 3035300"/>
                <a:gd name="connsiteY40" fmla="*/ 1117600 h 1242080"/>
                <a:gd name="connsiteX41" fmla="*/ 2717800 w 3035300"/>
                <a:gd name="connsiteY41" fmla="*/ 1079500 h 1242080"/>
                <a:gd name="connsiteX42" fmla="*/ 2794000 w 3035300"/>
                <a:gd name="connsiteY42" fmla="*/ 1028700 h 1242080"/>
                <a:gd name="connsiteX43" fmla="*/ 2832100 w 3035300"/>
                <a:gd name="connsiteY43" fmla="*/ 990600 h 1242080"/>
                <a:gd name="connsiteX44" fmla="*/ 2870200 w 3035300"/>
                <a:gd name="connsiteY44" fmla="*/ 965200 h 1242080"/>
                <a:gd name="connsiteX45" fmla="*/ 2895600 w 3035300"/>
                <a:gd name="connsiteY45" fmla="*/ 927100 h 1242080"/>
                <a:gd name="connsiteX46" fmla="*/ 2959100 w 3035300"/>
                <a:gd name="connsiteY46" fmla="*/ 850900 h 1242080"/>
                <a:gd name="connsiteX47" fmla="*/ 2984500 w 3035300"/>
                <a:gd name="connsiteY47" fmla="*/ 774700 h 1242080"/>
                <a:gd name="connsiteX48" fmla="*/ 3009900 w 3035300"/>
                <a:gd name="connsiteY48" fmla="*/ 698500 h 1242080"/>
                <a:gd name="connsiteX49" fmla="*/ 3022600 w 3035300"/>
                <a:gd name="connsiteY49" fmla="*/ 660400 h 1242080"/>
                <a:gd name="connsiteX50" fmla="*/ 3035300 w 3035300"/>
                <a:gd name="connsiteY50" fmla="*/ 609600 h 1242080"/>
                <a:gd name="connsiteX51" fmla="*/ 3009900 w 3035300"/>
                <a:gd name="connsiteY51" fmla="*/ 520700 h 1242080"/>
                <a:gd name="connsiteX52" fmla="*/ 2921000 w 3035300"/>
                <a:gd name="connsiteY52" fmla="*/ 419100 h 1242080"/>
                <a:gd name="connsiteX53" fmla="*/ 2806700 w 3035300"/>
                <a:gd name="connsiteY53" fmla="*/ 330200 h 1242080"/>
                <a:gd name="connsiteX54" fmla="*/ 2730500 w 3035300"/>
                <a:gd name="connsiteY54" fmla="*/ 279400 h 1242080"/>
                <a:gd name="connsiteX55" fmla="*/ 2692400 w 3035300"/>
                <a:gd name="connsiteY55" fmla="*/ 254000 h 1242080"/>
                <a:gd name="connsiteX56" fmla="*/ 2616200 w 3035300"/>
                <a:gd name="connsiteY56" fmla="*/ 228600 h 1242080"/>
                <a:gd name="connsiteX57" fmla="*/ 2578100 w 3035300"/>
                <a:gd name="connsiteY57" fmla="*/ 203200 h 1242080"/>
                <a:gd name="connsiteX58" fmla="*/ 2501900 w 3035300"/>
                <a:gd name="connsiteY58" fmla="*/ 177800 h 1242080"/>
                <a:gd name="connsiteX59" fmla="*/ 2463800 w 3035300"/>
                <a:gd name="connsiteY59" fmla="*/ 139700 h 1242080"/>
                <a:gd name="connsiteX60" fmla="*/ 2374900 w 3035300"/>
                <a:gd name="connsiteY60" fmla="*/ 101600 h 1242080"/>
                <a:gd name="connsiteX61" fmla="*/ 2286000 w 3035300"/>
                <a:gd name="connsiteY61" fmla="*/ 76200 h 1242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3035300" h="1242080">
                  <a:moveTo>
                    <a:pt x="2286000" y="76200"/>
                  </a:moveTo>
                  <a:lnTo>
                    <a:pt x="2286000" y="76200"/>
                  </a:lnTo>
                  <a:lnTo>
                    <a:pt x="2184400" y="38100"/>
                  </a:lnTo>
                  <a:cubicBezTo>
                    <a:pt x="2159186" y="29095"/>
                    <a:pt x="2134864" y="15124"/>
                    <a:pt x="2108200" y="12700"/>
                  </a:cubicBezTo>
                  <a:lnTo>
                    <a:pt x="1968500" y="0"/>
                  </a:lnTo>
                  <a:lnTo>
                    <a:pt x="1231900" y="12700"/>
                  </a:lnTo>
                  <a:cubicBezTo>
                    <a:pt x="827892" y="21296"/>
                    <a:pt x="895884" y="13254"/>
                    <a:pt x="635000" y="38100"/>
                  </a:cubicBezTo>
                  <a:cubicBezTo>
                    <a:pt x="592647" y="42134"/>
                    <a:pt x="550171" y="45177"/>
                    <a:pt x="508000" y="50800"/>
                  </a:cubicBezTo>
                  <a:cubicBezTo>
                    <a:pt x="451170" y="58377"/>
                    <a:pt x="399295" y="77621"/>
                    <a:pt x="342900" y="88900"/>
                  </a:cubicBezTo>
                  <a:cubicBezTo>
                    <a:pt x="299252" y="97630"/>
                    <a:pt x="270449" y="102343"/>
                    <a:pt x="228600" y="114300"/>
                  </a:cubicBezTo>
                  <a:cubicBezTo>
                    <a:pt x="169922" y="131065"/>
                    <a:pt x="182523" y="132318"/>
                    <a:pt x="114300" y="177800"/>
                  </a:cubicBezTo>
                  <a:lnTo>
                    <a:pt x="76200" y="203200"/>
                  </a:lnTo>
                  <a:lnTo>
                    <a:pt x="38100" y="228600"/>
                  </a:lnTo>
                  <a:cubicBezTo>
                    <a:pt x="33867" y="245533"/>
                    <a:pt x="30195" y="262617"/>
                    <a:pt x="25400" y="279400"/>
                  </a:cubicBezTo>
                  <a:cubicBezTo>
                    <a:pt x="-11039" y="406937"/>
                    <a:pt x="39702" y="209491"/>
                    <a:pt x="0" y="368300"/>
                  </a:cubicBezTo>
                  <a:cubicBezTo>
                    <a:pt x="46317" y="507251"/>
                    <a:pt x="-27552" y="296784"/>
                    <a:pt x="38100" y="444500"/>
                  </a:cubicBezTo>
                  <a:cubicBezTo>
                    <a:pt x="61890" y="498028"/>
                    <a:pt x="61491" y="557293"/>
                    <a:pt x="114300" y="596900"/>
                  </a:cubicBezTo>
                  <a:cubicBezTo>
                    <a:pt x="131233" y="609600"/>
                    <a:pt x="151038" y="619180"/>
                    <a:pt x="165100" y="635000"/>
                  </a:cubicBezTo>
                  <a:cubicBezTo>
                    <a:pt x="185381" y="657816"/>
                    <a:pt x="194314" y="689614"/>
                    <a:pt x="215900" y="711200"/>
                  </a:cubicBezTo>
                  <a:cubicBezTo>
                    <a:pt x="327210" y="822510"/>
                    <a:pt x="186012" y="686293"/>
                    <a:pt x="292100" y="774700"/>
                  </a:cubicBezTo>
                  <a:cubicBezTo>
                    <a:pt x="305898" y="786198"/>
                    <a:pt x="315256" y="802837"/>
                    <a:pt x="330200" y="812800"/>
                  </a:cubicBezTo>
                  <a:cubicBezTo>
                    <a:pt x="341339" y="820226"/>
                    <a:pt x="356326" y="819513"/>
                    <a:pt x="368300" y="825500"/>
                  </a:cubicBezTo>
                  <a:cubicBezTo>
                    <a:pt x="381952" y="832326"/>
                    <a:pt x="393700" y="842433"/>
                    <a:pt x="406400" y="850900"/>
                  </a:cubicBezTo>
                  <a:cubicBezTo>
                    <a:pt x="453332" y="921298"/>
                    <a:pt x="404948" y="865616"/>
                    <a:pt x="469900" y="901700"/>
                  </a:cubicBezTo>
                  <a:cubicBezTo>
                    <a:pt x="531250" y="935783"/>
                    <a:pt x="537775" y="955728"/>
                    <a:pt x="596900" y="977900"/>
                  </a:cubicBezTo>
                  <a:cubicBezTo>
                    <a:pt x="613243" y="984029"/>
                    <a:pt x="630767" y="986367"/>
                    <a:pt x="647700" y="990600"/>
                  </a:cubicBezTo>
                  <a:cubicBezTo>
                    <a:pt x="720919" y="1039413"/>
                    <a:pt x="650288" y="997152"/>
                    <a:pt x="723900" y="1028700"/>
                  </a:cubicBezTo>
                  <a:cubicBezTo>
                    <a:pt x="741301" y="1036158"/>
                    <a:pt x="756973" y="1047453"/>
                    <a:pt x="774700" y="1054100"/>
                  </a:cubicBezTo>
                  <a:cubicBezTo>
                    <a:pt x="791043" y="1060229"/>
                    <a:pt x="808717" y="1062005"/>
                    <a:pt x="825500" y="1066800"/>
                  </a:cubicBezTo>
                  <a:cubicBezTo>
                    <a:pt x="838372" y="1070478"/>
                    <a:pt x="850728" y="1075822"/>
                    <a:pt x="863600" y="1079500"/>
                  </a:cubicBezTo>
                  <a:cubicBezTo>
                    <a:pt x="905449" y="1091457"/>
                    <a:pt x="934252" y="1096170"/>
                    <a:pt x="977900" y="1104900"/>
                  </a:cubicBezTo>
                  <a:cubicBezTo>
                    <a:pt x="994833" y="1113367"/>
                    <a:pt x="1010739" y="1124313"/>
                    <a:pt x="1028700" y="1130300"/>
                  </a:cubicBezTo>
                  <a:cubicBezTo>
                    <a:pt x="1049178" y="1137126"/>
                    <a:pt x="1071128" y="1138317"/>
                    <a:pt x="1092200" y="1143000"/>
                  </a:cubicBezTo>
                  <a:cubicBezTo>
                    <a:pt x="1243827" y="1176695"/>
                    <a:pt x="1013890" y="1131071"/>
                    <a:pt x="1219200" y="1168400"/>
                  </a:cubicBezTo>
                  <a:cubicBezTo>
                    <a:pt x="1346285" y="1191506"/>
                    <a:pt x="1215082" y="1173587"/>
                    <a:pt x="1397000" y="1193800"/>
                  </a:cubicBezTo>
                  <a:cubicBezTo>
                    <a:pt x="1409700" y="1198033"/>
                    <a:pt x="1422228" y="1202822"/>
                    <a:pt x="1435100" y="1206500"/>
                  </a:cubicBezTo>
                  <a:cubicBezTo>
                    <a:pt x="1708010" y="1284474"/>
                    <a:pt x="2028667" y="1210585"/>
                    <a:pt x="2286000" y="1206500"/>
                  </a:cubicBezTo>
                  <a:cubicBezTo>
                    <a:pt x="2356366" y="1183045"/>
                    <a:pt x="2338998" y="1187084"/>
                    <a:pt x="2451100" y="1168400"/>
                  </a:cubicBezTo>
                  <a:cubicBezTo>
                    <a:pt x="2476500" y="1164167"/>
                    <a:pt x="2502318" y="1161945"/>
                    <a:pt x="2527300" y="1155700"/>
                  </a:cubicBezTo>
                  <a:cubicBezTo>
                    <a:pt x="2553275" y="1149206"/>
                    <a:pt x="2578100" y="1138767"/>
                    <a:pt x="2603500" y="1130300"/>
                  </a:cubicBezTo>
                  <a:cubicBezTo>
                    <a:pt x="2616200" y="1126067"/>
                    <a:pt x="2630461" y="1125026"/>
                    <a:pt x="2641600" y="1117600"/>
                  </a:cubicBezTo>
                  <a:cubicBezTo>
                    <a:pt x="2690839" y="1084774"/>
                    <a:pt x="2665220" y="1097027"/>
                    <a:pt x="2717800" y="1079500"/>
                  </a:cubicBezTo>
                  <a:cubicBezTo>
                    <a:pt x="2839343" y="957957"/>
                    <a:pt x="2683722" y="1102218"/>
                    <a:pt x="2794000" y="1028700"/>
                  </a:cubicBezTo>
                  <a:cubicBezTo>
                    <a:pt x="2808944" y="1018737"/>
                    <a:pt x="2818302" y="1002098"/>
                    <a:pt x="2832100" y="990600"/>
                  </a:cubicBezTo>
                  <a:cubicBezTo>
                    <a:pt x="2843826" y="980829"/>
                    <a:pt x="2857500" y="973667"/>
                    <a:pt x="2870200" y="965200"/>
                  </a:cubicBezTo>
                  <a:cubicBezTo>
                    <a:pt x="2878667" y="952500"/>
                    <a:pt x="2885829" y="938826"/>
                    <a:pt x="2895600" y="927100"/>
                  </a:cubicBezTo>
                  <a:cubicBezTo>
                    <a:pt x="2924084" y="892920"/>
                    <a:pt x="2941082" y="891441"/>
                    <a:pt x="2959100" y="850900"/>
                  </a:cubicBezTo>
                  <a:cubicBezTo>
                    <a:pt x="2969974" y="826434"/>
                    <a:pt x="2976033" y="800100"/>
                    <a:pt x="2984500" y="774700"/>
                  </a:cubicBezTo>
                  <a:lnTo>
                    <a:pt x="3009900" y="698500"/>
                  </a:lnTo>
                  <a:cubicBezTo>
                    <a:pt x="3014133" y="685800"/>
                    <a:pt x="3019353" y="673387"/>
                    <a:pt x="3022600" y="660400"/>
                  </a:cubicBezTo>
                  <a:lnTo>
                    <a:pt x="3035300" y="609600"/>
                  </a:lnTo>
                  <a:cubicBezTo>
                    <a:pt x="3032311" y="597643"/>
                    <a:pt x="3018182" y="535607"/>
                    <a:pt x="3009900" y="520700"/>
                  </a:cubicBezTo>
                  <a:cubicBezTo>
                    <a:pt x="2947130" y="407714"/>
                    <a:pt x="2986252" y="473476"/>
                    <a:pt x="2921000" y="419100"/>
                  </a:cubicBezTo>
                  <a:cubicBezTo>
                    <a:pt x="2801628" y="319624"/>
                    <a:pt x="2999290" y="458594"/>
                    <a:pt x="2806700" y="330200"/>
                  </a:cubicBezTo>
                  <a:lnTo>
                    <a:pt x="2730500" y="279400"/>
                  </a:lnTo>
                  <a:cubicBezTo>
                    <a:pt x="2717800" y="270933"/>
                    <a:pt x="2706880" y="258827"/>
                    <a:pt x="2692400" y="254000"/>
                  </a:cubicBezTo>
                  <a:cubicBezTo>
                    <a:pt x="2667000" y="245533"/>
                    <a:pt x="2638477" y="243452"/>
                    <a:pt x="2616200" y="228600"/>
                  </a:cubicBezTo>
                  <a:cubicBezTo>
                    <a:pt x="2603500" y="220133"/>
                    <a:pt x="2592048" y="209399"/>
                    <a:pt x="2578100" y="203200"/>
                  </a:cubicBezTo>
                  <a:cubicBezTo>
                    <a:pt x="2553634" y="192326"/>
                    <a:pt x="2501900" y="177800"/>
                    <a:pt x="2501900" y="177800"/>
                  </a:cubicBezTo>
                  <a:cubicBezTo>
                    <a:pt x="2489200" y="165100"/>
                    <a:pt x="2479500" y="148422"/>
                    <a:pt x="2463800" y="139700"/>
                  </a:cubicBezTo>
                  <a:cubicBezTo>
                    <a:pt x="2340981" y="71467"/>
                    <a:pt x="2415686" y="142386"/>
                    <a:pt x="2374900" y="101600"/>
                  </a:cubicBezTo>
                  <a:lnTo>
                    <a:pt x="2286000" y="762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/>
                <p:cNvSpPr/>
                <p:nvPr/>
              </p:nvSpPr>
              <p:spPr>
                <a:xfrm>
                  <a:off x="4113746" y="3143712"/>
                  <a:ext cx="5285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3746" y="3143712"/>
                  <a:ext cx="52854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Oval 43"/>
            <p:cNvSpPr/>
            <p:nvPr/>
          </p:nvSpPr>
          <p:spPr>
            <a:xfrm>
              <a:off x="6573583" y="3580956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518412" y="3790174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6673444" y="4253766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990225" y="3923566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218967" y="3513044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5202789" y="4308152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618978" y="3623290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6718839" y="4308152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7032936" y="3973002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6" name="Straight Arrow Connector 55"/>
          <p:cNvCxnSpPr/>
          <p:nvPr/>
        </p:nvCxnSpPr>
        <p:spPr>
          <a:xfrm>
            <a:off x="4236630" y="3885279"/>
            <a:ext cx="274311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3211485" y="3582101"/>
            <a:ext cx="83023" cy="97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378119" y="4020090"/>
            <a:ext cx="83023" cy="97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87628" y="3237934"/>
            <a:ext cx="3369131" cy="1467445"/>
            <a:chOff x="387628" y="3237934"/>
            <a:chExt cx="3369131" cy="1467445"/>
          </a:xfrm>
        </p:grpSpPr>
        <p:sp>
          <p:nvSpPr>
            <p:cNvPr id="58" name="Freeform 57"/>
            <p:cNvSpPr/>
            <p:nvPr/>
          </p:nvSpPr>
          <p:spPr>
            <a:xfrm>
              <a:off x="819041" y="3237934"/>
              <a:ext cx="2937718" cy="1467445"/>
            </a:xfrm>
            <a:custGeom>
              <a:avLst/>
              <a:gdLst>
                <a:gd name="connsiteX0" fmla="*/ 2374900 w 3022600"/>
                <a:gd name="connsiteY0" fmla="*/ 38100 h 1435100"/>
                <a:gd name="connsiteX1" fmla="*/ 2374900 w 3022600"/>
                <a:gd name="connsiteY1" fmla="*/ 38100 h 1435100"/>
                <a:gd name="connsiteX2" fmla="*/ 2260600 w 3022600"/>
                <a:gd name="connsiteY2" fmla="*/ 25400 h 1435100"/>
                <a:gd name="connsiteX3" fmla="*/ 2209800 w 3022600"/>
                <a:gd name="connsiteY3" fmla="*/ 12700 h 1435100"/>
                <a:gd name="connsiteX4" fmla="*/ 2120900 w 3022600"/>
                <a:gd name="connsiteY4" fmla="*/ 0 h 1435100"/>
                <a:gd name="connsiteX5" fmla="*/ 1028700 w 3022600"/>
                <a:gd name="connsiteY5" fmla="*/ 25400 h 1435100"/>
                <a:gd name="connsiteX6" fmla="*/ 939800 w 3022600"/>
                <a:gd name="connsiteY6" fmla="*/ 38100 h 1435100"/>
                <a:gd name="connsiteX7" fmla="*/ 863600 w 3022600"/>
                <a:gd name="connsiteY7" fmla="*/ 63500 h 1435100"/>
                <a:gd name="connsiteX8" fmla="*/ 762000 w 3022600"/>
                <a:gd name="connsiteY8" fmla="*/ 88900 h 1435100"/>
                <a:gd name="connsiteX9" fmla="*/ 723900 w 3022600"/>
                <a:gd name="connsiteY9" fmla="*/ 101600 h 1435100"/>
                <a:gd name="connsiteX10" fmla="*/ 685800 w 3022600"/>
                <a:gd name="connsiteY10" fmla="*/ 127000 h 1435100"/>
                <a:gd name="connsiteX11" fmla="*/ 635000 w 3022600"/>
                <a:gd name="connsiteY11" fmla="*/ 139700 h 1435100"/>
                <a:gd name="connsiteX12" fmla="*/ 508000 w 3022600"/>
                <a:gd name="connsiteY12" fmla="*/ 177800 h 1435100"/>
                <a:gd name="connsiteX13" fmla="*/ 431800 w 3022600"/>
                <a:gd name="connsiteY13" fmla="*/ 215900 h 1435100"/>
                <a:gd name="connsiteX14" fmla="*/ 393700 w 3022600"/>
                <a:gd name="connsiteY14" fmla="*/ 241300 h 1435100"/>
                <a:gd name="connsiteX15" fmla="*/ 355600 w 3022600"/>
                <a:gd name="connsiteY15" fmla="*/ 254000 h 1435100"/>
                <a:gd name="connsiteX16" fmla="*/ 279400 w 3022600"/>
                <a:gd name="connsiteY16" fmla="*/ 304800 h 1435100"/>
                <a:gd name="connsiteX17" fmla="*/ 241300 w 3022600"/>
                <a:gd name="connsiteY17" fmla="*/ 330200 h 1435100"/>
                <a:gd name="connsiteX18" fmla="*/ 203200 w 3022600"/>
                <a:gd name="connsiteY18" fmla="*/ 368300 h 1435100"/>
                <a:gd name="connsiteX19" fmla="*/ 165100 w 3022600"/>
                <a:gd name="connsiteY19" fmla="*/ 393700 h 1435100"/>
                <a:gd name="connsiteX20" fmla="*/ 88900 w 3022600"/>
                <a:gd name="connsiteY20" fmla="*/ 457200 h 1435100"/>
                <a:gd name="connsiteX21" fmla="*/ 63500 w 3022600"/>
                <a:gd name="connsiteY21" fmla="*/ 495300 h 1435100"/>
                <a:gd name="connsiteX22" fmla="*/ 25400 w 3022600"/>
                <a:gd name="connsiteY22" fmla="*/ 520700 h 1435100"/>
                <a:gd name="connsiteX23" fmla="*/ 0 w 3022600"/>
                <a:gd name="connsiteY23" fmla="*/ 596900 h 1435100"/>
                <a:gd name="connsiteX24" fmla="*/ 12700 w 3022600"/>
                <a:gd name="connsiteY24" fmla="*/ 647700 h 1435100"/>
                <a:gd name="connsiteX25" fmla="*/ 101600 w 3022600"/>
                <a:gd name="connsiteY25" fmla="*/ 762000 h 1435100"/>
                <a:gd name="connsiteX26" fmla="*/ 139700 w 3022600"/>
                <a:gd name="connsiteY26" fmla="*/ 787400 h 1435100"/>
                <a:gd name="connsiteX27" fmla="*/ 203200 w 3022600"/>
                <a:gd name="connsiteY27" fmla="*/ 901700 h 1435100"/>
                <a:gd name="connsiteX28" fmla="*/ 254000 w 3022600"/>
                <a:gd name="connsiteY28" fmla="*/ 977900 h 1435100"/>
                <a:gd name="connsiteX29" fmla="*/ 279400 w 3022600"/>
                <a:gd name="connsiteY29" fmla="*/ 1016000 h 1435100"/>
                <a:gd name="connsiteX30" fmla="*/ 317500 w 3022600"/>
                <a:gd name="connsiteY30" fmla="*/ 1041400 h 1435100"/>
                <a:gd name="connsiteX31" fmla="*/ 355600 w 3022600"/>
                <a:gd name="connsiteY31" fmla="*/ 1117600 h 1435100"/>
                <a:gd name="connsiteX32" fmla="*/ 406400 w 3022600"/>
                <a:gd name="connsiteY32" fmla="*/ 1155700 h 1435100"/>
                <a:gd name="connsiteX33" fmla="*/ 508000 w 3022600"/>
                <a:gd name="connsiteY33" fmla="*/ 1231900 h 1435100"/>
                <a:gd name="connsiteX34" fmla="*/ 596900 w 3022600"/>
                <a:gd name="connsiteY34" fmla="*/ 1282700 h 1435100"/>
                <a:gd name="connsiteX35" fmla="*/ 635000 w 3022600"/>
                <a:gd name="connsiteY35" fmla="*/ 1295400 h 1435100"/>
                <a:gd name="connsiteX36" fmla="*/ 723900 w 3022600"/>
                <a:gd name="connsiteY36" fmla="*/ 1346200 h 1435100"/>
                <a:gd name="connsiteX37" fmla="*/ 774700 w 3022600"/>
                <a:gd name="connsiteY37" fmla="*/ 1358900 h 1435100"/>
                <a:gd name="connsiteX38" fmla="*/ 838200 w 3022600"/>
                <a:gd name="connsiteY38" fmla="*/ 1384300 h 1435100"/>
                <a:gd name="connsiteX39" fmla="*/ 889000 w 3022600"/>
                <a:gd name="connsiteY39" fmla="*/ 1409700 h 1435100"/>
                <a:gd name="connsiteX40" fmla="*/ 952500 w 3022600"/>
                <a:gd name="connsiteY40" fmla="*/ 1422400 h 1435100"/>
                <a:gd name="connsiteX41" fmla="*/ 990600 w 3022600"/>
                <a:gd name="connsiteY41" fmla="*/ 1435100 h 1435100"/>
                <a:gd name="connsiteX42" fmla="*/ 1231900 w 3022600"/>
                <a:gd name="connsiteY42" fmla="*/ 1409700 h 1435100"/>
                <a:gd name="connsiteX43" fmla="*/ 1371600 w 3022600"/>
                <a:gd name="connsiteY43" fmla="*/ 1384300 h 1435100"/>
                <a:gd name="connsiteX44" fmla="*/ 1498600 w 3022600"/>
                <a:gd name="connsiteY44" fmla="*/ 1371600 h 1435100"/>
                <a:gd name="connsiteX45" fmla="*/ 1930400 w 3022600"/>
                <a:gd name="connsiteY45" fmla="*/ 1358900 h 1435100"/>
                <a:gd name="connsiteX46" fmla="*/ 2095500 w 3022600"/>
                <a:gd name="connsiteY46" fmla="*/ 1333500 h 1435100"/>
                <a:gd name="connsiteX47" fmla="*/ 2247900 w 3022600"/>
                <a:gd name="connsiteY47" fmla="*/ 1308100 h 1435100"/>
                <a:gd name="connsiteX48" fmla="*/ 2590800 w 3022600"/>
                <a:gd name="connsiteY48" fmla="*/ 1193800 h 1435100"/>
                <a:gd name="connsiteX49" fmla="*/ 2705100 w 3022600"/>
                <a:gd name="connsiteY49" fmla="*/ 1155700 h 1435100"/>
                <a:gd name="connsiteX50" fmla="*/ 2743200 w 3022600"/>
                <a:gd name="connsiteY50" fmla="*/ 1143000 h 1435100"/>
                <a:gd name="connsiteX51" fmla="*/ 2781300 w 3022600"/>
                <a:gd name="connsiteY51" fmla="*/ 1117600 h 1435100"/>
                <a:gd name="connsiteX52" fmla="*/ 2857500 w 3022600"/>
                <a:gd name="connsiteY52" fmla="*/ 1092200 h 1435100"/>
                <a:gd name="connsiteX53" fmla="*/ 2895600 w 3022600"/>
                <a:gd name="connsiteY53" fmla="*/ 1079500 h 1435100"/>
                <a:gd name="connsiteX54" fmla="*/ 2946400 w 3022600"/>
                <a:gd name="connsiteY54" fmla="*/ 1003300 h 1435100"/>
                <a:gd name="connsiteX55" fmla="*/ 2971800 w 3022600"/>
                <a:gd name="connsiteY55" fmla="*/ 914400 h 1435100"/>
                <a:gd name="connsiteX56" fmla="*/ 2997200 w 3022600"/>
                <a:gd name="connsiteY56" fmla="*/ 876300 h 1435100"/>
                <a:gd name="connsiteX57" fmla="*/ 3022600 w 3022600"/>
                <a:gd name="connsiteY57" fmla="*/ 774700 h 1435100"/>
                <a:gd name="connsiteX58" fmla="*/ 2997200 w 3022600"/>
                <a:gd name="connsiteY58" fmla="*/ 584200 h 1435100"/>
                <a:gd name="connsiteX59" fmla="*/ 2971800 w 3022600"/>
                <a:gd name="connsiteY59" fmla="*/ 508000 h 1435100"/>
                <a:gd name="connsiteX60" fmla="*/ 2933700 w 3022600"/>
                <a:gd name="connsiteY60" fmla="*/ 482600 h 1435100"/>
                <a:gd name="connsiteX61" fmla="*/ 2882900 w 3022600"/>
                <a:gd name="connsiteY61" fmla="*/ 419100 h 1435100"/>
                <a:gd name="connsiteX62" fmla="*/ 2857500 w 3022600"/>
                <a:gd name="connsiteY62" fmla="*/ 381000 h 1435100"/>
                <a:gd name="connsiteX63" fmla="*/ 2819400 w 3022600"/>
                <a:gd name="connsiteY63" fmla="*/ 342900 h 1435100"/>
                <a:gd name="connsiteX64" fmla="*/ 2755900 w 3022600"/>
                <a:gd name="connsiteY64" fmla="*/ 279400 h 1435100"/>
                <a:gd name="connsiteX65" fmla="*/ 2667000 w 3022600"/>
                <a:gd name="connsiteY65" fmla="*/ 190500 h 1435100"/>
                <a:gd name="connsiteX66" fmla="*/ 2552700 w 3022600"/>
                <a:gd name="connsiteY66" fmla="*/ 114300 h 1435100"/>
                <a:gd name="connsiteX67" fmla="*/ 2514600 w 3022600"/>
                <a:gd name="connsiteY67" fmla="*/ 88900 h 1435100"/>
                <a:gd name="connsiteX68" fmla="*/ 2476500 w 3022600"/>
                <a:gd name="connsiteY68" fmla="*/ 76200 h 1435100"/>
                <a:gd name="connsiteX69" fmla="*/ 2387600 w 3022600"/>
                <a:gd name="connsiteY69" fmla="*/ 50800 h 1435100"/>
                <a:gd name="connsiteX70" fmla="*/ 2374900 w 3022600"/>
                <a:gd name="connsiteY70" fmla="*/ 38100 h 143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3022600" h="1435100">
                  <a:moveTo>
                    <a:pt x="2374900" y="38100"/>
                  </a:moveTo>
                  <a:lnTo>
                    <a:pt x="2374900" y="38100"/>
                  </a:lnTo>
                  <a:cubicBezTo>
                    <a:pt x="2336800" y="33867"/>
                    <a:pt x="2298489" y="31229"/>
                    <a:pt x="2260600" y="25400"/>
                  </a:cubicBezTo>
                  <a:cubicBezTo>
                    <a:pt x="2243348" y="22746"/>
                    <a:pt x="2226973" y="15822"/>
                    <a:pt x="2209800" y="12700"/>
                  </a:cubicBezTo>
                  <a:cubicBezTo>
                    <a:pt x="2180349" y="7345"/>
                    <a:pt x="2150533" y="4233"/>
                    <a:pt x="2120900" y="0"/>
                  </a:cubicBezTo>
                  <a:lnTo>
                    <a:pt x="1028700" y="25400"/>
                  </a:lnTo>
                  <a:cubicBezTo>
                    <a:pt x="998930" y="28534"/>
                    <a:pt x="969433" y="33867"/>
                    <a:pt x="939800" y="38100"/>
                  </a:cubicBezTo>
                  <a:cubicBezTo>
                    <a:pt x="914400" y="46567"/>
                    <a:pt x="889575" y="57006"/>
                    <a:pt x="863600" y="63500"/>
                  </a:cubicBezTo>
                  <a:cubicBezTo>
                    <a:pt x="829733" y="71967"/>
                    <a:pt x="795118" y="77861"/>
                    <a:pt x="762000" y="88900"/>
                  </a:cubicBezTo>
                  <a:cubicBezTo>
                    <a:pt x="749300" y="93133"/>
                    <a:pt x="735874" y="95613"/>
                    <a:pt x="723900" y="101600"/>
                  </a:cubicBezTo>
                  <a:cubicBezTo>
                    <a:pt x="710248" y="108426"/>
                    <a:pt x="699829" y="120987"/>
                    <a:pt x="685800" y="127000"/>
                  </a:cubicBezTo>
                  <a:cubicBezTo>
                    <a:pt x="669757" y="133876"/>
                    <a:pt x="651718" y="134684"/>
                    <a:pt x="635000" y="139700"/>
                  </a:cubicBezTo>
                  <a:cubicBezTo>
                    <a:pt x="480402" y="186079"/>
                    <a:pt x="625089" y="148528"/>
                    <a:pt x="508000" y="177800"/>
                  </a:cubicBezTo>
                  <a:cubicBezTo>
                    <a:pt x="398811" y="250593"/>
                    <a:pt x="536960" y="163320"/>
                    <a:pt x="431800" y="215900"/>
                  </a:cubicBezTo>
                  <a:cubicBezTo>
                    <a:pt x="418148" y="222726"/>
                    <a:pt x="407352" y="234474"/>
                    <a:pt x="393700" y="241300"/>
                  </a:cubicBezTo>
                  <a:cubicBezTo>
                    <a:pt x="381726" y="247287"/>
                    <a:pt x="367302" y="247499"/>
                    <a:pt x="355600" y="254000"/>
                  </a:cubicBezTo>
                  <a:cubicBezTo>
                    <a:pt x="328915" y="268825"/>
                    <a:pt x="304800" y="287867"/>
                    <a:pt x="279400" y="304800"/>
                  </a:cubicBezTo>
                  <a:cubicBezTo>
                    <a:pt x="266700" y="313267"/>
                    <a:pt x="252093" y="319407"/>
                    <a:pt x="241300" y="330200"/>
                  </a:cubicBezTo>
                  <a:cubicBezTo>
                    <a:pt x="228600" y="342900"/>
                    <a:pt x="216998" y="356802"/>
                    <a:pt x="203200" y="368300"/>
                  </a:cubicBezTo>
                  <a:cubicBezTo>
                    <a:pt x="191474" y="378071"/>
                    <a:pt x="176826" y="383929"/>
                    <a:pt x="165100" y="393700"/>
                  </a:cubicBezTo>
                  <a:cubicBezTo>
                    <a:pt x="67314" y="475188"/>
                    <a:pt x="183495" y="394137"/>
                    <a:pt x="88900" y="457200"/>
                  </a:cubicBezTo>
                  <a:cubicBezTo>
                    <a:pt x="80433" y="469900"/>
                    <a:pt x="74293" y="484507"/>
                    <a:pt x="63500" y="495300"/>
                  </a:cubicBezTo>
                  <a:cubicBezTo>
                    <a:pt x="52707" y="506093"/>
                    <a:pt x="33490" y="507757"/>
                    <a:pt x="25400" y="520700"/>
                  </a:cubicBezTo>
                  <a:cubicBezTo>
                    <a:pt x="11210" y="543404"/>
                    <a:pt x="0" y="596900"/>
                    <a:pt x="0" y="596900"/>
                  </a:cubicBezTo>
                  <a:cubicBezTo>
                    <a:pt x="4233" y="613833"/>
                    <a:pt x="4894" y="632088"/>
                    <a:pt x="12700" y="647700"/>
                  </a:cubicBezTo>
                  <a:cubicBezTo>
                    <a:pt x="32929" y="688158"/>
                    <a:pt x="65762" y="732135"/>
                    <a:pt x="101600" y="762000"/>
                  </a:cubicBezTo>
                  <a:cubicBezTo>
                    <a:pt x="113326" y="771771"/>
                    <a:pt x="127000" y="778933"/>
                    <a:pt x="139700" y="787400"/>
                  </a:cubicBezTo>
                  <a:cubicBezTo>
                    <a:pt x="162053" y="854460"/>
                    <a:pt x="144974" y="814361"/>
                    <a:pt x="203200" y="901700"/>
                  </a:cubicBezTo>
                  <a:lnTo>
                    <a:pt x="254000" y="977900"/>
                  </a:lnTo>
                  <a:cubicBezTo>
                    <a:pt x="262467" y="990600"/>
                    <a:pt x="266700" y="1007533"/>
                    <a:pt x="279400" y="1016000"/>
                  </a:cubicBezTo>
                  <a:lnTo>
                    <a:pt x="317500" y="1041400"/>
                  </a:lnTo>
                  <a:cubicBezTo>
                    <a:pt x="327829" y="1072388"/>
                    <a:pt x="330981" y="1092981"/>
                    <a:pt x="355600" y="1117600"/>
                  </a:cubicBezTo>
                  <a:cubicBezTo>
                    <a:pt x="370567" y="1132567"/>
                    <a:pt x="390329" y="1141925"/>
                    <a:pt x="406400" y="1155700"/>
                  </a:cubicBezTo>
                  <a:cubicBezTo>
                    <a:pt x="502324" y="1237921"/>
                    <a:pt x="373616" y="1147910"/>
                    <a:pt x="508000" y="1231900"/>
                  </a:cubicBezTo>
                  <a:cubicBezTo>
                    <a:pt x="554380" y="1260888"/>
                    <a:pt x="541716" y="1259050"/>
                    <a:pt x="596900" y="1282700"/>
                  </a:cubicBezTo>
                  <a:cubicBezTo>
                    <a:pt x="609205" y="1287973"/>
                    <a:pt x="623026" y="1289413"/>
                    <a:pt x="635000" y="1295400"/>
                  </a:cubicBezTo>
                  <a:cubicBezTo>
                    <a:pt x="708693" y="1332246"/>
                    <a:pt x="634839" y="1312802"/>
                    <a:pt x="723900" y="1346200"/>
                  </a:cubicBezTo>
                  <a:cubicBezTo>
                    <a:pt x="740243" y="1352329"/>
                    <a:pt x="758141" y="1353380"/>
                    <a:pt x="774700" y="1358900"/>
                  </a:cubicBezTo>
                  <a:cubicBezTo>
                    <a:pt x="796327" y="1366109"/>
                    <a:pt x="817368" y="1375041"/>
                    <a:pt x="838200" y="1384300"/>
                  </a:cubicBezTo>
                  <a:cubicBezTo>
                    <a:pt x="855500" y="1391989"/>
                    <a:pt x="871039" y="1403713"/>
                    <a:pt x="889000" y="1409700"/>
                  </a:cubicBezTo>
                  <a:cubicBezTo>
                    <a:pt x="909478" y="1416526"/>
                    <a:pt x="931559" y="1417165"/>
                    <a:pt x="952500" y="1422400"/>
                  </a:cubicBezTo>
                  <a:cubicBezTo>
                    <a:pt x="965487" y="1425647"/>
                    <a:pt x="977900" y="1430867"/>
                    <a:pt x="990600" y="1435100"/>
                  </a:cubicBezTo>
                  <a:cubicBezTo>
                    <a:pt x="1223597" y="1401815"/>
                    <a:pt x="890217" y="1447665"/>
                    <a:pt x="1231900" y="1409700"/>
                  </a:cubicBezTo>
                  <a:cubicBezTo>
                    <a:pt x="1403280" y="1390658"/>
                    <a:pt x="1220912" y="1404392"/>
                    <a:pt x="1371600" y="1384300"/>
                  </a:cubicBezTo>
                  <a:cubicBezTo>
                    <a:pt x="1413771" y="1378677"/>
                    <a:pt x="1456099" y="1373532"/>
                    <a:pt x="1498600" y="1371600"/>
                  </a:cubicBezTo>
                  <a:cubicBezTo>
                    <a:pt x="1642447" y="1365061"/>
                    <a:pt x="1786467" y="1363133"/>
                    <a:pt x="1930400" y="1358900"/>
                  </a:cubicBezTo>
                  <a:cubicBezTo>
                    <a:pt x="2123508" y="1334762"/>
                    <a:pt x="1954205" y="1358434"/>
                    <a:pt x="2095500" y="1333500"/>
                  </a:cubicBezTo>
                  <a:cubicBezTo>
                    <a:pt x="2146217" y="1324550"/>
                    <a:pt x="2199042" y="1324386"/>
                    <a:pt x="2247900" y="1308100"/>
                  </a:cubicBezTo>
                  <a:lnTo>
                    <a:pt x="2590800" y="1193800"/>
                  </a:lnTo>
                  <a:lnTo>
                    <a:pt x="2705100" y="1155700"/>
                  </a:lnTo>
                  <a:cubicBezTo>
                    <a:pt x="2717800" y="1151467"/>
                    <a:pt x="2732061" y="1150426"/>
                    <a:pt x="2743200" y="1143000"/>
                  </a:cubicBezTo>
                  <a:cubicBezTo>
                    <a:pt x="2755900" y="1134533"/>
                    <a:pt x="2767352" y="1123799"/>
                    <a:pt x="2781300" y="1117600"/>
                  </a:cubicBezTo>
                  <a:cubicBezTo>
                    <a:pt x="2805766" y="1106726"/>
                    <a:pt x="2832100" y="1100667"/>
                    <a:pt x="2857500" y="1092200"/>
                  </a:cubicBezTo>
                  <a:lnTo>
                    <a:pt x="2895600" y="1079500"/>
                  </a:lnTo>
                  <a:cubicBezTo>
                    <a:pt x="2912533" y="1054100"/>
                    <a:pt x="2938996" y="1032916"/>
                    <a:pt x="2946400" y="1003300"/>
                  </a:cubicBezTo>
                  <a:cubicBezTo>
                    <a:pt x="2950469" y="987024"/>
                    <a:pt x="2962690" y="932620"/>
                    <a:pt x="2971800" y="914400"/>
                  </a:cubicBezTo>
                  <a:cubicBezTo>
                    <a:pt x="2978626" y="900748"/>
                    <a:pt x="2990374" y="889952"/>
                    <a:pt x="2997200" y="876300"/>
                  </a:cubicBezTo>
                  <a:cubicBezTo>
                    <a:pt x="3010217" y="850265"/>
                    <a:pt x="3017770" y="798852"/>
                    <a:pt x="3022600" y="774700"/>
                  </a:cubicBezTo>
                  <a:cubicBezTo>
                    <a:pt x="3018372" y="736645"/>
                    <a:pt x="3008601" y="629805"/>
                    <a:pt x="2997200" y="584200"/>
                  </a:cubicBezTo>
                  <a:cubicBezTo>
                    <a:pt x="2990706" y="558225"/>
                    <a:pt x="2994077" y="522852"/>
                    <a:pt x="2971800" y="508000"/>
                  </a:cubicBezTo>
                  <a:lnTo>
                    <a:pt x="2933700" y="482600"/>
                  </a:lnTo>
                  <a:cubicBezTo>
                    <a:pt x="2908976" y="408427"/>
                    <a:pt x="2940345" y="476545"/>
                    <a:pt x="2882900" y="419100"/>
                  </a:cubicBezTo>
                  <a:cubicBezTo>
                    <a:pt x="2872107" y="408307"/>
                    <a:pt x="2867271" y="392726"/>
                    <a:pt x="2857500" y="381000"/>
                  </a:cubicBezTo>
                  <a:cubicBezTo>
                    <a:pt x="2846002" y="367202"/>
                    <a:pt x="2830898" y="356698"/>
                    <a:pt x="2819400" y="342900"/>
                  </a:cubicBezTo>
                  <a:cubicBezTo>
                    <a:pt x="2766483" y="279400"/>
                    <a:pt x="2825750" y="325967"/>
                    <a:pt x="2755900" y="279400"/>
                  </a:cubicBezTo>
                  <a:cubicBezTo>
                    <a:pt x="2733547" y="212340"/>
                    <a:pt x="2754339" y="248726"/>
                    <a:pt x="2667000" y="190500"/>
                  </a:cubicBezTo>
                  <a:lnTo>
                    <a:pt x="2552700" y="114300"/>
                  </a:lnTo>
                  <a:cubicBezTo>
                    <a:pt x="2540000" y="105833"/>
                    <a:pt x="2529080" y="93727"/>
                    <a:pt x="2514600" y="88900"/>
                  </a:cubicBezTo>
                  <a:cubicBezTo>
                    <a:pt x="2501900" y="84667"/>
                    <a:pt x="2489372" y="79878"/>
                    <a:pt x="2476500" y="76200"/>
                  </a:cubicBezTo>
                  <a:cubicBezTo>
                    <a:pt x="2434351" y="64157"/>
                    <a:pt x="2425663" y="66025"/>
                    <a:pt x="2387600" y="50800"/>
                  </a:cubicBezTo>
                  <a:cubicBezTo>
                    <a:pt x="2378811" y="47284"/>
                    <a:pt x="2377017" y="40217"/>
                    <a:pt x="2374900" y="38100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/>
                <p:cNvSpPr/>
                <p:nvPr/>
              </p:nvSpPr>
              <p:spPr>
                <a:xfrm>
                  <a:off x="387628" y="3253260"/>
                  <a:ext cx="508527" cy="37765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Rectangle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628" y="3253260"/>
                  <a:ext cx="508527" cy="37765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Oval 59"/>
            <p:cNvSpPr/>
            <p:nvPr/>
          </p:nvSpPr>
          <p:spPr>
            <a:xfrm>
              <a:off x="934442" y="3752661"/>
              <a:ext cx="171264" cy="19449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3333999" y="3971657"/>
              <a:ext cx="171264" cy="19449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3167365" y="3533667"/>
              <a:ext cx="171264" cy="19449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1459354" y="3492031"/>
              <a:ext cx="123116" cy="13888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1628304" y="4263658"/>
              <a:ext cx="123116" cy="13888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7" name="Straight Arrow Connector 66"/>
            <p:cNvCxnSpPr>
              <a:endCxn id="60" idx="2"/>
            </p:cNvCxnSpPr>
            <p:nvPr/>
          </p:nvCxnSpPr>
          <p:spPr>
            <a:xfrm>
              <a:off x="667835" y="3849910"/>
              <a:ext cx="26660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338629" y="3417199"/>
            <a:ext cx="1205589" cy="859648"/>
            <a:chOff x="3338629" y="3417199"/>
            <a:chExt cx="1205589" cy="859648"/>
          </a:xfrm>
        </p:grpSpPr>
        <p:cxnSp>
          <p:nvCxnSpPr>
            <p:cNvPr id="7" name="Straight Arrow Connector 6"/>
            <p:cNvCxnSpPr>
              <a:stCxn id="62" idx="6"/>
              <a:endCxn id="45" idx="1"/>
            </p:cNvCxnSpPr>
            <p:nvPr/>
          </p:nvCxnSpPr>
          <p:spPr>
            <a:xfrm>
              <a:off x="3338629" y="3630916"/>
              <a:ext cx="1205589" cy="18711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61" idx="6"/>
              <a:endCxn id="45" idx="3"/>
            </p:cNvCxnSpPr>
            <p:nvPr/>
          </p:nvCxnSpPr>
          <p:spPr>
            <a:xfrm flipV="1">
              <a:off x="3505263" y="3952528"/>
              <a:ext cx="1038955" cy="11637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3794894" y="3417199"/>
              <a:ext cx="2904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/>
                <a:t>ε</a:t>
              </a:r>
              <a:endParaRPr lang="en-US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872160" y="3907515"/>
              <a:ext cx="2904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/>
                <a:t>ε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17840" y="2650072"/>
            <a:ext cx="7479540" cy="2621713"/>
            <a:chOff x="217840" y="2650072"/>
            <a:chExt cx="7479540" cy="2621713"/>
          </a:xfrm>
        </p:grpSpPr>
        <p:sp>
          <p:nvSpPr>
            <p:cNvPr id="4" name="Freeform 3"/>
            <p:cNvSpPr/>
            <p:nvPr/>
          </p:nvSpPr>
          <p:spPr>
            <a:xfrm>
              <a:off x="217840" y="2749649"/>
              <a:ext cx="7479540" cy="2522136"/>
            </a:xfrm>
            <a:custGeom>
              <a:avLst/>
              <a:gdLst>
                <a:gd name="connsiteX0" fmla="*/ 3299425 w 7479540"/>
                <a:gd name="connsiteY0" fmla="*/ 0 h 2522136"/>
                <a:gd name="connsiteX1" fmla="*/ 3299425 w 7479540"/>
                <a:gd name="connsiteY1" fmla="*/ 0 h 2522136"/>
                <a:gd name="connsiteX2" fmla="*/ 1450529 w 7479540"/>
                <a:gd name="connsiteY2" fmla="*/ 10049 h 2522136"/>
                <a:gd name="connsiteX3" fmla="*/ 1289755 w 7479540"/>
                <a:gd name="connsiteY3" fmla="*/ 30145 h 2522136"/>
                <a:gd name="connsiteX4" fmla="*/ 1118933 w 7479540"/>
                <a:gd name="connsiteY4" fmla="*/ 50242 h 2522136"/>
                <a:gd name="connsiteX5" fmla="*/ 1018450 w 7479540"/>
                <a:gd name="connsiteY5" fmla="*/ 70339 h 2522136"/>
                <a:gd name="connsiteX6" fmla="*/ 988305 w 7479540"/>
                <a:gd name="connsiteY6" fmla="*/ 80387 h 2522136"/>
                <a:gd name="connsiteX7" fmla="*/ 867724 w 7479540"/>
                <a:gd name="connsiteY7" fmla="*/ 100484 h 2522136"/>
                <a:gd name="connsiteX8" fmla="*/ 797386 w 7479540"/>
                <a:gd name="connsiteY8" fmla="*/ 120580 h 2522136"/>
                <a:gd name="connsiteX9" fmla="*/ 747144 w 7479540"/>
                <a:gd name="connsiteY9" fmla="*/ 130629 h 2522136"/>
                <a:gd name="connsiteX10" fmla="*/ 636612 w 7479540"/>
                <a:gd name="connsiteY10" fmla="*/ 160774 h 2522136"/>
                <a:gd name="connsiteX11" fmla="*/ 596419 w 7479540"/>
                <a:gd name="connsiteY11" fmla="*/ 170822 h 2522136"/>
                <a:gd name="connsiteX12" fmla="*/ 536129 w 7479540"/>
                <a:gd name="connsiteY12" fmla="*/ 190919 h 2522136"/>
                <a:gd name="connsiteX13" fmla="*/ 505984 w 7479540"/>
                <a:gd name="connsiteY13" fmla="*/ 200967 h 2522136"/>
                <a:gd name="connsiteX14" fmla="*/ 465790 w 7479540"/>
                <a:gd name="connsiteY14" fmla="*/ 211016 h 2522136"/>
                <a:gd name="connsiteX15" fmla="*/ 385403 w 7479540"/>
                <a:gd name="connsiteY15" fmla="*/ 261257 h 2522136"/>
                <a:gd name="connsiteX16" fmla="*/ 355258 w 7479540"/>
                <a:gd name="connsiteY16" fmla="*/ 271306 h 2522136"/>
                <a:gd name="connsiteX17" fmla="*/ 294968 w 7479540"/>
                <a:gd name="connsiteY17" fmla="*/ 301451 h 2522136"/>
                <a:gd name="connsiteX18" fmla="*/ 264823 w 7479540"/>
                <a:gd name="connsiteY18" fmla="*/ 331596 h 2522136"/>
                <a:gd name="connsiteX19" fmla="*/ 234678 w 7479540"/>
                <a:gd name="connsiteY19" fmla="*/ 351693 h 2522136"/>
                <a:gd name="connsiteX20" fmla="*/ 194485 w 7479540"/>
                <a:gd name="connsiteY20" fmla="*/ 411983 h 2522136"/>
                <a:gd name="connsiteX21" fmla="*/ 164340 w 7479540"/>
                <a:gd name="connsiteY21" fmla="*/ 442128 h 2522136"/>
                <a:gd name="connsiteX22" fmla="*/ 154291 w 7479540"/>
                <a:gd name="connsiteY22" fmla="*/ 472273 h 2522136"/>
                <a:gd name="connsiteX23" fmla="*/ 114098 w 7479540"/>
                <a:gd name="connsiteY23" fmla="*/ 532563 h 2522136"/>
                <a:gd name="connsiteX24" fmla="*/ 83953 w 7479540"/>
                <a:gd name="connsiteY24" fmla="*/ 602901 h 2522136"/>
                <a:gd name="connsiteX25" fmla="*/ 53808 w 7479540"/>
                <a:gd name="connsiteY25" fmla="*/ 663191 h 2522136"/>
                <a:gd name="connsiteX26" fmla="*/ 43760 w 7479540"/>
                <a:gd name="connsiteY26" fmla="*/ 743578 h 2522136"/>
                <a:gd name="connsiteX27" fmla="*/ 33711 w 7479540"/>
                <a:gd name="connsiteY27" fmla="*/ 773723 h 2522136"/>
                <a:gd name="connsiteX28" fmla="*/ 13614 w 7479540"/>
                <a:gd name="connsiteY28" fmla="*/ 844062 h 2522136"/>
                <a:gd name="connsiteX29" fmla="*/ 13614 w 7479540"/>
                <a:gd name="connsiteY29" fmla="*/ 1125416 h 2522136"/>
                <a:gd name="connsiteX30" fmla="*/ 23663 w 7479540"/>
                <a:gd name="connsiteY30" fmla="*/ 1195754 h 2522136"/>
                <a:gd name="connsiteX31" fmla="*/ 53808 w 7479540"/>
                <a:gd name="connsiteY31" fmla="*/ 1286189 h 2522136"/>
                <a:gd name="connsiteX32" fmla="*/ 83953 w 7479540"/>
                <a:gd name="connsiteY32" fmla="*/ 1386673 h 2522136"/>
                <a:gd name="connsiteX33" fmla="*/ 94001 w 7479540"/>
                <a:gd name="connsiteY33" fmla="*/ 1416818 h 2522136"/>
                <a:gd name="connsiteX34" fmla="*/ 114098 w 7479540"/>
                <a:gd name="connsiteY34" fmla="*/ 1446963 h 2522136"/>
                <a:gd name="connsiteX35" fmla="*/ 134195 w 7479540"/>
                <a:gd name="connsiteY35" fmla="*/ 1507253 h 2522136"/>
                <a:gd name="connsiteX36" fmla="*/ 174388 w 7479540"/>
                <a:gd name="connsiteY36" fmla="*/ 1577591 h 2522136"/>
                <a:gd name="connsiteX37" fmla="*/ 184436 w 7479540"/>
                <a:gd name="connsiteY37" fmla="*/ 1607736 h 2522136"/>
                <a:gd name="connsiteX38" fmla="*/ 214581 w 7479540"/>
                <a:gd name="connsiteY38" fmla="*/ 1647930 h 2522136"/>
                <a:gd name="connsiteX39" fmla="*/ 234678 w 7479540"/>
                <a:gd name="connsiteY39" fmla="*/ 1678075 h 2522136"/>
                <a:gd name="connsiteX40" fmla="*/ 264823 w 7479540"/>
                <a:gd name="connsiteY40" fmla="*/ 1708220 h 2522136"/>
                <a:gd name="connsiteX41" fmla="*/ 284920 w 7479540"/>
                <a:gd name="connsiteY41" fmla="*/ 1738365 h 2522136"/>
                <a:gd name="connsiteX42" fmla="*/ 325113 w 7479540"/>
                <a:gd name="connsiteY42" fmla="*/ 1768510 h 2522136"/>
                <a:gd name="connsiteX43" fmla="*/ 345210 w 7479540"/>
                <a:gd name="connsiteY43" fmla="*/ 1798655 h 2522136"/>
                <a:gd name="connsiteX44" fmla="*/ 385403 w 7479540"/>
                <a:gd name="connsiteY44" fmla="*/ 1828800 h 2522136"/>
                <a:gd name="connsiteX45" fmla="*/ 445694 w 7479540"/>
                <a:gd name="connsiteY45" fmla="*/ 1889090 h 2522136"/>
                <a:gd name="connsiteX46" fmla="*/ 485887 w 7479540"/>
                <a:gd name="connsiteY46" fmla="*/ 1919235 h 2522136"/>
                <a:gd name="connsiteX47" fmla="*/ 505984 w 7479540"/>
                <a:gd name="connsiteY47" fmla="*/ 1949380 h 2522136"/>
                <a:gd name="connsiteX48" fmla="*/ 576322 w 7479540"/>
                <a:gd name="connsiteY48" fmla="*/ 1979525 h 2522136"/>
                <a:gd name="connsiteX49" fmla="*/ 636612 w 7479540"/>
                <a:gd name="connsiteY49" fmla="*/ 2019719 h 2522136"/>
                <a:gd name="connsiteX50" fmla="*/ 706951 w 7479540"/>
                <a:gd name="connsiteY50" fmla="*/ 2049864 h 2522136"/>
                <a:gd name="connsiteX51" fmla="*/ 737096 w 7479540"/>
                <a:gd name="connsiteY51" fmla="*/ 2069961 h 2522136"/>
                <a:gd name="connsiteX52" fmla="*/ 797386 w 7479540"/>
                <a:gd name="connsiteY52" fmla="*/ 2090057 h 2522136"/>
                <a:gd name="connsiteX53" fmla="*/ 837579 w 7479540"/>
                <a:gd name="connsiteY53" fmla="*/ 2110154 h 2522136"/>
                <a:gd name="connsiteX54" fmla="*/ 867724 w 7479540"/>
                <a:gd name="connsiteY54" fmla="*/ 2120202 h 2522136"/>
                <a:gd name="connsiteX55" fmla="*/ 907918 w 7479540"/>
                <a:gd name="connsiteY55" fmla="*/ 2140299 h 2522136"/>
                <a:gd name="connsiteX56" fmla="*/ 1028498 w 7479540"/>
                <a:gd name="connsiteY56" fmla="*/ 2170444 h 2522136"/>
                <a:gd name="connsiteX57" fmla="*/ 1068691 w 7479540"/>
                <a:gd name="connsiteY57" fmla="*/ 2190541 h 2522136"/>
                <a:gd name="connsiteX58" fmla="*/ 1179223 w 7479540"/>
                <a:gd name="connsiteY58" fmla="*/ 2210638 h 2522136"/>
                <a:gd name="connsiteX59" fmla="*/ 1239513 w 7479540"/>
                <a:gd name="connsiteY59" fmla="*/ 2230734 h 2522136"/>
                <a:gd name="connsiteX60" fmla="*/ 1279707 w 7479540"/>
                <a:gd name="connsiteY60" fmla="*/ 2240783 h 2522136"/>
                <a:gd name="connsiteX61" fmla="*/ 1370142 w 7479540"/>
                <a:gd name="connsiteY61" fmla="*/ 2260879 h 2522136"/>
                <a:gd name="connsiteX62" fmla="*/ 1420384 w 7479540"/>
                <a:gd name="connsiteY62" fmla="*/ 2280976 h 2522136"/>
                <a:gd name="connsiteX63" fmla="*/ 1480674 w 7479540"/>
                <a:gd name="connsiteY63" fmla="*/ 2291024 h 2522136"/>
                <a:gd name="connsiteX64" fmla="*/ 1591206 w 7479540"/>
                <a:gd name="connsiteY64" fmla="*/ 2311121 h 2522136"/>
                <a:gd name="connsiteX65" fmla="*/ 1621351 w 7479540"/>
                <a:gd name="connsiteY65" fmla="*/ 2321169 h 2522136"/>
                <a:gd name="connsiteX66" fmla="*/ 1711786 w 7479540"/>
                <a:gd name="connsiteY66" fmla="*/ 2341266 h 2522136"/>
                <a:gd name="connsiteX67" fmla="*/ 1802221 w 7479540"/>
                <a:gd name="connsiteY67" fmla="*/ 2351315 h 2522136"/>
                <a:gd name="connsiteX68" fmla="*/ 2013236 w 7479540"/>
                <a:gd name="connsiteY68" fmla="*/ 2381460 h 2522136"/>
                <a:gd name="connsiteX69" fmla="*/ 2385025 w 7479540"/>
                <a:gd name="connsiteY69" fmla="*/ 2401556 h 2522136"/>
                <a:gd name="connsiteX70" fmla="*/ 2636234 w 7479540"/>
                <a:gd name="connsiteY70" fmla="*/ 2431701 h 2522136"/>
                <a:gd name="connsiteX71" fmla="*/ 2676428 w 7479540"/>
                <a:gd name="connsiteY71" fmla="*/ 2441750 h 2522136"/>
                <a:gd name="connsiteX72" fmla="*/ 3028120 w 7479540"/>
                <a:gd name="connsiteY72" fmla="*/ 2461846 h 2522136"/>
                <a:gd name="connsiteX73" fmla="*/ 3118555 w 7479540"/>
                <a:gd name="connsiteY73" fmla="*/ 2481943 h 2522136"/>
                <a:gd name="connsiteX74" fmla="*/ 3430054 w 7479540"/>
                <a:gd name="connsiteY74" fmla="*/ 2502040 h 2522136"/>
                <a:gd name="connsiteX75" fmla="*/ 3701360 w 7479540"/>
                <a:gd name="connsiteY75" fmla="*/ 2522136 h 2522136"/>
                <a:gd name="connsiteX76" fmla="*/ 4605711 w 7479540"/>
                <a:gd name="connsiteY76" fmla="*/ 2512088 h 2522136"/>
                <a:gd name="connsiteX77" fmla="*/ 4816727 w 7479540"/>
                <a:gd name="connsiteY77" fmla="*/ 2491991 h 2522136"/>
                <a:gd name="connsiteX78" fmla="*/ 5037790 w 7479540"/>
                <a:gd name="connsiteY78" fmla="*/ 2471895 h 2522136"/>
                <a:gd name="connsiteX79" fmla="*/ 5419628 w 7479540"/>
                <a:gd name="connsiteY79" fmla="*/ 2461846 h 2522136"/>
                <a:gd name="connsiteX80" fmla="*/ 5479918 w 7479540"/>
                <a:gd name="connsiteY80" fmla="*/ 2451798 h 2522136"/>
                <a:gd name="connsiteX81" fmla="*/ 5560305 w 7479540"/>
                <a:gd name="connsiteY81" fmla="*/ 2441750 h 2522136"/>
                <a:gd name="connsiteX82" fmla="*/ 5600498 w 7479540"/>
                <a:gd name="connsiteY82" fmla="*/ 2431701 h 2522136"/>
                <a:gd name="connsiteX83" fmla="*/ 5690933 w 7479540"/>
                <a:gd name="connsiteY83" fmla="*/ 2421653 h 2522136"/>
                <a:gd name="connsiteX84" fmla="*/ 5791417 w 7479540"/>
                <a:gd name="connsiteY84" fmla="*/ 2401556 h 2522136"/>
                <a:gd name="connsiteX85" fmla="*/ 5871803 w 7479540"/>
                <a:gd name="connsiteY85" fmla="*/ 2381460 h 2522136"/>
                <a:gd name="connsiteX86" fmla="*/ 5901949 w 7479540"/>
                <a:gd name="connsiteY86" fmla="*/ 2371411 h 2522136"/>
                <a:gd name="connsiteX87" fmla="*/ 6012480 w 7479540"/>
                <a:gd name="connsiteY87" fmla="*/ 2351315 h 2522136"/>
                <a:gd name="connsiteX88" fmla="*/ 6183302 w 7479540"/>
                <a:gd name="connsiteY88" fmla="*/ 2321169 h 2522136"/>
                <a:gd name="connsiteX89" fmla="*/ 6273738 w 7479540"/>
                <a:gd name="connsiteY89" fmla="*/ 2301073 h 2522136"/>
                <a:gd name="connsiteX90" fmla="*/ 6334028 w 7479540"/>
                <a:gd name="connsiteY90" fmla="*/ 2291024 h 2522136"/>
                <a:gd name="connsiteX91" fmla="*/ 6364173 w 7479540"/>
                <a:gd name="connsiteY91" fmla="*/ 2280976 h 2522136"/>
                <a:gd name="connsiteX92" fmla="*/ 6414414 w 7479540"/>
                <a:gd name="connsiteY92" fmla="*/ 2270928 h 2522136"/>
                <a:gd name="connsiteX93" fmla="*/ 6454608 w 7479540"/>
                <a:gd name="connsiteY93" fmla="*/ 2250831 h 2522136"/>
                <a:gd name="connsiteX94" fmla="*/ 6524946 w 7479540"/>
                <a:gd name="connsiteY94" fmla="*/ 2230734 h 2522136"/>
                <a:gd name="connsiteX95" fmla="*/ 6575188 w 7479540"/>
                <a:gd name="connsiteY95" fmla="*/ 2210638 h 2522136"/>
                <a:gd name="connsiteX96" fmla="*/ 6635478 w 7479540"/>
                <a:gd name="connsiteY96" fmla="*/ 2190541 h 2522136"/>
                <a:gd name="connsiteX97" fmla="*/ 6685720 w 7479540"/>
                <a:gd name="connsiteY97" fmla="*/ 2160396 h 2522136"/>
                <a:gd name="connsiteX98" fmla="*/ 6766107 w 7479540"/>
                <a:gd name="connsiteY98" fmla="*/ 2130251 h 2522136"/>
                <a:gd name="connsiteX99" fmla="*/ 6866590 w 7479540"/>
                <a:gd name="connsiteY99" fmla="*/ 2069961 h 2522136"/>
                <a:gd name="connsiteX100" fmla="*/ 6896735 w 7479540"/>
                <a:gd name="connsiteY100" fmla="*/ 2049864 h 2522136"/>
                <a:gd name="connsiteX101" fmla="*/ 6926880 w 7479540"/>
                <a:gd name="connsiteY101" fmla="*/ 2039816 h 2522136"/>
                <a:gd name="connsiteX102" fmla="*/ 6987170 w 7479540"/>
                <a:gd name="connsiteY102" fmla="*/ 1999622 h 2522136"/>
                <a:gd name="connsiteX103" fmla="*/ 7017316 w 7479540"/>
                <a:gd name="connsiteY103" fmla="*/ 1979525 h 2522136"/>
                <a:gd name="connsiteX104" fmla="*/ 7047461 w 7479540"/>
                <a:gd name="connsiteY104" fmla="*/ 1969477 h 2522136"/>
                <a:gd name="connsiteX105" fmla="*/ 7107751 w 7479540"/>
                <a:gd name="connsiteY105" fmla="*/ 1909187 h 2522136"/>
                <a:gd name="connsiteX106" fmla="*/ 7147944 w 7479540"/>
                <a:gd name="connsiteY106" fmla="*/ 1879042 h 2522136"/>
                <a:gd name="connsiteX107" fmla="*/ 7238379 w 7479540"/>
                <a:gd name="connsiteY107" fmla="*/ 1808704 h 2522136"/>
                <a:gd name="connsiteX108" fmla="*/ 7288621 w 7479540"/>
                <a:gd name="connsiteY108" fmla="*/ 1748413 h 2522136"/>
                <a:gd name="connsiteX109" fmla="*/ 7328814 w 7479540"/>
                <a:gd name="connsiteY109" fmla="*/ 1718268 h 2522136"/>
                <a:gd name="connsiteX110" fmla="*/ 7369008 w 7479540"/>
                <a:gd name="connsiteY110" fmla="*/ 1657978 h 2522136"/>
                <a:gd name="connsiteX111" fmla="*/ 7409201 w 7479540"/>
                <a:gd name="connsiteY111" fmla="*/ 1597688 h 2522136"/>
                <a:gd name="connsiteX112" fmla="*/ 7459443 w 7479540"/>
                <a:gd name="connsiteY112" fmla="*/ 1507253 h 2522136"/>
                <a:gd name="connsiteX113" fmla="*/ 7469491 w 7479540"/>
                <a:gd name="connsiteY113" fmla="*/ 1457011 h 2522136"/>
                <a:gd name="connsiteX114" fmla="*/ 7479540 w 7479540"/>
                <a:gd name="connsiteY114" fmla="*/ 1416818 h 2522136"/>
                <a:gd name="connsiteX115" fmla="*/ 7469491 w 7479540"/>
                <a:gd name="connsiteY115" fmla="*/ 1256044 h 2522136"/>
                <a:gd name="connsiteX116" fmla="*/ 7459443 w 7479540"/>
                <a:gd name="connsiteY116" fmla="*/ 1215851 h 2522136"/>
                <a:gd name="connsiteX117" fmla="*/ 7409201 w 7479540"/>
                <a:gd name="connsiteY117" fmla="*/ 1105319 h 2522136"/>
                <a:gd name="connsiteX118" fmla="*/ 7379056 w 7479540"/>
                <a:gd name="connsiteY118" fmla="*/ 1034980 h 2522136"/>
                <a:gd name="connsiteX119" fmla="*/ 7328814 w 7479540"/>
                <a:gd name="connsiteY119" fmla="*/ 964642 h 2522136"/>
                <a:gd name="connsiteX120" fmla="*/ 7298669 w 7479540"/>
                <a:gd name="connsiteY120" fmla="*/ 884255 h 2522136"/>
                <a:gd name="connsiteX121" fmla="*/ 7278573 w 7479540"/>
                <a:gd name="connsiteY121" fmla="*/ 854110 h 2522136"/>
                <a:gd name="connsiteX122" fmla="*/ 7248428 w 7479540"/>
                <a:gd name="connsiteY122" fmla="*/ 834013 h 2522136"/>
                <a:gd name="connsiteX123" fmla="*/ 7168041 w 7479540"/>
                <a:gd name="connsiteY123" fmla="*/ 723482 h 2522136"/>
                <a:gd name="connsiteX124" fmla="*/ 7137896 w 7479540"/>
                <a:gd name="connsiteY124" fmla="*/ 703385 h 2522136"/>
                <a:gd name="connsiteX125" fmla="*/ 7087654 w 7479540"/>
                <a:gd name="connsiteY125" fmla="*/ 663191 h 2522136"/>
                <a:gd name="connsiteX126" fmla="*/ 6987170 w 7479540"/>
                <a:gd name="connsiteY126" fmla="*/ 592853 h 2522136"/>
                <a:gd name="connsiteX127" fmla="*/ 6816349 w 7479540"/>
                <a:gd name="connsiteY127" fmla="*/ 512466 h 2522136"/>
                <a:gd name="connsiteX128" fmla="*/ 6665623 w 7479540"/>
                <a:gd name="connsiteY128" fmla="*/ 452176 h 2522136"/>
                <a:gd name="connsiteX129" fmla="*/ 6524946 w 7479540"/>
                <a:gd name="connsiteY129" fmla="*/ 411983 h 2522136"/>
                <a:gd name="connsiteX130" fmla="*/ 6464656 w 7479540"/>
                <a:gd name="connsiteY130" fmla="*/ 391886 h 2522136"/>
                <a:gd name="connsiteX131" fmla="*/ 6354124 w 7479540"/>
                <a:gd name="connsiteY131" fmla="*/ 351693 h 2522136"/>
                <a:gd name="connsiteX132" fmla="*/ 6293834 w 7479540"/>
                <a:gd name="connsiteY132" fmla="*/ 341644 h 2522136"/>
                <a:gd name="connsiteX133" fmla="*/ 6173254 w 7479540"/>
                <a:gd name="connsiteY133" fmla="*/ 311499 h 2522136"/>
                <a:gd name="connsiteX134" fmla="*/ 6102916 w 7479540"/>
                <a:gd name="connsiteY134" fmla="*/ 291402 h 2522136"/>
                <a:gd name="connsiteX135" fmla="*/ 6052674 w 7479540"/>
                <a:gd name="connsiteY135" fmla="*/ 281354 h 2522136"/>
                <a:gd name="connsiteX136" fmla="*/ 5962239 w 7479540"/>
                <a:gd name="connsiteY136" fmla="*/ 261257 h 2522136"/>
                <a:gd name="connsiteX137" fmla="*/ 5851707 w 7479540"/>
                <a:gd name="connsiteY137" fmla="*/ 241161 h 2522136"/>
                <a:gd name="connsiteX138" fmla="*/ 5741175 w 7479540"/>
                <a:gd name="connsiteY138" fmla="*/ 221064 h 2522136"/>
                <a:gd name="connsiteX139" fmla="*/ 5660788 w 7479540"/>
                <a:gd name="connsiteY139" fmla="*/ 211016 h 2522136"/>
                <a:gd name="connsiteX140" fmla="*/ 4525324 w 7479540"/>
                <a:gd name="connsiteY140" fmla="*/ 180871 h 2522136"/>
                <a:gd name="connsiteX141" fmla="*/ 4274116 w 7479540"/>
                <a:gd name="connsiteY141" fmla="*/ 170822 h 2522136"/>
                <a:gd name="connsiteX142" fmla="*/ 4153535 w 7479540"/>
                <a:gd name="connsiteY142" fmla="*/ 150725 h 2522136"/>
                <a:gd name="connsiteX143" fmla="*/ 4043003 w 7479540"/>
                <a:gd name="connsiteY143" fmla="*/ 130629 h 2522136"/>
                <a:gd name="connsiteX144" fmla="*/ 3942520 w 7479540"/>
                <a:gd name="connsiteY144" fmla="*/ 100484 h 2522136"/>
                <a:gd name="connsiteX145" fmla="*/ 3771698 w 7479540"/>
                <a:gd name="connsiteY145" fmla="*/ 70339 h 2522136"/>
                <a:gd name="connsiteX146" fmla="*/ 3651118 w 7479540"/>
                <a:gd name="connsiteY146" fmla="*/ 50242 h 2522136"/>
                <a:gd name="connsiteX147" fmla="*/ 3600876 w 7479540"/>
                <a:gd name="connsiteY147" fmla="*/ 40194 h 2522136"/>
                <a:gd name="connsiteX148" fmla="*/ 3530538 w 7479540"/>
                <a:gd name="connsiteY148" fmla="*/ 20097 h 2522136"/>
                <a:gd name="connsiteX149" fmla="*/ 3349667 w 7479540"/>
                <a:gd name="connsiteY149" fmla="*/ 20097 h 2522136"/>
                <a:gd name="connsiteX150" fmla="*/ 3299425 w 7479540"/>
                <a:gd name="connsiteY150" fmla="*/ 0 h 2522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</a:cxnLst>
              <a:rect l="l" t="t" r="r" b="b"/>
              <a:pathLst>
                <a:path w="7479540" h="2522136">
                  <a:moveTo>
                    <a:pt x="3299425" y="0"/>
                  </a:moveTo>
                  <a:lnTo>
                    <a:pt x="3299425" y="0"/>
                  </a:lnTo>
                  <a:lnTo>
                    <a:pt x="1450529" y="10049"/>
                  </a:lnTo>
                  <a:cubicBezTo>
                    <a:pt x="1281414" y="11775"/>
                    <a:pt x="1380984" y="13558"/>
                    <a:pt x="1289755" y="30145"/>
                  </a:cubicBezTo>
                  <a:cubicBezTo>
                    <a:pt x="1235443" y="40020"/>
                    <a:pt x="1172845" y="44851"/>
                    <a:pt x="1118933" y="50242"/>
                  </a:cubicBezTo>
                  <a:cubicBezTo>
                    <a:pt x="1050828" y="72943"/>
                    <a:pt x="1133912" y="47246"/>
                    <a:pt x="1018450" y="70339"/>
                  </a:cubicBezTo>
                  <a:cubicBezTo>
                    <a:pt x="1008064" y="72416"/>
                    <a:pt x="998581" y="77818"/>
                    <a:pt x="988305" y="80387"/>
                  </a:cubicBezTo>
                  <a:cubicBezTo>
                    <a:pt x="932770" y="94270"/>
                    <a:pt x="930104" y="89142"/>
                    <a:pt x="867724" y="100484"/>
                  </a:cubicBezTo>
                  <a:cubicBezTo>
                    <a:pt x="798813" y="113013"/>
                    <a:pt x="854777" y="106232"/>
                    <a:pt x="797386" y="120580"/>
                  </a:cubicBezTo>
                  <a:cubicBezTo>
                    <a:pt x="780817" y="124722"/>
                    <a:pt x="763786" y="126789"/>
                    <a:pt x="747144" y="130629"/>
                  </a:cubicBezTo>
                  <a:cubicBezTo>
                    <a:pt x="560825" y="173625"/>
                    <a:pt x="729642" y="134193"/>
                    <a:pt x="636612" y="160774"/>
                  </a:cubicBezTo>
                  <a:cubicBezTo>
                    <a:pt x="623333" y="164568"/>
                    <a:pt x="609647" y="166854"/>
                    <a:pt x="596419" y="170822"/>
                  </a:cubicBezTo>
                  <a:cubicBezTo>
                    <a:pt x="576129" y="176909"/>
                    <a:pt x="556226" y="184220"/>
                    <a:pt x="536129" y="190919"/>
                  </a:cubicBezTo>
                  <a:cubicBezTo>
                    <a:pt x="526081" y="194268"/>
                    <a:pt x="516260" y="198398"/>
                    <a:pt x="505984" y="200967"/>
                  </a:cubicBezTo>
                  <a:cubicBezTo>
                    <a:pt x="492586" y="204317"/>
                    <a:pt x="478721" y="206167"/>
                    <a:pt x="465790" y="211016"/>
                  </a:cubicBezTo>
                  <a:cubicBezTo>
                    <a:pt x="403303" y="234448"/>
                    <a:pt x="445758" y="226768"/>
                    <a:pt x="385403" y="261257"/>
                  </a:cubicBezTo>
                  <a:cubicBezTo>
                    <a:pt x="376207" y="266512"/>
                    <a:pt x="364732" y="266569"/>
                    <a:pt x="355258" y="271306"/>
                  </a:cubicBezTo>
                  <a:cubicBezTo>
                    <a:pt x="277342" y="310264"/>
                    <a:pt x="370739" y="276192"/>
                    <a:pt x="294968" y="301451"/>
                  </a:cubicBezTo>
                  <a:cubicBezTo>
                    <a:pt x="284920" y="311499"/>
                    <a:pt x="275740" y="322499"/>
                    <a:pt x="264823" y="331596"/>
                  </a:cubicBezTo>
                  <a:cubicBezTo>
                    <a:pt x="255545" y="339327"/>
                    <a:pt x="242630" y="342604"/>
                    <a:pt x="234678" y="351693"/>
                  </a:cubicBezTo>
                  <a:cubicBezTo>
                    <a:pt x="218773" y="369870"/>
                    <a:pt x="211564" y="394904"/>
                    <a:pt x="194485" y="411983"/>
                  </a:cubicBezTo>
                  <a:lnTo>
                    <a:pt x="164340" y="442128"/>
                  </a:lnTo>
                  <a:cubicBezTo>
                    <a:pt x="160990" y="452176"/>
                    <a:pt x="159435" y="463014"/>
                    <a:pt x="154291" y="472273"/>
                  </a:cubicBezTo>
                  <a:cubicBezTo>
                    <a:pt x="142561" y="493387"/>
                    <a:pt x="114098" y="532563"/>
                    <a:pt x="114098" y="532563"/>
                  </a:cubicBezTo>
                  <a:cubicBezTo>
                    <a:pt x="90534" y="603258"/>
                    <a:pt x="121203" y="515984"/>
                    <a:pt x="83953" y="602901"/>
                  </a:cubicBezTo>
                  <a:cubicBezTo>
                    <a:pt x="58991" y="661145"/>
                    <a:pt x="92431" y="605258"/>
                    <a:pt x="53808" y="663191"/>
                  </a:cubicBezTo>
                  <a:cubicBezTo>
                    <a:pt x="50459" y="689987"/>
                    <a:pt x="48591" y="717009"/>
                    <a:pt x="43760" y="743578"/>
                  </a:cubicBezTo>
                  <a:cubicBezTo>
                    <a:pt x="41865" y="753999"/>
                    <a:pt x="36621" y="763539"/>
                    <a:pt x="33711" y="773723"/>
                  </a:cubicBezTo>
                  <a:cubicBezTo>
                    <a:pt x="8476" y="862044"/>
                    <a:pt x="37708" y="771785"/>
                    <a:pt x="13614" y="844062"/>
                  </a:cubicBezTo>
                  <a:cubicBezTo>
                    <a:pt x="-7451" y="970458"/>
                    <a:pt x="-1374" y="908091"/>
                    <a:pt x="13614" y="1125416"/>
                  </a:cubicBezTo>
                  <a:cubicBezTo>
                    <a:pt x="15244" y="1149044"/>
                    <a:pt x="18337" y="1172676"/>
                    <a:pt x="23663" y="1195754"/>
                  </a:cubicBezTo>
                  <a:cubicBezTo>
                    <a:pt x="53829" y="1326468"/>
                    <a:pt x="33702" y="1205760"/>
                    <a:pt x="53808" y="1286189"/>
                  </a:cubicBezTo>
                  <a:cubicBezTo>
                    <a:pt x="68994" y="1346938"/>
                    <a:pt x="59488" y="1313277"/>
                    <a:pt x="83953" y="1386673"/>
                  </a:cubicBezTo>
                  <a:cubicBezTo>
                    <a:pt x="87302" y="1396721"/>
                    <a:pt x="88126" y="1408005"/>
                    <a:pt x="94001" y="1416818"/>
                  </a:cubicBezTo>
                  <a:lnTo>
                    <a:pt x="114098" y="1446963"/>
                  </a:lnTo>
                  <a:cubicBezTo>
                    <a:pt x="120797" y="1467060"/>
                    <a:pt x="122445" y="1489627"/>
                    <a:pt x="134195" y="1507253"/>
                  </a:cubicBezTo>
                  <a:cubicBezTo>
                    <a:pt x="154375" y="1537525"/>
                    <a:pt x="159091" y="1541899"/>
                    <a:pt x="174388" y="1577591"/>
                  </a:cubicBezTo>
                  <a:cubicBezTo>
                    <a:pt x="178560" y="1587326"/>
                    <a:pt x="179181" y="1598540"/>
                    <a:pt x="184436" y="1607736"/>
                  </a:cubicBezTo>
                  <a:cubicBezTo>
                    <a:pt x="192745" y="1622277"/>
                    <a:pt x="204847" y="1634302"/>
                    <a:pt x="214581" y="1647930"/>
                  </a:cubicBezTo>
                  <a:cubicBezTo>
                    <a:pt x="221600" y="1657757"/>
                    <a:pt x="226947" y="1668797"/>
                    <a:pt x="234678" y="1678075"/>
                  </a:cubicBezTo>
                  <a:cubicBezTo>
                    <a:pt x="243775" y="1688992"/>
                    <a:pt x="255726" y="1697303"/>
                    <a:pt x="264823" y="1708220"/>
                  </a:cubicBezTo>
                  <a:cubicBezTo>
                    <a:pt x="272554" y="1717498"/>
                    <a:pt x="276381" y="1729826"/>
                    <a:pt x="284920" y="1738365"/>
                  </a:cubicBezTo>
                  <a:cubicBezTo>
                    <a:pt x="296762" y="1750207"/>
                    <a:pt x="313271" y="1756668"/>
                    <a:pt x="325113" y="1768510"/>
                  </a:cubicBezTo>
                  <a:cubicBezTo>
                    <a:pt x="333652" y="1777049"/>
                    <a:pt x="336671" y="1790116"/>
                    <a:pt x="345210" y="1798655"/>
                  </a:cubicBezTo>
                  <a:cubicBezTo>
                    <a:pt x="357052" y="1810497"/>
                    <a:pt x="372955" y="1817597"/>
                    <a:pt x="385403" y="1828800"/>
                  </a:cubicBezTo>
                  <a:cubicBezTo>
                    <a:pt x="406528" y="1847813"/>
                    <a:pt x="422957" y="1872037"/>
                    <a:pt x="445694" y="1889090"/>
                  </a:cubicBezTo>
                  <a:cubicBezTo>
                    <a:pt x="459092" y="1899138"/>
                    <a:pt x="474045" y="1907393"/>
                    <a:pt x="485887" y="1919235"/>
                  </a:cubicBezTo>
                  <a:cubicBezTo>
                    <a:pt x="494426" y="1927774"/>
                    <a:pt x="497445" y="1940841"/>
                    <a:pt x="505984" y="1949380"/>
                  </a:cubicBezTo>
                  <a:cubicBezTo>
                    <a:pt x="529116" y="1972512"/>
                    <a:pt x="545573" y="1971838"/>
                    <a:pt x="576322" y="1979525"/>
                  </a:cubicBezTo>
                  <a:cubicBezTo>
                    <a:pt x="596419" y="1992923"/>
                    <a:pt x="613698" y="2012081"/>
                    <a:pt x="636612" y="2019719"/>
                  </a:cubicBezTo>
                  <a:cubicBezTo>
                    <a:pt x="670432" y="2030992"/>
                    <a:pt x="672184" y="2029997"/>
                    <a:pt x="706951" y="2049864"/>
                  </a:cubicBezTo>
                  <a:cubicBezTo>
                    <a:pt x="717436" y="2055856"/>
                    <a:pt x="726060" y="2065056"/>
                    <a:pt x="737096" y="2069961"/>
                  </a:cubicBezTo>
                  <a:cubicBezTo>
                    <a:pt x="756454" y="2078564"/>
                    <a:pt x="777717" y="2082190"/>
                    <a:pt x="797386" y="2090057"/>
                  </a:cubicBezTo>
                  <a:cubicBezTo>
                    <a:pt x="811294" y="2095620"/>
                    <a:pt x="823811" y="2104253"/>
                    <a:pt x="837579" y="2110154"/>
                  </a:cubicBezTo>
                  <a:cubicBezTo>
                    <a:pt x="847314" y="2114326"/>
                    <a:pt x="857989" y="2116030"/>
                    <a:pt x="867724" y="2120202"/>
                  </a:cubicBezTo>
                  <a:cubicBezTo>
                    <a:pt x="881492" y="2126103"/>
                    <a:pt x="894010" y="2134736"/>
                    <a:pt x="907918" y="2140299"/>
                  </a:cubicBezTo>
                  <a:cubicBezTo>
                    <a:pt x="964790" y="2163048"/>
                    <a:pt x="969189" y="2160560"/>
                    <a:pt x="1028498" y="2170444"/>
                  </a:cubicBezTo>
                  <a:cubicBezTo>
                    <a:pt x="1041896" y="2177143"/>
                    <a:pt x="1054481" y="2185804"/>
                    <a:pt x="1068691" y="2190541"/>
                  </a:cubicBezTo>
                  <a:cubicBezTo>
                    <a:pt x="1091205" y="2198046"/>
                    <a:pt x="1158996" y="2205581"/>
                    <a:pt x="1179223" y="2210638"/>
                  </a:cubicBezTo>
                  <a:cubicBezTo>
                    <a:pt x="1199774" y="2215776"/>
                    <a:pt x="1218962" y="2225596"/>
                    <a:pt x="1239513" y="2230734"/>
                  </a:cubicBezTo>
                  <a:cubicBezTo>
                    <a:pt x="1252911" y="2234084"/>
                    <a:pt x="1266225" y="2237787"/>
                    <a:pt x="1279707" y="2240783"/>
                  </a:cubicBezTo>
                  <a:cubicBezTo>
                    <a:pt x="1303600" y="2246093"/>
                    <a:pt x="1345636" y="2252710"/>
                    <a:pt x="1370142" y="2260879"/>
                  </a:cubicBezTo>
                  <a:cubicBezTo>
                    <a:pt x="1387254" y="2266583"/>
                    <a:pt x="1402982" y="2276230"/>
                    <a:pt x="1420384" y="2280976"/>
                  </a:cubicBezTo>
                  <a:cubicBezTo>
                    <a:pt x="1440040" y="2286337"/>
                    <a:pt x="1460696" y="2287028"/>
                    <a:pt x="1480674" y="2291024"/>
                  </a:cubicBezTo>
                  <a:cubicBezTo>
                    <a:pt x="1599124" y="2314715"/>
                    <a:pt x="1412390" y="2285577"/>
                    <a:pt x="1591206" y="2311121"/>
                  </a:cubicBezTo>
                  <a:cubicBezTo>
                    <a:pt x="1601254" y="2314470"/>
                    <a:pt x="1611167" y="2318259"/>
                    <a:pt x="1621351" y="2321169"/>
                  </a:cubicBezTo>
                  <a:cubicBezTo>
                    <a:pt x="1643302" y="2327441"/>
                    <a:pt x="1691053" y="2338304"/>
                    <a:pt x="1711786" y="2341266"/>
                  </a:cubicBezTo>
                  <a:cubicBezTo>
                    <a:pt x="1741812" y="2345555"/>
                    <a:pt x="1772195" y="2347026"/>
                    <a:pt x="1802221" y="2351315"/>
                  </a:cubicBezTo>
                  <a:cubicBezTo>
                    <a:pt x="1940778" y="2371109"/>
                    <a:pt x="1891191" y="2370847"/>
                    <a:pt x="2013236" y="2381460"/>
                  </a:cubicBezTo>
                  <a:cubicBezTo>
                    <a:pt x="2153102" y="2393622"/>
                    <a:pt x="2234433" y="2395009"/>
                    <a:pt x="2385025" y="2401556"/>
                  </a:cubicBezTo>
                  <a:cubicBezTo>
                    <a:pt x="2534884" y="2431528"/>
                    <a:pt x="2451427" y="2419381"/>
                    <a:pt x="2636234" y="2431701"/>
                  </a:cubicBezTo>
                  <a:cubicBezTo>
                    <a:pt x="2649632" y="2435051"/>
                    <a:pt x="2662840" y="2439279"/>
                    <a:pt x="2676428" y="2441750"/>
                  </a:cubicBezTo>
                  <a:cubicBezTo>
                    <a:pt x="2796131" y="2463514"/>
                    <a:pt x="2895605" y="2457113"/>
                    <a:pt x="3028120" y="2461846"/>
                  </a:cubicBezTo>
                  <a:cubicBezTo>
                    <a:pt x="3065118" y="2474179"/>
                    <a:pt x="3071814" y="2478153"/>
                    <a:pt x="3118555" y="2481943"/>
                  </a:cubicBezTo>
                  <a:cubicBezTo>
                    <a:pt x="3222264" y="2490352"/>
                    <a:pt x="3430054" y="2502040"/>
                    <a:pt x="3430054" y="2502040"/>
                  </a:cubicBezTo>
                  <a:cubicBezTo>
                    <a:pt x="3540679" y="2520477"/>
                    <a:pt x="3536098" y="2522136"/>
                    <a:pt x="3701360" y="2522136"/>
                  </a:cubicBezTo>
                  <a:cubicBezTo>
                    <a:pt x="4002829" y="2522136"/>
                    <a:pt x="4304261" y="2515437"/>
                    <a:pt x="4605711" y="2512088"/>
                  </a:cubicBezTo>
                  <a:lnTo>
                    <a:pt x="4816727" y="2491991"/>
                  </a:lnTo>
                  <a:cubicBezTo>
                    <a:pt x="4867152" y="2487111"/>
                    <a:pt x="4991730" y="2473737"/>
                    <a:pt x="5037790" y="2471895"/>
                  </a:cubicBezTo>
                  <a:cubicBezTo>
                    <a:pt x="5165012" y="2466806"/>
                    <a:pt x="5292349" y="2465196"/>
                    <a:pt x="5419628" y="2461846"/>
                  </a:cubicBezTo>
                  <a:cubicBezTo>
                    <a:pt x="5439725" y="2458497"/>
                    <a:pt x="5459749" y="2454679"/>
                    <a:pt x="5479918" y="2451798"/>
                  </a:cubicBezTo>
                  <a:cubicBezTo>
                    <a:pt x="5506651" y="2447979"/>
                    <a:pt x="5533668" y="2446190"/>
                    <a:pt x="5560305" y="2441750"/>
                  </a:cubicBezTo>
                  <a:cubicBezTo>
                    <a:pt x="5573927" y="2439480"/>
                    <a:pt x="5586849" y="2433801"/>
                    <a:pt x="5600498" y="2431701"/>
                  </a:cubicBezTo>
                  <a:cubicBezTo>
                    <a:pt x="5630476" y="2427089"/>
                    <a:pt x="5660788" y="2425002"/>
                    <a:pt x="5690933" y="2421653"/>
                  </a:cubicBezTo>
                  <a:cubicBezTo>
                    <a:pt x="5817705" y="2389962"/>
                    <a:pt x="5618938" y="2438516"/>
                    <a:pt x="5791417" y="2401556"/>
                  </a:cubicBezTo>
                  <a:cubicBezTo>
                    <a:pt x="5818424" y="2395769"/>
                    <a:pt x="5845008" y="2388159"/>
                    <a:pt x="5871803" y="2381460"/>
                  </a:cubicBezTo>
                  <a:cubicBezTo>
                    <a:pt x="5882079" y="2378891"/>
                    <a:pt x="5891673" y="2373980"/>
                    <a:pt x="5901949" y="2371411"/>
                  </a:cubicBezTo>
                  <a:cubicBezTo>
                    <a:pt x="6005115" y="2345619"/>
                    <a:pt x="5896041" y="2378185"/>
                    <a:pt x="6012480" y="2351315"/>
                  </a:cubicBezTo>
                  <a:cubicBezTo>
                    <a:pt x="6158344" y="2317654"/>
                    <a:pt x="5998978" y="2339603"/>
                    <a:pt x="6183302" y="2321169"/>
                  </a:cubicBezTo>
                  <a:cubicBezTo>
                    <a:pt x="6226316" y="2310416"/>
                    <a:pt x="6226957" y="2309579"/>
                    <a:pt x="6273738" y="2301073"/>
                  </a:cubicBezTo>
                  <a:cubicBezTo>
                    <a:pt x="6293783" y="2297428"/>
                    <a:pt x="6314139" y="2295444"/>
                    <a:pt x="6334028" y="2291024"/>
                  </a:cubicBezTo>
                  <a:cubicBezTo>
                    <a:pt x="6344368" y="2288726"/>
                    <a:pt x="6353897" y="2283545"/>
                    <a:pt x="6364173" y="2280976"/>
                  </a:cubicBezTo>
                  <a:cubicBezTo>
                    <a:pt x="6380742" y="2276834"/>
                    <a:pt x="6397667" y="2274277"/>
                    <a:pt x="6414414" y="2270928"/>
                  </a:cubicBezTo>
                  <a:cubicBezTo>
                    <a:pt x="6427812" y="2264229"/>
                    <a:pt x="6440840" y="2256732"/>
                    <a:pt x="6454608" y="2250831"/>
                  </a:cubicBezTo>
                  <a:cubicBezTo>
                    <a:pt x="6488466" y="2236321"/>
                    <a:pt x="6486718" y="2243477"/>
                    <a:pt x="6524946" y="2230734"/>
                  </a:cubicBezTo>
                  <a:cubicBezTo>
                    <a:pt x="6542058" y="2225030"/>
                    <a:pt x="6558237" y="2216802"/>
                    <a:pt x="6575188" y="2210638"/>
                  </a:cubicBezTo>
                  <a:cubicBezTo>
                    <a:pt x="6595096" y="2203399"/>
                    <a:pt x="6616193" y="2199307"/>
                    <a:pt x="6635478" y="2190541"/>
                  </a:cubicBezTo>
                  <a:cubicBezTo>
                    <a:pt x="6653258" y="2182459"/>
                    <a:pt x="6668251" y="2169130"/>
                    <a:pt x="6685720" y="2160396"/>
                  </a:cubicBezTo>
                  <a:cubicBezTo>
                    <a:pt x="6769010" y="2118751"/>
                    <a:pt x="6705219" y="2156346"/>
                    <a:pt x="6766107" y="2130251"/>
                  </a:cubicBezTo>
                  <a:cubicBezTo>
                    <a:pt x="6809360" y="2111714"/>
                    <a:pt x="6823736" y="2098530"/>
                    <a:pt x="6866590" y="2069961"/>
                  </a:cubicBezTo>
                  <a:cubicBezTo>
                    <a:pt x="6876638" y="2063262"/>
                    <a:pt x="6885278" y="2053683"/>
                    <a:pt x="6896735" y="2049864"/>
                  </a:cubicBezTo>
                  <a:lnTo>
                    <a:pt x="6926880" y="2039816"/>
                  </a:lnTo>
                  <a:lnTo>
                    <a:pt x="6987170" y="1999622"/>
                  </a:lnTo>
                  <a:cubicBezTo>
                    <a:pt x="6997219" y="1992923"/>
                    <a:pt x="7005859" y="1983344"/>
                    <a:pt x="7017316" y="1979525"/>
                  </a:cubicBezTo>
                  <a:lnTo>
                    <a:pt x="7047461" y="1969477"/>
                  </a:lnTo>
                  <a:cubicBezTo>
                    <a:pt x="7067558" y="1949380"/>
                    <a:pt x="7085014" y="1926240"/>
                    <a:pt x="7107751" y="1909187"/>
                  </a:cubicBezTo>
                  <a:cubicBezTo>
                    <a:pt x="7121149" y="1899139"/>
                    <a:pt x="7135340" y="1890070"/>
                    <a:pt x="7147944" y="1879042"/>
                  </a:cubicBezTo>
                  <a:cubicBezTo>
                    <a:pt x="7226494" y="1810312"/>
                    <a:pt x="7146590" y="1863778"/>
                    <a:pt x="7238379" y="1808704"/>
                  </a:cubicBezTo>
                  <a:cubicBezTo>
                    <a:pt x="7259053" y="1777692"/>
                    <a:pt x="7258532" y="1774203"/>
                    <a:pt x="7288621" y="1748413"/>
                  </a:cubicBezTo>
                  <a:cubicBezTo>
                    <a:pt x="7301336" y="1737514"/>
                    <a:pt x="7317688" y="1730785"/>
                    <a:pt x="7328814" y="1718268"/>
                  </a:cubicBezTo>
                  <a:cubicBezTo>
                    <a:pt x="7344861" y="1700216"/>
                    <a:pt x="7369008" y="1657978"/>
                    <a:pt x="7369008" y="1657978"/>
                  </a:cubicBezTo>
                  <a:cubicBezTo>
                    <a:pt x="7386666" y="1605002"/>
                    <a:pt x="7367385" y="1647867"/>
                    <a:pt x="7409201" y="1597688"/>
                  </a:cubicBezTo>
                  <a:cubicBezTo>
                    <a:pt x="7429552" y="1573267"/>
                    <a:pt x="7446613" y="1532913"/>
                    <a:pt x="7459443" y="1507253"/>
                  </a:cubicBezTo>
                  <a:cubicBezTo>
                    <a:pt x="7462792" y="1490506"/>
                    <a:pt x="7465786" y="1473683"/>
                    <a:pt x="7469491" y="1457011"/>
                  </a:cubicBezTo>
                  <a:cubicBezTo>
                    <a:pt x="7472487" y="1443530"/>
                    <a:pt x="7479540" y="1430628"/>
                    <a:pt x="7479540" y="1416818"/>
                  </a:cubicBezTo>
                  <a:cubicBezTo>
                    <a:pt x="7479540" y="1363122"/>
                    <a:pt x="7474834" y="1309473"/>
                    <a:pt x="7469491" y="1256044"/>
                  </a:cubicBezTo>
                  <a:cubicBezTo>
                    <a:pt x="7468117" y="1242303"/>
                    <a:pt x="7463237" y="1229130"/>
                    <a:pt x="7459443" y="1215851"/>
                  </a:cubicBezTo>
                  <a:cubicBezTo>
                    <a:pt x="7443748" y="1160918"/>
                    <a:pt x="7443308" y="1184903"/>
                    <a:pt x="7409201" y="1105319"/>
                  </a:cubicBezTo>
                  <a:cubicBezTo>
                    <a:pt x="7399153" y="1081873"/>
                    <a:pt x="7390464" y="1057796"/>
                    <a:pt x="7379056" y="1034980"/>
                  </a:cubicBezTo>
                  <a:cubicBezTo>
                    <a:pt x="7371706" y="1020280"/>
                    <a:pt x="7335648" y="973753"/>
                    <a:pt x="7328814" y="964642"/>
                  </a:cubicBezTo>
                  <a:cubicBezTo>
                    <a:pt x="7317824" y="920681"/>
                    <a:pt x="7322023" y="925126"/>
                    <a:pt x="7298669" y="884255"/>
                  </a:cubicBezTo>
                  <a:cubicBezTo>
                    <a:pt x="7292677" y="873770"/>
                    <a:pt x="7287112" y="862649"/>
                    <a:pt x="7278573" y="854110"/>
                  </a:cubicBezTo>
                  <a:cubicBezTo>
                    <a:pt x="7270034" y="845570"/>
                    <a:pt x="7258476" y="840712"/>
                    <a:pt x="7248428" y="834013"/>
                  </a:cubicBezTo>
                  <a:cubicBezTo>
                    <a:pt x="7227467" y="802572"/>
                    <a:pt x="7195681" y="751122"/>
                    <a:pt x="7168041" y="723482"/>
                  </a:cubicBezTo>
                  <a:cubicBezTo>
                    <a:pt x="7159502" y="714943"/>
                    <a:pt x="7147557" y="710631"/>
                    <a:pt x="7137896" y="703385"/>
                  </a:cubicBezTo>
                  <a:cubicBezTo>
                    <a:pt x="7120738" y="690517"/>
                    <a:pt x="7104949" y="675874"/>
                    <a:pt x="7087654" y="663191"/>
                  </a:cubicBezTo>
                  <a:cubicBezTo>
                    <a:pt x="7054684" y="639013"/>
                    <a:pt x="7025131" y="608038"/>
                    <a:pt x="6987170" y="592853"/>
                  </a:cubicBezTo>
                  <a:cubicBezTo>
                    <a:pt x="6922644" y="567042"/>
                    <a:pt x="6884703" y="553478"/>
                    <a:pt x="6816349" y="512466"/>
                  </a:cubicBezTo>
                  <a:cubicBezTo>
                    <a:pt x="6727800" y="459337"/>
                    <a:pt x="6799713" y="496872"/>
                    <a:pt x="6665623" y="452176"/>
                  </a:cubicBezTo>
                  <a:cubicBezTo>
                    <a:pt x="6541294" y="410733"/>
                    <a:pt x="6631167" y="429686"/>
                    <a:pt x="6524946" y="411983"/>
                  </a:cubicBezTo>
                  <a:cubicBezTo>
                    <a:pt x="6504849" y="405284"/>
                    <a:pt x="6484564" y="399125"/>
                    <a:pt x="6464656" y="391886"/>
                  </a:cubicBezTo>
                  <a:cubicBezTo>
                    <a:pt x="6420698" y="375901"/>
                    <a:pt x="6401046" y="363424"/>
                    <a:pt x="6354124" y="351693"/>
                  </a:cubicBezTo>
                  <a:cubicBezTo>
                    <a:pt x="6334358" y="346752"/>
                    <a:pt x="6313723" y="346064"/>
                    <a:pt x="6293834" y="341644"/>
                  </a:cubicBezTo>
                  <a:cubicBezTo>
                    <a:pt x="6253390" y="332656"/>
                    <a:pt x="6213285" y="322174"/>
                    <a:pt x="6173254" y="311499"/>
                  </a:cubicBezTo>
                  <a:cubicBezTo>
                    <a:pt x="6089346" y="289124"/>
                    <a:pt x="6206400" y="314399"/>
                    <a:pt x="6102916" y="291402"/>
                  </a:cubicBezTo>
                  <a:cubicBezTo>
                    <a:pt x="6086244" y="287697"/>
                    <a:pt x="6069374" y="284933"/>
                    <a:pt x="6052674" y="281354"/>
                  </a:cubicBezTo>
                  <a:cubicBezTo>
                    <a:pt x="6022479" y="274884"/>
                    <a:pt x="5992520" y="267313"/>
                    <a:pt x="5962239" y="261257"/>
                  </a:cubicBezTo>
                  <a:cubicBezTo>
                    <a:pt x="5925518" y="253913"/>
                    <a:pt x="5888514" y="248062"/>
                    <a:pt x="5851707" y="241161"/>
                  </a:cubicBezTo>
                  <a:cubicBezTo>
                    <a:pt x="5796290" y="230770"/>
                    <a:pt x="5800653" y="229561"/>
                    <a:pt x="5741175" y="221064"/>
                  </a:cubicBezTo>
                  <a:cubicBezTo>
                    <a:pt x="5714442" y="217245"/>
                    <a:pt x="5687752" y="212487"/>
                    <a:pt x="5660788" y="211016"/>
                  </a:cubicBezTo>
                  <a:cubicBezTo>
                    <a:pt x="5178622" y="184716"/>
                    <a:pt x="5050006" y="188820"/>
                    <a:pt x="4525324" y="180871"/>
                  </a:cubicBezTo>
                  <a:cubicBezTo>
                    <a:pt x="4441588" y="177521"/>
                    <a:pt x="4357645" y="177595"/>
                    <a:pt x="4274116" y="170822"/>
                  </a:cubicBezTo>
                  <a:cubicBezTo>
                    <a:pt x="4233501" y="167529"/>
                    <a:pt x="4193729" y="157424"/>
                    <a:pt x="4153535" y="150725"/>
                  </a:cubicBezTo>
                  <a:cubicBezTo>
                    <a:pt x="4133841" y="147443"/>
                    <a:pt x="4065070" y="136647"/>
                    <a:pt x="4043003" y="130629"/>
                  </a:cubicBezTo>
                  <a:cubicBezTo>
                    <a:pt x="3932760" y="100563"/>
                    <a:pt x="4027289" y="119322"/>
                    <a:pt x="3942520" y="100484"/>
                  </a:cubicBezTo>
                  <a:cubicBezTo>
                    <a:pt x="3888382" y="88453"/>
                    <a:pt x="3823092" y="78904"/>
                    <a:pt x="3771698" y="70339"/>
                  </a:cubicBezTo>
                  <a:cubicBezTo>
                    <a:pt x="3706904" y="48740"/>
                    <a:pt x="3768904" y="67068"/>
                    <a:pt x="3651118" y="50242"/>
                  </a:cubicBezTo>
                  <a:cubicBezTo>
                    <a:pt x="3634211" y="47827"/>
                    <a:pt x="3617445" y="44336"/>
                    <a:pt x="3600876" y="40194"/>
                  </a:cubicBezTo>
                  <a:cubicBezTo>
                    <a:pt x="3577220" y="34280"/>
                    <a:pt x="3554845" y="22042"/>
                    <a:pt x="3530538" y="20097"/>
                  </a:cubicBezTo>
                  <a:cubicBezTo>
                    <a:pt x="3470440" y="15289"/>
                    <a:pt x="3409957" y="20097"/>
                    <a:pt x="3349667" y="20097"/>
                  </a:cubicBezTo>
                  <a:lnTo>
                    <a:pt x="3299425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227458" y="2650072"/>
                  <a:ext cx="44037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458" y="2650072"/>
                  <a:ext cx="44037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8422937" y="3540022"/>
                <a:ext cx="3813879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i="0" dirty="0">
                    <a:latin typeface="+mj-lt"/>
                  </a:rPr>
                  <a:t> should accept input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i="0" dirty="0">
                    <a:latin typeface="+mj-lt"/>
                  </a:rPr>
                  <a:t>   </a:t>
                </a:r>
                <a:br>
                  <a:rPr lang="en-US" sz="2000" i="0" dirty="0">
                    <a:latin typeface="+mj-lt"/>
                  </a:rPr>
                </a:br>
                <a:r>
                  <a:rPr lang="en-US" sz="2000" i="0" dirty="0">
                    <a:latin typeface="+mj-lt"/>
                  </a:rPr>
                  <a:t>  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sz="2000" i="0" dirty="0">
                    <a:latin typeface="+mj-lt"/>
                  </a:rPr>
                  <a:t>  where </a:t>
                </a:r>
                <a:br>
                  <a:rPr lang="en-US" sz="2000" i="0" dirty="0">
                    <a:latin typeface="+mj-lt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0" dirty="0">
                    <a:latin typeface="+mj-lt"/>
                  </a:rPr>
                  <a:t> accepts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i="0" dirty="0">
                    <a:latin typeface="+mj-lt"/>
                  </a:rPr>
                  <a:t> 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i="0" dirty="0">
                    <a:latin typeface="+mj-lt"/>
                  </a:rPr>
                  <a:t> accepts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i="0" dirty="0">
                    <a:latin typeface="+mj-lt"/>
                  </a:rPr>
                  <a:t>.    </a:t>
                </a: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937" y="3540022"/>
                <a:ext cx="3813879" cy="1077218"/>
              </a:xfrm>
              <a:prstGeom prst="rect">
                <a:avLst/>
              </a:prstGeom>
              <a:blipFill>
                <a:blip r:embed="rId8"/>
                <a:stretch>
                  <a:fillRect r="-800" b="-9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8316962" y="5452167"/>
                <a:ext cx="370769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Nondeterministic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has </a:t>
                </a:r>
                <a:r>
                  <a:rPr lang="en-US" u="sng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 option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to jump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accepts. </a:t>
                </a:r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962" y="5452167"/>
                <a:ext cx="3707697" cy="646331"/>
              </a:xfrm>
              <a:prstGeom prst="rect">
                <a:avLst/>
              </a:prstGeom>
              <a:blipFill>
                <a:blip r:embed="rId9"/>
                <a:stretch>
                  <a:fillRect l="-1314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Group 80"/>
          <p:cNvGrpSpPr/>
          <p:nvPr/>
        </p:nvGrpSpPr>
        <p:grpSpPr>
          <a:xfrm>
            <a:off x="8364401" y="4831864"/>
            <a:ext cx="3377589" cy="369332"/>
            <a:chOff x="8241399" y="5904118"/>
            <a:chExt cx="3377589" cy="369332"/>
          </a:xfrm>
        </p:grpSpPr>
        <p:cxnSp>
          <p:nvCxnSpPr>
            <p:cNvPr id="82" name="Straight Connector 81"/>
            <p:cNvCxnSpPr/>
            <p:nvPr/>
          </p:nvCxnSpPr>
          <p:spPr>
            <a:xfrm>
              <a:off x="8908445" y="6090557"/>
              <a:ext cx="2710543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8241399" y="5904118"/>
                  <a:ext cx="65146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1399" y="5904118"/>
                  <a:ext cx="65146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/>
          <p:cNvGrpSpPr/>
          <p:nvPr/>
        </p:nvGrpSpPr>
        <p:grpSpPr>
          <a:xfrm>
            <a:off x="9157094" y="4925970"/>
            <a:ext cx="1919083" cy="427252"/>
            <a:chOff x="9034092" y="5998224"/>
            <a:chExt cx="1919083" cy="427252"/>
          </a:xfrm>
        </p:grpSpPr>
        <p:cxnSp>
          <p:nvCxnSpPr>
            <p:cNvPr id="85" name="Straight Connector 84"/>
            <p:cNvCxnSpPr/>
            <p:nvPr/>
          </p:nvCxnSpPr>
          <p:spPr>
            <a:xfrm flipH="1">
              <a:off x="9684544" y="5998224"/>
              <a:ext cx="340" cy="18112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/>
                <p:cNvSpPr/>
                <p:nvPr/>
              </p:nvSpPr>
              <p:spPr>
                <a:xfrm>
                  <a:off x="9034092" y="6056144"/>
                  <a:ext cx="3679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Rectangle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4092" y="6056144"/>
                  <a:ext cx="367985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ectangle 86"/>
                <p:cNvSpPr/>
                <p:nvPr/>
              </p:nvSpPr>
              <p:spPr>
                <a:xfrm>
                  <a:off x="10581791" y="6056144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Rectangle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1791" y="6056144"/>
                  <a:ext cx="371384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69A7F4A-DE28-144E-955E-99E9B3BCCB51}"/>
              </a:ext>
            </a:extLst>
          </p:cNvPr>
          <p:cNvSpPr txBox="1"/>
          <p:nvPr/>
        </p:nvSpPr>
        <p:spPr>
          <a:xfrm>
            <a:off x="5387926" y="63445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48021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5" grpId="0" animBg="1"/>
      <p:bldP spid="65" grpId="1" animBg="1"/>
      <p:bldP spid="66" grpId="0" animBg="1"/>
      <p:bldP spid="66" grpId="1" animBg="1"/>
      <p:bldP spid="39" grpId="0" build="p"/>
      <p:bldP spid="7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4342" y="2347214"/>
            <a:ext cx="5835259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Computability Theory  1930s – 1950s</a:t>
            </a:r>
          </a:p>
          <a:p>
            <a:pPr marL="342900" indent="-342900">
              <a:spcBef>
                <a:spcPts val="1200"/>
              </a:spcBef>
              <a:buFontTx/>
              <a:buChar char="-"/>
            </a:pPr>
            <a:r>
              <a:rPr lang="en-US" sz="2000" dirty="0"/>
              <a:t>What is computable…  or not? </a:t>
            </a:r>
          </a:p>
          <a:p>
            <a:pPr marL="342900" indent="-342900">
              <a:spcBef>
                <a:spcPts val="1200"/>
              </a:spcBef>
              <a:buFontTx/>
              <a:buChar char="-"/>
            </a:pPr>
            <a:r>
              <a:rPr lang="en-US" sz="2000" dirty="0"/>
              <a:t>Examples: </a:t>
            </a:r>
            <a:br>
              <a:rPr lang="en-US" sz="2000" dirty="0"/>
            </a:br>
            <a:r>
              <a:rPr lang="en-US" sz="2000" dirty="0"/>
              <a:t>program verification, mathematical truth</a:t>
            </a:r>
          </a:p>
          <a:p>
            <a:pPr marL="342900" indent="-342900">
              <a:spcBef>
                <a:spcPts val="1200"/>
              </a:spcBef>
              <a:buFontTx/>
              <a:buChar char="-"/>
            </a:pPr>
            <a:r>
              <a:rPr lang="en-US" sz="2000" dirty="0"/>
              <a:t>Models of Computation:</a:t>
            </a:r>
            <a:br>
              <a:rPr lang="en-US" sz="2000" dirty="0"/>
            </a:br>
            <a:r>
              <a:rPr lang="en-US" sz="2000" dirty="0"/>
              <a:t>Finite automata, Turing machines, …</a:t>
            </a:r>
          </a:p>
          <a:p>
            <a:pPr>
              <a:spcBef>
                <a:spcPts val="600"/>
              </a:spcBef>
            </a:pP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057900" y="3559485"/>
            <a:ext cx="592628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Complexity Theory  1960s – present </a:t>
            </a:r>
            <a:endParaRPr lang="en-US" sz="2400" dirty="0"/>
          </a:p>
          <a:p>
            <a:pPr marL="342900" indent="-342900">
              <a:spcBef>
                <a:spcPts val="1200"/>
              </a:spcBef>
              <a:buFontTx/>
              <a:buChar char="-"/>
            </a:pPr>
            <a:r>
              <a:rPr lang="en-US" sz="2000" dirty="0"/>
              <a:t>What is computable </a:t>
            </a:r>
            <a:r>
              <a:rPr lang="en-US" sz="2000" u="sng" dirty="0"/>
              <a:t>in practice</a:t>
            </a:r>
            <a:r>
              <a:rPr lang="en-US" sz="2000" dirty="0"/>
              <a:t>? </a:t>
            </a:r>
          </a:p>
          <a:p>
            <a:pPr marL="342900" indent="-342900">
              <a:spcBef>
                <a:spcPts val="1200"/>
              </a:spcBef>
              <a:buFontTx/>
              <a:buChar char="-"/>
            </a:pPr>
            <a:r>
              <a:rPr lang="en-US" sz="2000" dirty="0"/>
              <a:t>Example: factoring problem </a:t>
            </a:r>
          </a:p>
          <a:p>
            <a:pPr marL="342900" indent="-342900">
              <a:spcBef>
                <a:spcPts val="1200"/>
              </a:spcBef>
              <a:buFontTx/>
              <a:buChar char="-"/>
            </a:pPr>
            <a:r>
              <a:rPr lang="en-US" sz="2000" dirty="0"/>
              <a:t>P versus NP problem</a:t>
            </a:r>
          </a:p>
          <a:p>
            <a:pPr marL="342900" indent="-342900">
              <a:spcBef>
                <a:spcPts val="1200"/>
              </a:spcBef>
              <a:buFontTx/>
              <a:buChar char="-"/>
            </a:pPr>
            <a:r>
              <a:rPr lang="en-US" sz="2000" dirty="0"/>
              <a:t>Measures of complexity:  Time and Space</a:t>
            </a:r>
          </a:p>
          <a:p>
            <a:pPr marL="342900" indent="-342900">
              <a:spcBef>
                <a:spcPts val="1200"/>
              </a:spcBef>
              <a:buFontTx/>
              <a:buChar char="-"/>
            </a:pPr>
            <a:r>
              <a:rPr lang="en-US" sz="2000" dirty="0"/>
              <a:t>Models:  Probabilistic and Interactive computation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" y="0"/>
            <a:ext cx="7532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18.404 Course Outline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41CF4E-3CE6-2648-B850-B731EA7907AB}"/>
              </a:ext>
            </a:extLst>
          </p:cNvPr>
          <p:cNvSpPr txBox="1"/>
          <p:nvPr/>
        </p:nvSpPr>
        <p:spPr>
          <a:xfrm>
            <a:off x="5347855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5785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" y="0"/>
                <a:ext cx="743067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Closure under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 (star)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0"/>
                <a:ext cx="7430679" cy="707886"/>
              </a:xfrm>
              <a:prstGeom prst="rect">
                <a:avLst/>
              </a:prstGeom>
              <a:blipFill>
                <a:blip r:embed="rId3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7840" y="991981"/>
                <a:ext cx="8234709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Theorem:  </a:t>
                </a: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is a regular language, so is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000" dirty="0">
                  <a:latin typeface="+mj-lt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latin typeface="+mj-lt"/>
                  </a:rPr>
                  <a:t>Proof sketch:  </a:t>
                </a: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Given DFA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 recognizing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b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</a:b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                      Construct NFA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recognizing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000" dirty="0">
                  <a:solidFill>
                    <a:prstClr val="white"/>
                  </a:solidFill>
                  <a:latin typeface="Calibri Light" panose="020F0302020204030204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40" y="991981"/>
                <a:ext cx="8234709" cy="1292662"/>
              </a:xfrm>
              <a:prstGeom prst="rect">
                <a:avLst/>
              </a:prstGeom>
              <a:blipFill>
                <a:blip r:embed="rId4"/>
                <a:stretch>
                  <a:fillRect l="-1184" t="-3774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155040" y="226096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3935385" y="3582101"/>
            <a:ext cx="83023" cy="97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102019" y="4020090"/>
            <a:ext cx="83023" cy="97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>
            <a:endCxn id="60" idx="2"/>
          </p:cNvCxnSpPr>
          <p:nvPr/>
        </p:nvCxnSpPr>
        <p:spPr>
          <a:xfrm>
            <a:off x="1391735" y="3849910"/>
            <a:ext cx="266608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804525" y="3384022"/>
            <a:ext cx="2253374" cy="854478"/>
            <a:chOff x="1804525" y="3384022"/>
            <a:chExt cx="2253374" cy="854478"/>
          </a:xfrm>
        </p:grpSpPr>
        <p:cxnSp>
          <p:nvCxnSpPr>
            <p:cNvPr id="7" name="Straight Arrow Connector 6"/>
            <p:cNvCxnSpPr>
              <a:stCxn id="62" idx="2"/>
            </p:cNvCxnSpPr>
            <p:nvPr/>
          </p:nvCxnSpPr>
          <p:spPr>
            <a:xfrm flipH="1">
              <a:off x="1819275" y="3630916"/>
              <a:ext cx="2071990" cy="17602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61" idx="2"/>
              <a:endCxn id="60" idx="5"/>
            </p:cNvCxnSpPr>
            <p:nvPr/>
          </p:nvCxnSpPr>
          <p:spPr>
            <a:xfrm flipH="1" flipV="1">
              <a:off x="1804525" y="3918675"/>
              <a:ext cx="2253374" cy="15023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2905125" y="3384022"/>
              <a:ext cx="2904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/>
                <a:t>ε</a:t>
              </a:r>
              <a:endParaRPr lang="en-US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905125" y="3869168"/>
              <a:ext cx="2904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/>
                <a:t>ε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364310" y="3237934"/>
            <a:ext cx="3116349" cy="1467445"/>
            <a:chOff x="1364310" y="3237934"/>
            <a:chExt cx="3116349" cy="1467445"/>
          </a:xfrm>
        </p:grpSpPr>
        <p:sp>
          <p:nvSpPr>
            <p:cNvPr id="58" name="Freeform 57"/>
            <p:cNvSpPr/>
            <p:nvPr/>
          </p:nvSpPr>
          <p:spPr>
            <a:xfrm>
              <a:off x="1542941" y="3237934"/>
              <a:ext cx="2937718" cy="1467445"/>
            </a:xfrm>
            <a:custGeom>
              <a:avLst/>
              <a:gdLst>
                <a:gd name="connsiteX0" fmla="*/ 2374900 w 3022600"/>
                <a:gd name="connsiteY0" fmla="*/ 38100 h 1435100"/>
                <a:gd name="connsiteX1" fmla="*/ 2374900 w 3022600"/>
                <a:gd name="connsiteY1" fmla="*/ 38100 h 1435100"/>
                <a:gd name="connsiteX2" fmla="*/ 2260600 w 3022600"/>
                <a:gd name="connsiteY2" fmla="*/ 25400 h 1435100"/>
                <a:gd name="connsiteX3" fmla="*/ 2209800 w 3022600"/>
                <a:gd name="connsiteY3" fmla="*/ 12700 h 1435100"/>
                <a:gd name="connsiteX4" fmla="*/ 2120900 w 3022600"/>
                <a:gd name="connsiteY4" fmla="*/ 0 h 1435100"/>
                <a:gd name="connsiteX5" fmla="*/ 1028700 w 3022600"/>
                <a:gd name="connsiteY5" fmla="*/ 25400 h 1435100"/>
                <a:gd name="connsiteX6" fmla="*/ 939800 w 3022600"/>
                <a:gd name="connsiteY6" fmla="*/ 38100 h 1435100"/>
                <a:gd name="connsiteX7" fmla="*/ 863600 w 3022600"/>
                <a:gd name="connsiteY7" fmla="*/ 63500 h 1435100"/>
                <a:gd name="connsiteX8" fmla="*/ 762000 w 3022600"/>
                <a:gd name="connsiteY8" fmla="*/ 88900 h 1435100"/>
                <a:gd name="connsiteX9" fmla="*/ 723900 w 3022600"/>
                <a:gd name="connsiteY9" fmla="*/ 101600 h 1435100"/>
                <a:gd name="connsiteX10" fmla="*/ 685800 w 3022600"/>
                <a:gd name="connsiteY10" fmla="*/ 127000 h 1435100"/>
                <a:gd name="connsiteX11" fmla="*/ 635000 w 3022600"/>
                <a:gd name="connsiteY11" fmla="*/ 139700 h 1435100"/>
                <a:gd name="connsiteX12" fmla="*/ 508000 w 3022600"/>
                <a:gd name="connsiteY12" fmla="*/ 177800 h 1435100"/>
                <a:gd name="connsiteX13" fmla="*/ 431800 w 3022600"/>
                <a:gd name="connsiteY13" fmla="*/ 215900 h 1435100"/>
                <a:gd name="connsiteX14" fmla="*/ 393700 w 3022600"/>
                <a:gd name="connsiteY14" fmla="*/ 241300 h 1435100"/>
                <a:gd name="connsiteX15" fmla="*/ 355600 w 3022600"/>
                <a:gd name="connsiteY15" fmla="*/ 254000 h 1435100"/>
                <a:gd name="connsiteX16" fmla="*/ 279400 w 3022600"/>
                <a:gd name="connsiteY16" fmla="*/ 304800 h 1435100"/>
                <a:gd name="connsiteX17" fmla="*/ 241300 w 3022600"/>
                <a:gd name="connsiteY17" fmla="*/ 330200 h 1435100"/>
                <a:gd name="connsiteX18" fmla="*/ 203200 w 3022600"/>
                <a:gd name="connsiteY18" fmla="*/ 368300 h 1435100"/>
                <a:gd name="connsiteX19" fmla="*/ 165100 w 3022600"/>
                <a:gd name="connsiteY19" fmla="*/ 393700 h 1435100"/>
                <a:gd name="connsiteX20" fmla="*/ 88900 w 3022600"/>
                <a:gd name="connsiteY20" fmla="*/ 457200 h 1435100"/>
                <a:gd name="connsiteX21" fmla="*/ 63500 w 3022600"/>
                <a:gd name="connsiteY21" fmla="*/ 495300 h 1435100"/>
                <a:gd name="connsiteX22" fmla="*/ 25400 w 3022600"/>
                <a:gd name="connsiteY22" fmla="*/ 520700 h 1435100"/>
                <a:gd name="connsiteX23" fmla="*/ 0 w 3022600"/>
                <a:gd name="connsiteY23" fmla="*/ 596900 h 1435100"/>
                <a:gd name="connsiteX24" fmla="*/ 12700 w 3022600"/>
                <a:gd name="connsiteY24" fmla="*/ 647700 h 1435100"/>
                <a:gd name="connsiteX25" fmla="*/ 101600 w 3022600"/>
                <a:gd name="connsiteY25" fmla="*/ 762000 h 1435100"/>
                <a:gd name="connsiteX26" fmla="*/ 139700 w 3022600"/>
                <a:gd name="connsiteY26" fmla="*/ 787400 h 1435100"/>
                <a:gd name="connsiteX27" fmla="*/ 203200 w 3022600"/>
                <a:gd name="connsiteY27" fmla="*/ 901700 h 1435100"/>
                <a:gd name="connsiteX28" fmla="*/ 254000 w 3022600"/>
                <a:gd name="connsiteY28" fmla="*/ 977900 h 1435100"/>
                <a:gd name="connsiteX29" fmla="*/ 279400 w 3022600"/>
                <a:gd name="connsiteY29" fmla="*/ 1016000 h 1435100"/>
                <a:gd name="connsiteX30" fmla="*/ 317500 w 3022600"/>
                <a:gd name="connsiteY30" fmla="*/ 1041400 h 1435100"/>
                <a:gd name="connsiteX31" fmla="*/ 355600 w 3022600"/>
                <a:gd name="connsiteY31" fmla="*/ 1117600 h 1435100"/>
                <a:gd name="connsiteX32" fmla="*/ 406400 w 3022600"/>
                <a:gd name="connsiteY32" fmla="*/ 1155700 h 1435100"/>
                <a:gd name="connsiteX33" fmla="*/ 508000 w 3022600"/>
                <a:gd name="connsiteY33" fmla="*/ 1231900 h 1435100"/>
                <a:gd name="connsiteX34" fmla="*/ 596900 w 3022600"/>
                <a:gd name="connsiteY34" fmla="*/ 1282700 h 1435100"/>
                <a:gd name="connsiteX35" fmla="*/ 635000 w 3022600"/>
                <a:gd name="connsiteY35" fmla="*/ 1295400 h 1435100"/>
                <a:gd name="connsiteX36" fmla="*/ 723900 w 3022600"/>
                <a:gd name="connsiteY36" fmla="*/ 1346200 h 1435100"/>
                <a:gd name="connsiteX37" fmla="*/ 774700 w 3022600"/>
                <a:gd name="connsiteY37" fmla="*/ 1358900 h 1435100"/>
                <a:gd name="connsiteX38" fmla="*/ 838200 w 3022600"/>
                <a:gd name="connsiteY38" fmla="*/ 1384300 h 1435100"/>
                <a:gd name="connsiteX39" fmla="*/ 889000 w 3022600"/>
                <a:gd name="connsiteY39" fmla="*/ 1409700 h 1435100"/>
                <a:gd name="connsiteX40" fmla="*/ 952500 w 3022600"/>
                <a:gd name="connsiteY40" fmla="*/ 1422400 h 1435100"/>
                <a:gd name="connsiteX41" fmla="*/ 990600 w 3022600"/>
                <a:gd name="connsiteY41" fmla="*/ 1435100 h 1435100"/>
                <a:gd name="connsiteX42" fmla="*/ 1231900 w 3022600"/>
                <a:gd name="connsiteY42" fmla="*/ 1409700 h 1435100"/>
                <a:gd name="connsiteX43" fmla="*/ 1371600 w 3022600"/>
                <a:gd name="connsiteY43" fmla="*/ 1384300 h 1435100"/>
                <a:gd name="connsiteX44" fmla="*/ 1498600 w 3022600"/>
                <a:gd name="connsiteY44" fmla="*/ 1371600 h 1435100"/>
                <a:gd name="connsiteX45" fmla="*/ 1930400 w 3022600"/>
                <a:gd name="connsiteY45" fmla="*/ 1358900 h 1435100"/>
                <a:gd name="connsiteX46" fmla="*/ 2095500 w 3022600"/>
                <a:gd name="connsiteY46" fmla="*/ 1333500 h 1435100"/>
                <a:gd name="connsiteX47" fmla="*/ 2247900 w 3022600"/>
                <a:gd name="connsiteY47" fmla="*/ 1308100 h 1435100"/>
                <a:gd name="connsiteX48" fmla="*/ 2590800 w 3022600"/>
                <a:gd name="connsiteY48" fmla="*/ 1193800 h 1435100"/>
                <a:gd name="connsiteX49" fmla="*/ 2705100 w 3022600"/>
                <a:gd name="connsiteY49" fmla="*/ 1155700 h 1435100"/>
                <a:gd name="connsiteX50" fmla="*/ 2743200 w 3022600"/>
                <a:gd name="connsiteY50" fmla="*/ 1143000 h 1435100"/>
                <a:gd name="connsiteX51" fmla="*/ 2781300 w 3022600"/>
                <a:gd name="connsiteY51" fmla="*/ 1117600 h 1435100"/>
                <a:gd name="connsiteX52" fmla="*/ 2857500 w 3022600"/>
                <a:gd name="connsiteY52" fmla="*/ 1092200 h 1435100"/>
                <a:gd name="connsiteX53" fmla="*/ 2895600 w 3022600"/>
                <a:gd name="connsiteY53" fmla="*/ 1079500 h 1435100"/>
                <a:gd name="connsiteX54" fmla="*/ 2946400 w 3022600"/>
                <a:gd name="connsiteY54" fmla="*/ 1003300 h 1435100"/>
                <a:gd name="connsiteX55" fmla="*/ 2971800 w 3022600"/>
                <a:gd name="connsiteY55" fmla="*/ 914400 h 1435100"/>
                <a:gd name="connsiteX56" fmla="*/ 2997200 w 3022600"/>
                <a:gd name="connsiteY56" fmla="*/ 876300 h 1435100"/>
                <a:gd name="connsiteX57" fmla="*/ 3022600 w 3022600"/>
                <a:gd name="connsiteY57" fmla="*/ 774700 h 1435100"/>
                <a:gd name="connsiteX58" fmla="*/ 2997200 w 3022600"/>
                <a:gd name="connsiteY58" fmla="*/ 584200 h 1435100"/>
                <a:gd name="connsiteX59" fmla="*/ 2971800 w 3022600"/>
                <a:gd name="connsiteY59" fmla="*/ 508000 h 1435100"/>
                <a:gd name="connsiteX60" fmla="*/ 2933700 w 3022600"/>
                <a:gd name="connsiteY60" fmla="*/ 482600 h 1435100"/>
                <a:gd name="connsiteX61" fmla="*/ 2882900 w 3022600"/>
                <a:gd name="connsiteY61" fmla="*/ 419100 h 1435100"/>
                <a:gd name="connsiteX62" fmla="*/ 2857500 w 3022600"/>
                <a:gd name="connsiteY62" fmla="*/ 381000 h 1435100"/>
                <a:gd name="connsiteX63" fmla="*/ 2819400 w 3022600"/>
                <a:gd name="connsiteY63" fmla="*/ 342900 h 1435100"/>
                <a:gd name="connsiteX64" fmla="*/ 2755900 w 3022600"/>
                <a:gd name="connsiteY64" fmla="*/ 279400 h 1435100"/>
                <a:gd name="connsiteX65" fmla="*/ 2667000 w 3022600"/>
                <a:gd name="connsiteY65" fmla="*/ 190500 h 1435100"/>
                <a:gd name="connsiteX66" fmla="*/ 2552700 w 3022600"/>
                <a:gd name="connsiteY66" fmla="*/ 114300 h 1435100"/>
                <a:gd name="connsiteX67" fmla="*/ 2514600 w 3022600"/>
                <a:gd name="connsiteY67" fmla="*/ 88900 h 1435100"/>
                <a:gd name="connsiteX68" fmla="*/ 2476500 w 3022600"/>
                <a:gd name="connsiteY68" fmla="*/ 76200 h 1435100"/>
                <a:gd name="connsiteX69" fmla="*/ 2387600 w 3022600"/>
                <a:gd name="connsiteY69" fmla="*/ 50800 h 1435100"/>
                <a:gd name="connsiteX70" fmla="*/ 2374900 w 3022600"/>
                <a:gd name="connsiteY70" fmla="*/ 38100 h 143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3022600" h="1435100">
                  <a:moveTo>
                    <a:pt x="2374900" y="38100"/>
                  </a:moveTo>
                  <a:lnTo>
                    <a:pt x="2374900" y="38100"/>
                  </a:lnTo>
                  <a:cubicBezTo>
                    <a:pt x="2336800" y="33867"/>
                    <a:pt x="2298489" y="31229"/>
                    <a:pt x="2260600" y="25400"/>
                  </a:cubicBezTo>
                  <a:cubicBezTo>
                    <a:pt x="2243348" y="22746"/>
                    <a:pt x="2226973" y="15822"/>
                    <a:pt x="2209800" y="12700"/>
                  </a:cubicBezTo>
                  <a:cubicBezTo>
                    <a:pt x="2180349" y="7345"/>
                    <a:pt x="2150533" y="4233"/>
                    <a:pt x="2120900" y="0"/>
                  </a:cubicBezTo>
                  <a:lnTo>
                    <a:pt x="1028700" y="25400"/>
                  </a:lnTo>
                  <a:cubicBezTo>
                    <a:pt x="998930" y="28534"/>
                    <a:pt x="969433" y="33867"/>
                    <a:pt x="939800" y="38100"/>
                  </a:cubicBezTo>
                  <a:cubicBezTo>
                    <a:pt x="914400" y="46567"/>
                    <a:pt x="889575" y="57006"/>
                    <a:pt x="863600" y="63500"/>
                  </a:cubicBezTo>
                  <a:cubicBezTo>
                    <a:pt x="829733" y="71967"/>
                    <a:pt x="795118" y="77861"/>
                    <a:pt x="762000" y="88900"/>
                  </a:cubicBezTo>
                  <a:cubicBezTo>
                    <a:pt x="749300" y="93133"/>
                    <a:pt x="735874" y="95613"/>
                    <a:pt x="723900" y="101600"/>
                  </a:cubicBezTo>
                  <a:cubicBezTo>
                    <a:pt x="710248" y="108426"/>
                    <a:pt x="699829" y="120987"/>
                    <a:pt x="685800" y="127000"/>
                  </a:cubicBezTo>
                  <a:cubicBezTo>
                    <a:pt x="669757" y="133876"/>
                    <a:pt x="651718" y="134684"/>
                    <a:pt x="635000" y="139700"/>
                  </a:cubicBezTo>
                  <a:cubicBezTo>
                    <a:pt x="480402" y="186079"/>
                    <a:pt x="625089" y="148528"/>
                    <a:pt x="508000" y="177800"/>
                  </a:cubicBezTo>
                  <a:cubicBezTo>
                    <a:pt x="398811" y="250593"/>
                    <a:pt x="536960" y="163320"/>
                    <a:pt x="431800" y="215900"/>
                  </a:cubicBezTo>
                  <a:cubicBezTo>
                    <a:pt x="418148" y="222726"/>
                    <a:pt x="407352" y="234474"/>
                    <a:pt x="393700" y="241300"/>
                  </a:cubicBezTo>
                  <a:cubicBezTo>
                    <a:pt x="381726" y="247287"/>
                    <a:pt x="367302" y="247499"/>
                    <a:pt x="355600" y="254000"/>
                  </a:cubicBezTo>
                  <a:cubicBezTo>
                    <a:pt x="328915" y="268825"/>
                    <a:pt x="304800" y="287867"/>
                    <a:pt x="279400" y="304800"/>
                  </a:cubicBezTo>
                  <a:cubicBezTo>
                    <a:pt x="266700" y="313267"/>
                    <a:pt x="252093" y="319407"/>
                    <a:pt x="241300" y="330200"/>
                  </a:cubicBezTo>
                  <a:cubicBezTo>
                    <a:pt x="228600" y="342900"/>
                    <a:pt x="216998" y="356802"/>
                    <a:pt x="203200" y="368300"/>
                  </a:cubicBezTo>
                  <a:cubicBezTo>
                    <a:pt x="191474" y="378071"/>
                    <a:pt x="176826" y="383929"/>
                    <a:pt x="165100" y="393700"/>
                  </a:cubicBezTo>
                  <a:cubicBezTo>
                    <a:pt x="67314" y="475188"/>
                    <a:pt x="183495" y="394137"/>
                    <a:pt x="88900" y="457200"/>
                  </a:cubicBezTo>
                  <a:cubicBezTo>
                    <a:pt x="80433" y="469900"/>
                    <a:pt x="74293" y="484507"/>
                    <a:pt x="63500" y="495300"/>
                  </a:cubicBezTo>
                  <a:cubicBezTo>
                    <a:pt x="52707" y="506093"/>
                    <a:pt x="33490" y="507757"/>
                    <a:pt x="25400" y="520700"/>
                  </a:cubicBezTo>
                  <a:cubicBezTo>
                    <a:pt x="11210" y="543404"/>
                    <a:pt x="0" y="596900"/>
                    <a:pt x="0" y="596900"/>
                  </a:cubicBezTo>
                  <a:cubicBezTo>
                    <a:pt x="4233" y="613833"/>
                    <a:pt x="4894" y="632088"/>
                    <a:pt x="12700" y="647700"/>
                  </a:cubicBezTo>
                  <a:cubicBezTo>
                    <a:pt x="32929" y="688158"/>
                    <a:pt x="65762" y="732135"/>
                    <a:pt x="101600" y="762000"/>
                  </a:cubicBezTo>
                  <a:cubicBezTo>
                    <a:pt x="113326" y="771771"/>
                    <a:pt x="127000" y="778933"/>
                    <a:pt x="139700" y="787400"/>
                  </a:cubicBezTo>
                  <a:cubicBezTo>
                    <a:pt x="162053" y="854460"/>
                    <a:pt x="144974" y="814361"/>
                    <a:pt x="203200" y="901700"/>
                  </a:cubicBezTo>
                  <a:lnTo>
                    <a:pt x="254000" y="977900"/>
                  </a:lnTo>
                  <a:cubicBezTo>
                    <a:pt x="262467" y="990600"/>
                    <a:pt x="266700" y="1007533"/>
                    <a:pt x="279400" y="1016000"/>
                  </a:cubicBezTo>
                  <a:lnTo>
                    <a:pt x="317500" y="1041400"/>
                  </a:lnTo>
                  <a:cubicBezTo>
                    <a:pt x="327829" y="1072388"/>
                    <a:pt x="330981" y="1092981"/>
                    <a:pt x="355600" y="1117600"/>
                  </a:cubicBezTo>
                  <a:cubicBezTo>
                    <a:pt x="370567" y="1132567"/>
                    <a:pt x="390329" y="1141925"/>
                    <a:pt x="406400" y="1155700"/>
                  </a:cubicBezTo>
                  <a:cubicBezTo>
                    <a:pt x="502324" y="1237921"/>
                    <a:pt x="373616" y="1147910"/>
                    <a:pt x="508000" y="1231900"/>
                  </a:cubicBezTo>
                  <a:cubicBezTo>
                    <a:pt x="554380" y="1260888"/>
                    <a:pt x="541716" y="1259050"/>
                    <a:pt x="596900" y="1282700"/>
                  </a:cubicBezTo>
                  <a:cubicBezTo>
                    <a:pt x="609205" y="1287973"/>
                    <a:pt x="623026" y="1289413"/>
                    <a:pt x="635000" y="1295400"/>
                  </a:cubicBezTo>
                  <a:cubicBezTo>
                    <a:pt x="708693" y="1332246"/>
                    <a:pt x="634839" y="1312802"/>
                    <a:pt x="723900" y="1346200"/>
                  </a:cubicBezTo>
                  <a:cubicBezTo>
                    <a:pt x="740243" y="1352329"/>
                    <a:pt x="758141" y="1353380"/>
                    <a:pt x="774700" y="1358900"/>
                  </a:cubicBezTo>
                  <a:cubicBezTo>
                    <a:pt x="796327" y="1366109"/>
                    <a:pt x="817368" y="1375041"/>
                    <a:pt x="838200" y="1384300"/>
                  </a:cubicBezTo>
                  <a:cubicBezTo>
                    <a:pt x="855500" y="1391989"/>
                    <a:pt x="871039" y="1403713"/>
                    <a:pt x="889000" y="1409700"/>
                  </a:cubicBezTo>
                  <a:cubicBezTo>
                    <a:pt x="909478" y="1416526"/>
                    <a:pt x="931559" y="1417165"/>
                    <a:pt x="952500" y="1422400"/>
                  </a:cubicBezTo>
                  <a:cubicBezTo>
                    <a:pt x="965487" y="1425647"/>
                    <a:pt x="977900" y="1430867"/>
                    <a:pt x="990600" y="1435100"/>
                  </a:cubicBezTo>
                  <a:cubicBezTo>
                    <a:pt x="1223597" y="1401815"/>
                    <a:pt x="890217" y="1447665"/>
                    <a:pt x="1231900" y="1409700"/>
                  </a:cubicBezTo>
                  <a:cubicBezTo>
                    <a:pt x="1403280" y="1390658"/>
                    <a:pt x="1220912" y="1404392"/>
                    <a:pt x="1371600" y="1384300"/>
                  </a:cubicBezTo>
                  <a:cubicBezTo>
                    <a:pt x="1413771" y="1378677"/>
                    <a:pt x="1456099" y="1373532"/>
                    <a:pt x="1498600" y="1371600"/>
                  </a:cubicBezTo>
                  <a:cubicBezTo>
                    <a:pt x="1642447" y="1365061"/>
                    <a:pt x="1786467" y="1363133"/>
                    <a:pt x="1930400" y="1358900"/>
                  </a:cubicBezTo>
                  <a:cubicBezTo>
                    <a:pt x="2123508" y="1334762"/>
                    <a:pt x="1954205" y="1358434"/>
                    <a:pt x="2095500" y="1333500"/>
                  </a:cubicBezTo>
                  <a:cubicBezTo>
                    <a:pt x="2146217" y="1324550"/>
                    <a:pt x="2199042" y="1324386"/>
                    <a:pt x="2247900" y="1308100"/>
                  </a:cubicBezTo>
                  <a:lnTo>
                    <a:pt x="2590800" y="1193800"/>
                  </a:lnTo>
                  <a:lnTo>
                    <a:pt x="2705100" y="1155700"/>
                  </a:lnTo>
                  <a:cubicBezTo>
                    <a:pt x="2717800" y="1151467"/>
                    <a:pt x="2732061" y="1150426"/>
                    <a:pt x="2743200" y="1143000"/>
                  </a:cubicBezTo>
                  <a:cubicBezTo>
                    <a:pt x="2755900" y="1134533"/>
                    <a:pt x="2767352" y="1123799"/>
                    <a:pt x="2781300" y="1117600"/>
                  </a:cubicBezTo>
                  <a:cubicBezTo>
                    <a:pt x="2805766" y="1106726"/>
                    <a:pt x="2832100" y="1100667"/>
                    <a:pt x="2857500" y="1092200"/>
                  </a:cubicBezTo>
                  <a:lnTo>
                    <a:pt x="2895600" y="1079500"/>
                  </a:lnTo>
                  <a:cubicBezTo>
                    <a:pt x="2912533" y="1054100"/>
                    <a:pt x="2938996" y="1032916"/>
                    <a:pt x="2946400" y="1003300"/>
                  </a:cubicBezTo>
                  <a:cubicBezTo>
                    <a:pt x="2950469" y="987024"/>
                    <a:pt x="2962690" y="932620"/>
                    <a:pt x="2971800" y="914400"/>
                  </a:cubicBezTo>
                  <a:cubicBezTo>
                    <a:pt x="2978626" y="900748"/>
                    <a:pt x="2990374" y="889952"/>
                    <a:pt x="2997200" y="876300"/>
                  </a:cubicBezTo>
                  <a:cubicBezTo>
                    <a:pt x="3010217" y="850265"/>
                    <a:pt x="3017770" y="798852"/>
                    <a:pt x="3022600" y="774700"/>
                  </a:cubicBezTo>
                  <a:cubicBezTo>
                    <a:pt x="3018372" y="736645"/>
                    <a:pt x="3008601" y="629805"/>
                    <a:pt x="2997200" y="584200"/>
                  </a:cubicBezTo>
                  <a:cubicBezTo>
                    <a:pt x="2990706" y="558225"/>
                    <a:pt x="2994077" y="522852"/>
                    <a:pt x="2971800" y="508000"/>
                  </a:cubicBezTo>
                  <a:lnTo>
                    <a:pt x="2933700" y="482600"/>
                  </a:lnTo>
                  <a:cubicBezTo>
                    <a:pt x="2908976" y="408427"/>
                    <a:pt x="2940345" y="476545"/>
                    <a:pt x="2882900" y="419100"/>
                  </a:cubicBezTo>
                  <a:cubicBezTo>
                    <a:pt x="2872107" y="408307"/>
                    <a:pt x="2867271" y="392726"/>
                    <a:pt x="2857500" y="381000"/>
                  </a:cubicBezTo>
                  <a:cubicBezTo>
                    <a:pt x="2846002" y="367202"/>
                    <a:pt x="2830898" y="356698"/>
                    <a:pt x="2819400" y="342900"/>
                  </a:cubicBezTo>
                  <a:cubicBezTo>
                    <a:pt x="2766483" y="279400"/>
                    <a:pt x="2825750" y="325967"/>
                    <a:pt x="2755900" y="279400"/>
                  </a:cubicBezTo>
                  <a:cubicBezTo>
                    <a:pt x="2733547" y="212340"/>
                    <a:pt x="2754339" y="248726"/>
                    <a:pt x="2667000" y="190500"/>
                  </a:cubicBezTo>
                  <a:lnTo>
                    <a:pt x="2552700" y="114300"/>
                  </a:lnTo>
                  <a:cubicBezTo>
                    <a:pt x="2540000" y="105833"/>
                    <a:pt x="2529080" y="93727"/>
                    <a:pt x="2514600" y="88900"/>
                  </a:cubicBezTo>
                  <a:cubicBezTo>
                    <a:pt x="2501900" y="84667"/>
                    <a:pt x="2489372" y="79878"/>
                    <a:pt x="2476500" y="76200"/>
                  </a:cubicBezTo>
                  <a:cubicBezTo>
                    <a:pt x="2434351" y="64157"/>
                    <a:pt x="2425663" y="66025"/>
                    <a:pt x="2387600" y="50800"/>
                  </a:cubicBezTo>
                  <a:cubicBezTo>
                    <a:pt x="2378811" y="47284"/>
                    <a:pt x="2377017" y="40217"/>
                    <a:pt x="2374900" y="38100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/>
                <p:cNvSpPr/>
                <p:nvPr/>
              </p:nvSpPr>
              <p:spPr>
                <a:xfrm>
                  <a:off x="1364310" y="3275238"/>
                  <a:ext cx="44037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Rectangle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4310" y="3275238"/>
                  <a:ext cx="44037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Oval 59"/>
            <p:cNvSpPr/>
            <p:nvPr/>
          </p:nvSpPr>
          <p:spPr>
            <a:xfrm>
              <a:off x="1658342" y="3752661"/>
              <a:ext cx="171264" cy="19449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057899" y="3971656"/>
              <a:ext cx="171264" cy="19449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3891265" y="3533667"/>
              <a:ext cx="171264" cy="19449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2183254" y="3492031"/>
              <a:ext cx="123116" cy="13888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2352204" y="4263658"/>
              <a:ext cx="123116" cy="13888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51240" y="2936738"/>
            <a:ext cx="4298685" cy="2016262"/>
            <a:chOff x="451240" y="2936738"/>
            <a:chExt cx="4298685" cy="20162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451240" y="2936738"/>
                  <a:ext cx="4940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240" y="2936738"/>
                  <a:ext cx="49404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Freeform 12"/>
            <p:cNvSpPr/>
            <p:nvPr/>
          </p:nvSpPr>
          <p:spPr>
            <a:xfrm>
              <a:off x="508000" y="2971800"/>
              <a:ext cx="4241925" cy="1981200"/>
            </a:xfrm>
            <a:custGeom>
              <a:avLst/>
              <a:gdLst>
                <a:gd name="connsiteX0" fmla="*/ 3263900 w 4241925"/>
                <a:gd name="connsiteY0" fmla="*/ 0 h 1981200"/>
                <a:gd name="connsiteX1" fmla="*/ 3263900 w 4241925"/>
                <a:gd name="connsiteY1" fmla="*/ 0 h 1981200"/>
                <a:gd name="connsiteX2" fmla="*/ 3111500 w 4241925"/>
                <a:gd name="connsiteY2" fmla="*/ 12700 h 1981200"/>
                <a:gd name="connsiteX3" fmla="*/ 3073400 w 4241925"/>
                <a:gd name="connsiteY3" fmla="*/ 25400 h 1981200"/>
                <a:gd name="connsiteX4" fmla="*/ 2971800 w 4241925"/>
                <a:gd name="connsiteY4" fmla="*/ 38100 h 1981200"/>
                <a:gd name="connsiteX5" fmla="*/ 2819400 w 4241925"/>
                <a:gd name="connsiteY5" fmla="*/ 63500 h 1981200"/>
                <a:gd name="connsiteX6" fmla="*/ 2565400 w 4241925"/>
                <a:gd name="connsiteY6" fmla="*/ 101600 h 1981200"/>
                <a:gd name="connsiteX7" fmla="*/ 2082800 w 4241925"/>
                <a:gd name="connsiteY7" fmla="*/ 114300 h 1981200"/>
                <a:gd name="connsiteX8" fmla="*/ 1155700 w 4241925"/>
                <a:gd name="connsiteY8" fmla="*/ 139700 h 1981200"/>
                <a:gd name="connsiteX9" fmla="*/ 723900 w 4241925"/>
                <a:gd name="connsiteY9" fmla="*/ 152400 h 1981200"/>
                <a:gd name="connsiteX10" fmla="*/ 533400 w 4241925"/>
                <a:gd name="connsiteY10" fmla="*/ 177800 h 1981200"/>
                <a:gd name="connsiteX11" fmla="*/ 457200 w 4241925"/>
                <a:gd name="connsiteY11" fmla="*/ 203200 h 1981200"/>
                <a:gd name="connsiteX12" fmla="*/ 431800 w 4241925"/>
                <a:gd name="connsiteY12" fmla="*/ 241300 h 1981200"/>
                <a:gd name="connsiteX13" fmla="*/ 355600 w 4241925"/>
                <a:gd name="connsiteY13" fmla="*/ 266700 h 1981200"/>
                <a:gd name="connsiteX14" fmla="*/ 304800 w 4241925"/>
                <a:gd name="connsiteY14" fmla="*/ 317500 h 1981200"/>
                <a:gd name="connsiteX15" fmla="*/ 292100 w 4241925"/>
                <a:gd name="connsiteY15" fmla="*/ 355600 h 1981200"/>
                <a:gd name="connsiteX16" fmla="*/ 254000 w 4241925"/>
                <a:gd name="connsiteY16" fmla="*/ 393700 h 1981200"/>
                <a:gd name="connsiteX17" fmla="*/ 241300 w 4241925"/>
                <a:gd name="connsiteY17" fmla="*/ 431800 h 1981200"/>
                <a:gd name="connsiteX18" fmla="*/ 177800 w 4241925"/>
                <a:gd name="connsiteY18" fmla="*/ 508000 h 1981200"/>
                <a:gd name="connsiteX19" fmla="*/ 152400 w 4241925"/>
                <a:gd name="connsiteY19" fmla="*/ 584200 h 1981200"/>
                <a:gd name="connsiteX20" fmla="*/ 127000 w 4241925"/>
                <a:gd name="connsiteY20" fmla="*/ 635000 h 1981200"/>
                <a:gd name="connsiteX21" fmla="*/ 101600 w 4241925"/>
                <a:gd name="connsiteY21" fmla="*/ 711200 h 1981200"/>
                <a:gd name="connsiteX22" fmla="*/ 88900 w 4241925"/>
                <a:gd name="connsiteY22" fmla="*/ 749300 h 1981200"/>
                <a:gd name="connsiteX23" fmla="*/ 63500 w 4241925"/>
                <a:gd name="connsiteY23" fmla="*/ 787400 h 1981200"/>
                <a:gd name="connsiteX24" fmla="*/ 38100 w 4241925"/>
                <a:gd name="connsiteY24" fmla="*/ 876300 h 1981200"/>
                <a:gd name="connsiteX25" fmla="*/ 25400 w 4241925"/>
                <a:gd name="connsiteY25" fmla="*/ 914400 h 1981200"/>
                <a:gd name="connsiteX26" fmla="*/ 12700 w 4241925"/>
                <a:gd name="connsiteY26" fmla="*/ 1003300 h 1981200"/>
                <a:gd name="connsiteX27" fmla="*/ 0 w 4241925"/>
                <a:gd name="connsiteY27" fmla="*/ 1041400 h 1981200"/>
                <a:gd name="connsiteX28" fmla="*/ 12700 w 4241925"/>
                <a:gd name="connsiteY28" fmla="*/ 1181100 h 1981200"/>
                <a:gd name="connsiteX29" fmla="*/ 76200 w 4241925"/>
                <a:gd name="connsiteY29" fmla="*/ 1295400 h 1981200"/>
                <a:gd name="connsiteX30" fmla="*/ 114300 w 4241925"/>
                <a:gd name="connsiteY30" fmla="*/ 1333500 h 1981200"/>
                <a:gd name="connsiteX31" fmla="*/ 139700 w 4241925"/>
                <a:gd name="connsiteY31" fmla="*/ 1371600 h 1981200"/>
                <a:gd name="connsiteX32" fmla="*/ 177800 w 4241925"/>
                <a:gd name="connsiteY32" fmla="*/ 1397000 h 1981200"/>
                <a:gd name="connsiteX33" fmla="*/ 228600 w 4241925"/>
                <a:gd name="connsiteY33" fmla="*/ 1435100 h 1981200"/>
                <a:gd name="connsiteX34" fmla="*/ 266700 w 4241925"/>
                <a:gd name="connsiteY34" fmla="*/ 1460500 h 1981200"/>
                <a:gd name="connsiteX35" fmla="*/ 317500 w 4241925"/>
                <a:gd name="connsiteY35" fmla="*/ 1498600 h 1981200"/>
                <a:gd name="connsiteX36" fmla="*/ 355600 w 4241925"/>
                <a:gd name="connsiteY36" fmla="*/ 1524000 h 1981200"/>
                <a:gd name="connsiteX37" fmla="*/ 393700 w 4241925"/>
                <a:gd name="connsiteY37" fmla="*/ 1562100 h 1981200"/>
                <a:gd name="connsiteX38" fmla="*/ 444500 w 4241925"/>
                <a:gd name="connsiteY38" fmla="*/ 1574800 h 1981200"/>
                <a:gd name="connsiteX39" fmla="*/ 482600 w 4241925"/>
                <a:gd name="connsiteY39" fmla="*/ 1600200 h 1981200"/>
                <a:gd name="connsiteX40" fmla="*/ 533400 w 4241925"/>
                <a:gd name="connsiteY40" fmla="*/ 1638300 h 1981200"/>
                <a:gd name="connsiteX41" fmla="*/ 571500 w 4241925"/>
                <a:gd name="connsiteY41" fmla="*/ 1651000 h 1981200"/>
                <a:gd name="connsiteX42" fmla="*/ 609600 w 4241925"/>
                <a:gd name="connsiteY42" fmla="*/ 1676400 h 1981200"/>
                <a:gd name="connsiteX43" fmla="*/ 647700 w 4241925"/>
                <a:gd name="connsiteY43" fmla="*/ 1689100 h 1981200"/>
                <a:gd name="connsiteX44" fmla="*/ 685800 w 4241925"/>
                <a:gd name="connsiteY44" fmla="*/ 1714500 h 1981200"/>
                <a:gd name="connsiteX45" fmla="*/ 762000 w 4241925"/>
                <a:gd name="connsiteY45" fmla="*/ 1739900 h 1981200"/>
                <a:gd name="connsiteX46" fmla="*/ 863600 w 4241925"/>
                <a:gd name="connsiteY46" fmla="*/ 1790700 h 1981200"/>
                <a:gd name="connsiteX47" fmla="*/ 901700 w 4241925"/>
                <a:gd name="connsiteY47" fmla="*/ 1803400 h 1981200"/>
                <a:gd name="connsiteX48" fmla="*/ 990600 w 4241925"/>
                <a:gd name="connsiteY48" fmla="*/ 1828800 h 1981200"/>
                <a:gd name="connsiteX49" fmla="*/ 1028700 w 4241925"/>
                <a:gd name="connsiteY49" fmla="*/ 1854200 h 1981200"/>
                <a:gd name="connsiteX50" fmla="*/ 1092200 w 4241925"/>
                <a:gd name="connsiteY50" fmla="*/ 1866900 h 1981200"/>
                <a:gd name="connsiteX51" fmla="*/ 1168400 w 4241925"/>
                <a:gd name="connsiteY51" fmla="*/ 1892300 h 1981200"/>
                <a:gd name="connsiteX52" fmla="*/ 1346200 w 4241925"/>
                <a:gd name="connsiteY52" fmla="*/ 1917700 h 1981200"/>
                <a:gd name="connsiteX53" fmla="*/ 1485900 w 4241925"/>
                <a:gd name="connsiteY53" fmla="*/ 1955800 h 1981200"/>
                <a:gd name="connsiteX54" fmla="*/ 1638300 w 4241925"/>
                <a:gd name="connsiteY54" fmla="*/ 1981200 h 1981200"/>
                <a:gd name="connsiteX55" fmla="*/ 3403600 w 4241925"/>
                <a:gd name="connsiteY55" fmla="*/ 1968500 h 1981200"/>
                <a:gd name="connsiteX56" fmla="*/ 3479800 w 4241925"/>
                <a:gd name="connsiteY56" fmla="*/ 1917700 h 1981200"/>
                <a:gd name="connsiteX57" fmla="*/ 3530600 w 4241925"/>
                <a:gd name="connsiteY57" fmla="*/ 1905000 h 1981200"/>
                <a:gd name="connsiteX58" fmla="*/ 3568700 w 4241925"/>
                <a:gd name="connsiteY58" fmla="*/ 1892300 h 1981200"/>
                <a:gd name="connsiteX59" fmla="*/ 3606800 w 4241925"/>
                <a:gd name="connsiteY59" fmla="*/ 1866900 h 1981200"/>
                <a:gd name="connsiteX60" fmla="*/ 3644900 w 4241925"/>
                <a:gd name="connsiteY60" fmla="*/ 1854200 h 1981200"/>
                <a:gd name="connsiteX61" fmla="*/ 3683000 w 4241925"/>
                <a:gd name="connsiteY61" fmla="*/ 1828800 h 1981200"/>
                <a:gd name="connsiteX62" fmla="*/ 3721100 w 4241925"/>
                <a:gd name="connsiteY62" fmla="*/ 1816100 h 1981200"/>
                <a:gd name="connsiteX63" fmla="*/ 3848100 w 4241925"/>
                <a:gd name="connsiteY63" fmla="*/ 1727200 h 1981200"/>
                <a:gd name="connsiteX64" fmla="*/ 3937000 w 4241925"/>
                <a:gd name="connsiteY64" fmla="*/ 1663700 h 1981200"/>
                <a:gd name="connsiteX65" fmla="*/ 3975100 w 4241925"/>
                <a:gd name="connsiteY65" fmla="*/ 1625600 h 1981200"/>
                <a:gd name="connsiteX66" fmla="*/ 4051300 w 4241925"/>
                <a:gd name="connsiteY66" fmla="*/ 1574800 h 1981200"/>
                <a:gd name="connsiteX67" fmla="*/ 4114800 w 4241925"/>
                <a:gd name="connsiteY67" fmla="*/ 1485900 h 1981200"/>
                <a:gd name="connsiteX68" fmla="*/ 4140200 w 4241925"/>
                <a:gd name="connsiteY68" fmla="*/ 1409700 h 1981200"/>
                <a:gd name="connsiteX69" fmla="*/ 4165600 w 4241925"/>
                <a:gd name="connsiteY69" fmla="*/ 1358900 h 1981200"/>
                <a:gd name="connsiteX70" fmla="*/ 4178300 w 4241925"/>
                <a:gd name="connsiteY70" fmla="*/ 1320800 h 1981200"/>
                <a:gd name="connsiteX71" fmla="*/ 4216400 w 4241925"/>
                <a:gd name="connsiteY71" fmla="*/ 1270000 h 1981200"/>
                <a:gd name="connsiteX72" fmla="*/ 4241800 w 4241925"/>
                <a:gd name="connsiteY72" fmla="*/ 1168400 h 1981200"/>
                <a:gd name="connsiteX73" fmla="*/ 4229100 w 4241925"/>
                <a:gd name="connsiteY73" fmla="*/ 927100 h 1981200"/>
                <a:gd name="connsiteX74" fmla="*/ 4216400 w 4241925"/>
                <a:gd name="connsiteY74" fmla="*/ 863600 h 1981200"/>
                <a:gd name="connsiteX75" fmla="*/ 4178300 w 4241925"/>
                <a:gd name="connsiteY75" fmla="*/ 749300 h 1981200"/>
                <a:gd name="connsiteX76" fmla="*/ 4140200 w 4241925"/>
                <a:gd name="connsiteY76" fmla="*/ 635000 h 1981200"/>
                <a:gd name="connsiteX77" fmla="*/ 4127500 w 4241925"/>
                <a:gd name="connsiteY77" fmla="*/ 596900 h 1981200"/>
                <a:gd name="connsiteX78" fmla="*/ 4102100 w 4241925"/>
                <a:gd name="connsiteY78" fmla="*/ 558800 h 1981200"/>
                <a:gd name="connsiteX79" fmla="*/ 4089400 w 4241925"/>
                <a:gd name="connsiteY79" fmla="*/ 520700 h 1981200"/>
                <a:gd name="connsiteX80" fmla="*/ 4013200 w 4241925"/>
                <a:gd name="connsiteY80" fmla="*/ 431800 h 1981200"/>
                <a:gd name="connsiteX81" fmla="*/ 3962400 w 4241925"/>
                <a:gd name="connsiteY81" fmla="*/ 355600 h 1981200"/>
                <a:gd name="connsiteX82" fmla="*/ 3911600 w 4241925"/>
                <a:gd name="connsiteY82" fmla="*/ 279400 h 1981200"/>
                <a:gd name="connsiteX83" fmla="*/ 3835400 w 4241925"/>
                <a:gd name="connsiteY83" fmla="*/ 228600 h 1981200"/>
                <a:gd name="connsiteX84" fmla="*/ 3759200 w 4241925"/>
                <a:gd name="connsiteY84" fmla="*/ 165100 h 1981200"/>
                <a:gd name="connsiteX85" fmla="*/ 3683000 w 4241925"/>
                <a:gd name="connsiteY85" fmla="*/ 139700 h 1981200"/>
                <a:gd name="connsiteX86" fmla="*/ 3568700 w 4241925"/>
                <a:gd name="connsiteY86" fmla="*/ 88900 h 1981200"/>
                <a:gd name="connsiteX87" fmla="*/ 3530600 w 4241925"/>
                <a:gd name="connsiteY87" fmla="*/ 76200 h 1981200"/>
                <a:gd name="connsiteX88" fmla="*/ 3492500 w 4241925"/>
                <a:gd name="connsiteY88" fmla="*/ 63500 h 1981200"/>
                <a:gd name="connsiteX89" fmla="*/ 3441700 w 4241925"/>
                <a:gd name="connsiteY89" fmla="*/ 50800 h 1981200"/>
                <a:gd name="connsiteX90" fmla="*/ 3403600 w 4241925"/>
                <a:gd name="connsiteY90" fmla="*/ 38100 h 1981200"/>
                <a:gd name="connsiteX91" fmla="*/ 3263900 w 4241925"/>
                <a:gd name="connsiteY91" fmla="*/ 0 h 198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241925" h="1981200">
                  <a:moveTo>
                    <a:pt x="3263900" y="0"/>
                  </a:moveTo>
                  <a:lnTo>
                    <a:pt x="3263900" y="0"/>
                  </a:lnTo>
                  <a:cubicBezTo>
                    <a:pt x="3213100" y="4233"/>
                    <a:pt x="3162029" y="5963"/>
                    <a:pt x="3111500" y="12700"/>
                  </a:cubicBezTo>
                  <a:cubicBezTo>
                    <a:pt x="3098230" y="14469"/>
                    <a:pt x="3086571" y="23005"/>
                    <a:pt x="3073400" y="25400"/>
                  </a:cubicBezTo>
                  <a:cubicBezTo>
                    <a:pt x="3039820" y="31505"/>
                    <a:pt x="3005667" y="33867"/>
                    <a:pt x="2971800" y="38100"/>
                  </a:cubicBezTo>
                  <a:cubicBezTo>
                    <a:pt x="2889906" y="65398"/>
                    <a:pt x="2968273" y="42232"/>
                    <a:pt x="2819400" y="63500"/>
                  </a:cubicBezTo>
                  <a:cubicBezTo>
                    <a:pt x="2777773" y="69447"/>
                    <a:pt x="2622381" y="99123"/>
                    <a:pt x="2565400" y="101600"/>
                  </a:cubicBezTo>
                  <a:cubicBezTo>
                    <a:pt x="2404630" y="108590"/>
                    <a:pt x="2243667" y="110067"/>
                    <a:pt x="2082800" y="114300"/>
                  </a:cubicBezTo>
                  <a:cubicBezTo>
                    <a:pt x="1713606" y="167042"/>
                    <a:pt x="2058091" y="121652"/>
                    <a:pt x="1155700" y="139700"/>
                  </a:cubicBezTo>
                  <a:lnTo>
                    <a:pt x="723900" y="152400"/>
                  </a:lnTo>
                  <a:cubicBezTo>
                    <a:pt x="628419" y="161080"/>
                    <a:pt x="606567" y="155850"/>
                    <a:pt x="533400" y="177800"/>
                  </a:cubicBezTo>
                  <a:cubicBezTo>
                    <a:pt x="507755" y="185493"/>
                    <a:pt x="457200" y="203200"/>
                    <a:pt x="457200" y="203200"/>
                  </a:cubicBezTo>
                  <a:cubicBezTo>
                    <a:pt x="448733" y="215900"/>
                    <a:pt x="444743" y="233210"/>
                    <a:pt x="431800" y="241300"/>
                  </a:cubicBezTo>
                  <a:cubicBezTo>
                    <a:pt x="409096" y="255490"/>
                    <a:pt x="355600" y="266700"/>
                    <a:pt x="355600" y="266700"/>
                  </a:cubicBezTo>
                  <a:cubicBezTo>
                    <a:pt x="321733" y="368300"/>
                    <a:pt x="372533" y="249767"/>
                    <a:pt x="304800" y="317500"/>
                  </a:cubicBezTo>
                  <a:cubicBezTo>
                    <a:pt x="295334" y="326966"/>
                    <a:pt x="299526" y="344461"/>
                    <a:pt x="292100" y="355600"/>
                  </a:cubicBezTo>
                  <a:cubicBezTo>
                    <a:pt x="282137" y="370544"/>
                    <a:pt x="266700" y="381000"/>
                    <a:pt x="254000" y="393700"/>
                  </a:cubicBezTo>
                  <a:cubicBezTo>
                    <a:pt x="249767" y="406400"/>
                    <a:pt x="247287" y="419826"/>
                    <a:pt x="241300" y="431800"/>
                  </a:cubicBezTo>
                  <a:cubicBezTo>
                    <a:pt x="223619" y="467163"/>
                    <a:pt x="205887" y="479913"/>
                    <a:pt x="177800" y="508000"/>
                  </a:cubicBezTo>
                  <a:cubicBezTo>
                    <a:pt x="169333" y="533400"/>
                    <a:pt x="164374" y="560253"/>
                    <a:pt x="152400" y="584200"/>
                  </a:cubicBezTo>
                  <a:cubicBezTo>
                    <a:pt x="143933" y="601133"/>
                    <a:pt x="134031" y="617422"/>
                    <a:pt x="127000" y="635000"/>
                  </a:cubicBezTo>
                  <a:cubicBezTo>
                    <a:pt x="117056" y="659859"/>
                    <a:pt x="110067" y="685800"/>
                    <a:pt x="101600" y="711200"/>
                  </a:cubicBezTo>
                  <a:cubicBezTo>
                    <a:pt x="97367" y="723900"/>
                    <a:pt x="96326" y="738161"/>
                    <a:pt x="88900" y="749300"/>
                  </a:cubicBezTo>
                  <a:cubicBezTo>
                    <a:pt x="80433" y="762000"/>
                    <a:pt x="70326" y="773748"/>
                    <a:pt x="63500" y="787400"/>
                  </a:cubicBezTo>
                  <a:cubicBezTo>
                    <a:pt x="53350" y="807700"/>
                    <a:pt x="43525" y="857311"/>
                    <a:pt x="38100" y="876300"/>
                  </a:cubicBezTo>
                  <a:cubicBezTo>
                    <a:pt x="34422" y="889172"/>
                    <a:pt x="29633" y="901700"/>
                    <a:pt x="25400" y="914400"/>
                  </a:cubicBezTo>
                  <a:cubicBezTo>
                    <a:pt x="21167" y="944033"/>
                    <a:pt x="18571" y="973947"/>
                    <a:pt x="12700" y="1003300"/>
                  </a:cubicBezTo>
                  <a:cubicBezTo>
                    <a:pt x="10075" y="1016427"/>
                    <a:pt x="0" y="1028013"/>
                    <a:pt x="0" y="1041400"/>
                  </a:cubicBezTo>
                  <a:cubicBezTo>
                    <a:pt x="0" y="1088159"/>
                    <a:pt x="6087" y="1134811"/>
                    <a:pt x="12700" y="1181100"/>
                  </a:cubicBezTo>
                  <a:cubicBezTo>
                    <a:pt x="18023" y="1218363"/>
                    <a:pt x="56809" y="1276009"/>
                    <a:pt x="76200" y="1295400"/>
                  </a:cubicBezTo>
                  <a:cubicBezTo>
                    <a:pt x="88900" y="1308100"/>
                    <a:pt x="102802" y="1319702"/>
                    <a:pt x="114300" y="1333500"/>
                  </a:cubicBezTo>
                  <a:cubicBezTo>
                    <a:pt x="124071" y="1345226"/>
                    <a:pt x="128907" y="1360807"/>
                    <a:pt x="139700" y="1371600"/>
                  </a:cubicBezTo>
                  <a:cubicBezTo>
                    <a:pt x="150493" y="1382393"/>
                    <a:pt x="165380" y="1388128"/>
                    <a:pt x="177800" y="1397000"/>
                  </a:cubicBezTo>
                  <a:cubicBezTo>
                    <a:pt x="195024" y="1409303"/>
                    <a:pt x="211376" y="1422797"/>
                    <a:pt x="228600" y="1435100"/>
                  </a:cubicBezTo>
                  <a:cubicBezTo>
                    <a:pt x="241020" y="1443972"/>
                    <a:pt x="254280" y="1451628"/>
                    <a:pt x="266700" y="1460500"/>
                  </a:cubicBezTo>
                  <a:cubicBezTo>
                    <a:pt x="283924" y="1472803"/>
                    <a:pt x="300276" y="1486297"/>
                    <a:pt x="317500" y="1498600"/>
                  </a:cubicBezTo>
                  <a:cubicBezTo>
                    <a:pt x="329920" y="1507472"/>
                    <a:pt x="343874" y="1514229"/>
                    <a:pt x="355600" y="1524000"/>
                  </a:cubicBezTo>
                  <a:cubicBezTo>
                    <a:pt x="369398" y="1535498"/>
                    <a:pt x="378106" y="1553189"/>
                    <a:pt x="393700" y="1562100"/>
                  </a:cubicBezTo>
                  <a:cubicBezTo>
                    <a:pt x="408855" y="1570760"/>
                    <a:pt x="427567" y="1570567"/>
                    <a:pt x="444500" y="1574800"/>
                  </a:cubicBezTo>
                  <a:cubicBezTo>
                    <a:pt x="457200" y="1583267"/>
                    <a:pt x="470180" y="1591328"/>
                    <a:pt x="482600" y="1600200"/>
                  </a:cubicBezTo>
                  <a:cubicBezTo>
                    <a:pt x="499824" y="1612503"/>
                    <a:pt x="515022" y="1627798"/>
                    <a:pt x="533400" y="1638300"/>
                  </a:cubicBezTo>
                  <a:cubicBezTo>
                    <a:pt x="545023" y="1644942"/>
                    <a:pt x="559526" y="1645013"/>
                    <a:pt x="571500" y="1651000"/>
                  </a:cubicBezTo>
                  <a:cubicBezTo>
                    <a:pt x="585152" y="1657826"/>
                    <a:pt x="595948" y="1669574"/>
                    <a:pt x="609600" y="1676400"/>
                  </a:cubicBezTo>
                  <a:cubicBezTo>
                    <a:pt x="621574" y="1682387"/>
                    <a:pt x="635726" y="1683113"/>
                    <a:pt x="647700" y="1689100"/>
                  </a:cubicBezTo>
                  <a:cubicBezTo>
                    <a:pt x="661352" y="1695926"/>
                    <a:pt x="671852" y="1708301"/>
                    <a:pt x="685800" y="1714500"/>
                  </a:cubicBezTo>
                  <a:cubicBezTo>
                    <a:pt x="710266" y="1725374"/>
                    <a:pt x="738053" y="1727926"/>
                    <a:pt x="762000" y="1739900"/>
                  </a:cubicBezTo>
                  <a:cubicBezTo>
                    <a:pt x="795867" y="1756833"/>
                    <a:pt x="827679" y="1778726"/>
                    <a:pt x="863600" y="1790700"/>
                  </a:cubicBezTo>
                  <a:cubicBezTo>
                    <a:pt x="876300" y="1794933"/>
                    <a:pt x="888828" y="1799722"/>
                    <a:pt x="901700" y="1803400"/>
                  </a:cubicBezTo>
                  <a:cubicBezTo>
                    <a:pt x="920689" y="1808825"/>
                    <a:pt x="970300" y="1818650"/>
                    <a:pt x="990600" y="1828800"/>
                  </a:cubicBezTo>
                  <a:cubicBezTo>
                    <a:pt x="1004252" y="1835626"/>
                    <a:pt x="1014408" y="1848841"/>
                    <a:pt x="1028700" y="1854200"/>
                  </a:cubicBezTo>
                  <a:cubicBezTo>
                    <a:pt x="1048911" y="1861779"/>
                    <a:pt x="1071375" y="1861220"/>
                    <a:pt x="1092200" y="1866900"/>
                  </a:cubicBezTo>
                  <a:cubicBezTo>
                    <a:pt x="1118031" y="1873945"/>
                    <a:pt x="1141990" y="1887898"/>
                    <a:pt x="1168400" y="1892300"/>
                  </a:cubicBezTo>
                  <a:cubicBezTo>
                    <a:pt x="1278266" y="1910611"/>
                    <a:pt x="1219048" y="1901806"/>
                    <a:pt x="1346200" y="1917700"/>
                  </a:cubicBezTo>
                  <a:cubicBezTo>
                    <a:pt x="1398585" y="1935162"/>
                    <a:pt x="1420422" y="1943523"/>
                    <a:pt x="1485900" y="1955800"/>
                  </a:cubicBezTo>
                  <a:cubicBezTo>
                    <a:pt x="1723739" y="2000395"/>
                    <a:pt x="1493572" y="1945018"/>
                    <a:pt x="1638300" y="1981200"/>
                  </a:cubicBezTo>
                  <a:lnTo>
                    <a:pt x="3403600" y="1968500"/>
                  </a:lnTo>
                  <a:cubicBezTo>
                    <a:pt x="3454417" y="1967784"/>
                    <a:pt x="3438032" y="1941567"/>
                    <a:pt x="3479800" y="1917700"/>
                  </a:cubicBezTo>
                  <a:cubicBezTo>
                    <a:pt x="3494955" y="1909040"/>
                    <a:pt x="3513817" y="1909795"/>
                    <a:pt x="3530600" y="1905000"/>
                  </a:cubicBezTo>
                  <a:cubicBezTo>
                    <a:pt x="3543472" y="1901322"/>
                    <a:pt x="3556726" y="1898287"/>
                    <a:pt x="3568700" y="1892300"/>
                  </a:cubicBezTo>
                  <a:cubicBezTo>
                    <a:pt x="3582352" y="1885474"/>
                    <a:pt x="3593148" y="1873726"/>
                    <a:pt x="3606800" y="1866900"/>
                  </a:cubicBezTo>
                  <a:cubicBezTo>
                    <a:pt x="3618774" y="1860913"/>
                    <a:pt x="3632926" y="1860187"/>
                    <a:pt x="3644900" y="1854200"/>
                  </a:cubicBezTo>
                  <a:cubicBezTo>
                    <a:pt x="3658552" y="1847374"/>
                    <a:pt x="3669348" y="1835626"/>
                    <a:pt x="3683000" y="1828800"/>
                  </a:cubicBezTo>
                  <a:cubicBezTo>
                    <a:pt x="3694974" y="1822813"/>
                    <a:pt x="3709398" y="1822601"/>
                    <a:pt x="3721100" y="1816100"/>
                  </a:cubicBezTo>
                  <a:cubicBezTo>
                    <a:pt x="3773653" y="1786904"/>
                    <a:pt x="3801486" y="1760496"/>
                    <a:pt x="3848100" y="1727200"/>
                  </a:cubicBezTo>
                  <a:cubicBezTo>
                    <a:pt x="3888304" y="1698483"/>
                    <a:pt x="3895495" y="1699276"/>
                    <a:pt x="3937000" y="1663700"/>
                  </a:cubicBezTo>
                  <a:cubicBezTo>
                    <a:pt x="3950637" y="1652011"/>
                    <a:pt x="3960923" y="1636627"/>
                    <a:pt x="3975100" y="1625600"/>
                  </a:cubicBezTo>
                  <a:cubicBezTo>
                    <a:pt x="3999197" y="1606858"/>
                    <a:pt x="4032984" y="1599222"/>
                    <a:pt x="4051300" y="1574800"/>
                  </a:cubicBezTo>
                  <a:cubicBezTo>
                    <a:pt x="4056417" y="1567977"/>
                    <a:pt x="4108047" y="1501094"/>
                    <a:pt x="4114800" y="1485900"/>
                  </a:cubicBezTo>
                  <a:cubicBezTo>
                    <a:pt x="4125674" y="1461434"/>
                    <a:pt x="4128226" y="1433647"/>
                    <a:pt x="4140200" y="1409700"/>
                  </a:cubicBezTo>
                  <a:cubicBezTo>
                    <a:pt x="4148667" y="1392767"/>
                    <a:pt x="4158142" y="1376301"/>
                    <a:pt x="4165600" y="1358900"/>
                  </a:cubicBezTo>
                  <a:cubicBezTo>
                    <a:pt x="4170873" y="1346595"/>
                    <a:pt x="4171658" y="1332423"/>
                    <a:pt x="4178300" y="1320800"/>
                  </a:cubicBezTo>
                  <a:cubicBezTo>
                    <a:pt x="4188802" y="1302422"/>
                    <a:pt x="4203700" y="1286933"/>
                    <a:pt x="4216400" y="1270000"/>
                  </a:cubicBezTo>
                  <a:cubicBezTo>
                    <a:pt x="4224867" y="1236133"/>
                    <a:pt x="4243635" y="1203261"/>
                    <a:pt x="4241800" y="1168400"/>
                  </a:cubicBezTo>
                  <a:cubicBezTo>
                    <a:pt x="4237567" y="1087967"/>
                    <a:pt x="4235789" y="1007366"/>
                    <a:pt x="4229100" y="927100"/>
                  </a:cubicBezTo>
                  <a:cubicBezTo>
                    <a:pt x="4227307" y="905589"/>
                    <a:pt x="4222080" y="884425"/>
                    <a:pt x="4216400" y="863600"/>
                  </a:cubicBezTo>
                  <a:lnTo>
                    <a:pt x="4178300" y="749300"/>
                  </a:lnTo>
                  <a:lnTo>
                    <a:pt x="4140200" y="635000"/>
                  </a:lnTo>
                  <a:cubicBezTo>
                    <a:pt x="4135967" y="622300"/>
                    <a:pt x="4134926" y="608039"/>
                    <a:pt x="4127500" y="596900"/>
                  </a:cubicBezTo>
                  <a:cubicBezTo>
                    <a:pt x="4119033" y="584200"/>
                    <a:pt x="4108926" y="572452"/>
                    <a:pt x="4102100" y="558800"/>
                  </a:cubicBezTo>
                  <a:cubicBezTo>
                    <a:pt x="4096113" y="546826"/>
                    <a:pt x="4096042" y="532323"/>
                    <a:pt x="4089400" y="520700"/>
                  </a:cubicBezTo>
                  <a:cubicBezTo>
                    <a:pt x="4067677" y="482685"/>
                    <a:pt x="4043227" y="461827"/>
                    <a:pt x="4013200" y="431800"/>
                  </a:cubicBezTo>
                  <a:cubicBezTo>
                    <a:pt x="3988911" y="358934"/>
                    <a:pt x="4017894" y="426949"/>
                    <a:pt x="3962400" y="355600"/>
                  </a:cubicBezTo>
                  <a:cubicBezTo>
                    <a:pt x="3943658" y="331503"/>
                    <a:pt x="3937000" y="296333"/>
                    <a:pt x="3911600" y="279400"/>
                  </a:cubicBezTo>
                  <a:cubicBezTo>
                    <a:pt x="3886200" y="262467"/>
                    <a:pt x="3856986" y="250186"/>
                    <a:pt x="3835400" y="228600"/>
                  </a:cubicBezTo>
                  <a:cubicBezTo>
                    <a:pt x="3811474" y="204674"/>
                    <a:pt x="3791026" y="179245"/>
                    <a:pt x="3759200" y="165100"/>
                  </a:cubicBezTo>
                  <a:cubicBezTo>
                    <a:pt x="3734734" y="154226"/>
                    <a:pt x="3705277" y="154552"/>
                    <a:pt x="3683000" y="139700"/>
                  </a:cubicBezTo>
                  <a:cubicBezTo>
                    <a:pt x="3622623" y="99448"/>
                    <a:pt x="3659380" y="119127"/>
                    <a:pt x="3568700" y="88900"/>
                  </a:cubicBezTo>
                  <a:lnTo>
                    <a:pt x="3530600" y="76200"/>
                  </a:lnTo>
                  <a:cubicBezTo>
                    <a:pt x="3517900" y="71967"/>
                    <a:pt x="3505487" y="66747"/>
                    <a:pt x="3492500" y="63500"/>
                  </a:cubicBezTo>
                  <a:cubicBezTo>
                    <a:pt x="3475567" y="59267"/>
                    <a:pt x="3458483" y="55595"/>
                    <a:pt x="3441700" y="50800"/>
                  </a:cubicBezTo>
                  <a:cubicBezTo>
                    <a:pt x="3428828" y="47122"/>
                    <a:pt x="3416884" y="39760"/>
                    <a:pt x="3403600" y="38100"/>
                  </a:cubicBezTo>
                  <a:cubicBezTo>
                    <a:pt x="3299403" y="25075"/>
                    <a:pt x="3287183" y="6350"/>
                    <a:pt x="3263900" y="0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91964" y="3699572"/>
            <a:ext cx="1366378" cy="476646"/>
            <a:chOff x="291964" y="3699572"/>
            <a:chExt cx="1366378" cy="476646"/>
          </a:xfrm>
        </p:grpSpPr>
        <p:grpSp>
          <p:nvGrpSpPr>
            <p:cNvPr id="14" name="Group 13"/>
            <p:cNvGrpSpPr/>
            <p:nvPr/>
          </p:nvGrpSpPr>
          <p:grpSpPr>
            <a:xfrm>
              <a:off x="291964" y="3981721"/>
              <a:ext cx="627586" cy="194497"/>
              <a:chOff x="291964" y="3981721"/>
              <a:chExt cx="627586" cy="194497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748286" y="3981721"/>
                <a:ext cx="171264" cy="19449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Arrow Connector 49"/>
              <p:cNvCxnSpPr>
                <a:endCxn id="49" idx="2"/>
              </p:cNvCxnSpPr>
              <p:nvPr/>
            </p:nvCxnSpPr>
            <p:spPr>
              <a:xfrm>
                <a:off x="291964" y="4061104"/>
                <a:ext cx="456322" cy="1786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/>
              <p:cNvSpPr/>
              <p:nvPr/>
            </p:nvSpPr>
            <p:spPr>
              <a:xfrm>
                <a:off x="792406" y="4032294"/>
                <a:ext cx="83023" cy="976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919550" y="3699572"/>
              <a:ext cx="738792" cy="379398"/>
              <a:chOff x="919550" y="3699572"/>
              <a:chExt cx="738792" cy="379398"/>
            </a:xfrm>
          </p:grpSpPr>
          <p:cxnSp>
            <p:nvCxnSpPr>
              <p:cNvPr id="15" name="Straight Arrow Connector 14"/>
              <p:cNvCxnSpPr>
                <a:stCxn id="49" idx="6"/>
                <a:endCxn id="60" idx="2"/>
              </p:cNvCxnSpPr>
              <p:nvPr/>
            </p:nvCxnSpPr>
            <p:spPr>
              <a:xfrm flipV="1">
                <a:off x="919550" y="3849910"/>
                <a:ext cx="738792" cy="22906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ectangle 32"/>
              <p:cNvSpPr/>
              <p:nvPr/>
            </p:nvSpPr>
            <p:spPr>
              <a:xfrm>
                <a:off x="1022862" y="3699572"/>
                <a:ext cx="2904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l-GR" dirty="0"/>
                  <a:t>ε</a:t>
                </a:r>
                <a:endParaRPr lang="en-US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232575" y="5098361"/>
                <a:ext cx="24854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prstClr val="white"/>
                    </a:solidFill>
                    <a:latin typeface="Calibri Light" panose="020F0302020204030204"/>
                  </a:rPr>
                  <a:t>Make sure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accepts </a:t>
                </a:r>
                <a:r>
                  <a:rPr lang="el-GR" dirty="0"/>
                  <a:t>ε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575" y="5098361"/>
                <a:ext cx="2485489" cy="369332"/>
              </a:xfrm>
              <a:prstGeom prst="rect">
                <a:avLst/>
              </a:prstGeom>
              <a:blipFill>
                <a:blip r:embed="rId7"/>
                <a:stretch>
                  <a:fillRect l="-196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727442" y="3306070"/>
                <a:ext cx="4502488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i="0" dirty="0">
                    <a:latin typeface="+mj-lt"/>
                  </a:rPr>
                  <a:t> should accept input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i="0" dirty="0">
                    <a:latin typeface="+mj-lt"/>
                  </a:rPr>
                  <a:t>   </a:t>
                </a:r>
                <a:endParaRPr lang="en-US" sz="2000" dirty="0">
                  <a:latin typeface="+mj-lt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i="0" dirty="0">
                    <a:latin typeface="+mj-lt"/>
                  </a:rPr>
                  <a:t>  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… 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i="0" dirty="0">
                    <a:latin typeface="+mj-lt"/>
                  </a:rPr>
                  <a:t>  </a:t>
                </a:r>
                <a:endParaRPr lang="en-US" sz="2000" dirty="0">
                  <a:latin typeface="+mj-lt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latin typeface="+mj-lt"/>
                  </a:rPr>
                  <a:t>   where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>
                    <a:latin typeface="+mj-lt"/>
                  </a:rPr>
                  <a:t> and 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>
                    <a:latin typeface="+mj-lt"/>
                  </a:rPr>
                  <a:t> accepts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442" y="3306070"/>
                <a:ext cx="4502488" cy="1169551"/>
              </a:xfrm>
              <a:prstGeom prst="rect">
                <a:avLst/>
              </a:prstGeom>
              <a:blipFill>
                <a:blip r:embed="rId8"/>
                <a:stretch>
                  <a:fillRect t="-260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/>
          <p:cNvGrpSpPr/>
          <p:nvPr/>
        </p:nvGrpSpPr>
        <p:grpSpPr>
          <a:xfrm>
            <a:off x="5605179" y="4826023"/>
            <a:ext cx="3353818" cy="369332"/>
            <a:chOff x="8265170" y="5904118"/>
            <a:chExt cx="3353818" cy="369332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8908445" y="6090557"/>
              <a:ext cx="2710543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/>
                <p:cNvSpPr/>
                <p:nvPr/>
              </p:nvSpPr>
              <p:spPr>
                <a:xfrm>
                  <a:off x="8265170" y="5904118"/>
                  <a:ext cx="65146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5170" y="5904118"/>
                  <a:ext cx="65146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72"/>
          <p:cNvGrpSpPr/>
          <p:nvPr/>
        </p:nvGrpSpPr>
        <p:grpSpPr>
          <a:xfrm>
            <a:off x="6386913" y="4920129"/>
            <a:ext cx="2558801" cy="405681"/>
            <a:chOff x="9046904" y="5998224"/>
            <a:chExt cx="2558801" cy="405681"/>
          </a:xfrm>
        </p:grpSpPr>
        <p:cxnSp>
          <p:nvCxnSpPr>
            <p:cNvPr id="74" name="Straight Connector 73"/>
            <p:cNvCxnSpPr/>
            <p:nvPr/>
          </p:nvCxnSpPr>
          <p:spPr>
            <a:xfrm flipH="1">
              <a:off x="9684544" y="5998224"/>
              <a:ext cx="340" cy="18112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/>
                <p:cNvSpPr/>
                <p:nvPr/>
              </p:nvSpPr>
              <p:spPr>
                <a:xfrm>
                  <a:off x="9046904" y="6034573"/>
                  <a:ext cx="4607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Rectangl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6904" y="6034573"/>
                  <a:ext cx="460767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Connector 75"/>
            <p:cNvCxnSpPr/>
            <p:nvPr/>
          </p:nvCxnSpPr>
          <p:spPr>
            <a:xfrm flipH="1">
              <a:off x="9967351" y="5998224"/>
              <a:ext cx="340" cy="18112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11125994" y="5998224"/>
              <a:ext cx="340" cy="18112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9631876" y="6034573"/>
                  <a:ext cx="4660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1876" y="6034573"/>
                  <a:ext cx="466089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10313798" y="6030491"/>
                  <a:ext cx="4660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13798" y="6030491"/>
                  <a:ext cx="46608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/>
                <p:cNvSpPr/>
                <p:nvPr/>
              </p:nvSpPr>
              <p:spPr>
                <a:xfrm>
                  <a:off x="11139616" y="6030491"/>
                  <a:ext cx="4660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" name="Rectangle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39616" y="6030491"/>
                  <a:ext cx="46608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5078314" y="3059849"/>
                <a:ext cx="4926297" cy="246221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C000"/>
                    </a:solidFill>
                  </a:rPr>
                  <a:t>Check-in 2.3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has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states, how many states does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 have by this construction?</a:t>
                </a:r>
              </a:p>
              <a:p>
                <a:pPr marL="457200" indent="-457200">
                  <a:buAutoNum type="alphaLcParenBoth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/>
              </a:p>
              <a:p>
                <a:pPr marL="457200" indent="-457200">
                  <a:buAutoNum type="alphaLcParenBoth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400" dirty="0"/>
              </a:p>
              <a:p>
                <a:pPr marL="457200" indent="-457200">
                  <a:buAutoNum type="alphaLcParenBoth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314" y="3059849"/>
                <a:ext cx="4926297" cy="2462213"/>
              </a:xfrm>
              <a:prstGeom prst="rect">
                <a:avLst/>
              </a:prstGeom>
              <a:blipFill>
                <a:blip r:embed="rId14"/>
                <a:stretch>
                  <a:fillRect l="-1597" t="-1220" b="-3902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 81"/>
          <p:cNvSpPr/>
          <p:nvPr/>
        </p:nvSpPr>
        <p:spPr>
          <a:xfrm>
            <a:off x="10852388" y="5890822"/>
            <a:ext cx="1205779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2.3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8186EC-BBDB-7A4C-8E0D-D9434A788A7F}"/>
              </a:ext>
            </a:extLst>
          </p:cNvPr>
          <p:cNvSpPr txBox="1"/>
          <p:nvPr/>
        </p:nvSpPr>
        <p:spPr>
          <a:xfrm>
            <a:off x="5739618" y="63867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0952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5" grpId="0" animBg="1"/>
      <p:bldP spid="66" grpId="0" animBg="1"/>
      <p:bldP spid="17" grpId="0"/>
      <p:bldP spid="34" grpId="0" uiExpand="1" build="p"/>
      <p:bldP spid="81" grpId="0" animBg="1"/>
      <p:bldP spid="8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" y="0"/>
                <a:ext cx="873442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Regular Expressions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NFA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" y="0"/>
                <a:ext cx="8734424" cy="707886"/>
              </a:xfrm>
              <a:prstGeom prst="rect">
                <a:avLst/>
              </a:prstGeom>
              <a:blipFill>
                <a:blip r:embed="rId3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7840" y="991981"/>
                <a:ext cx="8901307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Theorem:  </a:t>
                </a:r>
                <a:r>
                  <a:rPr lang="en-US" sz="2000" dirty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latin typeface="+mj-lt"/>
                  </a:rPr>
                  <a:t> is a regular expr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sz="2000" dirty="0">
                    <a:latin typeface="+mj-lt"/>
                  </a:rPr>
                  <a:t>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latin typeface="+mj-lt"/>
                  </a:rPr>
                  <a:t> is regular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latin typeface="+mj-lt"/>
                  </a:rPr>
                  <a:t>Proof:   </a:t>
                </a:r>
                <a:r>
                  <a:rPr lang="en-US" sz="2000" dirty="0">
                    <a:latin typeface="+mj-lt"/>
                  </a:rPr>
                  <a:t>Convert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latin typeface="+mj-lt"/>
                  </a:rPr>
                  <a:t> to equivalent NFA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>
                    <a:latin typeface="+mj-lt"/>
                  </a:rPr>
                  <a:t>:</a:t>
                </a:r>
                <a:endParaRPr lang="en-US" sz="2400" b="1" spc="2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40" y="991981"/>
                <a:ext cx="8901307" cy="984885"/>
              </a:xfrm>
              <a:prstGeom prst="rect">
                <a:avLst/>
              </a:prstGeom>
              <a:blipFill>
                <a:blip r:embed="rId4"/>
                <a:stretch>
                  <a:fillRect l="-1096" t="-4969" b="-13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7138006" y="2644568"/>
                <a:ext cx="4842209" cy="3154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i="0" dirty="0">
                    <a:latin typeface="+mj-lt"/>
                  </a:rPr>
                  <a:t>Example: 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i="0" dirty="0">
                    <a:latin typeface="+mj-lt"/>
                  </a:rPr>
                  <a:t>Convert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000" dirty="0"/>
                              <m:t>a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∪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ab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i="0" dirty="0">
                    <a:latin typeface="+mj-lt"/>
                  </a:rPr>
                  <a:t> to equivalent NFA 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/>
                      <m:t>a</m:t>
                    </m:r>
                  </m:oMath>
                </a14:m>
                <a:r>
                  <a:rPr lang="en-US" sz="2000" dirty="0">
                    <a:latin typeface="+mj-lt"/>
                  </a:rPr>
                  <a:t>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/>
                      <m:t>b</m:t>
                    </m:r>
                  </m:oMath>
                </a14:m>
                <a:r>
                  <a:rPr lang="en-US" sz="2000" b="1" dirty="0">
                    <a:latin typeface="+mj-lt"/>
                  </a:rPr>
                  <a:t>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/>
                      <m:t>ab</m:t>
                    </m:r>
                  </m:oMath>
                </a14:m>
                <a:r>
                  <a:rPr lang="en-US" sz="2000" b="1" dirty="0">
                    <a:latin typeface="+mj-lt"/>
                  </a:rPr>
                  <a:t>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/>
                      <m:t>a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∪</m:t>
                    </m:r>
                    <m:r>
                      <m:rPr>
                        <m:nor/>
                      </m:rPr>
                      <a:rPr lang="en-US" sz="2000" dirty="0"/>
                      <m:t>ab</m:t>
                    </m:r>
                  </m:oMath>
                </a14:m>
                <a:r>
                  <a:rPr lang="en-US" sz="2000" b="1" dirty="0">
                    <a:latin typeface="+mj-lt"/>
                  </a:rPr>
                  <a:t>:</a:t>
                </a:r>
              </a:p>
              <a:p>
                <a:pPr>
                  <a:spcBef>
                    <a:spcPts val="600"/>
                  </a:spcBef>
                </a:pPr>
                <a:endParaRPr lang="en-US" sz="2000" b="1" dirty="0">
                  <a:latin typeface="+mj-lt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000" dirty="0"/>
                              <m:t>a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∪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ab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b="1" dirty="0">
                    <a:latin typeface="+mj-lt"/>
                  </a:rPr>
                  <a:t>:</a:t>
                </a: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006" y="2644568"/>
                <a:ext cx="4842209" cy="3154710"/>
              </a:xfrm>
              <a:prstGeom prst="rect">
                <a:avLst/>
              </a:prstGeom>
              <a:blipFill>
                <a:blip r:embed="rId5"/>
                <a:stretch>
                  <a:fillRect l="-2015" t="-1547" b="-2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36960" y="2474715"/>
                <a:ext cx="2070375" cy="3400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latin typeface="+mj-lt"/>
                  </a:rPr>
                  <a:t> is </a:t>
                </a:r>
                <a:r>
                  <a:rPr lang="en-US" sz="2000" u="sng" dirty="0">
                    <a:latin typeface="+mj-lt"/>
                  </a:rPr>
                  <a:t>atomic: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>
                    <a:latin typeface="+mj-lt"/>
                  </a:rPr>
                  <a:t>  for 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00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</a:p>
              <a:p>
                <a:endParaRPr lang="en-US" sz="2000" dirty="0">
                  <a:latin typeface="+mj-lt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latin typeface="+mj-lt"/>
                  </a:rPr>
                  <a:t> is </a:t>
                </a:r>
                <a:r>
                  <a:rPr lang="en-US" sz="2000" u="sng" dirty="0">
                    <a:latin typeface="+mj-lt"/>
                  </a:rPr>
                  <a:t>composite: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latin typeface="+mj-lt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60" y="2474715"/>
                <a:ext cx="2070375" cy="3400931"/>
              </a:xfrm>
              <a:prstGeom prst="rect">
                <a:avLst/>
              </a:prstGeom>
              <a:blipFill>
                <a:blip r:embed="rId6"/>
                <a:stretch>
                  <a:fillRect l="-2941" t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2407335" y="2474715"/>
                <a:ext cx="179510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Equivalent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is:</a:t>
                </a: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335" y="2474715"/>
                <a:ext cx="1795107" cy="400110"/>
              </a:xfrm>
              <a:prstGeom prst="rect">
                <a:avLst/>
              </a:prstGeom>
              <a:blipFill>
                <a:blip r:embed="rId7"/>
                <a:stretch>
                  <a:fillRect l="-3741" t="-9091" r="-204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Group 93"/>
          <p:cNvGrpSpPr/>
          <p:nvPr/>
        </p:nvGrpSpPr>
        <p:grpSpPr>
          <a:xfrm>
            <a:off x="2565612" y="2766657"/>
            <a:ext cx="1075177" cy="390610"/>
            <a:chOff x="2911603" y="2739276"/>
            <a:chExt cx="1075177" cy="390610"/>
          </a:xfrm>
        </p:grpSpPr>
        <p:grpSp>
          <p:nvGrpSpPr>
            <p:cNvPr id="39" name="Group 38"/>
            <p:cNvGrpSpPr/>
            <p:nvPr/>
          </p:nvGrpSpPr>
          <p:grpSpPr>
            <a:xfrm>
              <a:off x="3815516" y="2941591"/>
              <a:ext cx="171264" cy="188295"/>
              <a:chOff x="3296774" y="2933510"/>
              <a:chExt cx="171264" cy="188295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3296774" y="2933510"/>
                <a:ext cx="171264" cy="1882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3340894" y="2980993"/>
                <a:ext cx="83023" cy="945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78" name="Oval 77"/>
            <p:cNvSpPr/>
            <p:nvPr/>
          </p:nvSpPr>
          <p:spPr>
            <a:xfrm>
              <a:off x="3180371" y="2941591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>
              <a:stCxn id="78" idx="6"/>
              <a:endCxn id="74" idx="2"/>
            </p:cNvCxnSpPr>
            <p:nvPr/>
          </p:nvCxnSpPr>
          <p:spPr>
            <a:xfrm>
              <a:off x="3351635" y="3035739"/>
              <a:ext cx="463881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3373381" y="2739276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3381" y="2739276"/>
                  <a:ext cx="37144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Straight Arrow Connector 88"/>
            <p:cNvCxnSpPr>
              <a:endCxn id="78" idx="2"/>
            </p:cNvCxnSpPr>
            <p:nvPr/>
          </p:nvCxnSpPr>
          <p:spPr>
            <a:xfrm>
              <a:off x="2911603" y="3035738"/>
              <a:ext cx="26876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2560386" y="3369347"/>
            <a:ext cx="445258" cy="188295"/>
            <a:chOff x="2911603" y="3242350"/>
            <a:chExt cx="445258" cy="188295"/>
          </a:xfrm>
        </p:grpSpPr>
        <p:sp>
          <p:nvSpPr>
            <p:cNvPr id="83" name="Oval 82"/>
            <p:cNvSpPr/>
            <p:nvPr/>
          </p:nvSpPr>
          <p:spPr>
            <a:xfrm>
              <a:off x="3229717" y="3285978"/>
              <a:ext cx="83023" cy="9451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3185597" y="3242350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>
              <a:endCxn id="87" idx="2"/>
            </p:cNvCxnSpPr>
            <p:nvPr/>
          </p:nvCxnSpPr>
          <p:spPr>
            <a:xfrm>
              <a:off x="2911603" y="3336496"/>
              <a:ext cx="273994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2560386" y="3707177"/>
            <a:ext cx="445258" cy="188295"/>
            <a:chOff x="2906377" y="3605596"/>
            <a:chExt cx="445258" cy="188295"/>
          </a:xfrm>
        </p:grpSpPr>
        <p:sp>
          <p:nvSpPr>
            <p:cNvPr id="79" name="Oval 78"/>
            <p:cNvSpPr/>
            <p:nvPr/>
          </p:nvSpPr>
          <p:spPr>
            <a:xfrm>
              <a:off x="3180371" y="3605596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>
              <a:off x="2906377" y="3709165"/>
              <a:ext cx="273994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00477" y="4389996"/>
            <a:ext cx="3559816" cy="1785104"/>
            <a:chOff x="1700477" y="4389996"/>
            <a:chExt cx="3559816" cy="1785104"/>
          </a:xfrm>
        </p:grpSpPr>
        <p:sp>
          <p:nvSpPr>
            <p:cNvPr id="102" name="Rectangle 101"/>
            <p:cNvSpPr/>
            <p:nvPr/>
          </p:nvSpPr>
          <p:spPr>
            <a:xfrm>
              <a:off x="1700477" y="4389996"/>
              <a:ext cx="1031051" cy="17851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438495" y="5119092"/>
              <a:ext cx="282179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white"/>
                  </a:solidFill>
                  <a:latin typeface="Calibri Light" panose="020F0302020204030204"/>
                </a:rPr>
                <a:t>Use closure constructions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628384" y="3374994"/>
            <a:ext cx="1075177" cy="395395"/>
            <a:chOff x="7572114" y="3994601"/>
            <a:chExt cx="1075177" cy="395395"/>
          </a:xfrm>
        </p:grpSpPr>
        <p:grpSp>
          <p:nvGrpSpPr>
            <p:cNvPr id="108" name="Group 107"/>
            <p:cNvGrpSpPr/>
            <p:nvPr/>
          </p:nvGrpSpPr>
          <p:grpSpPr>
            <a:xfrm>
              <a:off x="8476027" y="4201701"/>
              <a:ext cx="171264" cy="188295"/>
              <a:chOff x="3296774" y="2933510"/>
              <a:chExt cx="171264" cy="188295"/>
            </a:xfrm>
          </p:grpSpPr>
          <p:sp>
            <p:nvSpPr>
              <p:cNvPr id="113" name="Oval 112"/>
              <p:cNvSpPr/>
              <p:nvPr/>
            </p:nvSpPr>
            <p:spPr>
              <a:xfrm>
                <a:off x="3296774" y="2933510"/>
                <a:ext cx="171264" cy="1882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3340894" y="2980993"/>
                <a:ext cx="83023" cy="945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09" name="Oval 108"/>
            <p:cNvSpPr/>
            <p:nvPr/>
          </p:nvSpPr>
          <p:spPr>
            <a:xfrm>
              <a:off x="7840882" y="4201701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09"/>
            <p:cNvCxnSpPr>
              <a:stCxn id="109" idx="6"/>
              <a:endCxn id="113" idx="2"/>
            </p:cNvCxnSpPr>
            <p:nvPr/>
          </p:nvCxnSpPr>
          <p:spPr>
            <a:xfrm>
              <a:off x="8012146" y="4295849"/>
              <a:ext cx="463881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endCxn id="109" idx="2"/>
            </p:cNvCxnSpPr>
            <p:nvPr/>
          </p:nvCxnSpPr>
          <p:spPr>
            <a:xfrm>
              <a:off x="7572114" y="4295848"/>
              <a:ext cx="26876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8028663" y="3994601"/>
                  <a:ext cx="34817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dirty="0"/>
                          <m:t>a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8663" y="3994601"/>
                  <a:ext cx="348172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8" name="Oval 137"/>
          <p:cNvSpPr/>
          <p:nvPr/>
        </p:nvSpPr>
        <p:spPr>
          <a:xfrm>
            <a:off x="8803743" y="4387293"/>
            <a:ext cx="83023" cy="9451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7855710" y="4131213"/>
            <a:ext cx="1075177" cy="396892"/>
            <a:chOff x="7799440" y="4750820"/>
            <a:chExt cx="1075177" cy="396892"/>
          </a:xfrm>
        </p:grpSpPr>
        <p:sp>
          <p:nvSpPr>
            <p:cNvPr id="137" name="Oval 136"/>
            <p:cNvSpPr/>
            <p:nvPr/>
          </p:nvSpPr>
          <p:spPr>
            <a:xfrm>
              <a:off x="8703353" y="4959417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8068208" y="4959417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34" name="Straight Arrow Connector 133"/>
            <p:cNvCxnSpPr>
              <a:stCxn id="133" idx="6"/>
              <a:endCxn id="137" idx="2"/>
            </p:cNvCxnSpPr>
            <p:nvPr/>
          </p:nvCxnSpPr>
          <p:spPr>
            <a:xfrm>
              <a:off x="8239472" y="5053565"/>
              <a:ext cx="463881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endCxn id="133" idx="2"/>
            </p:cNvCxnSpPr>
            <p:nvPr/>
          </p:nvCxnSpPr>
          <p:spPr>
            <a:xfrm>
              <a:off x="7799440" y="5053564"/>
              <a:ext cx="26876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/>
                <p:cNvSpPr/>
                <p:nvPr/>
              </p:nvSpPr>
              <p:spPr>
                <a:xfrm>
                  <a:off x="8273232" y="4750820"/>
                  <a:ext cx="34817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dirty="0"/>
                          <m:t>a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Rectangle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3232" y="4750820"/>
                  <a:ext cx="348172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8" name="Straight Arrow Connector 127"/>
          <p:cNvCxnSpPr>
            <a:endCxn id="125" idx="2"/>
          </p:cNvCxnSpPr>
          <p:nvPr/>
        </p:nvCxnSpPr>
        <p:spPr>
          <a:xfrm>
            <a:off x="9166290" y="4433656"/>
            <a:ext cx="26876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9435058" y="4135798"/>
            <a:ext cx="806409" cy="392006"/>
            <a:chOff x="9378788" y="4755405"/>
            <a:chExt cx="806409" cy="392006"/>
          </a:xfrm>
        </p:grpSpPr>
        <p:grpSp>
          <p:nvGrpSpPr>
            <p:cNvPr id="124" name="Group 123"/>
            <p:cNvGrpSpPr/>
            <p:nvPr/>
          </p:nvGrpSpPr>
          <p:grpSpPr>
            <a:xfrm>
              <a:off x="10013933" y="4959116"/>
              <a:ext cx="171264" cy="188295"/>
              <a:chOff x="3296774" y="2933510"/>
              <a:chExt cx="171264" cy="188295"/>
            </a:xfrm>
          </p:grpSpPr>
          <p:sp>
            <p:nvSpPr>
              <p:cNvPr id="129" name="Oval 128"/>
              <p:cNvSpPr/>
              <p:nvPr/>
            </p:nvSpPr>
            <p:spPr>
              <a:xfrm>
                <a:off x="3296774" y="2933510"/>
                <a:ext cx="171264" cy="1882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3340894" y="2980993"/>
                <a:ext cx="83023" cy="945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25" name="Oval 124"/>
            <p:cNvSpPr/>
            <p:nvPr/>
          </p:nvSpPr>
          <p:spPr>
            <a:xfrm>
              <a:off x="9378788" y="4959116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26" name="Straight Arrow Connector 125"/>
            <p:cNvCxnSpPr>
              <a:stCxn id="125" idx="6"/>
              <a:endCxn id="129" idx="2"/>
            </p:cNvCxnSpPr>
            <p:nvPr/>
          </p:nvCxnSpPr>
          <p:spPr>
            <a:xfrm>
              <a:off x="9550052" y="5053264"/>
              <a:ext cx="463881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ctangle 64"/>
                <p:cNvSpPr/>
                <p:nvPr/>
              </p:nvSpPr>
              <p:spPr>
                <a:xfrm>
                  <a:off x="9541619" y="4755405"/>
                  <a:ext cx="3593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dirty="0" smtClean="0"/>
                          <m:t>b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Rectangle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1619" y="4755405"/>
                  <a:ext cx="359394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/>
          <p:cNvGrpSpPr/>
          <p:nvPr/>
        </p:nvGrpSpPr>
        <p:grpSpPr>
          <a:xfrm>
            <a:off x="7628384" y="3742364"/>
            <a:ext cx="1075177" cy="393434"/>
            <a:chOff x="7572114" y="4361971"/>
            <a:chExt cx="1075177" cy="393434"/>
          </a:xfrm>
        </p:grpSpPr>
        <p:grpSp>
          <p:nvGrpSpPr>
            <p:cNvPr id="116" name="Group 115"/>
            <p:cNvGrpSpPr/>
            <p:nvPr/>
          </p:nvGrpSpPr>
          <p:grpSpPr>
            <a:xfrm>
              <a:off x="8476027" y="4567110"/>
              <a:ext cx="171264" cy="188295"/>
              <a:chOff x="3296774" y="2933510"/>
              <a:chExt cx="171264" cy="188295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3296774" y="2933510"/>
                <a:ext cx="171264" cy="1882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3340894" y="2980993"/>
                <a:ext cx="83023" cy="945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17" name="Oval 116"/>
            <p:cNvSpPr/>
            <p:nvPr/>
          </p:nvSpPr>
          <p:spPr>
            <a:xfrm>
              <a:off x="7840882" y="4567110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18" name="Straight Arrow Connector 117"/>
            <p:cNvCxnSpPr>
              <a:stCxn id="117" idx="6"/>
              <a:endCxn id="121" idx="2"/>
            </p:cNvCxnSpPr>
            <p:nvPr/>
          </p:nvCxnSpPr>
          <p:spPr>
            <a:xfrm>
              <a:off x="8012146" y="4661258"/>
              <a:ext cx="463881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endCxn id="117" idx="2"/>
            </p:cNvCxnSpPr>
            <p:nvPr/>
          </p:nvCxnSpPr>
          <p:spPr>
            <a:xfrm>
              <a:off x="7572114" y="4661257"/>
              <a:ext cx="26876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/>
                <p:cNvSpPr/>
                <p:nvPr/>
              </p:nvSpPr>
              <p:spPr>
                <a:xfrm>
                  <a:off x="8031264" y="4361971"/>
                  <a:ext cx="3593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dirty="0" smtClean="0"/>
                          <m:t>b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1264" y="4361971"/>
                  <a:ext cx="359394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8943143" y="4112177"/>
            <a:ext cx="504171" cy="369332"/>
            <a:chOff x="8886873" y="4731784"/>
            <a:chExt cx="504171" cy="369332"/>
          </a:xfrm>
        </p:grpSpPr>
        <p:cxnSp>
          <p:nvCxnSpPr>
            <p:cNvPr id="76" name="Straight Arrow Connector 75"/>
            <p:cNvCxnSpPr/>
            <p:nvPr/>
          </p:nvCxnSpPr>
          <p:spPr>
            <a:xfrm flipV="1">
              <a:off x="8886873" y="5059540"/>
              <a:ext cx="504171" cy="30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8911337" y="4731784"/>
                  <a:ext cx="34015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>
                            <a:latin typeface="Cambria Math" panose="02040503050406030204" pitchFamily="18" charset="0"/>
                          </a:rPr>
                          <m:t>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1337" y="4731784"/>
                  <a:ext cx="340158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7" name="Straight Arrow Connector 156"/>
          <p:cNvCxnSpPr>
            <a:endCxn id="155" idx="2"/>
          </p:cNvCxnSpPr>
          <p:nvPr/>
        </p:nvCxnSpPr>
        <p:spPr>
          <a:xfrm>
            <a:off x="8599841" y="4977701"/>
            <a:ext cx="26876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8868609" y="4676454"/>
            <a:ext cx="806409" cy="395395"/>
            <a:chOff x="8812339" y="5296061"/>
            <a:chExt cx="806409" cy="395395"/>
          </a:xfrm>
        </p:grpSpPr>
        <p:grpSp>
          <p:nvGrpSpPr>
            <p:cNvPr id="154" name="Group 153"/>
            <p:cNvGrpSpPr/>
            <p:nvPr/>
          </p:nvGrpSpPr>
          <p:grpSpPr>
            <a:xfrm>
              <a:off x="9447484" y="5503161"/>
              <a:ext cx="171264" cy="188295"/>
              <a:chOff x="3296774" y="2933510"/>
              <a:chExt cx="171264" cy="188295"/>
            </a:xfrm>
          </p:grpSpPr>
          <p:sp>
            <p:nvSpPr>
              <p:cNvPr id="159" name="Oval 158"/>
              <p:cNvSpPr/>
              <p:nvPr/>
            </p:nvSpPr>
            <p:spPr>
              <a:xfrm>
                <a:off x="3296774" y="2933510"/>
                <a:ext cx="171264" cy="1882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3340894" y="2980993"/>
                <a:ext cx="83023" cy="945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55" name="Oval 154"/>
            <p:cNvSpPr/>
            <p:nvPr/>
          </p:nvSpPr>
          <p:spPr>
            <a:xfrm>
              <a:off x="8812339" y="5503161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56" name="Straight Arrow Connector 155"/>
            <p:cNvCxnSpPr>
              <a:stCxn id="155" idx="6"/>
              <a:endCxn id="159" idx="2"/>
            </p:cNvCxnSpPr>
            <p:nvPr/>
          </p:nvCxnSpPr>
          <p:spPr>
            <a:xfrm>
              <a:off x="8983603" y="5597309"/>
              <a:ext cx="463881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Rectangle 157"/>
                <p:cNvSpPr/>
                <p:nvPr/>
              </p:nvSpPr>
              <p:spPr>
                <a:xfrm>
                  <a:off x="9000120" y="5296061"/>
                  <a:ext cx="34817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dirty="0"/>
                          <m:t>a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8" name="Rectangle 1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0120" y="5296061"/>
                  <a:ext cx="348172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9" name="Straight Arrow Connector 178"/>
          <p:cNvCxnSpPr>
            <a:endCxn id="182" idx="2"/>
          </p:cNvCxnSpPr>
          <p:nvPr/>
        </p:nvCxnSpPr>
        <p:spPr>
          <a:xfrm>
            <a:off x="8608250" y="5276610"/>
            <a:ext cx="26876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Group 179"/>
          <p:cNvGrpSpPr/>
          <p:nvPr/>
        </p:nvGrpSpPr>
        <p:grpSpPr>
          <a:xfrm>
            <a:off x="8877018" y="4954830"/>
            <a:ext cx="2116989" cy="415928"/>
            <a:chOff x="8068208" y="4731784"/>
            <a:chExt cx="2116989" cy="415928"/>
          </a:xfrm>
        </p:grpSpPr>
        <p:sp>
          <p:nvSpPr>
            <p:cNvPr id="181" name="Oval 180"/>
            <p:cNvSpPr/>
            <p:nvPr/>
          </p:nvSpPr>
          <p:spPr>
            <a:xfrm>
              <a:off x="8703353" y="4959417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8068208" y="4959417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83" name="Straight Arrow Connector 182"/>
            <p:cNvCxnSpPr>
              <a:stCxn id="182" idx="6"/>
              <a:endCxn id="181" idx="2"/>
            </p:cNvCxnSpPr>
            <p:nvPr/>
          </p:nvCxnSpPr>
          <p:spPr>
            <a:xfrm>
              <a:off x="8239472" y="5053565"/>
              <a:ext cx="463881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Rectangle 183"/>
                <p:cNvSpPr/>
                <p:nvPr/>
              </p:nvSpPr>
              <p:spPr>
                <a:xfrm>
                  <a:off x="8273232" y="4750820"/>
                  <a:ext cx="34817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dirty="0"/>
                          <m:t>a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4" name="Rectangle 1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3232" y="4750820"/>
                  <a:ext cx="348172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5" name="Group 184"/>
            <p:cNvGrpSpPr/>
            <p:nvPr/>
          </p:nvGrpSpPr>
          <p:grpSpPr>
            <a:xfrm>
              <a:off x="9378788" y="4755405"/>
              <a:ext cx="806409" cy="392006"/>
              <a:chOff x="9378788" y="4755405"/>
              <a:chExt cx="806409" cy="392006"/>
            </a:xfrm>
          </p:grpSpPr>
          <p:grpSp>
            <p:nvGrpSpPr>
              <p:cNvPr id="189" name="Group 188"/>
              <p:cNvGrpSpPr/>
              <p:nvPr/>
            </p:nvGrpSpPr>
            <p:grpSpPr>
              <a:xfrm>
                <a:off x="10013933" y="4959116"/>
                <a:ext cx="171264" cy="188295"/>
                <a:chOff x="3296774" y="2933510"/>
                <a:chExt cx="171264" cy="188295"/>
              </a:xfrm>
            </p:grpSpPr>
            <p:sp>
              <p:nvSpPr>
                <p:cNvPr id="193" name="Oval 192"/>
                <p:cNvSpPr/>
                <p:nvPr/>
              </p:nvSpPr>
              <p:spPr>
                <a:xfrm>
                  <a:off x="3296774" y="2933510"/>
                  <a:ext cx="171264" cy="18829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Oval 193"/>
                <p:cNvSpPr/>
                <p:nvPr/>
              </p:nvSpPr>
              <p:spPr>
                <a:xfrm>
                  <a:off x="3340894" y="2980993"/>
                  <a:ext cx="83023" cy="945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0" name="Oval 189"/>
              <p:cNvSpPr/>
              <p:nvPr/>
            </p:nvSpPr>
            <p:spPr>
              <a:xfrm>
                <a:off x="9378788" y="4959116"/>
                <a:ext cx="171264" cy="1882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191" name="Straight Arrow Connector 190"/>
              <p:cNvCxnSpPr>
                <a:stCxn id="190" idx="6"/>
                <a:endCxn id="193" idx="2"/>
              </p:cNvCxnSpPr>
              <p:nvPr/>
            </p:nvCxnSpPr>
            <p:spPr>
              <a:xfrm>
                <a:off x="9550052" y="5053264"/>
                <a:ext cx="463881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" name="Rectangle 191"/>
                  <p:cNvSpPr/>
                  <p:nvPr/>
                </p:nvSpPr>
                <p:spPr>
                  <a:xfrm>
                    <a:off x="9541619" y="4755405"/>
                    <a:ext cx="35939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b="0" i="0" dirty="0" smtClean="0"/>
                            <m:t>b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2" name="Rectangle 19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1619" y="4755405"/>
                    <a:ext cx="359394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6" name="Group 185"/>
            <p:cNvGrpSpPr/>
            <p:nvPr/>
          </p:nvGrpSpPr>
          <p:grpSpPr>
            <a:xfrm>
              <a:off x="8874617" y="4731784"/>
              <a:ext cx="504171" cy="369332"/>
              <a:chOff x="8874617" y="4731784"/>
              <a:chExt cx="504171" cy="369332"/>
            </a:xfrm>
          </p:grpSpPr>
          <p:cxnSp>
            <p:nvCxnSpPr>
              <p:cNvPr id="187" name="Straight Arrow Connector 186"/>
              <p:cNvCxnSpPr>
                <a:stCxn id="181" idx="6"/>
                <a:endCxn id="190" idx="2"/>
              </p:cNvCxnSpPr>
              <p:nvPr/>
            </p:nvCxnSpPr>
            <p:spPr>
              <a:xfrm flipV="1">
                <a:off x="8874617" y="5053264"/>
                <a:ext cx="504171" cy="30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8" name="Rectangle 187"/>
                  <p:cNvSpPr/>
                  <p:nvPr/>
                </p:nvSpPr>
                <p:spPr>
                  <a:xfrm>
                    <a:off x="8911337" y="4731784"/>
                    <a:ext cx="34015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>
                              <a:latin typeface="Cambria Math" panose="02040503050406030204" pitchFamily="18" charset="0"/>
                            </a:rPr>
                            <m:t>ε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8" name="Rectangle 18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11337" y="4731784"/>
                    <a:ext cx="340158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9" name="Group 28"/>
          <p:cNvGrpSpPr/>
          <p:nvPr/>
        </p:nvGrpSpPr>
        <p:grpSpPr>
          <a:xfrm>
            <a:off x="8164337" y="4746371"/>
            <a:ext cx="730337" cy="742617"/>
            <a:chOff x="8108067" y="5365978"/>
            <a:chExt cx="730337" cy="742617"/>
          </a:xfrm>
        </p:grpSpPr>
        <p:cxnSp>
          <p:nvCxnSpPr>
            <p:cNvPr id="195" name="Straight Arrow Connector 194"/>
            <p:cNvCxnSpPr/>
            <p:nvPr/>
          </p:nvCxnSpPr>
          <p:spPr>
            <a:xfrm>
              <a:off x="8108067" y="5756915"/>
              <a:ext cx="26876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Oval 195"/>
            <p:cNvSpPr/>
            <p:nvPr/>
          </p:nvSpPr>
          <p:spPr>
            <a:xfrm>
              <a:off x="8397399" y="5670347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97" name="Straight Arrow Connector 196"/>
            <p:cNvCxnSpPr>
              <a:stCxn id="196" idx="5"/>
              <a:endCxn id="182" idx="2"/>
            </p:cNvCxnSpPr>
            <p:nvPr/>
          </p:nvCxnSpPr>
          <p:spPr>
            <a:xfrm>
              <a:off x="8543582" y="5831067"/>
              <a:ext cx="277166" cy="6515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>
              <a:stCxn id="196" idx="7"/>
              <a:endCxn id="155" idx="2"/>
            </p:cNvCxnSpPr>
            <p:nvPr/>
          </p:nvCxnSpPr>
          <p:spPr>
            <a:xfrm flipV="1">
              <a:off x="8543582" y="5597309"/>
              <a:ext cx="268757" cy="10061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8465108" y="5365978"/>
                  <a:ext cx="34015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mtClean="0">
                            <a:latin typeface="Cambria Math" panose="02040503050406030204" pitchFamily="18" charset="0"/>
                          </a:rPr>
                          <m:t>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5108" y="5365978"/>
                  <a:ext cx="340158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8498246" y="5739263"/>
                  <a:ext cx="34015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>
                            <a:latin typeface="Cambria Math" panose="02040503050406030204" pitchFamily="18" charset="0"/>
                          </a:rPr>
                          <m:t>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8246" y="5739263"/>
                  <a:ext cx="340158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/>
          <p:cNvGrpSpPr/>
          <p:nvPr/>
        </p:nvGrpSpPr>
        <p:grpSpPr>
          <a:xfrm>
            <a:off x="7721497" y="5731020"/>
            <a:ext cx="888527" cy="390567"/>
            <a:chOff x="7565142" y="4840888"/>
            <a:chExt cx="888527" cy="390567"/>
          </a:xfrm>
        </p:grpSpPr>
        <p:cxnSp>
          <p:nvCxnSpPr>
            <p:cNvPr id="167" name="Straight Arrow Connector 166"/>
            <p:cNvCxnSpPr/>
            <p:nvPr/>
          </p:nvCxnSpPr>
          <p:spPr>
            <a:xfrm>
              <a:off x="7565142" y="5137307"/>
              <a:ext cx="26876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8" name="Group 167"/>
            <p:cNvGrpSpPr/>
            <p:nvPr/>
          </p:nvGrpSpPr>
          <p:grpSpPr>
            <a:xfrm>
              <a:off x="7842102" y="5043160"/>
              <a:ext cx="171264" cy="188295"/>
              <a:chOff x="3296774" y="2933510"/>
              <a:chExt cx="171264" cy="188295"/>
            </a:xfrm>
          </p:grpSpPr>
          <p:sp>
            <p:nvSpPr>
              <p:cNvPr id="171" name="Oval 170"/>
              <p:cNvSpPr/>
              <p:nvPr/>
            </p:nvSpPr>
            <p:spPr>
              <a:xfrm>
                <a:off x="3296774" y="2933510"/>
                <a:ext cx="171264" cy="1882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3340894" y="2980993"/>
                <a:ext cx="83023" cy="945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9" name="Straight Arrow Connector 168"/>
            <p:cNvCxnSpPr>
              <a:stCxn id="171" idx="6"/>
              <a:endCxn id="205" idx="2"/>
            </p:cNvCxnSpPr>
            <p:nvPr/>
          </p:nvCxnSpPr>
          <p:spPr>
            <a:xfrm>
              <a:off x="8013366" y="5137308"/>
              <a:ext cx="440303" cy="758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Rectangle 169"/>
                <p:cNvSpPr/>
                <p:nvPr/>
              </p:nvSpPr>
              <p:spPr>
                <a:xfrm>
                  <a:off x="8036021" y="4840888"/>
                  <a:ext cx="34015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>
                            <a:latin typeface="Cambria Math" panose="02040503050406030204" pitchFamily="18" charset="0"/>
                          </a:rPr>
                          <m:t>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0" name="Rectangle 1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6021" y="4840888"/>
                  <a:ext cx="340158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3" name="Straight Arrow Connector 172"/>
          <p:cNvCxnSpPr/>
          <p:nvPr/>
        </p:nvCxnSpPr>
        <p:spPr>
          <a:xfrm>
            <a:off x="8320692" y="6027440"/>
            <a:ext cx="26876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Group 173"/>
          <p:cNvGrpSpPr/>
          <p:nvPr/>
        </p:nvGrpSpPr>
        <p:grpSpPr>
          <a:xfrm>
            <a:off x="8610024" y="5566586"/>
            <a:ext cx="2540338" cy="812534"/>
            <a:chOff x="8453669" y="4676454"/>
            <a:chExt cx="2540338" cy="812534"/>
          </a:xfrm>
        </p:grpSpPr>
        <p:grpSp>
          <p:nvGrpSpPr>
            <p:cNvPr id="175" name="Group 174"/>
            <p:cNvGrpSpPr/>
            <p:nvPr/>
          </p:nvGrpSpPr>
          <p:grpSpPr>
            <a:xfrm>
              <a:off x="9503754" y="4883554"/>
              <a:ext cx="171264" cy="188295"/>
              <a:chOff x="3296774" y="2933510"/>
              <a:chExt cx="171264" cy="188295"/>
            </a:xfrm>
          </p:grpSpPr>
          <p:sp>
            <p:nvSpPr>
              <p:cNvPr id="218" name="Oval 217"/>
              <p:cNvSpPr/>
              <p:nvPr/>
            </p:nvSpPr>
            <p:spPr>
              <a:xfrm>
                <a:off x="3296774" y="2933510"/>
                <a:ext cx="171264" cy="1882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9" name="Oval 218"/>
              <p:cNvSpPr/>
              <p:nvPr/>
            </p:nvSpPr>
            <p:spPr>
              <a:xfrm>
                <a:off x="3340894" y="2980993"/>
                <a:ext cx="83023" cy="945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76" name="Oval 175"/>
            <p:cNvSpPr/>
            <p:nvPr/>
          </p:nvSpPr>
          <p:spPr>
            <a:xfrm>
              <a:off x="8868609" y="4883554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77" name="Straight Arrow Connector 176"/>
            <p:cNvCxnSpPr>
              <a:stCxn id="176" idx="6"/>
              <a:endCxn id="218" idx="2"/>
            </p:cNvCxnSpPr>
            <p:nvPr/>
          </p:nvCxnSpPr>
          <p:spPr>
            <a:xfrm>
              <a:off x="9039873" y="4977702"/>
              <a:ext cx="463881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Rectangle 177"/>
                <p:cNvSpPr/>
                <p:nvPr/>
              </p:nvSpPr>
              <p:spPr>
                <a:xfrm>
                  <a:off x="9056390" y="4676454"/>
                  <a:ext cx="34817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dirty="0"/>
                          <m:t>a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8" name="Rectangle 1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6390" y="4676454"/>
                  <a:ext cx="348172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8" name="Oval 197"/>
            <p:cNvSpPr/>
            <p:nvPr/>
          </p:nvSpPr>
          <p:spPr>
            <a:xfrm>
              <a:off x="9512163" y="5182463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0" name="Oval 199"/>
            <p:cNvSpPr/>
            <p:nvPr/>
          </p:nvSpPr>
          <p:spPr>
            <a:xfrm>
              <a:off x="8877018" y="5182463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01" name="Straight Arrow Connector 200"/>
            <p:cNvCxnSpPr>
              <a:stCxn id="200" idx="6"/>
              <a:endCxn id="198" idx="2"/>
            </p:cNvCxnSpPr>
            <p:nvPr/>
          </p:nvCxnSpPr>
          <p:spPr>
            <a:xfrm>
              <a:off x="9048282" y="5276611"/>
              <a:ext cx="463881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Rectangle 201"/>
                <p:cNvSpPr/>
                <p:nvPr/>
              </p:nvSpPr>
              <p:spPr>
                <a:xfrm>
                  <a:off x="9082042" y="4973866"/>
                  <a:ext cx="34817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dirty="0"/>
                          <m:t>a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2" name="Rectangle 2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2042" y="4973866"/>
                  <a:ext cx="348172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3" name="Group 202"/>
            <p:cNvGrpSpPr/>
            <p:nvPr/>
          </p:nvGrpSpPr>
          <p:grpSpPr>
            <a:xfrm>
              <a:off x="10187598" y="4978451"/>
              <a:ext cx="806409" cy="392006"/>
              <a:chOff x="9378788" y="4755405"/>
              <a:chExt cx="806409" cy="392006"/>
            </a:xfrm>
          </p:grpSpPr>
          <p:grpSp>
            <p:nvGrpSpPr>
              <p:cNvPr id="212" name="Group 211"/>
              <p:cNvGrpSpPr/>
              <p:nvPr/>
            </p:nvGrpSpPr>
            <p:grpSpPr>
              <a:xfrm>
                <a:off x="10013933" y="4959116"/>
                <a:ext cx="171264" cy="188295"/>
                <a:chOff x="3296774" y="2933510"/>
                <a:chExt cx="171264" cy="188295"/>
              </a:xfrm>
            </p:grpSpPr>
            <p:sp>
              <p:nvSpPr>
                <p:cNvPr id="216" name="Oval 215"/>
                <p:cNvSpPr/>
                <p:nvPr/>
              </p:nvSpPr>
              <p:spPr>
                <a:xfrm>
                  <a:off x="3296774" y="2933510"/>
                  <a:ext cx="171264" cy="18829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" name="Oval 216"/>
                <p:cNvSpPr/>
                <p:nvPr/>
              </p:nvSpPr>
              <p:spPr>
                <a:xfrm>
                  <a:off x="3340894" y="2980993"/>
                  <a:ext cx="83023" cy="945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3" name="Oval 212"/>
              <p:cNvSpPr/>
              <p:nvPr/>
            </p:nvSpPr>
            <p:spPr>
              <a:xfrm>
                <a:off x="9378788" y="4959116"/>
                <a:ext cx="171264" cy="1882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214" name="Straight Arrow Connector 213"/>
              <p:cNvCxnSpPr>
                <a:stCxn id="213" idx="6"/>
                <a:endCxn id="216" idx="2"/>
              </p:cNvCxnSpPr>
              <p:nvPr/>
            </p:nvCxnSpPr>
            <p:spPr>
              <a:xfrm>
                <a:off x="9550052" y="5053264"/>
                <a:ext cx="463881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5" name="Rectangle 214"/>
                  <p:cNvSpPr/>
                  <p:nvPr/>
                </p:nvSpPr>
                <p:spPr>
                  <a:xfrm>
                    <a:off x="9541619" y="4755405"/>
                    <a:ext cx="35939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b="0" i="0" dirty="0" smtClean="0"/>
                            <m:t>b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2" name="Rectangle 19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1619" y="4755405"/>
                    <a:ext cx="359394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4" name="Group 203"/>
            <p:cNvGrpSpPr/>
            <p:nvPr/>
          </p:nvGrpSpPr>
          <p:grpSpPr>
            <a:xfrm>
              <a:off x="9683427" y="4954830"/>
              <a:ext cx="504171" cy="369332"/>
              <a:chOff x="8874617" y="4731784"/>
              <a:chExt cx="504171" cy="369332"/>
            </a:xfrm>
          </p:grpSpPr>
          <p:cxnSp>
            <p:nvCxnSpPr>
              <p:cNvPr id="210" name="Straight Arrow Connector 209"/>
              <p:cNvCxnSpPr>
                <a:stCxn id="198" idx="6"/>
                <a:endCxn id="213" idx="2"/>
              </p:cNvCxnSpPr>
              <p:nvPr/>
            </p:nvCxnSpPr>
            <p:spPr>
              <a:xfrm flipV="1">
                <a:off x="8874617" y="5053264"/>
                <a:ext cx="504171" cy="30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Rectangle 210"/>
                  <p:cNvSpPr/>
                  <p:nvPr/>
                </p:nvSpPr>
                <p:spPr>
                  <a:xfrm>
                    <a:off x="8911337" y="4731784"/>
                    <a:ext cx="34015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>
                              <a:latin typeface="Cambria Math" panose="02040503050406030204" pitchFamily="18" charset="0"/>
                            </a:rPr>
                            <m:t>ε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8" name="Rectangle 18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11337" y="4731784"/>
                    <a:ext cx="340158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05" name="Oval 204"/>
            <p:cNvSpPr/>
            <p:nvPr/>
          </p:nvSpPr>
          <p:spPr>
            <a:xfrm>
              <a:off x="8453669" y="5050740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06" name="Straight Arrow Connector 205"/>
            <p:cNvCxnSpPr>
              <a:stCxn id="205" idx="5"/>
              <a:endCxn id="200" idx="2"/>
            </p:cNvCxnSpPr>
            <p:nvPr/>
          </p:nvCxnSpPr>
          <p:spPr>
            <a:xfrm>
              <a:off x="8599852" y="5211460"/>
              <a:ext cx="277166" cy="6515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>
              <a:stCxn id="205" idx="7"/>
              <a:endCxn id="176" idx="2"/>
            </p:cNvCxnSpPr>
            <p:nvPr/>
          </p:nvCxnSpPr>
          <p:spPr>
            <a:xfrm flipV="1">
              <a:off x="8599852" y="4977702"/>
              <a:ext cx="268757" cy="10061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Rectangle 207"/>
                <p:cNvSpPr/>
                <p:nvPr/>
              </p:nvSpPr>
              <p:spPr>
                <a:xfrm>
                  <a:off x="8521378" y="4746371"/>
                  <a:ext cx="34015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mtClean="0">
                            <a:latin typeface="Cambria Math" panose="02040503050406030204" pitchFamily="18" charset="0"/>
                          </a:rPr>
                          <m:t>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8" name="Rectangle 2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1378" y="4746371"/>
                  <a:ext cx="340158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Rectangle 208"/>
                <p:cNvSpPr/>
                <p:nvPr/>
              </p:nvSpPr>
              <p:spPr>
                <a:xfrm>
                  <a:off x="8554516" y="5119656"/>
                  <a:ext cx="34015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>
                            <a:latin typeface="Cambria Math" panose="02040503050406030204" pitchFamily="18" charset="0"/>
                          </a:rPr>
                          <m:t>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9" name="Rectangle 2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4516" y="5119656"/>
                  <a:ext cx="340158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0" name="Group 219"/>
          <p:cNvGrpSpPr/>
          <p:nvPr/>
        </p:nvGrpSpPr>
        <p:grpSpPr>
          <a:xfrm>
            <a:off x="8677674" y="5404763"/>
            <a:ext cx="2426106" cy="1150395"/>
            <a:chOff x="8521319" y="4514631"/>
            <a:chExt cx="2426106" cy="11503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Rectangle 220"/>
                <p:cNvSpPr/>
                <p:nvPr/>
              </p:nvSpPr>
              <p:spPr>
                <a:xfrm>
                  <a:off x="10607267" y="5295694"/>
                  <a:ext cx="34015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>
                            <a:latin typeface="Cambria Math" panose="02040503050406030204" pitchFamily="18" charset="0"/>
                          </a:rPr>
                          <m:t>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1" name="Rectangle 2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07267" y="5295694"/>
                  <a:ext cx="340158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Rectangle 221"/>
                <p:cNvSpPr/>
                <p:nvPr/>
              </p:nvSpPr>
              <p:spPr>
                <a:xfrm>
                  <a:off x="9362012" y="4514631"/>
                  <a:ext cx="34015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>
                            <a:latin typeface="Cambria Math" panose="02040503050406030204" pitchFamily="18" charset="0"/>
                          </a:rPr>
                          <m:t>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2" name="Rectangle 2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2012" y="4514631"/>
                  <a:ext cx="340158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3" name="Freeform 222"/>
            <p:cNvSpPr/>
            <p:nvPr/>
          </p:nvSpPr>
          <p:spPr>
            <a:xfrm>
              <a:off x="8524673" y="4693638"/>
              <a:ext cx="1021759" cy="342706"/>
            </a:xfrm>
            <a:custGeom>
              <a:avLst/>
              <a:gdLst>
                <a:gd name="connsiteX0" fmla="*/ 1069153 w 1069153"/>
                <a:gd name="connsiteY0" fmla="*/ 192830 h 361899"/>
                <a:gd name="connsiteX1" fmla="*/ 735778 w 1069153"/>
                <a:gd name="connsiteY1" fmla="*/ 2330 h 361899"/>
                <a:gd name="connsiteX2" fmla="*/ 104747 w 1069153"/>
                <a:gd name="connsiteY2" fmla="*/ 104724 h 361899"/>
                <a:gd name="connsiteX3" fmla="*/ 7115 w 1069153"/>
                <a:gd name="connsiteY3" fmla="*/ 361899 h 361899"/>
                <a:gd name="connsiteX0" fmla="*/ 1064642 w 1064642"/>
                <a:gd name="connsiteY0" fmla="*/ 193016 h 362085"/>
                <a:gd name="connsiteX1" fmla="*/ 731267 w 1064642"/>
                <a:gd name="connsiteY1" fmla="*/ 2516 h 362085"/>
                <a:gd name="connsiteX2" fmla="*/ 138336 w 1064642"/>
                <a:gd name="connsiteY2" fmla="*/ 102529 h 362085"/>
                <a:gd name="connsiteX3" fmla="*/ 2604 w 1064642"/>
                <a:gd name="connsiteY3" fmla="*/ 362085 h 362085"/>
                <a:gd name="connsiteX0" fmla="*/ 1064622 w 1064622"/>
                <a:gd name="connsiteY0" fmla="*/ 172432 h 341501"/>
                <a:gd name="connsiteX1" fmla="*/ 728866 w 1064622"/>
                <a:gd name="connsiteY1" fmla="*/ 3364 h 341501"/>
                <a:gd name="connsiteX2" fmla="*/ 138316 w 1064622"/>
                <a:gd name="connsiteY2" fmla="*/ 81945 h 341501"/>
                <a:gd name="connsiteX3" fmla="*/ 2584 w 1064622"/>
                <a:gd name="connsiteY3" fmla="*/ 341501 h 341501"/>
                <a:gd name="connsiteX0" fmla="*/ 1064622 w 1064622"/>
                <a:gd name="connsiteY0" fmla="*/ 172432 h 341501"/>
                <a:gd name="connsiteX1" fmla="*/ 728866 w 1064622"/>
                <a:gd name="connsiteY1" fmla="*/ 3364 h 341501"/>
                <a:gd name="connsiteX2" fmla="*/ 138316 w 1064622"/>
                <a:gd name="connsiteY2" fmla="*/ 81945 h 341501"/>
                <a:gd name="connsiteX3" fmla="*/ 2584 w 1064622"/>
                <a:gd name="connsiteY3" fmla="*/ 341501 h 341501"/>
                <a:gd name="connsiteX0" fmla="*/ 1019378 w 1019378"/>
                <a:gd name="connsiteY0" fmla="*/ 182483 h 342027"/>
                <a:gd name="connsiteX1" fmla="*/ 728866 w 1019378"/>
                <a:gd name="connsiteY1" fmla="*/ 3890 h 342027"/>
                <a:gd name="connsiteX2" fmla="*/ 138316 w 1019378"/>
                <a:gd name="connsiteY2" fmla="*/ 82471 h 342027"/>
                <a:gd name="connsiteX3" fmla="*/ 2584 w 1019378"/>
                <a:gd name="connsiteY3" fmla="*/ 342027 h 342027"/>
                <a:gd name="connsiteX0" fmla="*/ 1021759 w 1021759"/>
                <a:gd name="connsiteY0" fmla="*/ 195068 h 342706"/>
                <a:gd name="connsiteX1" fmla="*/ 728866 w 1021759"/>
                <a:gd name="connsiteY1" fmla="*/ 4569 h 342706"/>
                <a:gd name="connsiteX2" fmla="*/ 138316 w 1021759"/>
                <a:gd name="connsiteY2" fmla="*/ 83150 h 342706"/>
                <a:gd name="connsiteX3" fmla="*/ 2584 w 1021759"/>
                <a:gd name="connsiteY3" fmla="*/ 342706 h 342706"/>
                <a:gd name="connsiteX0" fmla="*/ 1021759 w 1021759"/>
                <a:gd name="connsiteY0" fmla="*/ 195068 h 342706"/>
                <a:gd name="connsiteX1" fmla="*/ 728866 w 1021759"/>
                <a:gd name="connsiteY1" fmla="*/ 4569 h 342706"/>
                <a:gd name="connsiteX2" fmla="*/ 138316 w 1021759"/>
                <a:gd name="connsiteY2" fmla="*/ 83150 h 342706"/>
                <a:gd name="connsiteX3" fmla="*/ 2584 w 1021759"/>
                <a:gd name="connsiteY3" fmla="*/ 342706 h 34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1759" h="342706">
                  <a:moveTo>
                    <a:pt x="1021759" y="195068"/>
                  </a:moveTo>
                  <a:cubicBezTo>
                    <a:pt x="975919" y="85729"/>
                    <a:pt x="876106" y="23222"/>
                    <a:pt x="728866" y="4569"/>
                  </a:cubicBezTo>
                  <a:cubicBezTo>
                    <a:pt x="581626" y="-14084"/>
                    <a:pt x="259363" y="26794"/>
                    <a:pt x="138316" y="83150"/>
                  </a:cubicBezTo>
                  <a:cubicBezTo>
                    <a:pt x="17269" y="139506"/>
                    <a:pt x="-9322" y="244082"/>
                    <a:pt x="2584" y="342706"/>
                  </a:cubicBezTo>
                </a:path>
              </a:pathLst>
            </a:cu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Freeform 223"/>
            <p:cNvSpPr/>
            <p:nvPr/>
          </p:nvSpPr>
          <p:spPr>
            <a:xfrm flipV="1">
              <a:off x="8521319" y="5237117"/>
              <a:ext cx="2332422" cy="298090"/>
            </a:xfrm>
            <a:custGeom>
              <a:avLst/>
              <a:gdLst>
                <a:gd name="connsiteX0" fmla="*/ 1069153 w 1069153"/>
                <a:gd name="connsiteY0" fmla="*/ 192830 h 361899"/>
                <a:gd name="connsiteX1" fmla="*/ 735778 w 1069153"/>
                <a:gd name="connsiteY1" fmla="*/ 2330 h 361899"/>
                <a:gd name="connsiteX2" fmla="*/ 104747 w 1069153"/>
                <a:gd name="connsiteY2" fmla="*/ 104724 h 361899"/>
                <a:gd name="connsiteX3" fmla="*/ 7115 w 1069153"/>
                <a:gd name="connsiteY3" fmla="*/ 361899 h 361899"/>
                <a:gd name="connsiteX0" fmla="*/ 1064642 w 1064642"/>
                <a:gd name="connsiteY0" fmla="*/ 193016 h 362085"/>
                <a:gd name="connsiteX1" fmla="*/ 731267 w 1064642"/>
                <a:gd name="connsiteY1" fmla="*/ 2516 h 362085"/>
                <a:gd name="connsiteX2" fmla="*/ 138336 w 1064642"/>
                <a:gd name="connsiteY2" fmla="*/ 102529 h 362085"/>
                <a:gd name="connsiteX3" fmla="*/ 2604 w 1064642"/>
                <a:gd name="connsiteY3" fmla="*/ 362085 h 362085"/>
                <a:gd name="connsiteX0" fmla="*/ 1064622 w 1064622"/>
                <a:gd name="connsiteY0" fmla="*/ 172432 h 341501"/>
                <a:gd name="connsiteX1" fmla="*/ 728866 w 1064622"/>
                <a:gd name="connsiteY1" fmla="*/ 3364 h 341501"/>
                <a:gd name="connsiteX2" fmla="*/ 138316 w 1064622"/>
                <a:gd name="connsiteY2" fmla="*/ 81945 h 341501"/>
                <a:gd name="connsiteX3" fmla="*/ 2584 w 1064622"/>
                <a:gd name="connsiteY3" fmla="*/ 341501 h 341501"/>
                <a:gd name="connsiteX0" fmla="*/ 1064622 w 1064622"/>
                <a:gd name="connsiteY0" fmla="*/ 172432 h 341501"/>
                <a:gd name="connsiteX1" fmla="*/ 728866 w 1064622"/>
                <a:gd name="connsiteY1" fmla="*/ 3364 h 341501"/>
                <a:gd name="connsiteX2" fmla="*/ 138316 w 1064622"/>
                <a:gd name="connsiteY2" fmla="*/ 81945 h 341501"/>
                <a:gd name="connsiteX3" fmla="*/ 2584 w 1064622"/>
                <a:gd name="connsiteY3" fmla="*/ 341501 h 341501"/>
                <a:gd name="connsiteX0" fmla="*/ 1121568 w 1121568"/>
                <a:gd name="connsiteY0" fmla="*/ 462584 h 462584"/>
                <a:gd name="connsiteX1" fmla="*/ 728866 w 1121568"/>
                <a:gd name="connsiteY1" fmla="*/ 21161 h 462584"/>
                <a:gd name="connsiteX2" fmla="*/ 138316 w 1121568"/>
                <a:gd name="connsiteY2" fmla="*/ 99742 h 462584"/>
                <a:gd name="connsiteX3" fmla="*/ 2584 w 1121568"/>
                <a:gd name="connsiteY3" fmla="*/ 359298 h 462584"/>
                <a:gd name="connsiteX0" fmla="*/ 1122633 w 1122633"/>
                <a:gd name="connsiteY0" fmla="*/ 471789 h 674480"/>
                <a:gd name="connsiteX1" fmla="*/ 729931 w 1122633"/>
                <a:gd name="connsiteY1" fmla="*/ 30366 h 674480"/>
                <a:gd name="connsiteX2" fmla="*/ 139381 w 1122633"/>
                <a:gd name="connsiteY2" fmla="*/ 108947 h 674480"/>
                <a:gd name="connsiteX3" fmla="*/ 2533 w 1122633"/>
                <a:gd name="connsiteY3" fmla="*/ 674480 h 674480"/>
                <a:gd name="connsiteX0" fmla="*/ 1121705 w 1121705"/>
                <a:gd name="connsiteY0" fmla="*/ 446456 h 649147"/>
                <a:gd name="connsiteX1" fmla="*/ 729003 w 1121705"/>
                <a:gd name="connsiteY1" fmla="*/ 5033 h 649147"/>
                <a:gd name="connsiteX2" fmla="*/ 165251 w 1121705"/>
                <a:gd name="connsiteY2" fmla="*/ 234921 h 649147"/>
                <a:gd name="connsiteX3" fmla="*/ 1605 w 1121705"/>
                <a:gd name="connsiteY3" fmla="*/ 649147 h 649147"/>
                <a:gd name="connsiteX0" fmla="*/ 1121795 w 1121795"/>
                <a:gd name="connsiteY0" fmla="*/ 241503 h 444194"/>
                <a:gd name="connsiteX1" fmla="*/ 752541 w 1121795"/>
                <a:gd name="connsiteY1" fmla="*/ 55622 h 444194"/>
                <a:gd name="connsiteX2" fmla="*/ 165341 w 1121795"/>
                <a:gd name="connsiteY2" fmla="*/ 29968 h 444194"/>
                <a:gd name="connsiteX3" fmla="*/ 1695 w 1121795"/>
                <a:gd name="connsiteY3" fmla="*/ 444194 h 444194"/>
                <a:gd name="connsiteX0" fmla="*/ 1121596 w 1121596"/>
                <a:gd name="connsiteY0" fmla="*/ 217657 h 420348"/>
                <a:gd name="connsiteX1" fmla="*/ 752342 w 1121596"/>
                <a:gd name="connsiteY1" fmla="*/ 31776 h 420348"/>
                <a:gd name="connsiteX2" fmla="*/ 174075 w 1121596"/>
                <a:gd name="connsiteY2" fmla="*/ 39746 h 420348"/>
                <a:gd name="connsiteX3" fmla="*/ 1496 w 1121596"/>
                <a:gd name="connsiteY3" fmla="*/ 420348 h 420348"/>
                <a:gd name="connsiteX0" fmla="*/ 1093682 w 1093682"/>
                <a:gd name="connsiteY0" fmla="*/ 228309 h 420913"/>
                <a:gd name="connsiteX1" fmla="*/ 752342 w 1093682"/>
                <a:gd name="connsiteY1" fmla="*/ 32341 h 420913"/>
                <a:gd name="connsiteX2" fmla="*/ 174075 w 1093682"/>
                <a:gd name="connsiteY2" fmla="*/ 40311 h 420913"/>
                <a:gd name="connsiteX3" fmla="*/ 1496 w 1093682"/>
                <a:gd name="connsiteY3" fmla="*/ 420913 h 420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682" h="420913">
                  <a:moveTo>
                    <a:pt x="1093682" y="228309"/>
                  </a:moveTo>
                  <a:cubicBezTo>
                    <a:pt x="1057367" y="118970"/>
                    <a:pt x="905610" y="63674"/>
                    <a:pt x="752342" y="32341"/>
                  </a:cubicBezTo>
                  <a:cubicBezTo>
                    <a:pt x="599074" y="1008"/>
                    <a:pt x="299216" y="-24451"/>
                    <a:pt x="174075" y="40311"/>
                  </a:cubicBezTo>
                  <a:cubicBezTo>
                    <a:pt x="48934" y="105073"/>
                    <a:pt x="-10410" y="322289"/>
                    <a:pt x="1496" y="420913"/>
                  </a:cubicBezTo>
                </a:path>
              </a:pathLst>
            </a:cu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D61D8C1-936D-C347-9B7D-75ABDFC99BC7}"/>
              </a:ext>
            </a:extLst>
          </p:cNvPr>
          <p:cNvSpPr txBox="1"/>
          <p:nvPr/>
        </p:nvSpPr>
        <p:spPr>
          <a:xfrm>
            <a:off x="5078437" y="62741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47983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8" grpId="0" uiExpand="1" build="p"/>
      <p:bldP spid="8" grpId="0" uiExpand="1" build="p"/>
      <p:bldP spid="37" grpId="0" uiExpand="1"/>
      <p:bldP spid="138" grpId="0" uiExpand="1" animBg="1"/>
      <p:bldP spid="138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571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62232" y="1148603"/>
                <a:ext cx="9908868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b="1" spc="200" dirty="0">
                    <a:latin typeface="+mj-lt"/>
                  </a:rPr>
                  <a:t>Nondeterministic finite automata (NFA)</a:t>
                </a:r>
              </a:p>
              <a:p>
                <a:pPr marL="457200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b="1" spc="200" dirty="0">
                    <a:latin typeface="+mj-lt"/>
                  </a:rPr>
                  <a:t>Proved: NFA and DFA are equivalent in power</a:t>
                </a:r>
              </a:p>
              <a:p>
                <a:pPr marL="457200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b="1" spc="200" dirty="0">
                    <a:latin typeface="+mj-lt"/>
                  </a:rPr>
                  <a:t>Proved: Class of regular languages is closed under </a:t>
                </a:r>
                <a14:m>
                  <m:oMath xmlns:m="http://schemas.openxmlformats.org/officeDocument/2006/math">
                    <m:r>
                      <a:rPr lang="en-US" sz="2400" b="1" i="1" spc="200" smtClean="0">
                        <a:latin typeface="Cambria Math" panose="02040503050406030204" pitchFamily="18" charset="0"/>
                      </a:rPr>
                      <m:t>∘, ∗</m:t>
                    </m:r>
                  </m:oMath>
                </a14:m>
                <a:endParaRPr lang="en-US" sz="2400" b="1" spc="200" dirty="0">
                  <a:latin typeface="+mj-lt"/>
                </a:endParaRPr>
              </a:p>
              <a:p>
                <a:pPr marL="457200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b="1" spc="200" dirty="0">
                    <a:latin typeface="+mj-lt"/>
                  </a:rPr>
                  <a:t>Conversion of regular expressions to NFA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32" y="1148603"/>
                <a:ext cx="9908868" cy="2031325"/>
              </a:xfrm>
              <a:prstGeom prst="rect">
                <a:avLst/>
              </a:prstGeom>
              <a:blipFill>
                <a:blip r:embed="rId3"/>
                <a:stretch>
                  <a:fillRect l="-896" t="-2484" b="-5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0852388" y="5890822"/>
            <a:ext cx="1205779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2.4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6366B2-BAFC-9842-BBC0-04EE4F9D5E99}"/>
              </a:ext>
            </a:extLst>
          </p:cNvPr>
          <p:cNvSpPr txBox="1"/>
          <p:nvPr/>
        </p:nvSpPr>
        <p:spPr>
          <a:xfrm>
            <a:off x="9326880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2896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0"/>
            <a:ext cx="9203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Outline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58618" y="1363579"/>
                <a:ext cx="5144655" cy="3662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Last time:  </a:t>
                </a:r>
                <a:br>
                  <a:rPr lang="en-US" sz="2400" baseline="0" dirty="0"/>
                </a:br>
                <a:r>
                  <a:rPr lang="en-US" sz="2000" dirty="0"/>
                  <a:t>- Nondeterminism</a:t>
                </a:r>
                <a:br>
                  <a:rPr lang="en-US" sz="2000" dirty="0"/>
                </a:br>
                <a:r>
                  <a:rPr lang="en-US" sz="2000" dirty="0"/>
                  <a:t>- NFA → DFA</a:t>
                </a:r>
                <a:br>
                  <a:rPr lang="en-US" sz="2000" dirty="0"/>
                </a:br>
                <a:r>
                  <a:rPr lang="en-US" sz="2000" dirty="0"/>
                  <a:t>- Closure under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 ∘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- Regular expressions → finite automata</a:t>
                </a:r>
              </a:p>
              <a:p>
                <a:endParaRPr lang="en-US" sz="2400" dirty="0"/>
              </a:p>
              <a:p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(Sipser §1.4 – §2.1)</a:t>
                </a:r>
                <a:br>
                  <a:rPr lang="en-US" sz="20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 Finite automata → regular expressions</a:t>
                </a:r>
                <a:b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 Proving languages aren’t regular</a:t>
                </a:r>
              </a:p>
              <a:p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 Context free grammars</a:t>
                </a:r>
              </a:p>
              <a:p>
                <a:endPara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8" y="1363579"/>
                <a:ext cx="5144655" cy="3662541"/>
              </a:xfrm>
              <a:prstGeom prst="rect">
                <a:avLst/>
              </a:prstGeom>
              <a:blipFill>
                <a:blip r:embed="rId2"/>
                <a:stretch>
                  <a:fillRect l="-1970" t="-1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59A8B3A-0366-C041-B1C9-CF26552BB994}"/>
              </a:ext>
            </a:extLst>
          </p:cNvPr>
          <p:cNvSpPr txBox="1"/>
          <p:nvPr/>
        </p:nvSpPr>
        <p:spPr>
          <a:xfrm>
            <a:off x="6497782" y="62761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1105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" y="0"/>
                <a:ext cx="844692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DFAs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Regular Expressions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" y="0"/>
                <a:ext cx="8446926" cy="707886"/>
              </a:xfrm>
              <a:prstGeom prst="rect">
                <a:avLst/>
              </a:prstGeom>
              <a:blipFill>
                <a:blip r:embed="rId3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7840" y="991981"/>
                <a:ext cx="8229088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Recall Theorem:  </a:t>
                </a:r>
                <a:r>
                  <a:rPr lang="en-US" sz="2000" dirty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latin typeface="+mj-lt"/>
                  </a:rPr>
                  <a:t> is a regular </a:t>
                </a:r>
                <a:r>
                  <a:rPr lang="en-US" sz="2000" dirty="0" err="1">
                    <a:latin typeface="+mj-lt"/>
                  </a:rPr>
                  <a:t>expressipn</a:t>
                </a:r>
                <a:r>
                  <a:rPr lang="en-US" sz="2000" dirty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sz="2000" dirty="0">
                    <a:latin typeface="+mj-lt"/>
                  </a:rPr>
                  <a:t>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latin typeface="+mj-lt"/>
                  </a:rPr>
                  <a:t> is regular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latin typeface="+mj-lt"/>
                  </a:rPr>
                  <a:t>Proof:   </a:t>
                </a:r>
                <a:r>
                  <a:rPr lang="en-US" sz="2000" dirty="0">
                    <a:latin typeface="+mj-lt"/>
                  </a:rPr>
                  <a:t>Conversion 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+mj-lt"/>
                  </a:rPr>
                  <a:t>NFA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latin typeface="+mj-lt"/>
                  </a:rPr>
                  <a:t> DFA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40" y="991981"/>
                <a:ext cx="8229088" cy="984885"/>
              </a:xfrm>
              <a:prstGeom prst="rect">
                <a:avLst/>
              </a:prstGeom>
              <a:blipFill>
                <a:blip r:embed="rId4"/>
                <a:stretch>
                  <a:fillRect l="-1185" t="-4969" r="-148" b="-13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217840" y="4857399"/>
                <a:ext cx="9307160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Today’s Theorem:  </a:t>
                </a:r>
                <a:r>
                  <a:rPr lang="en-US" sz="2000" dirty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is regular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sz="2000" dirty="0">
                    <a:latin typeface="+mj-lt"/>
                  </a:rPr>
                  <a:t> for some</a:t>
                </a:r>
                <a:r>
                  <a:rPr lang="en-US" sz="2000" dirty="0"/>
                  <a:t> regular expr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</a:t>
                </a:r>
                <a:endParaRPr lang="en-US" sz="2000" dirty="0">
                  <a:latin typeface="+mj-lt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latin typeface="+mj-lt"/>
                  </a:rPr>
                  <a:t>Proof:   </a:t>
                </a:r>
                <a:r>
                  <a:rPr lang="en-US" sz="2000" dirty="0">
                    <a:latin typeface="+mj-lt"/>
                  </a:rPr>
                  <a:t>Give conversion   DFA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</a:p>
              <a:p>
                <a:r>
                  <a:rPr lang="en-US" sz="2000" dirty="0">
                    <a:latin typeface="+mj-lt"/>
                  </a:rPr>
                  <a:t>					</a:t>
                </a:r>
                <a:r>
                  <a:rPr lang="en-US" sz="2800" dirty="0">
                    <a:latin typeface="+mj-lt"/>
                  </a:rPr>
                  <a:t>WAIT!  </a:t>
                </a:r>
                <a:r>
                  <a:rPr lang="en-US" sz="2400" dirty="0">
                    <a:latin typeface="+mj-lt"/>
                  </a:rPr>
                  <a:t>Need new concept first.</a:t>
                </a:r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40" y="4857399"/>
                <a:ext cx="9307160" cy="1415772"/>
              </a:xfrm>
              <a:prstGeom prst="rect">
                <a:avLst/>
              </a:prstGeom>
              <a:blipFill>
                <a:blip r:embed="rId5"/>
                <a:stretch>
                  <a:fillRect l="-1048" t="-3448" b="-11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Arrow 8"/>
          <p:cNvSpPr/>
          <p:nvPr/>
        </p:nvSpPr>
        <p:spPr>
          <a:xfrm>
            <a:off x="3278909" y="2973785"/>
            <a:ext cx="406400" cy="240361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358901" y="2398959"/>
            <a:ext cx="4495510" cy="1450147"/>
            <a:chOff x="1358901" y="2398959"/>
            <a:chExt cx="4495510" cy="14501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1358901" y="2770801"/>
                  <a:ext cx="1532082" cy="707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000" dirty="0"/>
                    <a:t>Regular expression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𝑅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8901" y="2770801"/>
                  <a:ext cx="1532082" cy="707886"/>
                </a:xfrm>
                <a:prstGeom prst="rect">
                  <a:avLst/>
                </a:prstGeom>
                <a:blipFill>
                  <a:blip r:embed="rId6"/>
                  <a:stretch>
                    <a:fillRect l="-3586" t="-5172" b="-146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Group 15"/>
            <p:cNvGrpSpPr/>
            <p:nvPr/>
          </p:nvGrpSpPr>
          <p:grpSpPr>
            <a:xfrm>
              <a:off x="3883863" y="2398959"/>
              <a:ext cx="1970548" cy="1450147"/>
              <a:chOff x="3858752" y="2531303"/>
              <a:chExt cx="1970548" cy="1450147"/>
            </a:xfrm>
          </p:grpSpPr>
          <p:sp>
            <p:nvSpPr>
              <p:cNvPr id="14" name="Freeform 13"/>
              <p:cNvSpPr/>
              <p:nvPr/>
            </p:nvSpPr>
            <p:spPr>
              <a:xfrm>
                <a:off x="4048125" y="2635250"/>
                <a:ext cx="1781175" cy="1346200"/>
              </a:xfrm>
              <a:custGeom>
                <a:avLst/>
                <a:gdLst>
                  <a:gd name="connsiteX0" fmla="*/ 974725 w 1781175"/>
                  <a:gd name="connsiteY0" fmla="*/ 9525 h 1346200"/>
                  <a:gd name="connsiteX1" fmla="*/ 974725 w 1781175"/>
                  <a:gd name="connsiteY1" fmla="*/ 9525 h 1346200"/>
                  <a:gd name="connsiteX2" fmla="*/ 942975 w 1781175"/>
                  <a:gd name="connsiteY2" fmla="*/ 3175 h 1346200"/>
                  <a:gd name="connsiteX3" fmla="*/ 914400 w 1781175"/>
                  <a:gd name="connsiteY3" fmla="*/ 0 h 1346200"/>
                  <a:gd name="connsiteX4" fmla="*/ 644525 w 1781175"/>
                  <a:gd name="connsiteY4" fmla="*/ 3175 h 1346200"/>
                  <a:gd name="connsiteX5" fmla="*/ 603250 w 1781175"/>
                  <a:gd name="connsiteY5" fmla="*/ 12700 h 1346200"/>
                  <a:gd name="connsiteX6" fmla="*/ 581025 w 1781175"/>
                  <a:gd name="connsiteY6" fmla="*/ 19050 h 1346200"/>
                  <a:gd name="connsiteX7" fmla="*/ 558800 w 1781175"/>
                  <a:gd name="connsiteY7" fmla="*/ 22225 h 1346200"/>
                  <a:gd name="connsiteX8" fmla="*/ 536575 w 1781175"/>
                  <a:gd name="connsiteY8" fmla="*/ 28575 h 1346200"/>
                  <a:gd name="connsiteX9" fmla="*/ 514350 w 1781175"/>
                  <a:gd name="connsiteY9" fmla="*/ 31750 h 1346200"/>
                  <a:gd name="connsiteX10" fmla="*/ 473075 w 1781175"/>
                  <a:gd name="connsiteY10" fmla="*/ 44450 h 1346200"/>
                  <a:gd name="connsiteX11" fmla="*/ 457200 w 1781175"/>
                  <a:gd name="connsiteY11" fmla="*/ 50800 h 1346200"/>
                  <a:gd name="connsiteX12" fmla="*/ 434975 w 1781175"/>
                  <a:gd name="connsiteY12" fmla="*/ 53975 h 1346200"/>
                  <a:gd name="connsiteX13" fmla="*/ 384175 w 1781175"/>
                  <a:gd name="connsiteY13" fmla="*/ 73025 h 1346200"/>
                  <a:gd name="connsiteX14" fmla="*/ 371475 w 1781175"/>
                  <a:gd name="connsiteY14" fmla="*/ 76200 h 1346200"/>
                  <a:gd name="connsiteX15" fmla="*/ 352425 w 1781175"/>
                  <a:gd name="connsiteY15" fmla="*/ 88900 h 1346200"/>
                  <a:gd name="connsiteX16" fmla="*/ 342900 w 1781175"/>
                  <a:gd name="connsiteY16" fmla="*/ 92075 h 1346200"/>
                  <a:gd name="connsiteX17" fmla="*/ 323850 w 1781175"/>
                  <a:gd name="connsiteY17" fmla="*/ 101600 h 1346200"/>
                  <a:gd name="connsiteX18" fmla="*/ 311150 w 1781175"/>
                  <a:gd name="connsiteY18" fmla="*/ 111125 h 1346200"/>
                  <a:gd name="connsiteX19" fmla="*/ 301625 w 1781175"/>
                  <a:gd name="connsiteY19" fmla="*/ 117475 h 1346200"/>
                  <a:gd name="connsiteX20" fmla="*/ 285750 w 1781175"/>
                  <a:gd name="connsiteY20" fmla="*/ 130175 h 1346200"/>
                  <a:gd name="connsiteX21" fmla="*/ 254000 w 1781175"/>
                  <a:gd name="connsiteY21" fmla="*/ 149225 h 1346200"/>
                  <a:gd name="connsiteX22" fmla="*/ 219075 w 1781175"/>
                  <a:gd name="connsiteY22" fmla="*/ 171450 h 1346200"/>
                  <a:gd name="connsiteX23" fmla="*/ 184150 w 1781175"/>
                  <a:gd name="connsiteY23" fmla="*/ 193675 h 1346200"/>
                  <a:gd name="connsiteX24" fmla="*/ 152400 w 1781175"/>
                  <a:gd name="connsiteY24" fmla="*/ 222250 h 1346200"/>
                  <a:gd name="connsiteX25" fmla="*/ 133350 w 1781175"/>
                  <a:gd name="connsiteY25" fmla="*/ 234950 h 1346200"/>
                  <a:gd name="connsiteX26" fmla="*/ 114300 w 1781175"/>
                  <a:gd name="connsiteY26" fmla="*/ 250825 h 1346200"/>
                  <a:gd name="connsiteX27" fmla="*/ 104775 w 1781175"/>
                  <a:gd name="connsiteY27" fmla="*/ 263525 h 1346200"/>
                  <a:gd name="connsiteX28" fmla="*/ 95250 w 1781175"/>
                  <a:gd name="connsiteY28" fmla="*/ 269875 h 1346200"/>
                  <a:gd name="connsiteX29" fmla="*/ 76200 w 1781175"/>
                  <a:gd name="connsiteY29" fmla="*/ 292100 h 1346200"/>
                  <a:gd name="connsiteX30" fmla="*/ 69850 w 1781175"/>
                  <a:gd name="connsiteY30" fmla="*/ 301625 h 1346200"/>
                  <a:gd name="connsiteX31" fmla="*/ 38100 w 1781175"/>
                  <a:gd name="connsiteY31" fmla="*/ 339725 h 1346200"/>
                  <a:gd name="connsiteX32" fmla="*/ 31750 w 1781175"/>
                  <a:gd name="connsiteY32" fmla="*/ 352425 h 1346200"/>
                  <a:gd name="connsiteX33" fmla="*/ 19050 w 1781175"/>
                  <a:gd name="connsiteY33" fmla="*/ 371475 h 1346200"/>
                  <a:gd name="connsiteX34" fmla="*/ 15875 w 1781175"/>
                  <a:gd name="connsiteY34" fmla="*/ 384175 h 1346200"/>
                  <a:gd name="connsiteX35" fmla="*/ 6350 w 1781175"/>
                  <a:gd name="connsiteY35" fmla="*/ 431800 h 1346200"/>
                  <a:gd name="connsiteX36" fmla="*/ 0 w 1781175"/>
                  <a:gd name="connsiteY36" fmla="*/ 498475 h 1346200"/>
                  <a:gd name="connsiteX37" fmla="*/ 3175 w 1781175"/>
                  <a:gd name="connsiteY37" fmla="*/ 603250 h 1346200"/>
                  <a:gd name="connsiteX38" fmla="*/ 6350 w 1781175"/>
                  <a:gd name="connsiteY38" fmla="*/ 615950 h 1346200"/>
                  <a:gd name="connsiteX39" fmla="*/ 9525 w 1781175"/>
                  <a:gd name="connsiteY39" fmla="*/ 638175 h 1346200"/>
                  <a:gd name="connsiteX40" fmla="*/ 19050 w 1781175"/>
                  <a:gd name="connsiteY40" fmla="*/ 669925 h 1346200"/>
                  <a:gd name="connsiteX41" fmla="*/ 25400 w 1781175"/>
                  <a:gd name="connsiteY41" fmla="*/ 692150 h 1346200"/>
                  <a:gd name="connsiteX42" fmla="*/ 28575 w 1781175"/>
                  <a:gd name="connsiteY42" fmla="*/ 704850 h 1346200"/>
                  <a:gd name="connsiteX43" fmla="*/ 31750 w 1781175"/>
                  <a:gd name="connsiteY43" fmla="*/ 714375 h 1346200"/>
                  <a:gd name="connsiteX44" fmla="*/ 44450 w 1781175"/>
                  <a:gd name="connsiteY44" fmla="*/ 739775 h 1346200"/>
                  <a:gd name="connsiteX45" fmla="*/ 47625 w 1781175"/>
                  <a:gd name="connsiteY45" fmla="*/ 755650 h 1346200"/>
                  <a:gd name="connsiteX46" fmla="*/ 63500 w 1781175"/>
                  <a:gd name="connsiteY46" fmla="*/ 781050 h 1346200"/>
                  <a:gd name="connsiteX47" fmla="*/ 66675 w 1781175"/>
                  <a:gd name="connsiteY47" fmla="*/ 790575 h 1346200"/>
                  <a:gd name="connsiteX48" fmla="*/ 82550 w 1781175"/>
                  <a:gd name="connsiteY48" fmla="*/ 819150 h 1346200"/>
                  <a:gd name="connsiteX49" fmla="*/ 95250 w 1781175"/>
                  <a:gd name="connsiteY49" fmla="*/ 847725 h 1346200"/>
                  <a:gd name="connsiteX50" fmla="*/ 101600 w 1781175"/>
                  <a:gd name="connsiteY50" fmla="*/ 857250 h 1346200"/>
                  <a:gd name="connsiteX51" fmla="*/ 107950 w 1781175"/>
                  <a:gd name="connsiteY51" fmla="*/ 873125 h 1346200"/>
                  <a:gd name="connsiteX52" fmla="*/ 117475 w 1781175"/>
                  <a:gd name="connsiteY52" fmla="*/ 885825 h 1346200"/>
                  <a:gd name="connsiteX53" fmla="*/ 127000 w 1781175"/>
                  <a:gd name="connsiteY53" fmla="*/ 901700 h 1346200"/>
                  <a:gd name="connsiteX54" fmla="*/ 130175 w 1781175"/>
                  <a:gd name="connsiteY54" fmla="*/ 911225 h 1346200"/>
                  <a:gd name="connsiteX55" fmla="*/ 142875 w 1781175"/>
                  <a:gd name="connsiteY55" fmla="*/ 923925 h 1346200"/>
                  <a:gd name="connsiteX56" fmla="*/ 158750 w 1781175"/>
                  <a:gd name="connsiteY56" fmla="*/ 952500 h 1346200"/>
                  <a:gd name="connsiteX57" fmla="*/ 168275 w 1781175"/>
                  <a:gd name="connsiteY57" fmla="*/ 962025 h 1346200"/>
                  <a:gd name="connsiteX58" fmla="*/ 177800 w 1781175"/>
                  <a:gd name="connsiteY58" fmla="*/ 981075 h 1346200"/>
                  <a:gd name="connsiteX59" fmla="*/ 187325 w 1781175"/>
                  <a:gd name="connsiteY59" fmla="*/ 993775 h 1346200"/>
                  <a:gd name="connsiteX60" fmla="*/ 203200 w 1781175"/>
                  <a:gd name="connsiteY60" fmla="*/ 1006475 h 1346200"/>
                  <a:gd name="connsiteX61" fmla="*/ 212725 w 1781175"/>
                  <a:gd name="connsiteY61" fmla="*/ 1019175 h 1346200"/>
                  <a:gd name="connsiteX62" fmla="*/ 222250 w 1781175"/>
                  <a:gd name="connsiteY62" fmla="*/ 1025525 h 1346200"/>
                  <a:gd name="connsiteX63" fmla="*/ 231775 w 1781175"/>
                  <a:gd name="connsiteY63" fmla="*/ 1038225 h 1346200"/>
                  <a:gd name="connsiteX64" fmla="*/ 244475 w 1781175"/>
                  <a:gd name="connsiteY64" fmla="*/ 1044575 h 1346200"/>
                  <a:gd name="connsiteX65" fmla="*/ 254000 w 1781175"/>
                  <a:gd name="connsiteY65" fmla="*/ 1054100 h 1346200"/>
                  <a:gd name="connsiteX66" fmla="*/ 269875 w 1781175"/>
                  <a:gd name="connsiteY66" fmla="*/ 1063625 h 1346200"/>
                  <a:gd name="connsiteX67" fmla="*/ 295275 w 1781175"/>
                  <a:gd name="connsiteY67" fmla="*/ 1082675 h 1346200"/>
                  <a:gd name="connsiteX68" fmla="*/ 304800 w 1781175"/>
                  <a:gd name="connsiteY68" fmla="*/ 1089025 h 1346200"/>
                  <a:gd name="connsiteX69" fmla="*/ 317500 w 1781175"/>
                  <a:gd name="connsiteY69" fmla="*/ 1092200 h 1346200"/>
                  <a:gd name="connsiteX70" fmla="*/ 342900 w 1781175"/>
                  <a:gd name="connsiteY70" fmla="*/ 1108075 h 1346200"/>
                  <a:gd name="connsiteX71" fmla="*/ 368300 w 1781175"/>
                  <a:gd name="connsiteY71" fmla="*/ 1117600 h 1346200"/>
                  <a:gd name="connsiteX72" fmla="*/ 396875 w 1781175"/>
                  <a:gd name="connsiteY72" fmla="*/ 1133475 h 1346200"/>
                  <a:gd name="connsiteX73" fmla="*/ 409575 w 1781175"/>
                  <a:gd name="connsiteY73" fmla="*/ 1139825 h 1346200"/>
                  <a:gd name="connsiteX74" fmla="*/ 419100 w 1781175"/>
                  <a:gd name="connsiteY74" fmla="*/ 1146175 h 1346200"/>
                  <a:gd name="connsiteX75" fmla="*/ 434975 w 1781175"/>
                  <a:gd name="connsiteY75" fmla="*/ 1149350 h 1346200"/>
                  <a:gd name="connsiteX76" fmla="*/ 469900 w 1781175"/>
                  <a:gd name="connsiteY76" fmla="*/ 1168400 h 1346200"/>
                  <a:gd name="connsiteX77" fmla="*/ 479425 w 1781175"/>
                  <a:gd name="connsiteY77" fmla="*/ 1171575 h 1346200"/>
                  <a:gd name="connsiteX78" fmla="*/ 495300 w 1781175"/>
                  <a:gd name="connsiteY78" fmla="*/ 1177925 h 1346200"/>
                  <a:gd name="connsiteX79" fmla="*/ 517525 w 1781175"/>
                  <a:gd name="connsiteY79" fmla="*/ 1184275 h 1346200"/>
                  <a:gd name="connsiteX80" fmla="*/ 533400 w 1781175"/>
                  <a:gd name="connsiteY80" fmla="*/ 1190625 h 1346200"/>
                  <a:gd name="connsiteX81" fmla="*/ 546100 w 1781175"/>
                  <a:gd name="connsiteY81" fmla="*/ 1196975 h 1346200"/>
                  <a:gd name="connsiteX82" fmla="*/ 581025 w 1781175"/>
                  <a:gd name="connsiteY82" fmla="*/ 1209675 h 1346200"/>
                  <a:gd name="connsiteX83" fmla="*/ 593725 w 1781175"/>
                  <a:gd name="connsiteY83" fmla="*/ 1216025 h 1346200"/>
                  <a:gd name="connsiteX84" fmla="*/ 619125 w 1781175"/>
                  <a:gd name="connsiteY84" fmla="*/ 1222375 h 1346200"/>
                  <a:gd name="connsiteX85" fmla="*/ 647700 w 1781175"/>
                  <a:gd name="connsiteY85" fmla="*/ 1235075 h 1346200"/>
                  <a:gd name="connsiteX86" fmla="*/ 660400 w 1781175"/>
                  <a:gd name="connsiteY86" fmla="*/ 1238250 h 1346200"/>
                  <a:gd name="connsiteX87" fmla="*/ 679450 w 1781175"/>
                  <a:gd name="connsiteY87" fmla="*/ 1247775 h 1346200"/>
                  <a:gd name="connsiteX88" fmla="*/ 714375 w 1781175"/>
                  <a:gd name="connsiteY88" fmla="*/ 1257300 h 1346200"/>
                  <a:gd name="connsiteX89" fmla="*/ 736600 w 1781175"/>
                  <a:gd name="connsiteY89" fmla="*/ 1266825 h 1346200"/>
                  <a:gd name="connsiteX90" fmla="*/ 762000 w 1781175"/>
                  <a:gd name="connsiteY90" fmla="*/ 1273175 h 1346200"/>
                  <a:gd name="connsiteX91" fmla="*/ 774700 w 1781175"/>
                  <a:gd name="connsiteY91" fmla="*/ 1276350 h 1346200"/>
                  <a:gd name="connsiteX92" fmla="*/ 790575 w 1781175"/>
                  <a:gd name="connsiteY92" fmla="*/ 1282700 h 1346200"/>
                  <a:gd name="connsiteX93" fmla="*/ 812800 w 1781175"/>
                  <a:gd name="connsiteY93" fmla="*/ 1285875 h 1346200"/>
                  <a:gd name="connsiteX94" fmla="*/ 844550 w 1781175"/>
                  <a:gd name="connsiteY94" fmla="*/ 1292225 h 1346200"/>
                  <a:gd name="connsiteX95" fmla="*/ 863600 w 1781175"/>
                  <a:gd name="connsiteY95" fmla="*/ 1298575 h 1346200"/>
                  <a:gd name="connsiteX96" fmla="*/ 908050 w 1781175"/>
                  <a:gd name="connsiteY96" fmla="*/ 1311275 h 1346200"/>
                  <a:gd name="connsiteX97" fmla="*/ 923925 w 1781175"/>
                  <a:gd name="connsiteY97" fmla="*/ 1317625 h 1346200"/>
                  <a:gd name="connsiteX98" fmla="*/ 946150 w 1781175"/>
                  <a:gd name="connsiteY98" fmla="*/ 1320800 h 1346200"/>
                  <a:gd name="connsiteX99" fmla="*/ 996950 w 1781175"/>
                  <a:gd name="connsiteY99" fmla="*/ 1330325 h 1346200"/>
                  <a:gd name="connsiteX100" fmla="*/ 1012825 w 1781175"/>
                  <a:gd name="connsiteY100" fmla="*/ 1336675 h 1346200"/>
                  <a:gd name="connsiteX101" fmla="*/ 1031875 w 1781175"/>
                  <a:gd name="connsiteY101" fmla="*/ 1339850 h 1346200"/>
                  <a:gd name="connsiteX102" fmla="*/ 1085850 w 1781175"/>
                  <a:gd name="connsiteY102" fmla="*/ 1346200 h 1346200"/>
                  <a:gd name="connsiteX103" fmla="*/ 1206500 w 1781175"/>
                  <a:gd name="connsiteY103" fmla="*/ 1339850 h 1346200"/>
                  <a:gd name="connsiteX104" fmla="*/ 1225550 w 1781175"/>
                  <a:gd name="connsiteY104" fmla="*/ 1330325 h 1346200"/>
                  <a:gd name="connsiteX105" fmla="*/ 1238250 w 1781175"/>
                  <a:gd name="connsiteY105" fmla="*/ 1327150 h 1346200"/>
                  <a:gd name="connsiteX106" fmla="*/ 1263650 w 1781175"/>
                  <a:gd name="connsiteY106" fmla="*/ 1311275 h 1346200"/>
                  <a:gd name="connsiteX107" fmla="*/ 1289050 w 1781175"/>
                  <a:gd name="connsiteY107" fmla="*/ 1295400 h 1346200"/>
                  <a:gd name="connsiteX108" fmla="*/ 1333500 w 1781175"/>
                  <a:gd name="connsiteY108" fmla="*/ 1260475 h 1346200"/>
                  <a:gd name="connsiteX109" fmla="*/ 1365250 w 1781175"/>
                  <a:gd name="connsiteY109" fmla="*/ 1231900 h 1346200"/>
                  <a:gd name="connsiteX110" fmla="*/ 1454150 w 1781175"/>
                  <a:gd name="connsiteY110" fmla="*/ 1168400 h 1346200"/>
                  <a:gd name="connsiteX111" fmla="*/ 1479550 w 1781175"/>
                  <a:gd name="connsiteY111" fmla="*/ 1136650 h 1346200"/>
                  <a:gd name="connsiteX112" fmla="*/ 1549400 w 1781175"/>
                  <a:gd name="connsiteY112" fmla="*/ 1060450 h 1346200"/>
                  <a:gd name="connsiteX113" fmla="*/ 1600200 w 1781175"/>
                  <a:gd name="connsiteY113" fmla="*/ 996950 h 1346200"/>
                  <a:gd name="connsiteX114" fmla="*/ 1625600 w 1781175"/>
                  <a:gd name="connsiteY114" fmla="*/ 965200 h 1346200"/>
                  <a:gd name="connsiteX115" fmla="*/ 1657350 w 1781175"/>
                  <a:gd name="connsiteY115" fmla="*/ 914400 h 1346200"/>
                  <a:gd name="connsiteX116" fmla="*/ 1676400 w 1781175"/>
                  <a:gd name="connsiteY116" fmla="*/ 882650 h 1346200"/>
                  <a:gd name="connsiteX117" fmla="*/ 1704975 w 1781175"/>
                  <a:gd name="connsiteY117" fmla="*/ 825500 h 1346200"/>
                  <a:gd name="connsiteX118" fmla="*/ 1711325 w 1781175"/>
                  <a:gd name="connsiteY118" fmla="*/ 815975 h 1346200"/>
                  <a:gd name="connsiteX119" fmla="*/ 1714500 w 1781175"/>
                  <a:gd name="connsiteY119" fmla="*/ 806450 h 1346200"/>
                  <a:gd name="connsiteX120" fmla="*/ 1733550 w 1781175"/>
                  <a:gd name="connsiteY120" fmla="*/ 765175 h 1346200"/>
                  <a:gd name="connsiteX121" fmla="*/ 1743075 w 1781175"/>
                  <a:gd name="connsiteY121" fmla="*/ 727075 h 1346200"/>
                  <a:gd name="connsiteX122" fmla="*/ 1752600 w 1781175"/>
                  <a:gd name="connsiteY122" fmla="*/ 704850 h 1346200"/>
                  <a:gd name="connsiteX123" fmla="*/ 1774825 w 1781175"/>
                  <a:gd name="connsiteY123" fmla="*/ 600075 h 1346200"/>
                  <a:gd name="connsiteX124" fmla="*/ 1778000 w 1781175"/>
                  <a:gd name="connsiteY124" fmla="*/ 574675 h 1346200"/>
                  <a:gd name="connsiteX125" fmla="*/ 1781175 w 1781175"/>
                  <a:gd name="connsiteY125" fmla="*/ 530225 h 1346200"/>
                  <a:gd name="connsiteX126" fmla="*/ 1771650 w 1781175"/>
                  <a:gd name="connsiteY126" fmla="*/ 450850 h 1346200"/>
                  <a:gd name="connsiteX127" fmla="*/ 1768475 w 1781175"/>
                  <a:gd name="connsiteY127" fmla="*/ 419100 h 1346200"/>
                  <a:gd name="connsiteX128" fmla="*/ 1743075 w 1781175"/>
                  <a:gd name="connsiteY128" fmla="*/ 352425 h 1346200"/>
                  <a:gd name="connsiteX129" fmla="*/ 1724025 w 1781175"/>
                  <a:gd name="connsiteY129" fmla="*/ 320675 h 1346200"/>
                  <a:gd name="connsiteX130" fmla="*/ 1714500 w 1781175"/>
                  <a:gd name="connsiteY130" fmla="*/ 301625 h 1346200"/>
                  <a:gd name="connsiteX131" fmla="*/ 1692275 w 1781175"/>
                  <a:gd name="connsiteY131" fmla="*/ 279400 h 1346200"/>
                  <a:gd name="connsiteX132" fmla="*/ 1670050 w 1781175"/>
                  <a:gd name="connsiteY132" fmla="*/ 247650 h 1346200"/>
                  <a:gd name="connsiteX133" fmla="*/ 1660525 w 1781175"/>
                  <a:gd name="connsiteY133" fmla="*/ 234950 h 1346200"/>
                  <a:gd name="connsiteX134" fmla="*/ 1628775 w 1781175"/>
                  <a:gd name="connsiteY134" fmla="*/ 203200 h 1346200"/>
                  <a:gd name="connsiteX135" fmla="*/ 1533525 w 1781175"/>
                  <a:gd name="connsiteY135" fmla="*/ 133350 h 1346200"/>
                  <a:gd name="connsiteX136" fmla="*/ 1501775 w 1781175"/>
                  <a:gd name="connsiteY136" fmla="*/ 111125 h 1346200"/>
                  <a:gd name="connsiteX137" fmla="*/ 1463675 w 1781175"/>
                  <a:gd name="connsiteY137" fmla="*/ 88900 h 1346200"/>
                  <a:gd name="connsiteX138" fmla="*/ 1431925 w 1781175"/>
                  <a:gd name="connsiteY138" fmla="*/ 69850 h 1346200"/>
                  <a:gd name="connsiteX139" fmla="*/ 1422400 w 1781175"/>
                  <a:gd name="connsiteY139" fmla="*/ 66675 h 1346200"/>
                  <a:gd name="connsiteX140" fmla="*/ 1406525 w 1781175"/>
                  <a:gd name="connsiteY140" fmla="*/ 60325 h 1346200"/>
                  <a:gd name="connsiteX141" fmla="*/ 1393825 w 1781175"/>
                  <a:gd name="connsiteY141" fmla="*/ 57150 h 1346200"/>
                  <a:gd name="connsiteX142" fmla="*/ 1346200 w 1781175"/>
                  <a:gd name="connsiteY142" fmla="*/ 41275 h 1346200"/>
                  <a:gd name="connsiteX143" fmla="*/ 1314450 w 1781175"/>
                  <a:gd name="connsiteY143" fmla="*/ 31750 h 1346200"/>
                  <a:gd name="connsiteX144" fmla="*/ 1279525 w 1781175"/>
                  <a:gd name="connsiteY144" fmla="*/ 22225 h 1346200"/>
                  <a:gd name="connsiteX145" fmla="*/ 1225550 w 1781175"/>
                  <a:gd name="connsiteY145" fmla="*/ 9525 h 1346200"/>
                  <a:gd name="connsiteX146" fmla="*/ 1146175 w 1781175"/>
                  <a:gd name="connsiteY146" fmla="*/ 6350 h 1346200"/>
                  <a:gd name="connsiteX147" fmla="*/ 1057275 w 1781175"/>
                  <a:gd name="connsiteY147" fmla="*/ 9525 h 1346200"/>
                  <a:gd name="connsiteX148" fmla="*/ 1003300 w 1781175"/>
                  <a:gd name="connsiteY148" fmla="*/ 12700 h 1346200"/>
                  <a:gd name="connsiteX149" fmla="*/ 974725 w 1781175"/>
                  <a:gd name="connsiteY149" fmla="*/ 9525 h 134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</a:cxnLst>
                <a:rect l="l" t="t" r="r" b="b"/>
                <a:pathLst>
                  <a:path w="1781175" h="1346200">
                    <a:moveTo>
                      <a:pt x="974725" y="9525"/>
                    </a:moveTo>
                    <a:lnTo>
                      <a:pt x="974725" y="9525"/>
                    </a:lnTo>
                    <a:cubicBezTo>
                      <a:pt x="964142" y="7408"/>
                      <a:pt x="953636" y="4858"/>
                      <a:pt x="942975" y="3175"/>
                    </a:cubicBezTo>
                    <a:cubicBezTo>
                      <a:pt x="933509" y="1680"/>
                      <a:pt x="923984" y="0"/>
                      <a:pt x="914400" y="0"/>
                    </a:cubicBezTo>
                    <a:cubicBezTo>
                      <a:pt x="824435" y="0"/>
                      <a:pt x="734483" y="2117"/>
                      <a:pt x="644525" y="3175"/>
                    </a:cubicBezTo>
                    <a:cubicBezTo>
                      <a:pt x="602892" y="17053"/>
                      <a:pt x="649412" y="2808"/>
                      <a:pt x="603250" y="12700"/>
                    </a:cubicBezTo>
                    <a:cubicBezTo>
                      <a:pt x="595716" y="14314"/>
                      <a:pt x="588559" y="17436"/>
                      <a:pt x="581025" y="19050"/>
                    </a:cubicBezTo>
                    <a:cubicBezTo>
                      <a:pt x="573708" y="20618"/>
                      <a:pt x="566117" y="20657"/>
                      <a:pt x="558800" y="22225"/>
                    </a:cubicBezTo>
                    <a:cubicBezTo>
                      <a:pt x="551266" y="23839"/>
                      <a:pt x="544109" y="26961"/>
                      <a:pt x="536575" y="28575"/>
                    </a:cubicBezTo>
                    <a:cubicBezTo>
                      <a:pt x="529258" y="30143"/>
                      <a:pt x="521667" y="30182"/>
                      <a:pt x="514350" y="31750"/>
                    </a:cubicBezTo>
                    <a:cubicBezTo>
                      <a:pt x="505553" y="33635"/>
                      <a:pt x="482178" y="41140"/>
                      <a:pt x="473075" y="44450"/>
                    </a:cubicBezTo>
                    <a:cubicBezTo>
                      <a:pt x="467719" y="46398"/>
                      <a:pt x="462729" y="49418"/>
                      <a:pt x="457200" y="50800"/>
                    </a:cubicBezTo>
                    <a:cubicBezTo>
                      <a:pt x="449940" y="52615"/>
                      <a:pt x="442383" y="52917"/>
                      <a:pt x="434975" y="53975"/>
                    </a:cubicBezTo>
                    <a:cubicBezTo>
                      <a:pt x="413962" y="62380"/>
                      <a:pt x="404084" y="67052"/>
                      <a:pt x="384175" y="73025"/>
                    </a:cubicBezTo>
                    <a:cubicBezTo>
                      <a:pt x="379995" y="74279"/>
                      <a:pt x="375708" y="75142"/>
                      <a:pt x="371475" y="76200"/>
                    </a:cubicBezTo>
                    <a:cubicBezTo>
                      <a:pt x="365125" y="80433"/>
                      <a:pt x="359665" y="86487"/>
                      <a:pt x="352425" y="88900"/>
                    </a:cubicBezTo>
                    <a:cubicBezTo>
                      <a:pt x="349250" y="89958"/>
                      <a:pt x="345893" y="90578"/>
                      <a:pt x="342900" y="92075"/>
                    </a:cubicBezTo>
                    <a:cubicBezTo>
                      <a:pt x="318281" y="104385"/>
                      <a:pt x="347791" y="93620"/>
                      <a:pt x="323850" y="101600"/>
                    </a:cubicBezTo>
                    <a:cubicBezTo>
                      <a:pt x="319617" y="104775"/>
                      <a:pt x="315456" y="108049"/>
                      <a:pt x="311150" y="111125"/>
                    </a:cubicBezTo>
                    <a:cubicBezTo>
                      <a:pt x="308045" y="113343"/>
                      <a:pt x="304678" y="115185"/>
                      <a:pt x="301625" y="117475"/>
                    </a:cubicBezTo>
                    <a:cubicBezTo>
                      <a:pt x="296204" y="121541"/>
                      <a:pt x="291389" y="126416"/>
                      <a:pt x="285750" y="130175"/>
                    </a:cubicBezTo>
                    <a:cubicBezTo>
                      <a:pt x="275481" y="137021"/>
                      <a:pt x="264413" y="142599"/>
                      <a:pt x="254000" y="149225"/>
                    </a:cubicBezTo>
                    <a:lnTo>
                      <a:pt x="219075" y="171450"/>
                    </a:lnTo>
                    <a:cubicBezTo>
                      <a:pt x="207433" y="178858"/>
                      <a:pt x="193907" y="183918"/>
                      <a:pt x="184150" y="193675"/>
                    </a:cubicBezTo>
                    <a:cubicBezTo>
                      <a:pt x="169879" y="207946"/>
                      <a:pt x="168327" y="210667"/>
                      <a:pt x="152400" y="222250"/>
                    </a:cubicBezTo>
                    <a:cubicBezTo>
                      <a:pt x="146228" y="226739"/>
                      <a:pt x="133350" y="234950"/>
                      <a:pt x="133350" y="234950"/>
                    </a:cubicBezTo>
                    <a:cubicBezTo>
                      <a:pt x="117158" y="259239"/>
                      <a:pt x="139365" y="229341"/>
                      <a:pt x="114300" y="250825"/>
                    </a:cubicBezTo>
                    <a:cubicBezTo>
                      <a:pt x="110282" y="254269"/>
                      <a:pt x="108517" y="259783"/>
                      <a:pt x="104775" y="263525"/>
                    </a:cubicBezTo>
                    <a:cubicBezTo>
                      <a:pt x="102077" y="266223"/>
                      <a:pt x="98425" y="267758"/>
                      <a:pt x="95250" y="269875"/>
                    </a:cubicBezTo>
                    <a:cubicBezTo>
                      <a:pt x="80672" y="291742"/>
                      <a:pt x="99297" y="265153"/>
                      <a:pt x="76200" y="292100"/>
                    </a:cubicBezTo>
                    <a:cubicBezTo>
                      <a:pt x="73717" y="294997"/>
                      <a:pt x="72333" y="298728"/>
                      <a:pt x="69850" y="301625"/>
                    </a:cubicBezTo>
                    <a:cubicBezTo>
                      <a:pt x="55876" y="317928"/>
                      <a:pt x="49764" y="316396"/>
                      <a:pt x="38100" y="339725"/>
                    </a:cubicBezTo>
                    <a:cubicBezTo>
                      <a:pt x="35983" y="343958"/>
                      <a:pt x="34185" y="348366"/>
                      <a:pt x="31750" y="352425"/>
                    </a:cubicBezTo>
                    <a:cubicBezTo>
                      <a:pt x="27823" y="358969"/>
                      <a:pt x="19050" y="371475"/>
                      <a:pt x="19050" y="371475"/>
                    </a:cubicBezTo>
                    <a:cubicBezTo>
                      <a:pt x="17992" y="375708"/>
                      <a:pt x="16679" y="379886"/>
                      <a:pt x="15875" y="384175"/>
                    </a:cubicBezTo>
                    <a:cubicBezTo>
                      <a:pt x="7003" y="431491"/>
                      <a:pt x="14109" y="408523"/>
                      <a:pt x="6350" y="431800"/>
                    </a:cubicBezTo>
                    <a:cubicBezTo>
                      <a:pt x="4754" y="446166"/>
                      <a:pt x="0" y="486562"/>
                      <a:pt x="0" y="498475"/>
                    </a:cubicBezTo>
                    <a:cubicBezTo>
                      <a:pt x="0" y="533416"/>
                      <a:pt x="1289" y="568360"/>
                      <a:pt x="3175" y="603250"/>
                    </a:cubicBezTo>
                    <a:cubicBezTo>
                      <a:pt x="3411" y="607607"/>
                      <a:pt x="5569" y="611657"/>
                      <a:pt x="6350" y="615950"/>
                    </a:cubicBezTo>
                    <a:cubicBezTo>
                      <a:pt x="7689" y="623313"/>
                      <a:pt x="8186" y="630812"/>
                      <a:pt x="9525" y="638175"/>
                    </a:cubicBezTo>
                    <a:cubicBezTo>
                      <a:pt x="12885" y="656652"/>
                      <a:pt x="13527" y="647834"/>
                      <a:pt x="19050" y="669925"/>
                    </a:cubicBezTo>
                    <a:cubicBezTo>
                      <a:pt x="28976" y="709627"/>
                      <a:pt x="16290" y="660266"/>
                      <a:pt x="25400" y="692150"/>
                    </a:cubicBezTo>
                    <a:cubicBezTo>
                      <a:pt x="26599" y="696346"/>
                      <a:pt x="27376" y="700654"/>
                      <a:pt x="28575" y="704850"/>
                    </a:cubicBezTo>
                    <a:cubicBezTo>
                      <a:pt x="29494" y="708068"/>
                      <a:pt x="30365" y="711328"/>
                      <a:pt x="31750" y="714375"/>
                    </a:cubicBezTo>
                    <a:cubicBezTo>
                      <a:pt x="35667" y="722993"/>
                      <a:pt x="44450" y="739775"/>
                      <a:pt x="44450" y="739775"/>
                    </a:cubicBezTo>
                    <a:cubicBezTo>
                      <a:pt x="45508" y="745067"/>
                      <a:pt x="45621" y="750640"/>
                      <a:pt x="47625" y="755650"/>
                    </a:cubicBezTo>
                    <a:cubicBezTo>
                      <a:pt x="55771" y="776016"/>
                      <a:pt x="55793" y="765637"/>
                      <a:pt x="63500" y="781050"/>
                    </a:cubicBezTo>
                    <a:cubicBezTo>
                      <a:pt x="64997" y="784043"/>
                      <a:pt x="65357" y="787499"/>
                      <a:pt x="66675" y="790575"/>
                    </a:cubicBezTo>
                    <a:cubicBezTo>
                      <a:pt x="72384" y="803897"/>
                      <a:pt x="75023" y="805602"/>
                      <a:pt x="82550" y="819150"/>
                    </a:cubicBezTo>
                    <a:cubicBezTo>
                      <a:pt x="99383" y="849449"/>
                      <a:pt x="77588" y="812402"/>
                      <a:pt x="95250" y="847725"/>
                    </a:cubicBezTo>
                    <a:cubicBezTo>
                      <a:pt x="96957" y="851138"/>
                      <a:pt x="99893" y="853837"/>
                      <a:pt x="101600" y="857250"/>
                    </a:cubicBezTo>
                    <a:cubicBezTo>
                      <a:pt x="104149" y="862348"/>
                      <a:pt x="105182" y="868143"/>
                      <a:pt x="107950" y="873125"/>
                    </a:cubicBezTo>
                    <a:cubicBezTo>
                      <a:pt x="110520" y="877751"/>
                      <a:pt x="114540" y="881422"/>
                      <a:pt x="117475" y="885825"/>
                    </a:cubicBezTo>
                    <a:cubicBezTo>
                      <a:pt x="120898" y="890960"/>
                      <a:pt x="124240" y="896180"/>
                      <a:pt x="127000" y="901700"/>
                    </a:cubicBezTo>
                    <a:cubicBezTo>
                      <a:pt x="128497" y="904693"/>
                      <a:pt x="128230" y="908502"/>
                      <a:pt x="130175" y="911225"/>
                    </a:cubicBezTo>
                    <a:cubicBezTo>
                      <a:pt x="133655" y="916097"/>
                      <a:pt x="138642" y="919692"/>
                      <a:pt x="142875" y="923925"/>
                    </a:cubicBezTo>
                    <a:cubicBezTo>
                      <a:pt x="146868" y="935903"/>
                      <a:pt x="147833" y="941583"/>
                      <a:pt x="158750" y="952500"/>
                    </a:cubicBezTo>
                    <a:cubicBezTo>
                      <a:pt x="161925" y="955675"/>
                      <a:pt x="165400" y="958576"/>
                      <a:pt x="168275" y="962025"/>
                    </a:cubicBezTo>
                    <a:cubicBezTo>
                      <a:pt x="183359" y="980126"/>
                      <a:pt x="167386" y="962850"/>
                      <a:pt x="177800" y="981075"/>
                    </a:cubicBezTo>
                    <a:cubicBezTo>
                      <a:pt x="180425" y="985669"/>
                      <a:pt x="183583" y="990033"/>
                      <a:pt x="187325" y="993775"/>
                    </a:cubicBezTo>
                    <a:cubicBezTo>
                      <a:pt x="192117" y="998567"/>
                      <a:pt x="198408" y="1001683"/>
                      <a:pt x="203200" y="1006475"/>
                    </a:cubicBezTo>
                    <a:cubicBezTo>
                      <a:pt x="206942" y="1010217"/>
                      <a:pt x="208983" y="1015433"/>
                      <a:pt x="212725" y="1019175"/>
                    </a:cubicBezTo>
                    <a:cubicBezTo>
                      <a:pt x="215423" y="1021873"/>
                      <a:pt x="219552" y="1022827"/>
                      <a:pt x="222250" y="1025525"/>
                    </a:cubicBezTo>
                    <a:cubicBezTo>
                      <a:pt x="225992" y="1029267"/>
                      <a:pt x="227757" y="1034781"/>
                      <a:pt x="231775" y="1038225"/>
                    </a:cubicBezTo>
                    <a:cubicBezTo>
                      <a:pt x="235369" y="1041305"/>
                      <a:pt x="240624" y="1041824"/>
                      <a:pt x="244475" y="1044575"/>
                    </a:cubicBezTo>
                    <a:cubicBezTo>
                      <a:pt x="248129" y="1047185"/>
                      <a:pt x="250408" y="1051406"/>
                      <a:pt x="254000" y="1054100"/>
                    </a:cubicBezTo>
                    <a:cubicBezTo>
                      <a:pt x="258937" y="1057803"/>
                      <a:pt x="264642" y="1060354"/>
                      <a:pt x="269875" y="1063625"/>
                    </a:cubicBezTo>
                    <a:cubicBezTo>
                      <a:pt x="284231" y="1072597"/>
                      <a:pt x="277855" y="1069610"/>
                      <a:pt x="295275" y="1082675"/>
                    </a:cubicBezTo>
                    <a:cubicBezTo>
                      <a:pt x="298328" y="1084965"/>
                      <a:pt x="301293" y="1087522"/>
                      <a:pt x="304800" y="1089025"/>
                    </a:cubicBezTo>
                    <a:cubicBezTo>
                      <a:pt x="308811" y="1090744"/>
                      <a:pt x="313267" y="1091142"/>
                      <a:pt x="317500" y="1092200"/>
                    </a:cubicBezTo>
                    <a:cubicBezTo>
                      <a:pt x="334213" y="1108913"/>
                      <a:pt x="318847" y="1096049"/>
                      <a:pt x="342900" y="1108075"/>
                    </a:cubicBezTo>
                    <a:cubicBezTo>
                      <a:pt x="364701" y="1118976"/>
                      <a:pt x="337672" y="1111474"/>
                      <a:pt x="368300" y="1117600"/>
                    </a:cubicBezTo>
                    <a:cubicBezTo>
                      <a:pt x="405427" y="1142351"/>
                      <a:pt x="373404" y="1123416"/>
                      <a:pt x="396875" y="1133475"/>
                    </a:cubicBezTo>
                    <a:cubicBezTo>
                      <a:pt x="401225" y="1135339"/>
                      <a:pt x="405466" y="1137477"/>
                      <a:pt x="409575" y="1139825"/>
                    </a:cubicBezTo>
                    <a:cubicBezTo>
                      <a:pt x="412888" y="1141718"/>
                      <a:pt x="415527" y="1144835"/>
                      <a:pt x="419100" y="1146175"/>
                    </a:cubicBezTo>
                    <a:cubicBezTo>
                      <a:pt x="424153" y="1148070"/>
                      <a:pt x="429683" y="1148292"/>
                      <a:pt x="434975" y="1149350"/>
                    </a:cubicBezTo>
                    <a:cubicBezTo>
                      <a:pt x="446569" y="1157079"/>
                      <a:pt x="455493" y="1163598"/>
                      <a:pt x="469900" y="1168400"/>
                    </a:cubicBezTo>
                    <a:cubicBezTo>
                      <a:pt x="473075" y="1169458"/>
                      <a:pt x="476291" y="1170400"/>
                      <a:pt x="479425" y="1171575"/>
                    </a:cubicBezTo>
                    <a:cubicBezTo>
                      <a:pt x="484761" y="1173576"/>
                      <a:pt x="489893" y="1176123"/>
                      <a:pt x="495300" y="1177925"/>
                    </a:cubicBezTo>
                    <a:cubicBezTo>
                      <a:pt x="525324" y="1187933"/>
                      <a:pt x="493064" y="1175102"/>
                      <a:pt x="517525" y="1184275"/>
                    </a:cubicBezTo>
                    <a:cubicBezTo>
                      <a:pt x="522861" y="1186276"/>
                      <a:pt x="528192" y="1188310"/>
                      <a:pt x="533400" y="1190625"/>
                    </a:cubicBezTo>
                    <a:cubicBezTo>
                      <a:pt x="537725" y="1192547"/>
                      <a:pt x="541706" y="1195217"/>
                      <a:pt x="546100" y="1196975"/>
                    </a:cubicBezTo>
                    <a:cubicBezTo>
                      <a:pt x="581299" y="1211055"/>
                      <a:pt x="549789" y="1195792"/>
                      <a:pt x="581025" y="1209675"/>
                    </a:cubicBezTo>
                    <a:cubicBezTo>
                      <a:pt x="585350" y="1211597"/>
                      <a:pt x="589375" y="1214161"/>
                      <a:pt x="593725" y="1216025"/>
                    </a:cubicBezTo>
                    <a:cubicBezTo>
                      <a:pt x="602268" y="1219686"/>
                      <a:pt x="609807" y="1220511"/>
                      <a:pt x="619125" y="1222375"/>
                    </a:cubicBezTo>
                    <a:cubicBezTo>
                      <a:pt x="630189" y="1227907"/>
                      <a:pt x="635538" y="1231021"/>
                      <a:pt x="647700" y="1235075"/>
                    </a:cubicBezTo>
                    <a:cubicBezTo>
                      <a:pt x="651840" y="1236455"/>
                      <a:pt x="656348" y="1236629"/>
                      <a:pt x="660400" y="1238250"/>
                    </a:cubicBezTo>
                    <a:cubicBezTo>
                      <a:pt x="666992" y="1240887"/>
                      <a:pt x="672764" y="1245387"/>
                      <a:pt x="679450" y="1247775"/>
                    </a:cubicBezTo>
                    <a:cubicBezTo>
                      <a:pt x="689163" y="1251244"/>
                      <a:pt x="703831" y="1252781"/>
                      <a:pt x="714375" y="1257300"/>
                    </a:cubicBezTo>
                    <a:cubicBezTo>
                      <a:pt x="729553" y="1263805"/>
                      <a:pt x="722949" y="1263102"/>
                      <a:pt x="736600" y="1266825"/>
                    </a:cubicBezTo>
                    <a:cubicBezTo>
                      <a:pt x="745020" y="1269121"/>
                      <a:pt x="753533" y="1271058"/>
                      <a:pt x="762000" y="1273175"/>
                    </a:cubicBezTo>
                    <a:cubicBezTo>
                      <a:pt x="766233" y="1274233"/>
                      <a:pt x="770648" y="1274729"/>
                      <a:pt x="774700" y="1276350"/>
                    </a:cubicBezTo>
                    <a:cubicBezTo>
                      <a:pt x="779992" y="1278467"/>
                      <a:pt x="785046" y="1281318"/>
                      <a:pt x="790575" y="1282700"/>
                    </a:cubicBezTo>
                    <a:cubicBezTo>
                      <a:pt x="797835" y="1284515"/>
                      <a:pt x="805403" y="1284737"/>
                      <a:pt x="812800" y="1285875"/>
                    </a:cubicBezTo>
                    <a:cubicBezTo>
                      <a:pt x="824544" y="1287682"/>
                      <a:pt x="833475" y="1288902"/>
                      <a:pt x="844550" y="1292225"/>
                    </a:cubicBezTo>
                    <a:cubicBezTo>
                      <a:pt x="850961" y="1294148"/>
                      <a:pt x="857189" y="1296652"/>
                      <a:pt x="863600" y="1298575"/>
                    </a:cubicBezTo>
                    <a:cubicBezTo>
                      <a:pt x="878360" y="1303003"/>
                      <a:pt x="893743" y="1305552"/>
                      <a:pt x="908050" y="1311275"/>
                    </a:cubicBezTo>
                    <a:cubicBezTo>
                      <a:pt x="913342" y="1313392"/>
                      <a:pt x="918396" y="1316243"/>
                      <a:pt x="923925" y="1317625"/>
                    </a:cubicBezTo>
                    <a:cubicBezTo>
                      <a:pt x="931185" y="1319440"/>
                      <a:pt x="938833" y="1319232"/>
                      <a:pt x="946150" y="1320800"/>
                    </a:cubicBezTo>
                    <a:cubicBezTo>
                      <a:pt x="999356" y="1332201"/>
                      <a:pt x="933644" y="1323291"/>
                      <a:pt x="996950" y="1330325"/>
                    </a:cubicBezTo>
                    <a:cubicBezTo>
                      <a:pt x="1002242" y="1332442"/>
                      <a:pt x="1007327" y="1335175"/>
                      <a:pt x="1012825" y="1336675"/>
                    </a:cubicBezTo>
                    <a:cubicBezTo>
                      <a:pt x="1019036" y="1338369"/>
                      <a:pt x="1025512" y="1338871"/>
                      <a:pt x="1031875" y="1339850"/>
                    </a:cubicBezTo>
                    <a:cubicBezTo>
                      <a:pt x="1057945" y="1343861"/>
                      <a:pt x="1056154" y="1343230"/>
                      <a:pt x="1085850" y="1346200"/>
                    </a:cubicBezTo>
                    <a:cubicBezTo>
                      <a:pt x="1113542" y="1345335"/>
                      <a:pt x="1169292" y="1348118"/>
                      <a:pt x="1206500" y="1339850"/>
                    </a:cubicBezTo>
                    <a:cubicBezTo>
                      <a:pt x="1225024" y="1335734"/>
                      <a:pt x="1207107" y="1338229"/>
                      <a:pt x="1225550" y="1330325"/>
                    </a:cubicBezTo>
                    <a:cubicBezTo>
                      <a:pt x="1229561" y="1328606"/>
                      <a:pt x="1234017" y="1328208"/>
                      <a:pt x="1238250" y="1327150"/>
                    </a:cubicBezTo>
                    <a:lnTo>
                      <a:pt x="1263650" y="1311275"/>
                    </a:lnTo>
                    <a:cubicBezTo>
                      <a:pt x="1272117" y="1305983"/>
                      <a:pt x="1281199" y="1301569"/>
                      <a:pt x="1289050" y="1295400"/>
                    </a:cubicBezTo>
                    <a:cubicBezTo>
                      <a:pt x="1303867" y="1283758"/>
                      <a:pt x="1319494" y="1273080"/>
                      <a:pt x="1333500" y="1260475"/>
                    </a:cubicBezTo>
                    <a:cubicBezTo>
                      <a:pt x="1344083" y="1250950"/>
                      <a:pt x="1353931" y="1240538"/>
                      <a:pt x="1365250" y="1231900"/>
                    </a:cubicBezTo>
                    <a:cubicBezTo>
                      <a:pt x="1394199" y="1209807"/>
                      <a:pt x="1431401" y="1196837"/>
                      <a:pt x="1454150" y="1168400"/>
                    </a:cubicBezTo>
                    <a:cubicBezTo>
                      <a:pt x="1462617" y="1157817"/>
                      <a:pt x="1470583" y="1146813"/>
                      <a:pt x="1479550" y="1136650"/>
                    </a:cubicBezTo>
                    <a:cubicBezTo>
                      <a:pt x="1502347" y="1110813"/>
                      <a:pt x="1527875" y="1087356"/>
                      <a:pt x="1549400" y="1060450"/>
                    </a:cubicBezTo>
                    <a:cubicBezTo>
                      <a:pt x="1566333" y="1039283"/>
                      <a:pt x="1583035" y="1017929"/>
                      <a:pt x="1600200" y="996950"/>
                    </a:cubicBezTo>
                    <a:cubicBezTo>
                      <a:pt x="1611095" y="983634"/>
                      <a:pt x="1616473" y="978239"/>
                      <a:pt x="1625600" y="965200"/>
                    </a:cubicBezTo>
                    <a:cubicBezTo>
                      <a:pt x="1639282" y="945654"/>
                      <a:pt x="1643857" y="936889"/>
                      <a:pt x="1657350" y="914400"/>
                    </a:cubicBezTo>
                    <a:cubicBezTo>
                      <a:pt x="1663700" y="903817"/>
                      <a:pt x="1670880" y="893689"/>
                      <a:pt x="1676400" y="882650"/>
                    </a:cubicBezTo>
                    <a:cubicBezTo>
                      <a:pt x="1685925" y="863600"/>
                      <a:pt x="1695092" y="844367"/>
                      <a:pt x="1704975" y="825500"/>
                    </a:cubicBezTo>
                    <a:cubicBezTo>
                      <a:pt x="1706746" y="822120"/>
                      <a:pt x="1709618" y="819388"/>
                      <a:pt x="1711325" y="815975"/>
                    </a:cubicBezTo>
                    <a:cubicBezTo>
                      <a:pt x="1712822" y="812982"/>
                      <a:pt x="1713159" y="809516"/>
                      <a:pt x="1714500" y="806450"/>
                    </a:cubicBezTo>
                    <a:cubicBezTo>
                      <a:pt x="1720574" y="792567"/>
                      <a:pt x="1728417" y="779432"/>
                      <a:pt x="1733550" y="765175"/>
                    </a:cubicBezTo>
                    <a:cubicBezTo>
                      <a:pt x="1737984" y="752858"/>
                      <a:pt x="1739133" y="739558"/>
                      <a:pt x="1743075" y="727075"/>
                    </a:cubicBezTo>
                    <a:cubicBezTo>
                      <a:pt x="1745502" y="719389"/>
                      <a:pt x="1750310" y="712578"/>
                      <a:pt x="1752600" y="704850"/>
                    </a:cubicBezTo>
                    <a:cubicBezTo>
                      <a:pt x="1766442" y="658133"/>
                      <a:pt x="1768609" y="643590"/>
                      <a:pt x="1774825" y="600075"/>
                    </a:cubicBezTo>
                    <a:cubicBezTo>
                      <a:pt x="1776032" y="591628"/>
                      <a:pt x="1777227" y="583173"/>
                      <a:pt x="1778000" y="574675"/>
                    </a:cubicBezTo>
                    <a:cubicBezTo>
                      <a:pt x="1779345" y="559882"/>
                      <a:pt x="1780117" y="545042"/>
                      <a:pt x="1781175" y="530225"/>
                    </a:cubicBezTo>
                    <a:cubicBezTo>
                      <a:pt x="1778000" y="503767"/>
                      <a:pt x="1774676" y="477326"/>
                      <a:pt x="1771650" y="450850"/>
                    </a:cubicBezTo>
                    <a:cubicBezTo>
                      <a:pt x="1770442" y="440283"/>
                      <a:pt x="1771055" y="429419"/>
                      <a:pt x="1768475" y="419100"/>
                    </a:cubicBezTo>
                    <a:cubicBezTo>
                      <a:pt x="1766915" y="412860"/>
                      <a:pt x="1750075" y="365648"/>
                      <a:pt x="1743075" y="352425"/>
                    </a:cubicBezTo>
                    <a:cubicBezTo>
                      <a:pt x="1737300" y="341517"/>
                      <a:pt x="1730076" y="331432"/>
                      <a:pt x="1724025" y="320675"/>
                    </a:cubicBezTo>
                    <a:cubicBezTo>
                      <a:pt x="1720544" y="314487"/>
                      <a:pt x="1718829" y="307252"/>
                      <a:pt x="1714500" y="301625"/>
                    </a:cubicBezTo>
                    <a:cubicBezTo>
                      <a:pt x="1708112" y="293321"/>
                      <a:pt x="1699323" y="287152"/>
                      <a:pt x="1692275" y="279400"/>
                    </a:cubicBezTo>
                    <a:cubicBezTo>
                      <a:pt x="1685830" y="272311"/>
                      <a:pt x="1674639" y="254206"/>
                      <a:pt x="1670050" y="247650"/>
                    </a:cubicBezTo>
                    <a:cubicBezTo>
                      <a:pt x="1667015" y="243315"/>
                      <a:pt x="1664126" y="238828"/>
                      <a:pt x="1660525" y="234950"/>
                    </a:cubicBezTo>
                    <a:cubicBezTo>
                      <a:pt x="1650341" y="223982"/>
                      <a:pt x="1639674" y="213458"/>
                      <a:pt x="1628775" y="203200"/>
                    </a:cubicBezTo>
                    <a:cubicBezTo>
                      <a:pt x="1599972" y="176092"/>
                      <a:pt x="1565977" y="155661"/>
                      <a:pt x="1533525" y="133350"/>
                    </a:cubicBezTo>
                    <a:cubicBezTo>
                      <a:pt x="1522880" y="126031"/>
                      <a:pt x="1512934" y="117634"/>
                      <a:pt x="1501775" y="111125"/>
                    </a:cubicBezTo>
                    <a:cubicBezTo>
                      <a:pt x="1489075" y="103717"/>
                      <a:pt x="1475437" y="97722"/>
                      <a:pt x="1463675" y="88900"/>
                    </a:cubicBezTo>
                    <a:cubicBezTo>
                      <a:pt x="1448518" y="77533"/>
                      <a:pt x="1451384" y="78498"/>
                      <a:pt x="1431925" y="69850"/>
                    </a:cubicBezTo>
                    <a:cubicBezTo>
                      <a:pt x="1428867" y="68491"/>
                      <a:pt x="1425534" y="67850"/>
                      <a:pt x="1422400" y="66675"/>
                    </a:cubicBezTo>
                    <a:cubicBezTo>
                      <a:pt x="1417064" y="64674"/>
                      <a:pt x="1411932" y="62127"/>
                      <a:pt x="1406525" y="60325"/>
                    </a:cubicBezTo>
                    <a:cubicBezTo>
                      <a:pt x="1402385" y="58945"/>
                      <a:pt x="1397986" y="58464"/>
                      <a:pt x="1393825" y="57150"/>
                    </a:cubicBezTo>
                    <a:cubicBezTo>
                      <a:pt x="1377868" y="52111"/>
                      <a:pt x="1362138" y="46375"/>
                      <a:pt x="1346200" y="41275"/>
                    </a:cubicBezTo>
                    <a:cubicBezTo>
                      <a:pt x="1335676" y="37907"/>
                      <a:pt x="1325074" y="34785"/>
                      <a:pt x="1314450" y="31750"/>
                    </a:cubicBezTo>
                    <a:cubicBezTo>
                      <a:pt x="1302847" y="28435"/>
                      <a:pt x="1290973" y="26041"/>
                      <a:pt x="1279525" y="22225"/>
                    </a:cubicBezTo>
                    <a:cubicBezTo>
                      <a:pt x="1258500" y="15217"/>
                      <a:pt x="1250708" y="11621"/>
                      <a:pt x="1225550" y="9525"/>
                    </a:cubicBezTo>
                    <a:cubicBezTo>
                      <a:pt x="1199162" y="7326"/>
                      <a:pt x="1172633" y="7408"/>
                      <a:pt x="1146175" y="6350"/>
                    </a:cubicBezTo>
                    <a:lnTo>
                      <a:pt x="1057275" y="9525"/>
                    </a:lnTo>
                    <a:cubicBezTo>
                      <a:pt x="1039270" y="10325"/>
                      <a:pt x="1021323" y="12700"/>
                      <a:pt x="1003300" y="12700"/>
                    </a:cubicBezTo>
                    <a:cubicBezTo>
                      <a:pt x="991610" y="12700"/>
                      <a:pt x="979488" y="10054"/>
                      <a:pt x="974725" y="9525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ctangle 14"/>
                  <p:cNvSpPr/>
                  <p:nvPr/>
                </p:nvSpPr>
                <p:spPr>
                  <a:xfrm>
                    <a:off x="3858752" y="2531303"/>
                    <a:ext cx="44037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𝑀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Rectangle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58752" y="2531303"/>
                    <a:ext cx="44037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39" name="Rectangle 138"/>
          <p:cNvSpPr/>
          <p:nvPr/>
        </p:nvSpPr>
        <p:spPr>
          <a:xfrm>
            <a:off x="4209658" y="2740022"/>
            <a:ext cx="15083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Finite automaton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154866" y="3479774"/>
                <a:ext cx="436965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000" dirty="0"/>
                  <a:t>Recall:   we did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000" dirty="0"/>
                              <m:t>a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∪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ab</m:t>
                            </m:r>
                          </m:e>
                        </m:d>
                      </m:e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as an example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866" y="3479774"/>
                <a:ext cx="4369658" cy="400110"/>
              </a:xfrm>
              <a:prstGeom prst="rect">
                <a:avLst/>
              </a:prstGeom>
              <a:blipFill>
                <a:blip r:embed="rId8"/>
                <a:stretch>
                  <a:fillRect l="-1536" t="-9231" r="-698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17C2D7D-3EAC-CF41-B282-A98E8F24888A}"/>
              </a:ext>
            </a:extLst>
          </p:cNvPr>
          <p:cNvSpPr txBox="1"/>
          <p:nvPr/>
        </p:nvSpPr>
        <p:spPr>
          <a:xfrm>
            <a:off x="5250873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726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131" grpId="0" uiExpand="1" build="allAtOnce"/>
      <p:bldP spid="9" grpId="0" animBg="1"/>
      <p:bldP spid="9" grpId="1" animBg="1"/>
      <p:bldP spid="139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0637" y="12087"/>
            <a:ext cx="7387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Generalized NFA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268657" y="3237758"/>
            <a:ext cx="589697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For convenience we will assume:  </a:t>
            </a:r>
            <a:endParaRPr lang="en-US" sz="2400" dirty="0"/>
          </a:p>
          <a:p>
            <a:r>
              <a:rPr lang="en-US" sz="2400" baseline="0" dirty="0"/>
              <a:t>- </a:t>
            </a:r>
            <a:r>
              <a:rPr lang="en-US" sz="2000" baseline="0" dirty="0"/>
              <a:t>One accept state, separate from the start state</a:t>
            </a:r>
          </a:p>
          <a:p>
            <a:r>
              <a:rPr lang="en-US" sz="2000" baseline="0" dirty="0"/>
              <a:t>-</a:t>
            </a:r>
            <a:r>
              <a:rPr lang="en-US" sz="2000" dirty="0"/>
              <a:t> One arrow from each state to each state, except</a:t>
            </a:r>
            <a:endParaRPr lang="en-US" sz="2000" baseline="0" dirty="0"/>
          </a:p>
          <a:p>
            <a:r>
              <a:rPr lang="en-US" sz="2000" dirty="0"/>
              <a:t>   a) only exiting the start state</a:t>
            </a:r>
            <a:br>
              <a:rPr lang="en-US" sz="2000" dirty="0"/>
            </a:br>
            <a:r>
              <a:rPr lang="en-US" sz="2000" dirty="0"/>
              <a:t>   b) only entering the accept state  </a:t>
            </a:r>
            <a:br>
              <a:rPr lang="en-US" sz="2000" baseline="0" dirty="0"/>
            </a:br>
            <a:endParaRPr lang="en-US" sz="2000" baseline="0" dirty="0"/>
          </a:p>
          <a:p>
            <a:r>
              <a:rPr lang="en-US" sz="2000" dirty="0"/>
              <a:t>We can easily modify a GNFA to have this </a:t>
            </a:r>
            <a:r>
              <a:rPr lang="en-US" sz="2000" u="sng" dirty="0"/>
              <a:t>special form</a:t>
            </a:r>
            <a:r>
              <a:rPr lang="en-US" sz="2000" dirty="0"/>
              <a:t>.</a:t>
            </a:r>
            <a:endParaRPr lang="en-US" sz="2400" dirty="0"/>
          </a:p>
        </p:txBody>
      </p:sp>
      <p:sp>
        <p:nvSpPr>
          <p:cNvPr id="46" name="Oval 45"/>
          <p:cNvSpPr/>
          <p:nvPr/>
        </p:nvSpPr>
        <p:spPr>
          <a:xfrm>
            <a:off x="2774800" y="4463391"/>
            <a:ext cx="425468" cy="4452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899279" y="3015129"/>
            <a:ext cx="425468" cy="4452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0" y="891426"/>
            <a:ext cx="851976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800" b="1" i="0" dirty="0" err="1">
                <a:latin typeface="+mj-lt"/>
              </a:rPr>
              <a:t>Defn</a:t>
            </a:r>
            <a:r>
              <a:rPr lang="en-US" sz="2800" b="1" i="0" dirty="0">
                <a:latin typeface="+mj-lt"/>
              </a:rPr>
              <a:t>:  </a:t>
            </a:r>
            <a:r>
              <a:rPr lang="en-US" sz="2400" dirty="0">
                <a:latin typeface="+mj-lt"/>
              </a:rPr>
              <a:t>A </a:t>
            </a:r>
            <a:r>
              <a:rPr lang="en-US" sz="2400" u="sng" dirty="0">
                <a:latin typeface="+mj-lt"/>
              </a:rPr>
              <a:t>Generalized Nondeterministic Finite Automaton</a:t>
            </a:r>
            <a:r>
              <a:rPr lang="en-US" sz="2400" dirty="0">
                <a:latin typeface="+mj-lt"/>
              </a:rPr>
              <a:t> (GNFA) is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similar to an NFA, but allows regular expressions as transition labels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73213" y="2539783"/>
            <a:ext cx="3974230" cy="2428986"/>
            <a:chOff x="873213" y="2539783"/>
            <a:chExt cx="3974230" cy="2428986"/>
          </a:xfrm>
        </p:grpSpPr>
        <p:sp>
          <p:nvSpPr>
            <p:cNvPr id="94" name="Oval 93"/>
            <p:cNvSpPr/>
            <p:nvPr/>
          </p:nvSpPr>
          <p:spPr>
            <a:xfrm>
              <a:off x="1560429" y="3013427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2713276" y="4389219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 97"/>
            <p:cNvSpPr/>
            <p:nvPr/>
          </p:nvSpPr>
          <p:spPr>
            <a:xfrm>
              <a:off x="2047638" y="2864231"/>
              <a:ext cx="1823053" cy="228601"/>
            </a:xfrm>
            <a:custGeom>
              <a:avLst/>
              <a:gdLst>
                <a:gd name="connsiteX0" fmla="*/ 0 w 965200"/>
                <a:gd name="connsiteY0" fmla="*/ 178110 h 216210"/>
                <a:gd name="connsiteX1" fmla="*/ 609600 w 965200"/>
                <a:gd name="connsiteY1" fmla="*/ 310 h 216210"/>
                <a:gd name="connsiteX2" fmla="*/ 965200 w 965200"/>
                <a:gd name="connsiteY2" fmla="*/ 216210 h 216210"/>
                <a:gd name="connsiteX0" fmla="*/ 0 w 965200"/>
                <a:gd name="connsiteY0" fmla="*/ 174946 h 213046"/>
                <a:gd name="connsiteX1" fmla="*/ 53340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692 h 212792"/>
                <a:gd name="connsiteX1" fmla="*/ 501650 w 965200"/>
                <a:gd name="connsiteY1" fmla="*/ 67 h 212792"/>
                <a:gd name="connsiteX2" fmla="*/ 965200 w 965200"/>
                <a:gd name="connsiteY2" fmla="*/ 212792 h 212792"/>
                <a:gd name="connsiteX0" fmla="*/ 0 w 1105624"/>
                <a:gd name="connsiteY0" fmla="*/ 174773 h 174773"/>
                <a:gd name="connsiteX1" fmla="*/ 501650 w 1105624"/>
                <a:gd name="connsiteY1" fmla="*/ 148 h 174773"/>
                <a:gd name="connsiteX2" fmla="*/ 1105624 w 1105624"/>
                <a:gd name="connsiteY2" fmla="*/ 149350 h 174773"/>
                <a:gd name="connsiteX0" fmla="*/ 0 w 1105624"/>
                <a:gd name="connsiteY0" fmla="*/ 174773 h 174773"/>
                <a:gd name="connsiteX1" fmla="*/ 501650 w 1105624"/>
                <a:gd name="connsiteY1" fmla="*/ 148 h 174773"/>
                <a:gd name="connsiteX2" fmla="*/ 1105624 w 1105624"/>
                <a:gd name="connsiteY2" fmla="*/ 149350 h 174773"/>
                <a:gd name="connsiteX0" fmla="*/ 0 w 1105624"/>
                <a:gd name="connsiteY0" fmla="*/ 129220 h 129220"/>
                <a:gd name="connsiteX1" fmla="*/ 540968 w 1105624"/>
                <a:gd name="connsiteY1" fmla="*/ 794 h 129220"/>
                <a:gd name="connsiteX2" fmla="*/ 1105624 w 1105624"/>
                <a:gd name="connsiteY2" fmla="*/ 103797 h 129220"/>
                <a:gd name="connsiteX0" fmla="*/ 0 w 1105624"/>
                <a:gd name="connsiteY0" fmla="*/ 129220 h 129220"/>
                <a:gd name="connsiteX1" fmla="*/ 540968 w 1105624"/>
                <a:gd name="connsiteY1" fmla="*/ 794 h 129220"/>
                <a:gd name="connsiteX2" fmla="*/ 1105624 w 1105624"/>
                <a:gd name="connsiteY2" fmla="*/ 103797 h 129220"/>
                <a:gd name="connsiteX0" fmla="*/ 0 w 1105624"/>
                <a:gd name="connsiteY0" fmla="*/ 129220 h 129220"/>
                <a:gd name="connsiteX1" fmla="*/ 540968 w 1105624"/>
                <a:gd name="connsiteY1" fmla="*/ 794 h 129220"/>
                <a:gd name="connsiteX2" fmla="*/ 1105624 w 1105624"/>
                <a:gd name="connsiteY2" fmla="*/ 103797 h 129220"/>
                <a:gd name="connsiteX0" fmla="*/ 0 w 1068347"/>
                <a:gd name="connsiteY0" fmla="*/ 128857 h 128857"/>
                <a:gd name="connsiteX1" fmla="*/ 540968 w 1068347"/>
                <a:gd name="connsiteY1" fmla="*/ 431 h 128857"/>
                <a:gd name="connsiteX2" fmla="*/ 1068347 w 1068347"/>
                <a:gd name="connsiteY2" fmla="*/ 114164 h 128857"/>
                <a:gd name="connsiteX0" fmla="*/ 0 w 1079530"/>
                <a:gd name="connsiteY0" fmla="*/ 128705 h 128705"/>
                <a:gd name="connsiteX1" fmla="*/ 540968 w 1079530"/>
                <a:gd name="connsiteY1" fmla="*/ 279 h 128705"/>
                <a:gd name="connsiteX2" fmla="*/ 1079530 w 1079530"/>
                <a:gd name="connsiteY2" fmla="*/ 124742 h 128705"/>
                <a:gd name="connsiteX0" fmla="*/ 0 w 1070211"/>
                <a:gd name="connsiteY0" fmla="*/ 128766 h 128766"/>
                <a:gd name="connsiteX1" fmla="*/ 540968 w 1070211"/>
                <a:gd name="connsiteY1" fmla="*/ 340 h 128766"/>
                <a:gd name="connsiteX2" fmla="*/ 1070211 w 1070211"/>
                <a:gd name="connsiteY2" fmla="*/ 119438 h 12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0211" h="128766">
                  <a:moveTo>
                    <a:pt x="0" y="128766"/>
                  </a:moveTo>
                  <a:cubicBezTo>
                    <a:pt x="173814" y="-3733"/>
                    <a:pt x="441887" y="3515"/>
                    <a:pt x="540968" y="340"/>
                  </a:cubicBezTo>
                  <a:cubicBezTo>
                    <a:pt x="634432" y="-2835"/>
                    <a:pt x="972844" y="14663"/>
                    <a:pt x="1070211" y="119438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02" name="Straight Arrow Connector 101"/>
            <p:cNvCxnSpPr/>
            <p:nvPr/>
          </p:nvCxnSpPr>
          <p:spPr>
            <a:xfrm>
              <a:off x="1277094" y="3303202"/>
              <a:ext cx="2833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02"/>
                <p:cNvSpPr/>
                <p:nvPr/>
              </p:nvSpPr>
              <p:spPr>
                <a:xfrm>
                  <a:off x="873213" y="2644590"/>
                  <a:ext cx="56137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40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3" name="Rectangle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213" y="2644590"/>
                  <a:ext cx="561371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Rectangle 103"/>
                <p:cNvSpPr/>
                <p:nvPr/>
              </p:nvSpPr>
              <p:spPr>
                <a:xfrm>
                  <a:off x="1607119" y="3072166"/>
                  <a:ext cx="47481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4" name="Rectangle 1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7119" y="3072166"/>
                  <a:ext cx="474810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Rectangle 106"/>
            <p:cNvSpPr/>
            <p:nvPr/>
          </p:nvSpPr>
          <p:spPr>
            <a:xfrm>
              <a:off x="4430341" y="2644590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ab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08"/>
                <p:cNvSpPr/>
                <p:nvPr/>
              </p:nvSpPr>
              <p:spPr>
                <a:xfrm>
                  <a:off x="2655549" y="2539783"/>
                  <a:ext cx="65261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a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b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9" name="Rectangle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5549" y="2539783"/>
                  <a:ext cx="65261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Rectangle 109"/>
            <p:cNvSpPr/>
            <p:nvPr/>
          </p:nvSpPr>
          <p:spPr>
            <a:xfrm>
              <a:off x="2838390" y="3360832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11" name="Freeform 110"/>
            <p:cNvSpPr/>
            <p:nvPr/>
          </p:nvSpPr>
          <p:spPr>
            <a:xfrm rot="17874118">
              <a:off x="1598398" y="2698995"/>
              <a:ext cx="366730" cy="389557"/>
            </a:xfrm>
            <a:custGeom>
              <a:avLst/>
              <a:gdLst>
                <a:gd name="connsiteX0" fmla="*/ 0 w 446175"/>
                <a:gd name="connsiteY0" fmla="*/ 147014 h 413714"/>
                <a:gd name="connsiteX1" fmla="*/ 241300 w 446175"/>
                <a:gd name="connsiteY1" fmla="*/ 964 h 413714"/>
                <a:gd name="connsiteX2" fmla="*/ 444500 w 446175"/>
                <a:gd name="connsiteY2" fmla="*/ 210514 h 413714"/>
                <a:gd name="connsiteX3" fmla="*/ 127000 w 446175"/>
                <a:gd name="connsiteY3" fmla="*/ 413714 h 413714"/>
                <a:gd name="connsiteX0" fmla="*/ 0 w 383473"/>
                <a:gd name="connsiteY0" fmla="*/ 147579 h 414279"/>
                <a:gd name="connsiteX1" fmla="*/ 241300 w 383473"/>
                <a:gd name="connsiteY1" fmla="*/ 1529 h 414279"/>
                <a:gd name="connsiteX2" fmla="*/ 381000 w 383473"/>
                <a:gd name="connsiteY2" fmla="*/ 230129 h 414279"/>
                <a:gd name="connsiteX3" fmla="*/ 127000 w 383473"/>
                <a:gd name="connsiteY3" fmla="*/ 414279 h 414279"/>
                <a:gd name="connsiteX0" fmla="*/ 0 w 383869"/>
                <a:gd name="connsiteY0" fmla="*/ 116583 h 383283"/>
                <a:gd name="connsiteX1" fmla="*/ 247650 w 383869"/>
                <a:gd name="connsiteY1" fmla="*/ 2283 h 383283"/>
                <a:gd name="connsiteX2" fmla="*/ 381000 w 383869"/>
                <a:gd name="connsiteY2" fmla="*/ 199133 h 383283"/>
                <a:gd name="connsiteX3" fmla="*/ 127000 w 383869"/>
                <a:gd name="connsiteY3" fmla="*/ 383283 h 383283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8429 h 339885"/>
                <a:gd name="connsiteX1" fmla="*/ 247650 w 383682"/>
                <a:gd name="connsiteY1" fmla="*/ 4129 h 339885"/>
                <a:gd name="connsiteX2" fmla="*/ 381000 w 383682"/>
                <a:gd name="connsiteY2" fmla="*/ 200979 h 339885"/>
                <a:gd name="connsiteX3" fmla="*/ 131763 w 383682"/>
                <a:gd name="connsiteY3" fmla="*/ 339885 h 339885"/>
                <a:gd name="connsiteX0" fmla="*/ 0 w 356218"/>
                <a:gd name="connsiteY0" fmla="*/ 118915 h 340371"/>
                <a:gd name="connsiteX1" fmla="*/ 247650 w 356218"/>
                <a:gd name="connsiteY1" fmla="*/ 4615 h 340371"/>
                <a:gd name="connsiteX2" fmla="*/ 352776 w 356218"/>
                <a:gd name="connsiteY2" fmla="*/ 209226 h 340371"/>
                <a:gd name="connsiteX3" fmla="*/ 131763 w 356218"/>
                <a:gd name="connsiteY3" fmla="*/ 340371 h 340371"/>
                <a:gd name="connsiteX0" fmla="*/ 0 w 356351"/>
                <a:gd name="connsiteY0" fmla="*/ 126869 h 348325"/>
                <a:gd name="connsiteX1" fmla="*/ 247650 w 356351"/>
                <a:gd name="connsiteY1" fmla="*/ 12569 h 348325"/>
                <a:gd name="connsiteX2" fmla="*/ 352776 w 356351"/>
                <a:gd name="connsiteY2" fmla="*/ 217180 h 348325"/>
                <a:gd name="connsiteX3" fmla="*/ 131763 w 356351"/>
                <a:gd name="connsiteY3" fmla="*/ 348325 h 348325"/>
                <a:gd name="connsiteX0" fmla="*/ 0 w 356873"/>
                <a:gd name="connsiteY0" fmla="*/ 121549 h 343005"/>
                <a:gd name="connsiteX1" fmla="*/ 247650 w 356873"/>
                <a:gd name="connsiteY1" fmla="*/ 7249 h 343005"/>
                <a:gd name="connsiteX2" fmla="*/ 352776 w 356873"/>
                <a:gd name="connsiteY2" fmla="*/ 211860 h 343005"/>
                <a:gd name="connsiteX3" fmla="*/ 131763 w 356873"/>
                <a:gd name="connsiteY3" fmla="*/ 343005 h 343005"/>
                <a:gd name="connsiteX0" fmla="*/ 0 w 361107"/>
                <a:gd name="connsiteY0" fmla="*/ 171453 h 392909"/>
                <a:gd name="connsiteX1" fmla="*/ 287591 w 361107"/>
                <a:gd name="connsiteY1" fmla="*/ 3670 h 392909"/>
                <a:gd name="connsiteX2" fmla="*/ 352776 w 361107"/>
                <a:gd name="connsiteY2" fmla="*/ 261764 h 392909"/>
                <a:gd name="connsiteX3" fmla="*/ 131763 w 361107"/>
                <a:gd name="connsiteY3" fmla="*/ 392909 h 392909"/>
                <a:gd name="connsiteX0" fmla="*/ 0 w 366730"/>
                <a:gd name="connsiteY0" fmla="*/ 168101 h 389557"/>
                <a:gd name="connsiteX1" fmla="*/ 287591 w 366730"/>
                <a:gd name="connsiteY1" fmla="*/ 318 h 389557"/>
                <a:gd name="connsiteX2" fmla="*/ 361184 w 366730"/>
                <a:gd name="connsiteY2" fmla="*/ 131810 h 389557"/>
                <a:gd name="connsiteX3" fmla="*/ 131763 w 366730"/>
                <a:gd name="connsiteY3" fmla="*/ 389557 h 389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730" h="389557">
                  <a:moveTo>
                    <a:pt x="0" y="168101"/>
                  </a:moveTo>
                  <a:cubicBezTo>
                    <a:pt x="52652" y="56447"/>
                    <a:pt x="227394" y="6366"/>
                    <a:pt x="287591" y="318"/>
                  </a:cubicBezTo>
                  <a:cubicBezTo>
                    <a:pt x="347788" y="-5730"/>
                    <a:pt x="380498" y="75851"/>
                    <a:pt x="361184" y="131810"/>
                  </a:cubicBezTo>
                  <a:cubicBezTo>
                    <a:pt x="341870" y="187769"/>
                    <a:pt x="292894" y="365215"/>
                    <a:pt x="131763" y="389557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840857" y="2552600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15" name="Oval 114"/>
            <p:cNvSpPr/>
            <p:nvPr/>
          </p:nvSpPr>
          <p:spPr>
            <a:xfrm>
              <a:off x="3835118" y="2949067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ectangle 115"/>
                <p:cNvSpPr/>
                <p:nvPr/>
              </p:nvSpPr>
              <p:spPr>
                <a:xfrm>
                  <a:off x="2761347" y="4437033"/>
                  <a:ext cx="47481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baseline="-2500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6" name="Rectangle 1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1347" y="4437033"/>
                  <a:ext cx="474810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Freeform 37"/>
            <p:cNvSpPr/>
            <p:nvPr/>
          </p:nvSpPr>
          <p:spPr>
            <a:xfrm rot="10800000">
              <a:off x="2078646" y="3449393"/>
              <a:ext cx="1823053" cy="228601"/>
            </a:xfrm>
            <a:custGeom>
              <a:avLst/>
              <a:gdLst>
                <a:gd name="connsiteX0" fmla="*/ 0 w 965200"/>
                <a:gd name="connsiteY0" fmla="*/ 178110 h 216210"/>
                <a:gd name="connsiteX1" fmla="*/ 609600 w 965200"/>
                <a:gd name="connsiteY1" fmla="*/ 310 h 216210"/>
                <a:gd name="connsiteX2" fmla="*/ 965200 w 965200"/>
                <a:gd name="connsiteY2" fmla="*/ 216210 h 216210"/>
                <a:gd name="connsiteX0" fmla="*/ 0 w 965200"/>
                <a:gd name="connsiteY0" fmla="*/ 174946 h 213046"/>
                <a:gd name="connsiteX1" fmla="*/ 53340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692 h 212792"/>
                <a:gd name="connsiteX1" fmla="*/ 501650 w 965200"/>
                <a:gd name="connsiteY1" fmla="*/ 67 h 212792"/>
                <a:gd name="connsiteX2" fmla="*/ 965200 w 965200"/>
                <a:gd name="connsiteY2" fmla="*/ 212792 h 212792"/>
                <a:gd name="connsiteX0" fmla="*/ 0 w 1105624"/>
                <a:gd name="connsiteY0" fmla="*/ 174773 h 174773"/>
                <a:gd name="connsiteX1" fmla="*/ 501650 w 1105624"/>
                <a:gd name="connsiteY1" fmla="*/ 148 h 174773"/>
                <a:gd name="connsiteX2" fmla="*/ 1105624 w 1105624"/>
                <a:gd name="connsiteY2" fmla="*/ 149350 h 174773"/>
                <a:gd name="connsiteX0" fmla="*/ 0 w 1105624"/>
                <a:gd name="connsiteY0" fmla="*/ 174773 h 174773"/>
                <a:gd name="connsiteX1" fmla="*/ 501650 w 1105624"/>
                <a:gd name="connsiteY1" fmla="*/ 148 h 174773"/>
                <a:gd name="connsiteX2" fmla="*/ 1105624 w 1105624"/>
                <a:gd name="connsiteY2" fmla="*/ 149350 h 174773"/>
                <a:gd name="connsiteX0" fmla="*/ 0 w 1105624"/>
                <a:gd name="connsiteY0" fmla="*/ 129220 h 129220"/>
                <a:gd name="connsiteX1" fmla="*/ 540968 w 1105624"/>
                <a:gd name="connsiteY1" fmla="*/ 794 h 129220"/>
                <a:gd name="connsiteX2" fmla="*/ 1105624 w 1105624"/>
                <a:gd name="connsiteY2" fmla="*/ 103797 h 129220"/>
                <a:gd name="connsiteX0" fmla="*/ 0 w 1105624"/>
                <a:gd name="connsiteY0" fmla="*/ 129220 h 129220"/>
                <a:gd name="connsiteX1" fmla="*/ 540968 w 1105624"/>
                <a:gd name="connsiteY1" fmla="*/ 794 h 129220"/>
                <a:gd name="connsiteX2" fmla="*/ 1105624 w 1105624"/>
                <a:gd name="connsiteY2" fmla="*/ 103797 h 129220"/>
                <a:gd name="connsiteX0" fmla="*/ 0 w 1105624"/>
                <a:gd name="connsiteY0" fmla="*/ 129220 h 129220"/>
                <a:gd name="connsiteX1" fmla="*/ 540968 w 1105624"/>
                <a:gd name="connsiteY1" fmla="*/ 794 h 129220"/>
                <a:gd name="connsiteX2" fmla="*/ 1105624 w 1105624"/>
                <a:gd name="connsiteY2" fmla="*/ 103797 h 129220"/>
                <a:gd name="connsiteX0" fmla="*/ 0 w 1068347"/>
                <a:gd name="connsiteY0" fmla="*/ 128857 h 128857"/>
                <a:gd name="connsiteX1" fmla="*/ 540968 w 1068347"/>
                <a:gd name="connsiteY1" fmla="*/ 431 h 128857"/>
                <a:gd name="connsiteX2" fmla="*/ 1068347 w 1068347"/>
                <a:gd name="connsiteY2" fmla="*/ 114164 h 128857"/>
                <a:gd name="connsiteX0" fmla="*/ 0 w 1079530"/>
                <a:gd name="connsiteY0" fmla="*/ 128705 h 128705"/>
                <a:gd name="connsiteX1" fmla="*/ 540968 w 1079530"/>
                <a:gd name="connsiteY1" fmla="*/ 279 h 128705"/>
                <a:gd name="connsiteX2" fmla="*/ 1079530 w 1079530"/>
                <a:gd name="connsiteY2" fmla="*/ 124742 h 128705"/>
                <a:gd name="connsiteX0" fmla="*/ 0 w 1070211"/>
                <a:gd name="connsiteY0" fmla="*/ 128766 h 128766"/>
                <a:gd name="connsiteX1" fmla="*/ 540968 w 1070211"/>
                <a:gd name="connsiteY1" fmla="*/ 340 h 128766"/>
                <a:gd name="connsiteX2" fmla="*/ 1070211 w 1070211"/>
                <a:gd name="connsiteY2" fmla="*/ 119438 h 12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0211" h="128766">
                  <a:moveTo>
                    <a:pt x="0" y="128766"/>
                  </a:moveTo>
                  <a:cubicBezTo>
                    <a:pt x="173814" y="-3733"/>
                    <a:pt x="441887" y="3515"/>
                    <a:pt x="540968" y="340"/>
                  </a:cubicBezTo>
                  <a:cubicBezTo>
                    <a:pt x="634432" y="-2835"/>
                    <a:pt x="972844" y="14663"/>
                    <a:pt x="1070211" y="119438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Freeform 38"/>
            <p:cNvSpPr/>
            <p:nvPr/>
          </p:nvSpPr>
          <p:spPr>
            <a:xfrm rot="20091956">
              <a:off x="4141734" y="2696798"/>
              <a:ext cx="366730" cy="389557"/>
            </a:xfrm>
            <a:custGeom>
              <a:avLst/>
              <a:gdLst>
                <a:gd name="connsiteX0" fmla="*/ 0 w 446175"/>
                <a:gd name="connsiteY0" fmla="*/ 147014 h 413714"/>
                <a:gd name="connsiteX1" fmla="*/ 241300 w 446175"/>
                <a:gd name="connsiteY1" fmla="*/ 964 h 413714"/>
                <a:gd name="connsiteX2" fmla="*/ 444500 w 446175"/>
                <a:gd name="connsiteY2" fmla="*/ 210514 h 413714"/>
                <a:gd name="connsiteX3" fmla="*/ 127000 w 446175"/>
                <a:gd name="connsiteY3" fmla="*/ 413714 h 413714"/>
                <a:gd name="connsiteX0" fmla="*/ 0 w 383473"/>
                <a:gd name="connsiteY0" fmla="*/ 147579 h 414279"/>
                <a:gd name="connsiteX1" fmla="*/ 241300 w 383473"/>
                <a:gd name="connsiteY1" fmla="*/ 1529 h 414279"/>
                <a:gd name="connsiteX2" fmla="*/ 381000 w 383473"/>
                <a:gd name="connsiteY2" fmla="*/ 230129 h 414279"/>
                <a:gd name="connsiteX3" fmla="*/ 127000 w 383473"/>
                <a:gd name="connsiteY3" fmla="*/ 414279 h 414279"/>
                <a:gd name="connsiteX0" fmla="*/ 0 w 383869"/>
                <a:gd name="connsiteY0" fmla="*/ 116583 h 383283"/>
                <a:gd name="connsiteX1" fmla="*/ 247650 w 383869"/>
                <a:gd name="connsiteY1" fmla="*/ 2283 h 383283"/>
                <a:gd name="connsiteX2" fmla="*/ 381000 w 383869"/>
                <a:gd name="connsiteY2" fmla="*/ 199133 h 383283"/>
                <a:gd name="connsiteX3" fmla="*/ 127000 w 383869"/>
                <a:gd name="connsiteY3" fmla="*/ 383283 h 383283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8429 h 339885"/>
                <a:gd name="connsiteX1" fmla="*/ 247650 w 383682"/>
                <a:gd name="connsiteY1" fmla="*/ 4129 h 339885"/>
                <a:gd name="connsiteX2" fmla="*/ 381000 w 383682"/>
                <a:gd name="connsiteY2" fmla="*/ 200979 h 339885"/>
                <a:gd name="connsiteX3" fmla="*/ 131763 w 383682"/>
                <a:gd name="connsiteY3" fmla="*/ 339885 h 339885"/>
                <a:gd name="connsiteX0" fmla="*/ 0 w 356218"/>
                <a:gd name="connsiteY0" fmla="*/ 118915 h 340371"/>
                <a:gd name="connsiteX1" fmla="*/ 247650 w 356218"/>
                <a:gd name="connsiteY1" fmla="*/ 4615 h 340371"/>
                <a:gd name="connsiteX2" fmla="*/ 352776 w 356218"/>
                <a:gd name="connsiteY2" fmla="*/ 209226 h 340371"/>
                <a:gd name="connsiteX3" fmla="*/ 131763 w 356218"/>
                <a:gd name="connsiteY3" fmla="*/ 340371 h 340371"/>
                <a:gd name="connsiteX0" fmla="*/ 0 w 356351"/>
                <a:gd name="connsiteY0" fmla="*/ 126869 h 348325"/>
                <a:gd name="connsiteX1" fmla="*/ 247650 w 356351"/>
                <a:gd name="connsiteY1" fmla="*/ 12569 h 348325"/>
                <a:gd name="connsiteX2" fmla="*/ 352776 w 356351"/>
                <a:gd name="connsiteY2" fmla="*/ 217180 h 348325"/>
                <a:gd name="connsiteX3" fmla="*/ 131763 w 356351"/>
                <a:gd name="connsiteY3" fmla="*/ 348325 h 348325"/>
                <a:gd name="connsiteX0" fmla="*/ 0 w 356873"/>
                <a:gd name="connsiteY0" fmla="*/ 121549 h 343005"/>
                <a:gd name="connsiteX1" fmla="*/ 247650 w 356873"/>
                <a:gd name="connsiteY1" fmla="*/ 7249 h 343005"/>
                <a:gd name="connsiteX2" fmla="*/ 352776 w 356873"/>
                <a:gd name="connsiteY2" fmla="*/ 211860 h 343005"/>
                <a:gd name="connsiteX3" fmla="*/ 131763 w 356873"/>
                <a:gd name="connsiteY3" fmla="*/ 343005 h 343005"/>
                <a:gd name="connsiteX0" fmla="*/ 0 w 361107"/>
                <a:gd name="connsiteY0" fmla="*/ 171453 h 392909"/>
                <a:gd name="connsiteX1" fmla="*/ 287591 w 361107"/>
                <a:gd name="connsiteY1" fmla="*/ 3670 h 392909"/>
                <a:gd name="connsiteX2" fmla="*/ 352776 w 361107"/>
                <a:gd name="connsiteY2" fmla="*/ 261764 h 392909"/>
                <a:gd name="connsiteX3" fmla="*/ 131763 w 361107"/>
                <a:gd name="connsiteY3" fmla="*/ 392909 h 392909"/>
                <a:gd name="connsiteX0" fmla="*/ 0 w 366730"/>
                <a:gd name="connsiteY0" fmla="*/ 168101 h 389557"/>
                <a:gd name="connsiteX1" fmla="*/ 287591 w 366730"/>
                <a:gd name="connsiteY1" fmla="*/ 318 h 389557"/>
                <a:gd name="connsiteX2" fmla="*/ 361184 w 366730"/>
                <a:gd name="connsiteY2" fmla="*/ 131810 h 389557"/>
                <a:gd name="connsiteX3" fmla="*/ 131763 w 366730"/>
                <a:gd name="connsiteY3" fmla="*/ 389557 h 389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730" h="389557">
                  <a:moveTo>
                    <a:pt x="0" y="168101"/>
                  </a:moveTo>
                  <a:cubicBezTo>
                    <a:pt x="52652" y="56447"/>
                    <a:pt x="227394" y="6366"/>
                    <a:pt x="287591" y="318"/>
                  </a:cubicBezTo>
                  <a:cubicBezTo>
                    <a:pt x="347788" y="-5730"/>
                    <a:pt x="380498" y="75851"/>
                    <a:pt x="361184" y="131810"/>
                  </a:cubicBezTo>
                  <a:cubicBezTo>
                    <a:pt x="341870" y="187769"/>
                    <a:pt x="292894" y="365215"/>
                    <a:pt x="131763" y="389557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 rot="2714057" flipV="1">
              <a:off x="1520641" y="4087335"/>
              <a:ext cx="1417573" cy="269594"/>
            </a:xfrm>
            <a:custGeom>
              <a:avLst/>
              <a:gdLst>
                <a:gd name="connsiteX0" fmla="*/ 0 w 965200"/>
                <a:gd name="connsiteY0" fmla="*/ 178110 h 216210"/>
                <a:gd name="connsiteX1" fmla="*/ 609600 w 965200"/>
                <a:gd name="connsiteY1" fmla="*/ 310 h 216210"/>
                <a:gd name="connsiteX2" fmla="*/ 965200 w 965200"/>
                <a:gd name="connsiteY2" fmla="*/ 216210 h 216210"/>
                <a:gd name="connsiteX0" fmla="*/ 0 w 965200"/>
                <a:gd name="connsiteY0" fmla="*/ 174946 h 213046"/>
                <a:gd name="connsiteX1" fmla="*/ 53340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692 h 212792"/>
                <a:gd name="connsiteX1" fmla="*/ 501650 w 965200"/>
                <a:gd name="connsiteY1" fmla="*/ 67 h 212792"/>
                <a:gd name="connsiteX2" fmla="*/ 965200 w 965200"/>
                <a:gd name="connsiteY2" fmla="*/ 212792 h 212792"/>
                <a:gd name="connsiteX0" fmla="*/ 0 w 1105624"/>
                <a:gd name="connsiteY0" fmla="*/ 174773 h 174773"/>
                <a:gd name="connsiteX1" fmla="*/ 501650 w 1105624"/>
                <a:gd name="connsiteY1" fmla="*/ 148 h 174773"/>
                <a:gd name="connsiteX2" fmla="*/ 1105624 w 1105624"/>
                <a:gd name="connsiteY2" fmla="*/ 149350 h 174773"/>
                <a:gd name="connsiteX0" fmla="*/ 0 w 1105624"/>
                <a:gd name="connsiteY0" fmla="*/ 174773 h 174773"/>
                <a:gd name="connsiteX1" fmla="*/ 501650 w 1105624"/>
                <a:gd name="connsiteY1" fmla="*/ 148 h 174773"/>
                <a:gd name="connsiteX2" fmla="*/ 1105624 w 1105624"/>
                <a:gd name="connsiteY2" fmla="*/ 149350 h 174773"/>
                <a:gd name="connsiteX0" fmla="*/ 0 w 1105624"/>
                <a:gd name="connsiteY0" fmla="*/ 129220 h 129220"/>
                <a:gd name="connsiteX1" fmla="*/ 540968 w 1105624"/>
                <a:gd name="connsiteY1" fmla="*/ 794 h 129220"/>
                <a:gd name="connsiteX2" fmla="*/ 1105624 w 1105624"/>
                <a:gd name="connsiteY2" fmla="*/ 103797 h 129220"/>
                <a:gd name="connsiteX0" fmla="*/ 0 w 1105624"/>
                <a:gd name="connsiteY0" fmla="*/ 129220 h 129220"/>
                <a:gd name="connsiteX1" fmla="*/ 540968 w 1105624"/>
                <a:gd name="connsiteY1" fmla="*/ 794 h 129220"/>
                <a:gd name="connsiteX2" fmla="*/ 1105624 w 1105624"/>
                <a:gd name="connsiteY2" fmla="*/ 103797 h 129220"/>
                <a:gd name="connsiteX0" fmla="*/ 0 w 1105624"/>
                <a:gd name="connsiteY0" fmla="*/ 129220 h 129220"/>
                <a:gd name="connsiteX1" fmla="*/ 540968 w 1105624"/>
                <a:gd name="connsiteY1" fmla="*/ 794 h 129220"/>
                <a:gd name="connsiteX2" fmla="*/ 1105624 w 1105624"/>
                <a:gd name="connsiteY2" fmla="*/ 103797 h 129220"/>
                <a:gd name="connsiteX0" fmla="*/ 0 w 1068347"/>
                <a:gd name="connsiteY0" fmla="*/ 128857 h 128857"/>
                <a:gd name="connsiteX1" fmla="*/ 540968 w 1068347"/>
                <a:gd name="connsiteY1" fmla="*/ 431 h 128857"/>
                <a:gd name="connsiteX2" fmla="*/ 1068347 w 1068347"/>
                <a:gd name="connsiteY2" fmla="*/ 114164 h 128857"/>
                <a:gd name="connsiteX0" fmla="*/ 0 w 1079530"/>
                <a:gd name="connsiteY0" fmla="*/ 128705 h 128705"/>
                <a:gd name="connsiteX1" fmla="*/ 540968 w 1079530"/>
                <a:gd name="connsiteY1" fmla="*/ 279 h 128705"/>
                <a:gd name="connsiteX2" fmla="*/ 1079530 w 1079530"/>
                <a:gd name="connsiteY2" fmla="*/ 124742 h 128705"/>
                <a:gd name="connsiteX0" fmla="*/ 0 w 1070211"/>
                <a:gd name="connsiteY0" fmla="*/ 128766 h 128766"/>
                <a:gd name="connsiteX1" fmla="*/ 540968 w 1070211"/>
                <a:gd name="connsiteY1" fmla="*/ 340 h 128766"/>
                <a:gd name="connsiteX2" fmla="*/ 1070211 w 1070211"/>
                <a:gd name="connsiteY2" fmla="*/ 119438 h 128766"/>
                <a:gd name="connsiteX0" fmla="*/ 0 w 1147865"/>
                <a:gd name="connsiteY0" fmla="*/ 156456 h 156456"/>
                <a:gd name="connsiteX1" fmla="*/ 540968 w 1147865"/>
                <a:gd name="connsiteY1" fmla="*/ 28030 h 156456"/>
                <a:gd name="connsiteX2" fmla="*/ 1147865 w 1147865"/>
                <a:gd name="connsiteY2" fmla="*/ 56088 h 156456"/>
                <a:gd name="connsiteX0" fmla="*/ 0 w 1147865"/>
                <a:gd name="connsiteY0" fmla="*/ 149800 h 149800"/>
                <a:gd name="connsiteX1" fmla="*/ 540968 w 1147865"/>
                <a:gd name="connsiteY1" fmla="*/ 21374 h 149800"/>
                <a:gd name="connsiteX2" fmla="*/ 1147865 w 1147865"/>
                <a:gd name="connsiteY2" fmla="*/ 49432 h 149800"/>
                <a:gd name="connsiteX0" fmla="*/ 0 w 1147865"/>
                <a:gd name="connsiteY0" fmla="*/ 149800 h 149800"/>
                <a:gd name="connsiteX1" fmla="*/ 540968 w 1147865"/>
                <a:gd name="connsiteY1" fmla="*/ 21374 h 149800"/>
                <a:gd name="connsiteX2" fmla="*/ 1147865 w 1147865"/>
                <a:gd name="connsiteY2" fmla="*/ 49432 h 149800"/>
                <a:gd name="connsiteX0" fmla="*/ 0 w 1147865"/>
                <a:gd name="connsiteY0" fmla="*/ 162002 h 162002"/>
                <a:gd name="connsiteX1" fmla="*/ 531471 w 1147865"/>
                <a:gd name="connsiteY1" fmla="*/ 8451 h 162002"/>
                <a:gd name="connsiteX2" fmla="*/ 1147865 w 1147865"/>
                <a:gd name="connsiteY2" fmla="*/ 61634 h 162002"/>
                <a:gd name="connsiteX0" fmla="*/ 0 w 1106205"/>
                <a:gd name="connsiteY0" fmla="*/ 182657 h 182657"/>
                <a:gd name="connsiteX1" fmla="*/ 489811 w 1106205"/>
                <a:gd name="connsiteY1" fmla="*/ 8451 h 182657"/>
                <a:gd name="connsiteX2" fmla="*/ 1106205 w 1106205"/>
                <a:gd name="connsiteY2" fmla="*/ 61634 h 18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6205" h="182657">
                  <a:moveTo>
                    <a:pt x="0" y="182657"/>
                  </a:moveTo>
                  <a:cubicBezTo>
                    <a:pt x="157522" y="88899"/>
                    <a:pt x="390730" y="11626"/>
                    <a:pt x="489811" y="8451"/>
                  </a:cubicBezTo>
                  <a:cubicBezTo>
                    <a:pt x="583275" y="5276"/>
                    <a:pt x="921976" y="-27422"/>
                    <a:pt x="1106205" y="61634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Freeform 40"/>
            <p:cNvSpPr/>
            <p:nvPr/>
          </p:nvSpPr>
          <p:spPr>
            <a:xfrm rot="8559318">
              <a:off x="3056913" y="3904911"/>
              <a:ext cx="1328882" cy="425796"/>
            </a:xfrm>
            <a:custGeom>
              <a:avLst/>
              <a:gdLst>
                <a:gd name="connsiteX0" fmla="*/ 0 w 965200"/>
                <a:gd name="connsiteY0" fmla="*/ 178110 h 216210"/>
                <a:gd name="connsiteX1" fmla="*/ 609600 w 965200"/>
                <a:gd name="connsiteY1" fmla="*/ 310 h 216210"/>
                <a:gd name="connsiteX2" fmla="*/ 965200 w 965200"/>
                <a:gd name="connsiteY2" fmla="*/ 216210 h 216210"/>
                <a:gd name="connsiteX0" fmla="*/ 0 w 965200"/>
                <a:gd name="connsiteY0" fmla="*/ 174946 h 213046"/>
                <a:gd name="connsiteX1" fmla="*/ 53340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692 h 212792"/>
                <a:gd name="connsiteX1" fmla="*/ 501650 w 965200"/>
                <a:gd name="connsiteY1" fmla="*/ 67 h 212792"/>
                <a:gd name="connsiteX2" fmla="*/ 965200 w 965200"/>
                <a:gd name="connsiteY2" fmla="*/ 212792 h 212792"/>
                <a:gd name="connsiteX0" fmla="*/ 0 w 1105624"/>
                <a:gd name="connsiteY0" fmla="*/ 174773 h 174773"/>
                <a:gd name="connsiteX1" fmla="*/ 501650 w 1105624"/>
                <a:gd name="connsiteY1" fmla="*/ 148 h 174773"/>
                <a:gd name="connsiteX2" fmla="*/ 1105624 w 1105624"/>
                <a:gd name="connsiteY2" fmla="*/ 149350 h 174773"/>
                <a:gd name="connsiteX0" fmla="*/ 0 w 1105624"/>
                <a:gd name="connsiteY0" fmla="*/ 174773 h 174773"/>
                <a:gd name="connsiteX1" fmla="*/ 501650 w 1105624"/>
                <a:gd name="connsiteY1" fmla="*/ 148 h 174773"/>
                <a:gd name="connsiteX2" fmla="*/ 1105624 w 1105624"/>
                <a:gd name="connsiteY2" fmla="*/ 149350 h 174773"/>
                <a:gd name="connsiteX0" fmla="*/ 0 w 1105624"/>
                <a:gd name="connsiteY0" fmla="*/ 129220 h 129220"/>
                <a:gd name="connsiteX1" fmla="*/ 540968 w 1105624"/>
                <a:gd name="connsiteY1" fmla="*/ 794 h 129220"/>
                <a:gd name="connsiteX2" fmla="*/ 1105624 w 1105624"/>
                <a:gd name="connsiteY2" fmla="*/ 103797 h 129220"/>
                <a:gd name="connsiteX0" fmla="*/ 0 w 1105624"/>
                <a:gd name="connsiteY0" fmla="*/ 129220 h 129220"/>
                <a:gd name="connsiteX1" fmla="*/ 540968 w 1105624"/>
                <a:gd name="connsiteY1" fmla="*/ 794 h 129220"/>
                <a:gd name="connsiteX2" fmla="*/ 1105624 w 1105624"/>
                <a:gd name="connsiteY2" fmla="*/ 103797 h 129220"/>
                <a:gd name="connsiteX0" fmla="*/ 0 w 1105624"/>
                <a:gd name="connsiteY0" fmla="*/ 129220 h 129220"/>
                <a:gd name="connsiteX1" fmla="*/ 540968 w 1105624"/>
                <a:gd name="connsiteY1" fmla="*/ 794 h 129220"/>
                <a:gd name="connsiteX2" fmla="*/ 1105624 w 1105624"/>
                <a:gd name="connsiteY2" fmla="*/ 103797 h 129220"/>
                <a:gd name="connsiteX0" fmla="*/ 0 w 1068347"/>
                <a:gd name="connsiteY0" fmla="*/ 128857 h 128857"/>
                <a:gd name="connsiteX1" fmla="*/ 540968 w 1068347"/>
                <a:gd name="connsiteY1" fmla="*/ 431 h 128857"/>
                <a:gd name="connsiteX2" fmla="*/ 1068347 w 1068347"/>
                <a:gd name="connsiteY2" fmla="*/ 114164 h 128857"/>
                <a:gd name="connsiteX0" fmla="*/ 0 w 1079530"/>
                <a:gd name="connsiteY0" fmla="*/ 128705 h 128705"/>
                <a:gd name="connsiteX1" fmla="*/ 540968 w 1079530"/>
                <a:gd name="connsiteY1" fmla="*/ 279 h 128705"/>
                <a:gd name="connsiteX2" fmla="*/ 1079530 w 1079530"/>
                <a:gd name="connsiteY2" fmla="*/ 124742 h 128705"/>
                <a:gd name="connsiteX0" fmla="*/ 0 w 1070211"/>
                <a:gd name="connsiteY0" fmla="*/ 128766 h 128766"/>
                <a:gd name="connsiteX1" fmla="*/ 540968 w 1070211"/>
                <a:gd name="connsiteY1" fmla="*/ 340 h 128766"/>
                <a:gd name="connsiteX2" fmla="*/ 1070211 w 1070211"/>
                <a:gd name="connsiteY2" fmla="*/ 119438 h 128766"/>
                <a:gd name="connsiteX0" fmla="*/ 0 w 1147865"/>
                <a:gd name="connsiteY0" fmla="*/ 156456 h 156456"/>
                <a:gd name="connsiteX1" fmla="*/ 540968 w 1147865"/>
                <a:gd name="connsiteY1" fmla="*/ 28030 h 156456"/>
                <a:gd name="connsiteX2" fmla="*/ 1147865 w 1147865"/>
                <a:gd name="connsiteY2" fmla="*/ 56088 h 156456"/>
                <a:gd name="connsiteX0" fmla="*/ 0 w 1147865"/>
                <a:gd name="connsiteY0" fmla="*/ 149800 h 149800"/>
                <a:gd name="connsiteX1" fmla="*/ 540968 w 1147865"/>
                <a:gd name="connsiteY1" fmla="*/ 21374 h 149800"/>
                <a:gd name="connsiteX2" fmla="*/ 1147865 w 1147865"/>
                <a:gd name="connsiteY2" fmla="*/ 49432 h 149800"/>
                <a:gd name="connsiteX0" fmla="*/ 0 w 1147865"/>
                <a:gd name="connsiteY0" fmla="*/ 149800 h 149800"/>
                <a:gd name="connsiteX1" fmla="*/ 540968 w 1147865"/>
                <a:gd name="connsiteY1" fmla="*/ 21374 h 149800"/>
                <a:gd name="connsiteX2" fmla="*/ 1147865 w 1147865"/>
                <a:gd name="connsiteY2" fmla="*/ 49432 h 149800"/>
                <a:gd name="connsiteX0" fmla="*/ 0 w 1147865"/>
                <a:gd name="connsiteY0" fmla="*/ 162002 h 162002"/>
                <a:gd name="connsiteX1" fmla="*/ 531471 w 1147865"/>
                <a:gd name="connsiteY1" fmla="*/ 8451 h 162002"/>
                <a:gd name="connsiteX2" fmla="*/ 1147865 w 1147865"/>
                <a:gd name="connsiteY2" fmla="*/ 61634 h 162002"/>
                <a:gd name="connsiteX0" fmla="*/ 0 w 1106205"/>
                <a:gd name="connsiteY0" fmla="*/ 182657 h 182657"/>
                <a:gd name="connsiteX1" fmla="*/ 489811 w 1106205"/>
                <a:gd name="connsiteY1" fmla="*/ 8451 h 182657"/>
                <a:gd name="connsiteX2" fmla="*/ 1106205 w 1106205"/>
                <a:gd name="connsiteY2" fmla="*/ 61634 h 182657"/>
                <a:gd name="connsiteX0" fmla="*/ 0 w 1106205"/>
                <a:gd name="connsiteY0" fmla="*/ 162344 h 162344"/>
                <a:gd name="connsiteX1" fmla="*/ 417324 w 1106205"/>
                <a:gd name="connsiteY1" fmla="*/ 37577 h 162344"/>
                <a:gd name="connsiteX2" fmla="*/ 1106205 w 1106205"/>
                <a:gd name="connsiteY2" fmla="*/ 41321 h 162344"/>
                <a:gd name="connsiteX0" fmla="*/ 0 w 1106205"/>
                <a:gd name="connsiteY0" fmla="*/ 146775 h 146775"/>
                <a:gd name="connsiteX1" fmla="*/ 417324 w 1106205"/>
                <a:gd name="connsiteY1" fmla="*/ 22008 h 146775"/>
                <a:gd name="connsiteX2" fmla="*/ 1106205 w 1106205"/>
                <a:gd name="connsiteY2" fmla="*/ 25752 h 146775"/>
                <a:gd name="connsiteX0" fmla="*/ 0 w 1106205"/>
                <a:gd name="connsiteY0" fmla="*/ 146775 h 146775"/>
                <a:gd name="connsiteX1" fmla="*/ 417324 w 1106205"/>
                <a:gd name="connsiteY1" fmla="*/ 22008 h 146775"/>
                <a:gd name="connsiteX2" fmla="*/ 1106205 w 1106205"/>
                <a:gd name="connsiteY2" fmla="*/ 25752 h 146775"/>
                <a:gd name="connsiteX0" fmla="*/ 0 w 1106205"/>
                <a:gd name="connsiteY0" fmla="*/ 146775 h 146775"/>
                <a:gd name="connsiteX1" fmla="*/ 417324 w 1106205"/>
                <a:gd name="connsiteY1" fmla="*/ 22008 h 146775"/>
                <a:gd name="connsiteX2" fmla="*/ 1106205 w 1106205"/>
                <a:gd name="connsiteY2" fmla="*/ 25752 h 146775"/>
                <a:gd name="connsiteX0" fmla="*/ 0 w 1106205"/>
                <a:gd name="connsiteY0" fmla="*/ 146775 h 146775"/>
                <a:gd name="connsiteX1" fmla="*/ 417324 w 1106205"/>
                <a:gd name="connsiteY1" fmla="*/ 22008 h 146775"/>
                <a:gd name="connsiteX2" fmla="*/ 1106205 w 1106205"/>
                <a:gd name="connsiteY2" fmla="*/ 25752 h 146775"/>
                <a:gd name="connsiteX0" fmla="*/ 0 w 1106205"/>
                <a:gd name="connsiteY0" fmla="*/ 151868 h 151868"/>
                <a:gd name="connsiteX1" fmla="*/ 417324 w 1106205"/>
                <a:gd name="connsiteY1" fmla="*/ 27101 h 151868"/>
                <a:gd name="connsiteX2" fmla="*/ 1106205 w 1106205"/>
                <a:gd name="connsiteY2" fmla="*/ 30845 h 151868"/>
                <a:gd name="connsiteX0" fmla="*/ 0 w 1106205"/>
                <a:gd name="connsiteY0" fmla="*/ 150031 h 150031"/>
                <a:gd name="connsiteX1" fmla="*/ 417324 w 1106205"/>
                <a:gd name="connsiteY1" fmla="*/ 25264 h 150031"/>
                <a:gd name="connsiteX2" fmla="*/ 1106205 w 1106205"/>
                <a:gd name="connsiteY2" fmla="*/ 29008 h 150031"/>
                <a:gd name="connsiteX0" fmla="*/ 0 w 1029799"/>
                <a:gd name="connsiteY0" fmla="*/ 139895 h 139895"/>
                <a:gd name="connsiteX1" fmla="*/ 417324 w 1029799"/>
                <a:gd name="connsiteY1" fmla="*/ 15128 h 139895"/>
                <a:gd name="connsiteX2" fmla="*/ 1029799 w 1029799"/>
                <a:gd name="connsiteY2" fmla="*/ 36817 h 139895"/>
                <a:gd name="connsiteX0" fmla="*/ 0 w 1029799"/>
                <a:gd name="connsiteY0" fmla="*/ 133236 h 133236"/>
                <a:gd name="connsiteX1" fmla="*/ 437423 w 1029799"/>
                <a:gd name="connsiteY1" fmla="*/ 23284 h 133236"/>
                <a:gd name="connsiteX2" fmla="*/ 1029799 w 1029799"/>
                <a:gd name="connsiteY2" fmla="*/ 30158 h 133236"/>
                <a:gd name="connsiteX0" fmla="*/ 0 w 1012991"/>
                <a:gd name="connsiteY0" fmla="*/ 127291 h 127291"/>
                <a:gd name="connsiteX1" fmla="*/ 437423 w 1012991"/>
                <a:gd name="connsiteY1" fmla="*/ 17339 h 127291"/>
                <a:gd name="connsiteX2" fmla="*/ 1012991 w 1012991"/>
                <a:gd name="connsiteY2" fmla="*/ 34592 h 127291"/>
                <a:gd name="connsiteX0" fmla="*/ 0 w 1012991"/>
                <a:gd name="connsiteY0" fmla="*/ 122268 h 122268"/>
                <a:gd name="connsiteX1" fmla="*/ 437423 w 1012991"/>
                <a:gd name="connsiteY1" fmla="*/ 12316 h 122268"/>
                <a:gd name="connsiteX2" fmla="*/ 1012991 w 1012991"/>
                <a:gd name="connsiteY2" fmla="*/ 29569 h 122268"/>
                <a:gd name="connsiteX0" fmla="*/ 0 w 1012991"/>
                <a:gd name="connsiteY0" fmla="*/ 118517 h 118517"/>
                <a:gd name="connsiteX1" fmla="*/ 448937 w 1012991"/>
                <a:gd name="connsiteY1" fmla="*/ 15830 h 118517"/>
                <a:gd name="connsiteX2" fmla="*/ 1012991 w 1012991"/>
                <a:gd name="connsiteY2" fmla="*/ 25818 h 118517"/>
                <a:gd name="connsiteX0" fmla="*/ 0 w 1012991"/>
                <a:gd name="connsiteY0" fmla="*/ 118517 h 118517"/>
                <a:gd name="connsiteX1" fmla="*/ 448937 w 1012991"/>
                <a:gd name="connsiteY1" fmla="*/ 15830 h 118517"/>
                <a:gd name="connsiteX2" fmla="*/ 1012991 w 1012991"/>
                <a:gd name="connsiteY2" fmla="*/ 25818 h 118517"/>
                <a:gd name="connsiteX0" fmla="*/ 0 w 1012991"/>
                <a:gd name="connsiteY0" fmla="*/ 116332 h 116332"/>
                <a:gd name="connsiteX1" fmla="*/ 448937 w 1012991"/>
                <a:gd name="connsiteY1" fmla="*/ 13645 h 116332"/>
                <a:gd name="connsiteX2" fmla="*/ 1012991 w 1012991"/>
                <a:gd name="connsiteY2" fmla="*/ 23633 h 116332"/>
                <a:gd name="connsiteX0" fmla="*/ 0 w 1019156"/>
                <a:gd name="connsiteY0" fmla="*/ 112658 h 112658"/>
                <a:gd name="connsiteX1" fmla="*/ 448937 w 1019156"/>
                <a:gd name="connsiteY1" fmla="*/ 9971 h 112658"/>
                <a:gd name="connsiteX2" fmla="*/ 1019156 w 1019156"/>
                <a:gd name="connsiteY2" fmla="*/ 26872 h 112658"/>
                <a:gd name="connsiteX0" fmla="*/ 0 w 1019156"/>
                <a:gd name="connsiteY0" fmla="*/ 112767 h 112767"/>
                <a:gd name="connsiteX1" fmla="*/ 448937 w 1019156"/>
                <a:gd name="connsiteY1" fmla="*/ 10080 h 112767"/>
                <a:gd name="connsiteX2" fmla="*/ 1019156 w 1019156"/>
                <a:gd name="connsiteY2" fmla="*/ 26981 h 112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9156" h="112767">
                  <a:moveTo>
                    <a:pt x="0" y="112767"/>
                  </a:moveTo>
                  <a:cubicBezTo>
                    <a:pt x="93228" y="68067"/>
                    <a:pt x="323300" y="28046"/>
                    <a:pt x="448937" y="10080"/>
                  </a:cubicBezTo>
                  <a:cubicBezTo>
                    <a:pt x="534261" y="1163"/>
                    <a:pt x="757592" y="-13491"/>
                    <a:pt x="1019156" y="26981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1352986" y="4123847"/>
                  <a:ext cx="7296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dirty="0"/>
                          <m:t>a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m:rPr>
                            <m:nor/>
                          </m:rPr>
                          <a:rPr lang="en-US" dirty="0"/>
                          <m:t>b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2986" y="4123847"/>
                  <a:ext cx="72968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Rectangle 44"/>
            <p:cNvSpPr/>
            <p:nvPr/>
          </p:nvSpPr>
          <p:spPr>
            <a:xfrm>
              <a:off x="3777525" y="4123847"/>
              <a:ext cx="5277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aab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/>
                <p:cNvSpPr/>
                <p:nvPr/>
              </p:nvSpPr>
              <p:spPr>
                <a:xfrm>
                  <a:off x="3879957" y="2990133"/>
                  <a:ext cx="47481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4" name="Rect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9957" y="2990133"/>
                  <a:ext cx="474810" cy="400110"/>
                </a:xfrm>
                <a:prstGeom prst="rect">
                  <a:avLst/>
                </a:prstGeom>
                <a:blipFill>
                  <a:blip r:embed="rId8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/>
          <p:cNvGrpSpPr/>
          <p:nvPr/>
        </p:nvGrpSpPr>
        <p:grpSpPr>
          <a:xfrm>
            <a:off x="2993144" y="3848137"/>
            <a:ext cx="1209666" cy="354747"/>
            <a:chOff x="2993144" y="3848137"/>
            <a:chExt cx="1209666" cy="354747"/>
          </a:xfrm>
        </p:grpSpPr>
        <p:sp>
          <p:nvSpPr>
            <p:cNvPr id="53" name="Freeform 52"/>
            <p:cNvSpPr/>
            <p:nvPr/>
          </p:nvSpPr>
          <p:spPr>
            <a:xfrm rot="19350115">
              <a:off x="2993144" y="3848137"/>
              <a:ext cx="1209666" cy="292250"/>
            </a:xfrm>
            <a:custGeom>
              <a:avLst/>
              <a:gdLst>
                <a:gd name="connsiteX0" fmla="*/ 0 w 965200"/>
                <a:gd name="connsiteY0" fmla="*/ 178110 h 216210"/>
                <a:gd name="connsiteX1" fmla="*/ 609600 w 965200"/>
                <a:gd name="connsiteY1" fmla="*/ 310 h 216210"/>
                <a:gd name="connsiteX2" fmla="*/ 965200 w 965200"/>
                <a:gd name="connsiteY2" fmla="*/ 216210 h 216210"/>
                <a:gd name="connsiteX0" fmla="*/ 0 w 965200"/>
                <a:gd name="connsiteY0" fmla="*/ 174946 h 213046"/>
                <a:gd name="connsiteX1" fmla="*/ 53340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692 h 212792"/>
                <a:gd name="connsiteX1" fmla="*/ 501650 w 965200"/>
                <a:gd name="connsiteY1" fmla="*/ 67 h 212792"/>
                <a:gd name="connsiteX2" fmla="*/ 965200 w 965200"/>
                <a:gd name="connsiteY2" fmla="*/ 212792 h 212792"/>
                <a:gd name="connsiteX0" fmla="*/ 0 w 1105624"/>
                <a:gd name="connsiteY0" fmla="*/ 174773 h 174773"/>
                <a:gd name="connsiteX1" fmla="*/ 501650 w 1105624"/>
                <a:gd name="connsiteY1" fmla="*/ 148 h 174773"/>
                <a:gd name="connsiteX2" fmla="*/ 1105624 w 1105624"/>
                <a:gd name="connsiteY2" fmla="*/ 149350 h 174773"/>
                <a:gd name="connsiteX0" fmla="*/ 0 w 1105624"/>
                <a:gd name="connsiteY0" fmla="*/ 174773 h 174773"/>
                <a:gd name="connsiteX1" fmla="*/ 501650 w 1105624"/>
                <a:gd name="connsiteY1" fmla="*/ 148 h 174773"/>
                <a:gd name="connsiteX2" fmla="*/ 1105624 w 1105624"/>
                <a:gd name="connsiteY2" fmla="*/ 149350 h 174773"/>
                <a:gd name="connsiteX0" fmla="*/ 0 w 1105624"/>
                <a:gd name="connsiteY0" fmla="*/ 129220 h 129220"/>
                <a:gd name="connsiteX1" fmla="*/ 540968 w 1105624"/>
                <a:gd name="connsiteY1" fmla="*/ 794 h 129220"/>
                <a:gd name="connsiteX2" fmla="*/ 1105624 w 1105624"/>
                <a:gd name="connsiteY2" fmla="*/ 103797 h 129220"/>
                <a:gd name="connsiteX0" fmla="*/ 0 w 1105624"/>
                <a:gd name="connsiteY0" fmla="*/ 129220 h 129220"/>
                <a:gd name="connsiteX1" fmla="*/ 540968 w 1105624"/>
                <a:gd name="connsiteY1" fmla="*/ 794 h 129220"/>
                <a:gd name="connsiteX2" fmla="*/ 1105624 w 1105624"/>
                <a:gd name="connsiteY2" fmla="*/ 103797 h 129220"/>
                <a:gd name="connsiteX0" fmla="*/ 0 w 1105624"/>
                <a:gd name="connsiteY0" fmla="*/ 129220 h 129220"/>
                <a:gd name="connsiteX1" fmla="*/ 540968 w 1105624"/>
                <a:gd name="connsiteY1" fmla="*/ 794 h 129220"/>
                <a:gd name="connsiteX2" fmla="*/ 1105624 w 1105624"/>
                <a:gd name="connsiteY2" fmla="*/ 103797 h 129220"/>
                <a:gd name="connsiteX0" fmla="*/ 0 w 1068347"/>
                <a:gd name="connsiteY0" fmla="*/ 128857 h 128857"/>
                <a:gd name="connsiteX1" fmla="*/ 540968 w 1068347"/>
                <a:gd name="connsiteY1" fmla="*/ 431 h 128857"/>
                <a:gd name="connsiteX2" fmla="*/ 1068347 w 1068347"/>
                <a:gd name="connsiteY2" fmla="*/ 114164 h 128857"/>
                <a:gd name="connsiteX0" fmla="*/ 0 w 1079530"/>
                <a:gd name="connsiteY0" fmla="*/ 128705 h 128705"/>
                <a:gd name="connsiteX1" fmla="*/ 540968 w 1079530"/>
                <a:gd name="connsiteY1" fmla="*/ 279 h 128705"/>
                <a:gd name="connsiteX2" fmla="*/ 1079530 w 1079530"/>
                <a:gd name="connsiteY2" fmla="*/ 124742 h 128705"/>
                <a:gd name="connsiteX0" fmla="*/ 0 w 1070211"/>
                <a:gd name="connsiteY0" fmla="*/ 128766 h 128766"/>
                <a:gd name="connsiteX1" fmla="*/ 540968 w 1070211"/>
                <a:gd name="connsiteY1" fmla="*/ 340 h 128766"/>
                <a:gd name="connsiteX2" fmla="*/ 1070211 w 1070211"/>
                <a:gd name="connsiteY2" fmla="*/ 119438 h 128766"/>
                <a:gd name="connsiteX0" fmla="*/ 0 w 1147865"/>
                <a:gd name="connsiteY0" fmla="*/ 156456 h 156456"/>
                <a:gd name="connsiteX1" fmla="*/ 540968 w 1147865"/>
                <a:gd name="connsiteY1" fmla="*/ 28030 h 156456"/>
                <a:gd name="connsiteX2" fmla="*/ 1147865 w 1147865"/>
                <a:gd name="connsiteY2" fmla="*/ 56088 h 156456"/>
                <a:gd name="connsiteX0" fmla="*/ 0 w 1147865"/>
                <a:gd name="connsiteY0" fmla="*/ 149800 h 149800"/>
                <a:gd name="connsiteX1" fmla="*/ 540968 w 1147865"/>
                <a:gd name="connsiteY1" fmla="*/ 21374 h 149800"/>
                <a:gd name="connsiteX2" fmla="*/ 1147865 w 1147865"/>
                <a:gd name="connsiteY2" fmla="*/ 49432 h 149800"/>
                <a:gd name="connsiteX0" fmla="*/ 0 w 1147865"/>
                <a:gd name="connsiteY0" fmla="*/ 149800 h 149800"/>
                <a:gd name="connsiteX1" fmla="*/ 540968 w 1147865"/>
                <a:gd name="connsiteY1" fmla="*/ 21374 h 149800"/>
                <a:gd name="connsiteX2" fmla="*/ 1147865 w 1147865"/>
                <a:gd name="connsiteY2" fmla="*/ 49432 h 149800"/>
                <a:gd name="connsiteX0" fmla="*/ 0 w 1147865"/>
                <a:gd name="connsiteY0" fmla="*/ 162002 h 162002"/>
                <a:gd name="connsiteX1" fmla="*/ 531471 w 1147865"/>
                <a:gd name="connsiteY1" fmla="*/ 8451 h 162002"/>
                <a:gd name="connsiteX2" fmla="*/ 1147865 w 1147865"/>
                <a:gd name="connsiteY2" fmla="*/ 61634 h 162002"/>
                <a:gd name="connsiteX0" fmla="*/ 0 w 1106205"/>
                <a:gd name="connsiteY0" fmla="*/ 182657 h 182657"/>
                <a:gd name="connsiteX1" fmla="*/ 489811 w 1106205"/>
                <a:gd name="connsiteY1" fmla="*/ 8451 h 182657"/>
                <a:gd name="connsiteX2" fmla="*/ 1106205 w 1106205"/>
                <a:gd name="connsiteY2" fmla="*/ 61634 h 182657"/>
                <a:gd name="connsiteX0" fmla="*/ 0 w 1105526"/>
                <a:gd name="connsiteY0" fmla="*/ 190323 h 190323"/>
                <a:gd name="connsiteX1" fmla="*/ 489811 w 1105526"/>
                <a:gd name="connsiteY1" fmla="*/ 16117 h 190323"/>
                <a:gd name="connsiteX2" fmla="*/ 1105526 w 1105526"/>
                <a:gd name="connsiteY2" fmla="*/ 53314 h 190323"/>
                <a:gd name="connsiteX0" fmla="*/ 0 w 1105526"/>
                <a:gd name="connsiteY0" fmla="*/ 174437 h 174437"/>
                <a:gd name="connsiteX1" fmla="*/ 489811 w 1105526"/>
                <a:gd name="connsiteY1" fmla="*/ 231 h 174437"/>
                <a:gd name="connsiteX2" fmla="*/ 1105526 w 1105526"/>
                <a:gd name="connsiteY2" fmla="*/ 37428 h 174437"/>
                <a:gd name="connsiteX0" fmla="*/ 0 w 1105526"/>
                <a:gd name="connsiteY0" fmla="*/ 174206 h 174206"/>
                <a:gd name="connsiteX1" fmla="*/ 489811 w 1105526"/>
                <a:gd name="connsiteY1" fmla="*/ 0 h 174206"/>
                <a:gd name="connsiteX2" fmla="*/ 1105526 w 1105526"/>
                <a:gd name="connsiteY2" fmla="*/ 37197 h 174206"/>
                <a:gd name="connsiteX0" fmla="*/ 0 w 1105526"/>
                <a:gd name="connsiteY0" fmla="*/ 174206 h 174206"/>
                <a:gd name="connsiteX1" fmla="*/ 489811 w 1105526"/>
                <a:gd name="connsiteY1" fmla="*/ 0 h 174206"/>
                <a:gd name="connsiteX2" fmla="*/ 1105526 w 1105526"/>
                <a:gd name="connsiteY2" fmla="*/ 37197 h 174206"/>
                <a:gd name="connsiteX0" fmla="*/ 0 w 1105526"/>
                <a:gd name="connsiteY0" fmla="*/ 176121 h 176121"/>
                <a:gd name="connsiteX1" fmla="*/ 489811 w 1105526"/>
                <a:gd name="connsiteY1" fmla="*/ 1915 h 176121"/>
                <a:gd name="connsiteX2" fmla="*/ 1105526 w 1105526"/>
                <a:gd name="connsiteY2" fmla="*/ 39112 h 176121"/>
                <a:gd name="connsiteX0" fmla="*/ 0 w 1105526"/>
                <a:gd name="connsiteY0" fmla="*/ 161123 h 161123"/>
                <a:gd name="connsiteX1" fmla="*/ 501290 w 1105526"/>
                <a:gd name="connsiteY1" fmla="*/ 3015 h 161123"/>
                <a:gd name="connsiteX2" fmla="*/ 1105526 w 1105526"/>
                <a:gd name="connsiteY2" fmla="*/ 24114 h 161123"/>
                <a:gd name="connsiteX0" fmla="*/ 0 w 1105526"/>
                <a:gd name="connsiteY0" fmla="*/ 162909 h 162909"/>
                <a:gd name="connsiteX1" fmla="*/ 501290 w 1105526"/>
                <a:gd name="connsiteY1" fmla="*/ 4801 h 162909"/>
                <a:gd name="connsiteX2" fmla="*/ 1105526 w 1105526"/>
                <a:gd name="connsiteY2" fmla="*/ 25900 h 162909"/>
                <a:gd name="connsiteX0" fmla="*/ 0 w 1105526"/>
                <a:gd name="connsiteY0" fmla="*/ 166852 h 166852"/>
                <a:gd name="connsiteX1" fmla="*/ 583864 w 1105526"/>
                <a:gd name="connsiteY1" fmla="*/ 4276 h 166852"/>
                <a:gd name="connsiteX2" fmla="*/ 1105526 w 1105526"/>
                <a:gd name="connsiteY2" fmla="*/ 29843 h 166852"/>
                <a:gd name="connsiteX0" fmla="*/ 0 w 1097992"/>
                <a:gd name="connsiteY0" fmla="*/ 170993 h 170993"/>
                <a:gd name="connsiteX1" fmla="*/ 583864 w 1097992"/>
                <a:gd name="connsiteY1" fmla="*/ 8417 h 170993"/>
                <a:gd name="connsiteX2" fmla="*/ 1097992 w 1097992"/>
                <a:gd name="connsiteY2" fmla="*/ 13010 h 170993"/>
                <a:gd name="connsiteX0" fmla="*/ 0 w 1097992"/>
                <a:gd name="connsiteY0" fmla="*/ 166991 h 166991"/>
                <a:gd name="connsiteX1" fmla="*/ 583864 w 1097992"/>
                <a:gd name="connsiteY1" fmla="*/ 4415 h 166991"/>
                <a:gd name="connsiteX2" fmla="*/ 1097992 w 1097992"/>
                <a:gd name="connsiteY2" fmla="*/ 9008 h 166991"/>
                <a:gd name="connsiteX0" fmla="*/ 0 w 1097992"/>
                <a:gd name="connsiteY0" fmla="*/ 165947 h 165947"/>
                <a:gd name="connsiteX1" fmla="*/ 583864 w 1097992"/>
                <a:gd name="connsiteY1" fmla="*/ 3371 h 165947"/>
                <a:gd name="connsiteX2" fmla="*/ 1097992 w 1097992"/>
                <a:gd name="connsiteY2" fmla="*/ 7964 h 165947"/>
                <a:gd name="connsiteX0" fmla="*/ 0 w 1097992"/>
                <a:gd name="connsiteY0" fmla="*/ 157983 h 157983"/>
                <a:gd name="connsiteX1" fmla="*/ 587972 w 1097992"/>
                <a:gd name="connsiteY1" fmla="*/ 13887 h 157983"/>
                <a:gd name="connsiteX2" fmla="*/ 1097992 w 1097992"/>
                <a:gd name="connsiteY2" fmla="*/ 0 h 157983"/>
                <a:gd name="connsiteX0" fmla="*/ 0 w 1097992"/>
                <a:gd name="connsiteY0" fmla="*/ 157983 h 157983"/>
                <a:gd name="connsiteX1" fmla="*/ 587972 w 1097992"/>
                <a:gd name="connsiteY1" fmla="*/ 13887 h 157983"/>
                <a:gd name="connsiteX2" fmla="*/ 1097992 w 1097992"/>
                <a:gd name="connsiteY2" fmla="*/ 0 h 157983"/>
                <a:gd name="connsiteX0" fmla="*/ 0 w 1087740"/>
                <a:gd name="connsiteY0" fmla="*/ 242899 h 242899"/>
                <a:gd name="connsiteX1" fmla="*/ 577720 w 1087740"/>
                <a:gd name="connsiteY1" fmla="*/ 13887 h 242899"/>
                <a:gd name="connsiteX2" fmla="*/ 1087740 w 1087740"/>
                <a:gd name="connsiteY2" fmla="*/ 0 h 242899"/>
                <a:gd name="connsiteX0" fmla="*/ 0 w 1087740"/>
                <a:gd name="connsiteY0" fmla="*/ 242899 h 242899"/>
                <a:gd name="connsiteX1" fmla="*/ 480681 w 1087740"/>
                <a:gd name="connsiteY1" fmla="*/ 36231 h 242899"/>
                <a:gd name="connsiteX2" fmla="*/ 1087740 w 1087740"/>
                <a:gd name="connsiteY2" fmla="*/ 0 h 242899"/>
                <a:gd name="connsiteX0" fmla="*/ 0 w 1087740"/>
                <a:gd name="connsiteY0" fmla="*/ 242899 h 242899"/>
                <a:gd name="connsiteX1" fmla="*/ 480681 w 1087740"/>
                <a:gd name="connsiteY1" fmla="*/ 36231 h 242899"/>
                <a:gd name="connsiteX2" fmla="*/ 1087740 w 1087740"/>
                <a:gd name="connsiteY2" fmla="*/ 0 h 242899"/>
                <a:gd name="connsiteX0" fmla="*/ 0 w 1087740"/>
                <a:gd name="connsiteY0" fmla="*/ 242899 h 242899"/>
                <a:gd name="connsiteX1" fmla="*/ 480681 w 1087740"/>
                <a:gd name="connsiteY1" fmla="*/ 36231 h 242899"/>
                <a:gd name="connsiteX2" fmla="*/ 1087740 w 1087740"/>
                <a:gd name="connsiteY2" fmla="*/ 0 h 242899"/>
                <a:gd name="connsiteX0" fmla="*/ 0 w 1097343"/>
                <a:gd name="connsiteY0" fmla="*/ 251402 h 251402"/>
                <a:gd name="connsiteX1" fmla="*/ 480681 w 1097343"/>
                <a:gd name="connsiteY1" fmla="*/ 44734 h 251402"/>
                <a:gd name="connsiteX2" fmla="*/ 1097343 w 1097343"/>
                <a:gd name="connsiteY2" fmla="*/ 0 h 251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343" h="251402">
                  <a:moveTo>
                    <a:pt x="0" y="251402"/>
                  </a:moveTo>
                  <a:cubicBezTo>
                    <a:pt x="171632" y="170491"/>
                    <a:pt x="280617" y="75129"/>
                    <a:pt x="480681" y="44734"/>
                  </a:cubicBezTo>
                  <a:cubicBezTo>
                    <a:pt x="704169" y="11026"/>
                    <a:pt x="913749" y="21423"/>
                    <a:pt x="1097343" y="0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3387511" y="3864330"/>
                  <a:ext cx="359394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∅</m:t>
                        </m:r>
                      </m:oMath>
                    </m:oMathPara>
                  </a14:m>
                  <a:endParaRPr lang="en-US" sz="1600" b="0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7511" y="3864330"/>
                  <a:ext cx="359394" cy="3385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3267067" y="3443744"/>
            <a:ext cx="1950429" cy="1683174"/>
            <a:chOff x="3267067" y="3443744"/>
            <a:chExt cx="1950429" cy="1683174"/>
          </a:xfrm>
        </p:grpSpPr>
        <p:grpSp>
          <p:nvGrpSpPr>
            <p:cNvPr id="4" name="Group 3"/>
            <p:cNvGrpSpPr/>
            <p:nvPr/>
          </p:nvGrpSpPr>
          <p:grpSpPr>
            <a:xfrm>
              <a:off x="4663705" y="4547368"/>
              <a:ext cx="553791" cy="579550"/>
              <a:chOff x="4663705" y="4547368"/>
              <a:chExt cx="553791" cy="57955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Rectangle 104"/>
                  <p:cNvSpPr/>
                  <p:nvPr/>
                </p:nvSpPr>
                <p:spPr>
                  <a:xfrm>
                    <a:off x="4700338" y="4579916"/>
                    <a:ext cx="474810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000" b="0" i="1" baseline="-25000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05" name="Rectangle 10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00338" y="4579916"/>
                    <a:ext cx="474810" cy="4001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757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1" name="Oval 50"/>
              <p:cNvSpPr/>
              <p:nvPr/>
            </p:nvSpPr>
            <p:spPr>
              <a:xfrm>
                <a:off x="4663705" y="4547368"/>
                <a:ext cx="553791" cy="57955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727866" y="4613430"/>
                <a:ext cx="425468" cy="44525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" name="Straight Arrow Connector 7"/>
            <p:cNvCxnSpPr>
              <a:stCxn id="115" idx="5"/>
              <a:endCxn id="51" idx="0"/>
            </p:cNvCxnSpPr>
            <p:nvPr/>
          </p:nvCxnSpPr>
          <p:spPr>
            <a:xfrm>
              <a:off x="4307808" y="3443744"/>
              <a:ext cx="632793" cy="110362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95" idx="6"/>
              <a:endCxn id="51" idx="2"/>
            </p:cNvCxnSpPr>
            <p:nvPr/>
          </p:nvCxnSpPr>
          <p:spPr>
            <a:xfrm>
              <a:off x="3267067" y="4678994"/>
              <a:ext cx="1396638" cy="15814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4528656" y="3701375"/>
                  <a:ext cx="3433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l-GR" dirty="0"/>
                          <m:t>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8656" y="3701375"/>
                  <a:ext cx="343363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/>
                <p:cNvSpPr/>
                <p:nvPr/>
              </p:nvSpPr>
              <p:spPr>
                <a:xfrm>
                  <a:off x="3801572" y="4691268"/>
                  <a:ext cx="3433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l-GR" dirty="0"/>
                          <m:t>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1572" y="4691268"/>
                  <a:ext cx="343363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BC0334D-4AE6-B048-9CCE-B7CA78283693}"/>
              </a:ext>
            </a:extLst>
          </p:cNvPr>
          <p:cNvSpPr txBox="1"/>
          <p:nvPr/>
        </p:nvSpPr>
        <p:spPr>
          <a:xfrm>
            <a:off x="5306291" y="63869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6467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uiExpand="1" build="allAtOnce"/>
      <p:bldP spid="46" grpId="0" animBg="1"/>
      <p:bldP spid="46" grpId="1" animBg="1"/>
      <p:bldP spid="49" grpId="0" animBg="1"/>
      <p:bldP spid="49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7840" y="991981"/>
                <a:ext cx="9859610" cy="3600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Lemma:  </a:t>
                </a:r>
                <a:r>
                  <a:rPr lang="en-US" sz="2000" dirty="0">
                    <a:latin typeface="+mj-lt"/>
                  </a:rPr>
                  <a:t>Every GNFA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latin typeface="+mj-lt"/>
                  </a:rPr>
                  <a:t> has an equivalent regular expression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z="2000" dirty="0">
                  <a:latin typeface="+mj-lt"/>
                </a:endParaRPr>
              </a:p>
              <a:p>
                <a:r>
                  <a:rPr lang="en-US" sz="2400" b="1" dirty="0">
                    <a:latin typeface="+mj-lt"/>
                  </a:rPr>
                  <a:t>Proof:   </a:t>
                </a:r>
                <a:r>
                  <a:rPr lang="en-US" sz="2000" dirty="0">
                    <a:latin typeface="+mj-lt"/>
                  </a:rPr>
                  <a:t>By induction on the number of states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000" dirty="0">
                  <a:latin typeface="+mj-lt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 i="1" u="sng" dirty="0">
                    <a:latin typeface="+mj-lt"/>
                  </a:rPr>
                  <a:t>Basis</a:t>
                </a:r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=2)</m:t>
                    </m:r>
                  </m:oMath>
                </a14:m>
                <a:r>
                  <a:rPr lang="en-US" sz="2000" dirty="0">
                    <a:latin typeface="+mj-lt"/>
                  </a:rPr>
                  <a:t>:</a:t>
                </a:r>
              </a:p>
              <a:p>
                <a:pPr>
                  <a:spcBef>
                    <a:spcPts val="1200"/>
                  </a:spcBef>
                </a:pPr>
                <a:endParaRPr lang="en-US" sz="2000" dirty="0">
                  <a:latin typeface="+mj-lt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latin typeface="+mj-lt"/>
                  </a:rPr>
                  <a:t>Let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>
                    <a:latin typeface="+mj-lt"/>
                  </a:rPr>
                  <a:t>  </a:t>
                </a:r>
              </a:p>
              <a:p>
                <a:pPr>
                  <a:spcBef>
                    <a:spcPts val="1200"/>
                  </a:spcBef>
                </a:pPr>
                <a:endParaRPr lang="en-US" sz="2000" i="1" dirty="0">
                  <a:latin typeface="+mj-lt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 i="1" dirty="0">
                    <a:latin typeface="+mj-lt"/>
                  </a:rPr>
                  <a:t>Induction step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&gt;2)</m:t>
                    </m:r>
                  </m:oMath>
                </a14:m>
                <a:r>
                  <a:rPr lang="en-US" sz="2000" dirty="0">
                    <a:latin typeface="+mj-lt"/>
                  </a:rPr>
                  <a:t>:   Assume Lemma true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>
                    <a:latin typeface="+mj-lt"/>
                  </a:rPr>
                  <a:t> states and prove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latin typeface="+mj-lt"/>
                  </a:rPr>
                  <a:t> states 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latin typeface="+mj-lt"/>
                  </a:rPr>
                  <a:t>IDEA:   Convert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latin typeface="+mj-lt"/>
                  </a:rPr>
                  <a:t>-state GNFA to equivalent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2000" dirty="0">
                    <a:latin typeface="+mj-lt"/>
                  </a:rPr>
                  <a:t> -state GNFA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40" y="991981"/>
                <a:ext cx="9859610" cy="3600986"/>
              </a:xfrm>
              <a:prstGeom prst="rect">
                <a:avLst/>
              </a:prstGeom>
              <a:blipFill>
                <a:blip r:embed="rId3"/>
                <a:stretch>
                  <a:fillRect l="-989" t="-1356" b="-2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647416" y="2238506"/>
            <a:ext cx="5613135" cy="499539"/>
            <a:chOff x="1142716" y="2438531"/>
            <a:chExt cx="5613135" cy="499539"/>
          </a:xfrm>
        </p:grpSpPr>
        <p:grpSp>
          <p:nvGrpSpPr>
            <p:cNvPr id="7" name="Group 6"/>
            <p:cNvGrpSpPr/>
            <p:nvPr/>
          </p:nvGrpSpPr>
          <p:grpSpPr>
            <a:xfrm>
              <a:off x="1142716" y="2438531"/>
              <a:ext cx="1831323" cy="499539"/>
              <a:chOff x="1142716" y="2438531"/>
              <a:chExt cx="1831323" cy="499539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1898862" y="2438531"/>
                <a:ext cx="1075177" cy="390610"/>
                <a:chOff x="2911603" y="2739276"/>
                <a:chExt cx="1075177" cy="390610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3815516" y="2941591"/>
                  <a:ext cx="171264" cy="188295"/>
                  <a:chOff x="3296774" y="2933510"/>
                  <a:chExt cx="171264" cy="188295"/>
                </a:xfrm>
              </p:grpSpPr>
              <p:sp>
                <p:nvSpPr>
                  <p:cNvPr id="20" name="Oval 19"/>
                  <p:cNvSpPr/>
                  <p:nvPr/>
                </p:nvSpPr>
                <p:spPr>
                  <a:xfrm>
                    <a:off x="3296774" y="2933510"/>
                    <a:ext cx="171264" cy="188295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Oval 20"/>
                  <p:cNvSpPr/>
                  <p:nvPr/>
                </p:nvSpPr>
                <p:spPr>
                  <a:xfrm>
                    <a:off x="3340894" y="2980993"/>
                    <a:ext cx="83023" cy="94517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3" name="Oval 12"/>
                <p:cNvSpPr/>
                <p:nvPr/>
              </p:nvSpPr>
              <p:spPr>
                <a:xfrm>
                  <a:off x="3180371" y="2941591"/>
                  <a:ext cx="171264" cy="18829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" name="Straight Arrow Connector 16"/>
                <p:cNvCxnSpPr>
                  <a:stCxn id="13" idx="6"/>
                  <a:endCxn id="20" idx="2"/>
                </p:cNvCxnSpPr>
                <p:nvPr/>
              </p:nvCxnSpPr>
              <p:spPr>
                <a:xfrm>
                  <a:off x="3351635" y="3035739"/>
                  <a:ext cx="463881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Rectangle 17"/>
                    <p:cNvSpPr/>
                    <p:nvPr/>
                  </p:nvSpPr>
                  <p:spPr>
                    <a:xfrm>
                      <a:off x="3373381" y="2739276"/>
                      <a:ext cx="35163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8" name="Rectangle 1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73381" y="2739276"/>
                      <a:ext cx="351635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9" name="Straight Arrow Connector 18"/>
                <p:cNvCxnSpPr>
                  <a:endCxn id="13" idx="2"/>
                </p:cNvCxnSpPr>
                <p:nvPr/>
              </p:nvCxnSpPr>
              <p:spPr>
                <a:xfrm>
                  <a:off x="2911603" y="3035738"/>
                  <a:ext cx="268768" cy="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 3"/>
                  <p:cNvSpPr/>
                  <p:nvPr/>
                </p:nvSpPr>
                <p:spPr>
                  <a:xfrm>
                    <a:off x="1142716" y="2537960"/>
                    <a:ext cx="679160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ts val="12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4" name="Rectangle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2716" y="2537960"/>
                    <a:ext cx="679160" cy="4001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3618454" y="2537960"/>
                  <a:ext cx="31373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latin typeface="+mj-lt"/>
                    </a:rPr>
                    <a:t>Remember: 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 dirty="0">
                      <a:latin typeface="+mj-lt"/>
                    </a:rPr>
                    <a:t> is in special form</a:t>
                  </a:r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8454" y="2537960"/>
                  <a:ext cx="3137397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553" t="-10000" r="-77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0" y="14776"/>
                <a:ext cx="844692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GNFA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Regular Expressions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776"/>
                <a:ext cx="8446926" cy="707886"/>
              </a:xfrm>
              <a:prstGeom prst="rect">
                <a:avLst/>
              </a:prstGeom>
              <a:blipFill>
                <a:blip r:embed="rId8"/>
                <a:stretch>
                  <a:fillRect t="-15385" b="-35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1865340" y="4809135"/>
            <a:ext cx="1661885" cy="1464332"/>
            <a:chOff x="1865340" y="4809135"/>
            <a:chExt cx="1661885" cy="1464332"/>
          </a:xfrm>
        </p:grpSpPr>
        <p:sp>
          <p:nvSpPr>
            <p:cNvPr id="22" name="Rounded Rectangle 21"/>
            <p:cNvSpPr/>
            <p:nvPr/>
          </p:nvSpPr>
          <p:spPr>
            <a:xfrm>
              <a:off x="1865340" y="4809135"/>
              <a:ext cx="1661885" cy="1064222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2249418" y="5873357"/>
                  <a:ext cx="100655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ts val="1200"/>
                    </a:spcBef>
                  </a:pPr>
                  <a14:m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en-US" sz="2000" dirty="0"/>
                    <a:t> states</a:t>
                  </a:r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9418" y="5873357"/>
                  <a:ext cx="1006558" cy="400110"/>
                </a:xfrm>
                <a:prstGeom prst="rect">
                  <a:avLst/>
                </a:prstGeom>
                <a:blipFill>
                  <a:blip r:embed="rId9"/>
                  <a:stretch>
                    <a:fillRect t="-7576" r="-4848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ectangle 5"/>
            <p:cNvSpPr/>
            <p:nvPr/>
          </p:nvSpPr>
          <p:spPr>
            <a:xfrm>
              <a:off x="2203071" y="5079636"/>
              <a:ext cx="99649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GNFA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898826" y="4803651"/>
            <a:ext cx="1661885" cy="1469816"/>
            <a:chOff x="1865340" y="4809135"/>
            <a:chExt cx="1661885" cy="1469816"/>
          </a:xfrm>
        </p:grpSpPr>
        <p:sp>
          <p:nvSpPr>
            <p:cNvPr id="25" name="Rounded Rectangle 24"/>
            <p:cNvSpPr/>
            <p:nvPr/>
          </p:nvSpPr>
          <p:spPr>
            <a:xfrm>
              <a:off x="1865340" y="4809135"/>
              <a:ext cx="1661885" cy="1064222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1984550" y="5878841"/>
                  <a:ext cx="145559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ts val="1200"/>
                    </a:spcBef>
                  </a:pPr>
                  <a14:m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a14:m>
                  <a:r>
                    <a:rPr lang="en-US" sz="2000" dirty="0"/>
                    <a:t> states</a:t>
                  </a:r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4550" y="5878841"/>
                  <a:ext cx="1455591" cy="400110"/>
                </a:xfrm>
                <a:prstGeom prst="rect">
                  <a:avLst/>
                </a:prstGeom>
                <a:blipFill>
                  <a:blip r:embed="rId10"/>
                  <a:stretch>
                    <a:fillRect t="-7576" r="-3347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Rectangle 26"/>
            <p:cNvSpPr/>
            <p:nvPr/>
          </p:nvSpPr>
          <p:spPr>
            <a:xfrm>
              <a:off x="2203071" y="5079636"/>
              <a:ext cx="99649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GNFA</a:t>
              </a:r>
            </a:p>
          </p:txBody>
        </p:sp>
      </p:grpSp>
      <p:sp>
        <p:nvSpPr>
          <p:cNvPr id="10" name="Right Arrow 9"/>
          <p:cNvSpPr/>
          <p:nvPr/>
        </p:nvSpPr>
        <p:spPr>
          <a:xfrm>
            <a:off x="3933371" y="5181600"/>
            <a:ext cx="638629" cy="3048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174458-2F69-1344-8FB8-5A8670ABD131}"/>
              </a:ext>
            </a:extLst>
          </p:cNvPr>
          <p:cNvSpPr txBox="1"/>
          <p:nvPr/>
        </p:nvSpPr>
        <p:spPr>
          <a:xfrm>
            <a:off x="6691745" y="64146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7219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4066784" y="2526137"/>
            <a:ext cx="2829510" cy="2960460"/>
            <a:chOff x="4428877" y="1778393"/>
            <a:chExt cx="2829510" cy="2960460"/>
          </a:xfrm>
        </p:grpSpPr>
        <p:sp>
          <p:nvSpPr>
            <p:cNvPr id="3" name="Rounded Rectangle 2"/>
            <p:cNvSpPr/>
            <p:nvPr/>
          </p:nvSpPr>
          <p:spPr>
            <a:xfrm>
              <a:off x="4505662" y="1778393"/>
              <a:ext cx="2752725" cy="2528412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5154228" y="4338743"/>
                  <a:ext cx="145559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ts val="1200"/>
                    </a:spcBef>
                  </a:pPr>
                  <a14:m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a14:m>
                  <a:r>
                    <a:rPr lang="en-US" sz="2000" dirty="0"/>
                    <a:t> states</a:t>
                  </a: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4228" y="4338743"/>
                  <a:ext cx="1455591" cy="400110"/>
                </a:xfrm>
                <a:prstGeom prst="rect">
                  <a:avLst/>
                </a:prstGeom>
                <a:blipFill>
                  <a:blip r:embed="rId2"/>
                  <a:stretch>
                    <a:fillRect t="-7576" r="-3347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Oval 28"/>
            <p:cNvSpPr/>
            <p:nvPr/>
          </p:nvSpPr>
          <p:spPr>
            <a:xfrm>
              <a:off x="4707848" y="3737534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6912198" y="3757730"/>
              <a:ext cx="171264" cy="188295"/>
              <a:chOff x="3296774" y="2933510"/>
              <a:chExt cx="171264" cy="188295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3296774" y="2933510"/>
                <a:ext cx="171264" cy="1882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3340894" y="2980993"/>
                <a:ext cx="83023" cy="945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3" name="Straight Arrow Connector 32"/>
            <p:cNvCxnSpPr>
              <a:endCxn id="29" idx="2"/>
            </p:cNvCxnSpPr>
            <p:nvPr/>
          </p:nvCxnSpPr>
          <p:spPr>
            <a:xfrm>
              <a:off x="4428877" y="3831051"/>
              <a:ext cx="278971" cy="6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0" y="2526137"/>
            <a:ext cx="2848560" cy="2960460"/>
            <a:chOff x="161677" y="1778393"/>
            <a:chExt cx="2848560" cy="2960460"/>
          </a:xfrm>
        </p:grpSpPr>
        <p:sp>
          <p:nvSpPr>
            <p:cNvPr id="2" name="Rounded Rectangle 1"/>
            <p:cNvSpPr/>
            <p:nvPr/>
          </p:nvSpPr>
          <p:spPr>
            <a:xfrm>
              <a:off x="257512" y="1778393"/>
              <a:ext cx="2752725" cy="2528412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1102417" y="4338743"/>
                  <a:ext cx="100655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ts val="1200"/>
                    </a:spcBef>
                  </a:pPr>
                  <a14:m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en-US" sz="2000" dirty="0"/>
                    <a:t> states</a:t>
                  </a: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417" y="4338743"/>
                  <a:ext cx="1006558" cy="400110"/>
                </a:xfrm>
                <a:prstGeom prst="rect">
                  <a:avLst/>
                </a:prstGeom>
                <a:blipFill>
                  <a:blip r:embed="rId3"/>
                  <a:stretch>
                    <a:fillRect t="-7576" r="-5455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/>
            <p:cNvSpPr/>
            <p:nvPr/>
          </p:nvSpPr>
          <p:spPr>
            <a:xfrm>
              <a:off x="440648" y="3663583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644998" y="3683779"/>
              <a:ext cx="171264" cy="188295"/>
              <a:chOff x="3296774" y="2933510"/>
              <a:chExt cx="171264" cy="188295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3296774" y="2933510"/>
                <a:ext cx="171264" cy="1882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340894" y="2980993"/>
                <a:ext cx="83023" cy="945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" name="Straight Arrow Connector 26"/>
            <p:cNvCxnSpPr>
              <a:endCxn id="19" idx="2"/>
            </p:cNvCxnSpPr>
            <p:nvPr/>
          </p:nvCxnSpPr>
          <p:spPr>
            <a:xfrm>
              <a:off x="161677" y="3757100"/>
              <a:ext cx="278971" cy="6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left x state"/>
          <p:cNvGrpSpPr/>
          <p:nvPr/>
        </p:nvGrpSpPr>
        <p:grpSpPr>
          <a:xfrm>
            <a:off x="1261906" y="2609655"/>
            <a:ext cx="425468" cy="455886"/>
            <a:chOff x="1423583" y="1861911"/>
            <a:chExt cx="425468" cy="455886"/>
          </a:xfrm>
        </p:grpSpPr>
        <p:sp>
          <p:nvSpPr>
            <p:cNvPr id="4" name="Oval 3"/>
            <p:cNvSpPr/>
            <p:nvPr/>
          </p:nvSpPr>
          <p:spPr>
            <a:xfrm>
              <a:off x="1423583" y="1872539"/>
              <a:ext cx="425468" cy="4452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left x"/>
                <p:cNvSpPr/>
                <p:nvPr/>
              </p:nvSpPr>
              <p:spPr>
                <a:xfrm>
                  <a:off x="1440680" y="1861911"/>
                  <a:ext cx="38638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000" i="1" dirty="0"/>
                </a:p>
              </p:txBody>
            </p:sp>
          </mc:Choice>
          <mc:Fallback xmlns="">
            <p:sp>
              <p:nvSpPr>
                <p:cNvPr id="34" name="left x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0680" y="1861911"/>
                  <a:ext cx="38638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24-Point Star 40"/>
          <p:cNvSpPr/>
          <p:nvPr/>
        </p:nvSpPr>
        <p:spPr>
          <a:xfrm>
            <a:off x="4792135" y="1817610"/>
            <a:ext cx="1519960" cy="1398986"/>
          </a:xfrm>
          <a:prstGeom prst="star24">
            <a:avLst>
              <a:gd name="adj" fmla="val 4545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2000" dirty="0">
              <a:latin typeface="+mj-lt"/>
            </a:endParaRPr>
          </a:p>
        </p:txBody>
      </p:sp>
      <p:sp>
        <p:nvSpPr>
          <p:cNvPr id="5" name="Cover over bite"/>
          <p:cNvSpPr/>
          <p:nvPr/>
        </p:nvSpPr>
        <p:spPr>
          <a:xfrm>
            <a:off x="4506558" y="1728457"/>
            <a:ext cx="2076264" cy="790433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2000" dirty="0">
              <a:latin typeface="+mj-lt"/>
            </a:endParaRPr>
          </a:p>
        </p:txBody>
      </p:sp>
      <p:grpSp>
        <p:nvGrpSpPr>
          <p:cNvPr id="6" name="right x state"/>
          <p:cNvGrpSpPr/>
          <p:nvPr/>
        </p:nvGrpSpPr>
        <p:grpSpPr>
          <a:xfrm>
            <a:off x="5333452" y="2609655"/>
            <a:ext cx="425468" cy="455886"/>
            <a:chOff x="7128720" y="2869201"/>
            <a:chExt cx="425468" cy="455886"/>
          </a:xfrm>
        </p:grpSpPr>
        <p:sp>
          <p:nvSpPr>
            <p:cNvPr id="39" name="Oval 38"/>
            <p:cNvSpPr/>
            <p:nvPr/>
          </p:nvSpPr>
          <p:spPr>
            <a:xfrm>
              <a:off x="7128720" y="2879829"/>
              <a:ext cx="425468" cy="4452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ight x"/>
                <p:cNvSpPr/>
                <p:nvPr/>
              </p:nvSpPr>
              <p:spPr>
                <a:xfrm>
                  <a:off x="7145817" y="2869201"/>
                  <a:ext cx="38638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000" i="1" dirty="0"/>
                </a:p>
              </p:txBody>
            </p:sp>
          </mc:Choice>
          <mc:Fallback xmlns="">
            <p:sp>
              <p:nvSpPr>
                <p:cNvPr id="40" name="right x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5817" y="2869201"/>
                  <a:ext cx="386388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" name="Group 79"/>
          <p:cNvGrpSpPr/>
          <p:nvPr/>
        </p:nvGrpSpPr>
        <p:grpSpPr>
          <a:xfrm>
            <a:off x="4324268" y="3462789"/>
            <a:ext cx="2352980" cy="448522"/>
            <a:chOff x="4686361" y="2715045"/>
            <a:chExt cx="2352980" cy="448522"/>
          </a:xfrm>
        </p:grpSpPr>
        <p:grpSp>
          <p:nvGrpSpPr>
            <p:cNvPr id="42" name="Group 41"/>
            <p:cNvGrpSpPr/>
            <p:nvPr/>
          </p:nvGrpSpPr>
          <p:grpSpPr>
            <a:xfrm>
              <a:off x="4686361" y="2718309"/>
              <a:ext cx="436906" cy="445258"/>
              <a:chOff x="1935642" y="3736964"/>
              <a:chExt cx="436906" cy="445258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1935642" y="3736964"/>
                <a:ext cx="425468" cy="44525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Rectangle 43"/>
                  <p:cNvSpPr/>
                  <p:nvPr/>
                </p:nvSpPr>
                <p:spPr>
                  <a:xfrm>
                    <a:off x="1939802" y="3736964"/>
                    <a:ext cx="43274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44" name="Rectangle 4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39802" y="3736964"/>
                    <a:ext cx="43274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5" name="Group 44"/>
            <p:cNvGrpSpPr/>
            <p:nvPr/>
          </p:nvGrpSpPr>
          <p:grpSpPr>
            <a:xfrm>
              <a:off x="6587358" y="2715045"/>
              <a:ext cx="451983" cy="448522"/>
              <a:chOff x="3773641" y="3733700"/>
              <a:chExt cx="451983" cy="448522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3777170" y="3736964"/>
                <a:ext cx="425468" cy="44525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/>
                  <p:cNvSpPr/>
                  <p:nvPr/>
                </p:nvSpPr>
                <p:spPr>
                  <a:xfrm>
                    <a:off x="3773641" y="3733700"/>
                    <a:ext cx="451983" cy="39164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47" name="Rectangle 4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73641" y="3733700"/>
                    <a:ext cx="451983" cy="39164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93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4" name="Straight Arrow Connector 53"/>
            <p:cNvCxnSpPr>
              <a:stCxn id="44" idx="3"/>
              <a:endCxn id="47" idx="1"/>
            </p:cNvCxnSpPr>
            <p:nvPr/>
          </p:nvCxnSpPr>
          <p:spPr>
            <a:xfrm>
              <a:off x="5123267" y="2902975"/>
              <a:ext cx="1464091" cy="789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301605" y="2531219"/>
            <a:ext cx="2352980" cy="1462053"/>
            <a:chOff x="463282" y="1783475"/>
            <a:chExt cx="2352980" cy="1462053"/>
          </a:xfrm>
        </p:grpSpPr>
        <p:grpSp>
          <p:nvGrpSpPr>
            <p:cNvPr id="7" name="Group 6"/>
            <p:cNvGrpSpPr/>
            <p:nvPr/>
          </p:nvGrpSpPr>
          <p:grpSpPr>
            <a:xfrm>
              <a:off x="463282" y="2724531"/>
              <a:ext cx="436906" cy="445258"/>
              <a:chOff x="1935642" y="3736964"/>
              <a:chExt cx="436906" cy="445258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1935642" y="3736964"/>
                <a:ext cx="425468" cy="44525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939802" y="3736964"/>
                    <a:ext cx="43274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37" name="Rectangle 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39802" y="3736964"/>
                    <a:ext cx="432746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Group 7"/>
            <p:cNvGrpSpPr/>
            <p:nvPr/>
          </p:nvGrpSpPr>
          <p:grpSpPr>
            <a:xfrm>
              <a:off x="2364279" y="2721267"/>
              <a:ext cx="451983" cy="448522"/>
              <a:chOff x="3773641" y="3733700"/>
              <a:chExt cx="451983" cy="448522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3777170" y="3736964"/>
                <a:ext cx="425468" cy="44525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3773641" y="3733700"/>
                    <a:ext cx="451983" cy="39164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38" name="Rectangle 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73641" y="3733700"/>
                    <a:ext cx="451983" cy="39164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93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2" name="Group 71"/>
            <p:cNvGrpSpPr/>
            <p:nvPr/>
          </p:nvGrpSpPr>
          <p:grpSpPr>
            <a:xfrm>
              <a:off x="767010" y="2230737"/>
              <a:ext cx="718881" cy="559001"/>
              <a:chOff x="767010" y="2230737"/>
              <a:chExt cx="718881" cy="559001"/>
            </a:xfrm>
          </p:grpSpPr>
          <p:cxnSp>
            <p:nvCxnSpPr>
              <p:cNvPr id="23" name="Straight Arrow Connector 22"/>
              <p:cNvCxnSpPr>
                <a:stCxn id="35" idx="7"/>
                <a:endCxn id="4" idx="3"/>
              </p:cNvCxnSpPr>
              <p:nvPr/>
            </p:nvCxnSpPr>
            <p:spPr>
              <a:xfrm flipV="1">
                <a:off x="826442" y="2252590"/>
                <a:ext cx="659449" cy="537148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Rectangle 57"/>
                  <p:cNvSpPr/>
                  <p:nvPr/>
                </p:nvSpPr>
                <p:spPr>
                  <a:xfrm>
                    <a:off x="767010" y="2230737"/>
                    <a:ext cx="42319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58" name="Rectangle 5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7010" y="2230737"/>
                    <a:ext cx="423193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5" name="Group 74"/>
            <p:cNvGrpSpPr/>
            <p:nvPr/>
          </p:nvGrpSpPr>
          <p:grpSpPr>
            <a:xfrm>
              <a:off x="1829138" y="1783475"/>
              <a:ext cx="658004" cy="389190"/>
              <a:chOff x="1829138" y="1783475"/>
              <a:chExt cx="658004" cy="389190"/>
            </a:xfrm>
          </p:grpSpPr>
          <p:sp>
            <p:nvSpPr>
              <p:cNvPr id="57" name="Freeform 56"/>
              <p:cNvSpPr/>
              <p:nvPr/>
            </p:nvSpPr>
            <p:spPr>
              <a:xfrm>
                <a:off x="1829138" y="1949266"/>
                <a:ext cx="309565" cy="223399"/>
              </a:xfrm>
              <a:custGeom>
                <a:avLst/>
                <a:gdLst>
                  <a:gd name="connsiteX0" fmla="*/ 0 w 309734"/>
                  <a:gd name="connsiteY0" fmla="*/ 0 h 190500"/>
                  <a:gd name="connsiteX1" fmla="*/ 309563 w 309734"/>
                  <a:gd name="connsiteY1" fmla="*/ 85725 h 190500"/>
                  <a:gd name="connsiteX2" fmla="*/ 47625 w 309734"/>
                  <a:gd name="connsiteY2" fmla="*/ 190500 h 190500"/>
                  <a:gd name="connsiteX3" fmla="*/ 47625 w 309734"/>
                  <a:gd name="connsiteY3" fmla="*/ 190500 h 190500"/>
                  <a:gd name="connsiteX0" fmla="*/ 0 w 309734"/>
                  <a:gd name="connsiteY0" fmla="*/ 6421 h 196921"/>
                  <a:gd name="connsiteX1" fmla="*/ 309563 w 309734"/>
                  <a:gd name="connsiteY1" fmla="*/ 92146 h 196921"/>
                  <a:gd name="connsiteX2" fmla="*/ 47625 w 309734"/>
                  <a:gd name="connsiteY2" fmla="*/ 196921 h 196921"/>
                  <a:gd name="connsiteX3" fmla="*/ 47625 w 309734"/>
                  <a:gd name="connsiteY3" fmla="*/ 196921 h 196921"/>
                  <a:gd name="connsiteX0" fmla="*/ 90487 w 400276"/>
                  <a:gd name="connsiteY0" fmla="*/ 6421 h 198997"/>
                  <a:gd name="connsiteX1" fmla="*/ 400050 w 400276"/>
                  <a:gd name="connsiteY1" fmla="*/ 92146 h 198997"/>
                  <a:gd name="connsiteX2" fmla="*/ 138112 w 400276"/>
                  <a:gd name="connsiteY2" fmla="*/ 196921 h 198997"/>
                  <a:gd name="connsiteX3" fmla="*/ 0 w 400276"/>
                  <a:gd name="connsiteY3" fmla="*/ 158821 h 198997"/>
                  <a:gd name="connsiteX0" fmla="*/ 0 w 309789"/>
                  <a:gd name="connsiteY0" fmla="*/ 6421 h 196921"/>
                  <a:gd name="connsiteX1" fmla="*/ 309563 w 309789"/>
                  <a:gd name="connsiteY1" fmla="*/ 92146 h 196921"/>
                  <a:gd name="connsiteX2" fmla="*/ 47625 w 309789"/>
                  <a:gd name="connsiteY2" fmla="*/ 196921 h 196921"/>
                  <a:gd name="connsiteX0" fmla="*/ 0 w 309882"/>
                  <a:gd name="connsiteY0" fmla="*/ 6421 h 201490"/>
                  <a:gd name="connsiteX1" fmla="*/ 309563 w 309882"/>
                  <a:gd name="connsiteY1" fmla="*/ 92146 h 201490"/>
                  <a:gd name="connsiteX2" fmla="*/ 47625 w 309882"/>
                  <a:gd name="connsiteY2" fmla="*/ 196921 h 201490"/>
                  <a:gd name="connsiteX0" fmla="*/ 0 w 314634"/>
                  <a:gd name="connsiteY0" fmla="*/ 7037 h 201773"/>
                  <a:gd name="connsiteX1" fmla="*/ 314325 w 314634"/>
                  <a:gd name="connsiteY1" fmla="*/ 83237 h 201773"/>
                  <a:gd name="connsiteX2" fmla="*/ 47625 w 314634"/>
                  <a:gd name="connsiteY2" fmla="*/ 197537 h 201773"/>
                  <a:gd name="connsiteX0" fmla="*/ 0 w 314377"/>
                  <a:gd name="connsiteY0" fmla="*/ 13649 h 211257"/>
                  <a:gd name="connsiteX1" fmla="*/ 314325 w 314377"/>
                  <a:gd name="connsiteY1" fmla="*/ 89849 h 211257"/>
                  <a:gd name="connsiteX2" fmla="*/ 47625 w 314377"/>
                  <a:gd name="connsiteY2" fmla="*/ 204149 h 211257"/>
                  <a:gd name="connsiteX0" fmla="*/ 0 w 314394"/>
                  <a:gd name="connsiteY0" fmla="*/ 7038 h 201774"/>
                  <a:gd name="connsiteX1" fmla="*/ 314325 w 314394"/>
                  <a:gd name="connsiteY1" fmla="*/ 83238 h 201774"/>
                  <a:gd name="connsiteX2" fmla="*/ 23813 w 314394"/>
                  <a:gd name="connsiteY2" fmla="*/ 197538 h 201774"/>
                  <a:gd name="connsiteX0" fmla="*/ 0 w 309633"/>
                  <a:gd name="connsiteY0" fmla="*/ 6422 h 201491"/>
                  <a:gd name="connsiteX1" fmla="*/ 309562 w 309633"/>
                  <a:gd name="connsiteY1" fmla="*/ 92147 h 201491"/>
                  <a:gd name="connsiteX2" fmla="*/ 23813 w 309633"/>
                  <a:gd name="connsiteY2" fmla="*/ 196922 h 201491"/>
                  <a:gd name="connsiteX0" fmla="*/ 0 w 309565"/>
                  <a:gd name="connsiteY0" fmla="*/ 19626 h 223399"/>
                  <a:gd name="connsiteX1" fmla="*/ 309562 w 309565"/>
                  <a:gd name="connsiteY1" fmla="*/ 105351 h 223399"/>
                  <a:gd name="connsiteX2" fmla="*/ 23813 w 309565"/>
                  <a:gd name="connsiteY2" fmla="*/ 210126 h 223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9565" h="223399">
                    <a:moveTo>
                      <a:pt x="0" y="19626"/>
                    </a:moveTo>
                    <a:cubicBezTo>
                      <a:pt x="160338" y="-10537"/>
                      <a:pt x="310355" y="-21649"/>
                      <a:pt x="309562" y="105351"/>
                    </a:cubicBezTo>
                    <a:cubicBezTo>
                      <a:pt x="308769" y="232351"/>
                      <a:pt x="152400" y="237114"/>
                      <a:pt x="23813" y="210126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tailEnd type="triangle"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Rectangle 58"/>
                  <p:cNvSpPr/>
                  <p:nvPr/>
                </p:nvSpPr>
                <p:spPr>
                  <a:xfrm>
                    <a:off x="2058627" y="1783475"/>
                    <a:ext cx="42851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59" name="Rectangle 5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8627" y="1783475"/>
                    <a:ext cx="428515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4" name="Group 73"/>
            <p:cNvGrpSpPr/>
            <p:nvPr/>
          </p:nvGrpSpPr>
          <p:grpSpPr>
            <a:xfrm>
              <a:off x="1786743" y="2243629"/>
              <a:ext cx="686077" cy="546109"/>
              <a:chOff x="1786743" y="2243629"/>
              <a:chExt cx="686077" cy="546109"/>
            </a:xfrm>
          </p:grpSpPr>
          <p:cxnSp>
            <p:nvCxnSpPr>
              <p:cNvPr id="49" name="Straight Arrow Connector 48"/>
              <p:cNvCxnSpPr>
                <a:stCxn id="4" idx="5"/>
                <a:endCxn id="36" idx="1"/>
              </p:cNvCxnSpPr>
              <p:nvPr/>
            </p:nvCxnSpPr>
            <p:spPr>
              <a:xfrm>
                <a:off x="1786743" y="2252590"/>
                <a:ext cx="643373" cy="537148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Rectangle 59"/>
                  <p:cNvSpPr/>
                  <p:nvPr/>
                </p:nvSpPr>
                <p:spPr>
                  <a:xfrm>
                    <a:off x="2044305" y="2243629"/>
                    <a:ext cx="42851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60" name="Rectangle 5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44305" y="2243629"/>
                    <a:ext cx="428515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3" name="Group 72"/>
            <p:cNvGrpSpPr/>
            <p:nvPr/>
          </p:nvGrpSpPr>
          <p:grpSpPr>
            <a:xfrm>
              <a:off x="888750" y="2876196"/>
              <a:ext cx="1479058" cy="369332"/>
              <a:chOff x="888750" y="2876196"/>
              <a:chExt cx="1479058" cy="369332"/>
            </a:xfrm>
          </p:grpSpPr>
          <p:cxnSp>
            <p:nvCxnSpPr>
              <p:cNvPr id="48" name="Straight Arrow Connector 47"/>
              <p:cNvCxnSpPr>
                <a:stCxn id="35" idx="6"/>
                <a:endCxn id="36" idx="2"/>
              </p:cNvCxnSpPr>
              <p:nvPr/>
            </p:nvCxnSpPr>
            <p:spPr>
              <a:xfrm>
                <a:off x="888750" y="2947160"/>
                <a:ext cx="1479058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Rectangle 60"/>
                  <p:cNvSpPr/>
                  <p:nvPr/>
                </p:nvSpPr>
                <p:spPr>
                  <a:xfrm>
                    <a:off x="1404970" y="2876196"/>
                    <a:ext cx="42319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61" name="Rectangle 6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4970" y="2876196"/>
                    <a:ext cx="423193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4724182" y="3623940"/>
                <a:ext cx="15287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∪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182" y="3623940"/>
                <a:ext cx="152875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678426" y="0"/>
                <a:ext cx="78143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6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-state GNFA 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3600" i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j-lt"/>
                  </a:rPr>
                  <a:t>  (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600" i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j-lt"/>
                  </a:rPr>
                  <a:t>—1)</a:t>
                </a:r>
                <a:r>
                  <a:rPr lang="en-US" sz="36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-state GNFA</a:t>
                </a: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26" y="0"/>
                <a:ext cx="7814398" cy="646331"/>
              </a:xfrm>
              <a:prstGeom prst="rect">
                <a:avLst/>
              </a:prstGeom>
              <a:blipFill>
                <a:blip r:embed="rId15"/>
                <a:stretch>
                  <a:fillRect t="-1415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ight Arrow 66"/>
          <p:cNvSpPr/>
          <p:nvPr/>
        </p:nvSpPr>
        <p:spPr>
          <a:xfrm>
            <a:off x="3198550" y="3790343"/>
            <a:ext cx="638629" cy="3048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7923748" y="2955574"/>
                <a:ext cx="4083742" cy="3307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38138" indent="-338138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US" sz="2400" dirty="0"/>
                  <a:t>Pick any state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except </a:t>
                </a:r>
                <a:br>
                  <a:rPr lang="en-US" sz="2400" dirty="0"/>
                </a:br>
                <a:r>
                  <a:rPr lang="en-US" sz="2400" dirty="0"/>
                  <a:t>the start and accept states.</a:t>
                </a:r>
              </a:p>
              <a:p>
                <a:pPr marL="338138" indent="-338138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US" sz="2400" dirty="0"/>
                  <a:t>Remove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pPr marL="338138" indent="-338138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US" sz="2400" dirty="0"/>
                  <a:t>Repair the damage by  recovering all paths that went through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338138" indent="-338138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US" sz="2400" dirty="0"/>
                  <a:t>Make the indicated change for each pair of 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. </a:t>
                </a: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748" y="2955574"/>
                <a:ext cx="4083742" cy="3307572"/>
              </a:xfrm>
              <a:prstGeom prst="rect">
                <a:avLst/>
              </a:prstGeom>
              <a:blipFill>
                <a:blip r:embed="rId16"/>
                <a:stretch>
                  <a:fillRect l="-2388" t="-1661" r="-1940" b="-2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5215565" y="2401939"/>
            <a:ext cx="673100" cy="698500"/>
          </a:xfrm>
          <a:prstGeom prst="ellipse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64217" y="5700552"/>
            <a:ext cx="7814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Thus DFAs and regular expressions are equivalent. 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0757143" y="6223772"/>
            <a:ext cx="1205779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3.1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0" y="2448177"/>
            <a:ext cx="7782780" cy="3062377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Check-in 3.1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We just showed how to convert </a:t>
            </a:r>
            <a:r>
              <a:rPr lang="en-US" sz="2400" u="sng" dirty="0"/>
              <a:t>GNFAs</a:t>
            </a:r>
            <a:r>
              <a:rPr lang="en-US" sz="2400" dirty="0"/>
              <a:t> to regular expressions but our goal was to show that how to convert </a:t>
            </a:r>
            <a:r>
              <a:rPr lang="en-US" sz="2400" u="sng" dirty="0"/>
              <a:t>DFAs</a:t>
            </a:r>
            <a:r>
              <a:rPr lang="en-US" sz="2400" dirty="0"/>
              <a:t> to </a:t>
            </a:r>
            <a:br>
              <a:rPr lang="en-US" sz="2400" dirty="0"/>
            </a:br>
            <a:r>
              <a:rPr lang="en-US" sz="2400" dirty="0"/>
              <a:t>regular expressions.  How do we finish our goal?</a:t>
            </a:r>
          </a:p>
          <a:p>
            <a:pPr marL="457200" indent="-457200">
              <a:spcBef>
                <a:spcPts val="600"/>
              </a:spcBef>
              <a:buAutoNum type="alphaLcParenBoth"/>
            </a:pPr>
            <a:r>
              <a:rPr lang="en-US" sz="2400" dirty="0"/>
              <a:t>Show how to convert DFAs to GNFAs</a:t>
            </a:r>
          </a:p>
          <a:p>
            <a:pPr marL="457200" indent="-457200">
              <a:spcBef>
                <a:spcPts val="600"/>
              </a:spcBef>
              <a:buAutoNum type="alphaLcParenBoth"/>
            </a:pPr>
            <a:r>
              <a:rPr lang="en-US" sz="2400" dirty="0"/>
              <a:t>Show how to convert GNFAs to DFAs</a:t>
            </a:r>
          </a:p>
          <a:p>
            <a:pPr marL="457200" indent="-457200">
              <a:spcBef>
                <a:spcPts val="600"/>
              </a:spcBef>
              <a:buAutoNum type="alphaLcParenBoth"/>
            </a:pPr>
            <a:r>
              <a:rPr lang="en-US" sz="2400" dirty="0"/>
              <a:t>We are already done.  DFAs are a type of GNFAs.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FD9E4F-8D0C-F744-B00D-B0BACB547028}"/>
              </a:ext>
            </a:extLst>
          </p:cNvPr>
          <p:cNvSpPr txBox="1"/>
          <p:nvPr/>
        </p:nvSpPr>
        <p:spPr>
          <a:xfrm>
            <a:off x="5818909" y="64562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80462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 animBg="1"/>
      <p:bldP spid="62" grpId="0"/>
      <p:bldP spid="67" grpId="0" animBg="1"/>
      <p:bldP spid="69" grpId="0" uiExpand="1" build="p"/>
      <p:bldP spid="10" grpId="0" animBg="1"/>
      <p:bldP spid="63" grpId="0"/>
      <p:bldP spid="64" grpId="0" animBg="1"/>
      <p:bldP spid="6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Non-Regular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7840" y="991981"/>
                <a:ext cx="7923625" cy="5278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j-lt"/>
                  </a:rPr>
                  <a:t>How do we show a language is not regular?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latin typeface="+mj-lt"/>
                  </a:rPr>
                  <a:t>- Remember, to show a language </a:t>
                </a:r>
                <a:r>
                  <a:rPr lang="en-US" sz="2000" i="1" dirty="0">
                    <a:latin typeface="+mj-lt"/>
                  </a:rPr>
                  <a:t>is</a:t>
                </a:r>
                <a:r>
                  <a:rPr lang="en-US" sz="2000" dirty="0">
                    <a:latin typeface="+mj-lt"/>
                  </a:rPr>
                  <a:t> regular, we give a DFA.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i="0" dirty="0">
                    <a:latin typeface="+mj-lt"/>
                  </a:rPr>
                  <a:t>- </a:t>
                </a:r>
                <a:r>
                  <a:rPr lang="en-US" sz="2000" i="0" u="sng" dirty="0">
                    <a:latin typeface="+mj-lt"/>
                  </a:rPr>
                  <a:t>To show a language is </a:t>
                </a:r>
                <a:r>
                  <a:rPr lang="en-US" sz="2000" i="1" u="sng" dirty="0">
                    <a:latin typeface="+mj-lt"/>
                  </a:rPr>
                  <a:t>not</a:t>
                </a:r>
                <a:r>
                  <a:rPr lang="en-US" sz="2000" i="0" u="sng" dirty="0">
                    <a:latin typeface="+mj-lt"/>
                  </a:rPr>
                  <a:t> regular, we must give a proof.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latin typeface="+mj-lt"/>
                  </a:rPr>
                  <a:t>- It is not enough to say that you couldn’t find a DFA for it, </a:t>
                </a:r>
                <a:br>
                  <a:rPr lang="en-US" sz="2000" dirty="0">
                    <a:latin typeface="+mj-lt"/>
                  </a:rPr>
                </a:br>
                <a:r>
                  <a:rPr lang="en-US" sz="2000" dirty="0">
                    <a:latin typeface="+mj-lt"/>
                  </a:rPr>
                  <a:t>  therefore the language isn’t regular.</a:t>
                </a:r>
              </a:p>
              <a:p>
                <a:pPr>
                  <a:spcBef>
                    <a:spcPts val="2400"/>
                  </a:spcBef>
                </a:pPr>
                <a:r>
                  <a:rPr lang="en-US" sz="2400" b="1" dirty="0">
                    <a:latin typeface="+mj-lt"/>
                  </a:rPr>
                  <a:t>Two examples:   </a:t>
                </a:r>
                <a:r>
                  <a:rPr lang="en-US" sz="2000" i="0" dirty="0">
                    <a:latin typeface="+mj-lt"/>
                  </a:rPr>
                  <a:t>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={0,1}</m:t>
                    </m:r>
                  </m:oMath>
                </a14:m>
                <a:r>
                  <a:rPr lang="en-US" sz="2000" i="0" dirty="0">
                    <a:latin typeface="+mj-lt"/>
                  </a:rPr>
                  <a:t>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latin typeface="+mj-lt"/>
                  </a:rPr>
                  <a:t>1.  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i="0" dirty="0">
                    <a:latin typeface="+mj-lt"/>
                  </a:rPr>
                  <a:t> has equal numbers of 0s and 1s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b="0" i="0" dirty="0">
                  <a:latin typeface="+mj-lt"/>
                </a:endParaRPr>
              </a:p>
              <a:p>
                <a:r>
                  <a:rPr lang="en-US" sz="2000" i="1" dirty="0">
                    <a:latin typeface="+mj-lt"/>
                  </a:rPr>
                  <a:t>Intuition: </a:t>
                </a:r>
                <a:r>
                  <a:rPr lang="en-US" sz="2000" i="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i="0" dirty="0">
                    <a:latin typeface="+mj-lt"/>
                  </a:rPr>
                  <a:t> is not regular because DFAs cannot count unboundedly.</a:t>
                </a:r>
              </a:p>
              <a:p>
                <a:pPr lvl="0">
                  <a:spcBef>
                    <a:spcPts val="1200"/>
                  </a:spcBef>
                </a:pP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2. 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has equal numbers of 01 and 10 substrings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  </a:t>
                </a:r>
                <a:b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</a:b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      0101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     0110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 </a:t>
                </a:r>
              </a:p>
              <a:p>
                <a:pPr lvl="0"/>
                <a:r>
                  <a:rPr lang="en-US" sz="2000" i="1" dirty="0">
                    <a:solidFill>
                      <a:prstClr val="white"/>
                    </a:solidFill>
                    <a:latin typeface="Calibri Light" panose="020F0302020204030204"/>
                  </a:rPr>
                  <a:t>Intuition: </a:t>
                </a: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is not regular because DFAs cannot count unboundedly.</a:t>
                </a:r>
              </a:p>
              <a:p>
                <a:pPr lvl="0"/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However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is regular!   </a:t>
                </a:r>
                <a:r>
                  <a:rPr lang="en-US" sz="2000" u="sng" dirty="0">
                    <a:solidFill>
                      <a:prstClr val="white"/>
                    </a:solidFill>
                    <a:latin typeface="Calibri Light" panose="020F0302020204030204"/>
                  </a:rPr>
                  <a:t>Sometimes intuition works, but it can also be wrong.</a:t>
                </a:r>
              </a:p>
              <a:p>
                <a:pPr lvl="0">
                  <a:spcBef>
                    <a:spcPts val="1200"/>
                  </a:spcBef>
                </a:pPr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alibri Light" panose="020F0302020204030204"/>
                  </a:rPr>
                  <a:t>Moral:  You need to give a proof.</a:t>
                </a:r>
                <a:endParaRPr lang="en-US" sz="2400" b="1" i="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40" y="991981"/>
                <a:ext cx="7923625" cy="5278368"/>
              </a:xfrm>
              <a:prstGeom prst="rect">
                <a:avLst/>
              </a:prstGeom>
              <a:blipFill>
                <a:blip r:embed="rId3"/>
                <a:stretch>
                  <a:fillRect l="-1231" t="-924" r="-308" b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625587" y="4616729"/>
            <a:ext cx="645557" cy="547495"/>
            <a:chOff x="625587" y="4616729"/>
            <a:chExt cx="645557" cy="547495"/>
          </a:xfrm>
        </p:grpSpPr>
        <p:sp>
          <p:nvSpPr>
            <p:cNvPr id="6" name="Rectangle 5"/>
            <p:cNvSpPr/>
            <p:nvPr/>
          </p:nvSpPr>
          <p:spPr>
            <a:xfrm rot="16200000">
              <a:off x="683455" y="4558861"/>
              <a:ext cx="2535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libri Light" panose="020F0302020204030204"/>
                </a:rPr>
                <a:t>]</a:t>
              </a:r>
              <a:endParaRPr lang="en-US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59680" y="4558861"/>
              <a:ext cx="2535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libri Light" panose="020F0302020204030204"/>
                </a:rPr>
                <a:t>]</a:t>
              </a:r>
              <a:endParaRPr lang="en-US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rot="5400000">
              <a:off x="868121" y="4852760"/>
              <a:ext cx="2535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libri Light" panose="020F0302020204030204"/>
                </a:rPr>
                <a:t>]</a:t>
              </a:r>
              <a:endParaRPr lang="en-US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930512" y="4616729"/>
            <a:ext cx="684173" cy="547495"/>
            <a:chOff x="1930512" y="4616729"/>
            <a:chExt cx="684173" cy="547495"/>
          </a:xfrm>
        </p:grpSpPr>
        <p:sp>
          <p:nvSpPr>
            <p:cNvPr id="23" name="Rectangle 22"/>
            <p:cNvSpPr/>
            <p:nvPr/>
          </p:nvSpPr>
          <p:spPr>
            <a:xfrm rot="16200000">
              <a:off x="1988380" y="4558861"/>
              <a:ext cx="2535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libri Light" panose="020F0302020204030204"/>
                </a:rPr>
                <a:t>]</a:t>
              </a:r>
              <a:endParaRPr lang="en-US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 rot="5400000">
              <a:off x="2303221" y="4852760"/>
              <a:ext cx="2535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libri Light" panose="020F0302020204030204"/>
                </a:rPr>
                <a:t>]</a:t>
              </a:r>
              <a:endParaRPr lang="en-US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424093" y="4726781"/>
            <a:ext cx="1842857" cy="331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930513" y="4762501"/>
            <a:ext cx="1593738" cy="336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614685" y="5306280"/>
            <a:ext cx="5526780" cy="43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E19D73-D99D-6D41-9324-C38C1505DF55}"/>
              </a:ext>
            </a:extLst>
          </p:cNvPr>
          <p:cNvSpPr txBox="1"/>
          <p:nvPr/>
        </p:nvSpPr>
        <p:spPr>
          <a:xfrm>
            <a:off x="5888182" y="64839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27984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6" grpId="0" animBg="1"/>
      <p:bldP spid="27" grpId="0" animBg="1"/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2700" y="0"/>
            <a:ext cx="8459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 for Proving Non-regularity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211344" y="1035789"/>
                <a:ext cx="10408916" cy="2949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Pumping Lemma:   </a:t>
                </a:r>
                <a:r>
                  <a:rPr lang="en-US" sz="2000" dirty="0"/>
                  <a:t>For every regular language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aseline="0" dirty="0"/>
                  <a:t>, </a:t>
                </a:r>
                <a:br>
                  <a:rPr lang="en-US" sz="2000" baseline="0" dirty="0"/>
                </a:br>
                <a:r>
                  <a:rPr lang="en-US" sz="2000" baseline="0" dirty="0"/>
                  <a:t>there is a number </a:t>
                </a:r>
                <a14:m>
                  <m:oMath xmlns:m="http://schemas.openxmlformats.org/officeDocument/2006/math"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baseline="0" dirty="0"/>
                  <a:t> (the “pumping length”) such that</a:t>
                </a:r>
                <a:br>
                  <a:rPr lang="en-US" sz="2000" baseline="0" dirty="0"/>
                </a:br>
                <a:r>
                  <a:rPr lang="en-US" sz="2000" baseline="0" dirty="0"/>
                  <a:t>if  </a:t>
                </a:r>
                <a14:m>
                  <m:oMath xmlns:m="http://schemas.openxmlformats.org/officeDocument/2006/math"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aseline="0" dirty="0"/>
                  <a:t>  and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baseline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baseline="0" dirty="0"/>
                  <a:t>  then  </a:t>
                </a:r>
                <a14:m>
                  <m:oMath xmlns:m="http://schemas.openxmlformats.org/officeDocument/2006/math"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𝑥𝑦𝑧</m:t>
                    </m:r>
                  </m:oMath>
                </a14:m>
                <a:r>
                  <a:rPr lang="en-US" sz="2000" baseline="0" dirty="0"/>
                  <a:t>  where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1)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aseline="0" dirty="0"/>
                  <a:t>  for</a:t>
                </a:r>
                <a:r>
                  <a:rPr lang="en-US" sz="2000" dirty="0"/>
                  <a:t>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baseline="0" dirty="0"/>
                  <a:t>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baseline="0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baseline="0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b="0" i="1" baseline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baseline="0" dirty="0" smtClean="0">
                        <a:latin typeface="Cambria Math" panose="02040503050406030204" pitchFamily="18" charset="0"/>
                      </a:rPr>
                      <m:t>𝑦𝑦</m:t>
                    </m:r>
                    <m:r>
                      <a:rPr lang="en-US" sz="2000" b="0" i="1" baseline="0" dirty="0" smtClean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sz="2000" b="0" i="1" baseline="0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baseline="0" dirty="0"/>
                  <a:t> </a:t>
                </a:r>
              </a:p>
              <a:p>
                <a:r>
                  <a:rPr lang="en-US" sz="2000" dirty="0"/>
                  <a:t>  2)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l-GR" sz="2000" dirty="0"/>
                      <m:t>ε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  3)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aseline="0" dirty="0"/>
                  <a:t>Informally: 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aseline="0" dirty="0"/>
                  <a:t> is </a:t>
                </a:r>
                <a:r>
                  <a:rPr lang="en-US" sz="2000" dirty="0"/>
                  <a:t>regular → </a:t>
                </a:r>
                <a:r>
                  <a:rPr lang="en-US" sz="2000" baseline="0" dirty="0"/>
                  <a:t>every long string in </a:t>
                </a:r>
                <a14:m>
                  <m:oMath xmlns:m="http://schemas.openxmlformats.org/officeDocument/2006/math"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aseline="0" dirty="0"/>
                  <a:t> can be pumped and the result stays in </a:t>
                </a:r>
                <a14:m>
                  <m:oMath xmlns:m="http://schemas.openxmlformats.org/officeDocument/2006/math"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aseline="0" dirty="0"/>
                  <a:t>.</a:t>
                </a:r>
                <a:endParaRPr lang="en-US" sz="2400" dirty="0"/>
              </a:p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Proof:  </a:t>
                </a:r>
                <a:r>
                  <a:rPr lang="en-US" sz="2000" dirty="0"/>
                  <a:t> Let DFA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recognize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.  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be the number of states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.   Pick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 where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44" y="1035789"/>
                <a:ext cx="10408916" cy="2949269"/>
              </a:xfrm>
              <a:prstGeom prst="rect">
                <a:avLst/>
              </a:prstGeom>
              <a:blipFill>
                <a:blip r:embed="rId3"/>
                <a:stretch>
                  <a:fillRect l="-644" t="-1240" b="-2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4072244" y="2149721"/>
            <a:ext cx="1200329" cy="785388"/>
            <a:chOff x="4259030" y="2262451"/>
            <a:chExt cx="1200329" cy="785388"/>
          </a:xfrm>
        </p:grpSpPr>
        <p:sp>
          <p:nvSpPr>
            <p:cNvPr id="37" name="Rectangle 36"/>
            <p:cNvSpPr/>
            <p:nvPr/>
          </p:nvSpPr>
          <p:spPr>
            <a:xfrm rot="5400000">
              <a:off x="4494042" y="2027439"/>
              <a:ext cx="73030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4672409" y="2678507"/>
                  <a:ext cx="31861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2409" y="2678507"/>
                  <a:ext cx="31861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6059967" y="4182702"/>
            <a:ext cx="1903489" cy="1157126"/>
            <a:chOff x="6059967" y="4182702"/>
            <a:chExt cx="1903489" cy="11571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6059967" y="4946411"/>
                  <a:ext cx="3679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9967" y="4946411"/>
                  <a:ext cx="36798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76"/>
                <p:cNvSpPr/>
                <p:nvPr/>
              </p:nvSpPr>
              <p:spPr>
                <a:xfrm>
                  <a:off x="6865529" y="4182702"/>
                  <a:ext cx="3679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Rectangle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5529" y="4182702"/>
                  <a:ext cx="367986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7609705" y="4970496"/>
                  <a:ext cx="35375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9705" y="4970496"/>
                  <a:ext cx="353751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/>
          <p:cNvGrpSpPr/>
          <p:nvPr/>
        </p:nvGrpSpPr>
        <p:grpSpPr>
          <a:xfrm>
            <a:off x="5142980" y="4106450"/>
            <a:ext cx="3372707" cy="1834252"/>
            <a:chOff x="5142980" y="4106450"/>
            <a:chExt cx="3372707" cy="1834252"/>
          </a:xfrm>
        </p:grpSpPr>
        <p:sp>
          <p:nvSpPr>
            <p:cNvPr id="8" name="Rounded Rectangle 7"/>
            <p:cNvSpPr/>
            <p:nvPr/>
          </p:nvSpPr>
          <p:spPr>
            <a:xfrm>
              <a:off x="5500444" y="4106450"/>
              <a:ext cx="3015243" cy="1834252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2000" dirty="0">
                <a:latin typeface="+mj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5142980" y="4157406"/>
                  <a:ext cx="44037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2980" y="4157406"/>
                  <a:ext cx="440377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5447012" y="5421088"/>
              <a:ext cx="440032" cy="188295"/>
              <a:chOff x="1481481" y="5907892"/>
              <a:chExt cx="440032" cy="188295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1750249" y="5907892"/>
                <a:ext cx="171264" cy="1882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Arrow Connector 55"/>
              <p:cNvCxnSpPr>
                <a:endCxn id="55" idx="2"/>
              </p:cNvCxnSpPr>
              <p:nvPr/>
            </p:nvCxnSpPr>
            <p:spPr>
              <a:xfrm>
                <a:off x="1481481" y="6002039"/>
                <a:ext cx="268768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/>
          </p:nvGrpSpPr>
          <p:grpSpPr>
            <a:xfrm>
              <a:off x="8159454" y="5467753"/>
              <a:ext cx="171264" cy="188295"/>
              <a:chOff x="3296774" y="2933510"/>
              <a:chExt cx="171264" cy="188295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3296774" y="2933510"/>
                <a:ext cx="171264" cy="1882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3340894" y="2980993"/>
                <a:ext cx="83023" cy="945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5867737" y="4548897"/>
            <a:ext cx="2298700" cy="1097047"/>
            <a:chOff x="5867737" y="4548897"/>
            <a:chExt cx="2298700" cy="1097047"/>
          </a:xfrm>
        </p:grpSpPr>
        <p:sp>
          <p:nvSpPr>
            <p:cNvPr id="23" name="Freeform 22"/>
            <p:cNvSpPr/>
            <p:nvPr/>
          </p:nvSpPr>
          <p:spPr>
            <a:xfrm>
              <a:off x="5867737" y="5159652"/>
              <a:ext cx="981100" cy="292100"/>
            </a:xfrm>
            <a:custGeom>
              <a:avLst/>
              <a:gdLst>
                <a:gd name="connsiteX0" fmla="*/ 0 w 981100"/>
                <a:gd name="connsiteY0" fmla="*/ 292100 h 292100"/>
                <a:gd name="connsiteX1" fmla="*/ 22225 w 981100"/>
                <a:gd name="connsiteY1" fmla="*/ 288925 h 292100"/>
                <a:gd name="connsiteX2" fmla="*/ 41275 w 981100"/>
                <a:gd name="connsiteY2" fmla="*/ 282575 h 292100"/>
                <a:gd name="connsiteX3" fmla="*/ 57150 w 981100"/>
                <a:gd name="connsiteY3" fmla="*/ 254000 h 292100"/>
                <a:gd name="connsiteX4" fmla="*/ 66675 w 981100"/>
                <a:gd name="connsiteY4" fmla="*/ 247650 h 292100"/>
                <a:gd name="connsiteX5" fmla="*/ 69850 w 981100"/>
                <a:gd name="connsiteY5" fmla="*/ 238125 h 292100"/>
                <a:gd name="connsiteX6" fmla="*/ 79375 w 981100"/>
                <a:gd name="connsiteY6" fmla="*/ 234950 h 292100"/>
                <a:gd name="connsiteX7" fmla="*/ 107950 w 981100"/>
                <a:gd name="connsiteY7" fmla="*/ 241300 h 292100"/>
                <a:gd name="connsiteX8" fmla="*/ 117475 w 981100"/>
                <a:gd name="connsiteY8" fmla="*/ 247650 h 292100"/>
                <a:gd name="connsiteX9" fmla="*/ 139700 w 981100"/>
                <a:gd name="connsiteY9" fmla="*/ 244475 h 292100"/>
                <a:gd name="connsiteX10" fmla="*/ 152400 w 981100"/>
                <a:gd name="connsiteY10" fmla="*/ 228600 h 292100"/>
                <a:gd name="connsiteX11" fmla="*/ 161925 w 981100"/>
                <a:gd name="connsiteY11" fmla="*/ 225425 h 292100"/>
                <a:gd name="connsiteX12" fmla="*/ 165100 w 981100"/>
                <a:gd name="connsiteY12" fmla="*/ 215900 h 292100"/>
                <a:gd name="connsiteX13" fmla="*/ 174625 w 981100"/>
                <a:gd name="connsiteY13" fmla="*/ 209550 h 292100"/>
                <a:gd name="connsiteX14" fmla="*/ 193675 w 981100"/>
                <a:gd name="connsiteY14" fmla="*/ 193675 h 292100"/>
                <a:gd name="connsiteX15" fmla="*/ 200025 w 981100"/>
                <a:gd name="connsiteY15" fmla="*/ 184150 h 292100"/>
                <a:gd name="connsiteX16" fmla="*/ 238125 w 981100"/>
                <a:gd name="connsiteY16" fmla="*/ 184150 h 292100"/>
                <a:gd name="connsiteX17" fmla="*/ 247650 w 981100"/>
                <a:gd name="connsiteY17" fmla="*/ 190500 h 292100"/>
                <a:gd name="connsiteX18" fmla="*/ 254000 w 981100"/>
                <a:gd name="connsiteY18" fmla="*/ 200025 h 292100"/>
                <a:gd name="connsiteX19" fmla="*/ 276225 w 981100"/>
                <a:gd name="connsiteY19" fmla="*/ 206375 h 292100"/>
                <a:gd name="connsiteX20" fmla="*/ 317500 w 981100"/>
                <a:gd name="connsiteY20" fmla="*/ 203200 h 292100"/>
                <a:gd name="connsiteX21" fmla="*/ 323850 w 981100"/>
                <a:gd name="connsiteY21" fmla="*/ 193675 h 292100"/>
                <a:gd name="connsiteX22" fmla="*/ 333375 w 981100"/>
                <a:gd name="connsiteY22" fmla="*/ 184150 h 292100"/>
                <a:gd name="connsiteX23" fmla="*/ 339725 w 981100"/>
                <a:gd name="connsiteY23" fmla="*/ 165100 h 292100"/>
                <a:gd name="connsiteX24" fmla="*/ 342900 w 981100"/>
                <a:gd name="connsiteY24" fmla="*/ 155575 h 292100"/>
                <a:gd name="connsiteX25" fmla="*/ 352425 w 981100"/>
                <a:gd name="connsiteY25" fmla="*/ 146050 h 292100"/>
                <a:gd name="connsiteX26" fmla="*/ 358775 w 981100"/>
                <a:gd name="connsiteY26" fmla="*/ 136525 h 292100"/>
                <a:gd name="connsiteX27" fmla="*/ 368300 w 981100"/>
                <a:gd name="connsiteY27" fmla="*/ 130175 h 292100"/>
                <a:gd name="connsiteX28" fmla="*/ 415925 w 981100"/>
                <a:gd name="connsiteY28" fmla="*/ 136525 h 292100"/>
                <a:gd name="connsiteX29" fmla="*/ 434975 w 981100"/>
                <a:gd name="connsiteY29" fmla="*/ 152400 h 292100"/>
                <a:gd name="connsiteX30" fmla="*/ 463550 w 981100"/>
                <a:gd name="connsiteY30" fmla="*/ 168275 h 292100"/>
                <a:gd name="connsiteX31" fmla="*/ 488950 w 981100"/>
                <a:gd name="connsiteY31" fmla="*/ 165100 h 292100"/>
                <a:gd name="connsiteX32" fmla="*/ 511175 w 981100"/>
                <a:gd name="connsiteY32" fmla="*/ 139700 h 292100"/>
                <a:gd name="connsiteX33" fmla="*/ 523875 w 981100"/>
                <a:gd name="connsiteY33" fmla="*/ 120650 h 292100"/>
                <a:gd name="connsiteX34" fmla="*/ 530225 w 981100"/>
                <a:gd name="connsiteY34" fmla="*/ 111125 h 292100"/>
                <a:gd name="connsiteX35" fmla="*/ 533400 w 981100"/>
                <a:gd name="connsiteY35" fmla="*/ 92075 h 292100"/>
                <a:gd name="connsiteX36" fmla="*/ 536575 w 981100"/>
                <a:gd name="connsiteY36" fmla="*/ 82550 h 292100"/>
                <a:gd name="connsiteX37" fmla="*/ 555625 w 981100"/>
                <a:gd name="connsiteY37" fmla="*/ 76200 h 292100"/>
                <a:gd name="connsiteX38" fmla="*/ 577850 w 981100"/>
                <a:gd name="connsiteY38" fmla="*/ 85725 h 292100"/>
                <a:gd name="connsiteX39" fmla="*/ 593725 w 981100"/>
                <a:gd name="connsiteY39" fmla="*/ 98425 h 292100"/>
                <a:gd name="connsiteX40" fmla="*/ 619125 w 981100"/>
                <a:gd name="connsiteY40" fmla="*/ 114300 h 292100"/>
                <a:gd name="connsiteX41" fmla="*/ 628650 w 981100"/>
                <a:gd name="connsiteY41" fmla="*/ 117475 h 292100"/>
                <a:gd name="connsiteX42" fmla="*/ 638175 w 981100"/>
                <a:gd name="connsiteY42" fmla="*/ 120650 h 292100"/>
                <a:gd name="connsiteX43" fmla="*/ 676275 w 981100"/>
                <a:gd name="connsiteY43" fmla="*/ 117475 h 292100"/>
                <a:gd name="connsiteX44" fmla="*/ 685800 w 981100"/>
                <a:gd name="connsiteY44" fmla="*/ 107950 h 292100"/>
                <a:gd name="connsiteX45" fmla="*/ 698500 w 981100"/>
                <a:gd name="connsiteY45" fmla="*/ 88900 h 292100"/>
                <a:gd name="connsiteX46" fmla="*/ 717550 w 981100"/>
                <a:gd name="connsiteY46" fmla="*/ 73025 h 292100"/>
                <a:gd name="connsiteX47" fmla="*/ 720725 w 981100"/>
                <a:gd name="connsiteY47" fmla="*/ 63500 h 292100"/>
                <a:gd name="connsiteX48" fmla="*/ 730250 w 981100"/>
                <a:gd name="connsiteY48" fmla="*/ 60325 h 292100"/>
                <a:gd name="connsiteX49" fmla="*/ 762000 w 981100"/>
                <a:gd name="connsiteY49" fmla="*/ 63500 h 292100"/>
                <a:gd name="connsiteX50" fmla="*/ 781050 w 981100"/>
                <a:gd name="connsiteY50" fmla="*/ 76200 h 292100"/>
                <a:gd name="connsiteX51" fmla="*/ 790575 w 981100"/>
                <a:gd name="connsiteY51" fmla="*/ 82550 h 292100"/>
                <a:gd name="connsiteX52" fmla="*/ 806450 w 981100"/>
                <a:gd name="connsiteY52" fmla="*/ 101600 h 292100"/>
                <a:gd name="connsiteX53" fmla="*/ 825500 w 981100"/>
                <a:gd name="connsiteY53" fmla="*/ 107950 h 292100"/>
                <a:gd name="connsiteX54" fmla="*/ 860425 w 981100"/>
                <a:gd name="connsiteY54" fmla="*/ 104775 h 292100"/>
                <a:gd name="connsiteX55" fmla="*/ 866775 w 981100"/>
                <a:gd name="connsiteY55" fmla="*/ 95250 h 292100"/>
                <a:gd name="connsiteX56" fmla="*/ 873125 w 981100"/>
                <a:gd name="connsiteY56" fmla="*/ 76200 h 292100"/>
                <a:gd name="connsiteX57" fmla="*/ 876300 w 981100"/>
                <a:gd name="connsiteY57" fmla="*/ 47625 h 292100"/>
                <a:gd name="connsiteX58" fmla="*/ 882650 w 981100"/>
                <a:gd name="connsiteY58" fmla="*/ 38100 h 292100"/>
                <a:gd name="connsiteX59" fmla="*/ 901700 w 981100"/>
                <a:gd name="connsiteY59" fmla="*/ 22225 h 292100"/>
                <a:gd name="connsiteX60" fmla="*/ 942975 w 981100"/>
                <a:gd name="connsiteY60" fmla="*/ 15875 h 292100"/>
                <a:gd name="connsiteX61" fmla="*/ 971550 w 981100"/>
                <a:gd name="connsiteY61" fmla="*/ 6350 h 292100"/>
                <a:gd name="connsiteX62" fmla="*/ 981075 w 981100"/>
                <a:gd name="connsiteY62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981100" h="292100">
                  <a:moveTo>
                    <a:pt x="0" y="292100"/>
                  </a:moveTo>
                  <a:cubicBezTo>
                    <a:pt x="7408" y="291042"/>
                    <a:pt x="14933" y="290608"/>
                    <a:pt x="22225" y="288925"/>
                  </a:cubicBezTo>
                  <a:cubicBezTo>
                    <a:pt x="28747" y="287420"/>
                    <a:pt x="41275" y="282575"/>
                    <a:pt x="41275" y="282575"/>
                  </a:cubicBezTo>
                  <a:cubicBezTo>
                    <a:pt x="44584" y="272649"/>
                    <a:pt x="47792" y="260238"/>
                    <a:pt x="57150" y="254000"/>
                  </a:cubicBezTo>
                  <a:lnTo>
                    <a:pt x="66675" y="247650"/>
                  </a:lnTo>
                  <a:cubicBezTo>
                    <a:pt x="67733" y="244475"/>
                    <a:pt x="67483" y="240492"/>
                    <a:pt x="69850" y="238125"/>
                  </a:cubicBezTo>
                  <a:cubicBezTo>
                    <a:pt x="72217" y="235758"/>
                    <a:pt x="76028" y="234950"/>
                    <a:pt x="79375" y="234950"/>
                  </a:cubicBezTo>
                  <a:cubicBezTo>
                    <a:pt x="84253" y="234950"/>
                    <a:pt x="101402" y="238026"/>
                    <a:pt x="107950" y="241300"/>
                  </a:cubicBezTo>
                  <a:cubicBezTo>
                    <a:pt x="111363" y="243007"/>
                    <a:pt x="114300" y="245533"/>
                    <a:pt x="117475" y="247650"/>
                  </a:cubicBezTo>
                  <a:cubicBezTo>
                    <a:pt x="124883" y="246592"/>
                    <a:pt x="132532" y="246625"/>
                    <a:pt x="139700" y="244475"/>
                  </a:cubicBezTo>
                  <a:cubicBezTo>
                    <a:pt x="159836" y="238434"/>
                    <a:pt x="141154" y="239846"/>
                    <a:pt x="152400" y="228600"/>
                  </a:cubicBezTo>
                  <a:cubicBezTo>
                    <a:pt x="154767" y="226233"/>
                    <a:pt x="158750" y="226483"/>
                    <a:pt x="161925" y="225425"/>
                  </a:cubicBezTo>
                  <a:cubicBezTo>
                    <a:pt x="162983" y="222250"/>
                    <a:pt x="163009" y="218513"/>
                    <a:pt x="165100" y="215900"/>
                  </a:cubicBezTo>
                  <a:cubicBezTo>
                    <a:pt x="167484" y="212920"/>
                    <a:pt x="171694" y="211993"/>
                    <a:pt x="174625" y="209550"/>
                  </a:cubicBezTo>
                  <a:cubicBezTo>
                    <a:pt x="199071" y="189178"/>
                    <a:pt x="170026" y="209441"/>
                    <a:pt x="193675" y="193675"/>
                  </a:cubicBezTo>
                  <a:cubicBezTo>
                    <a:pt x="195792" y="190500"/>
                    <a:pt x="197045" y="186534"/>
                    <a:pt x="200025" y="184150"/>
                  </a:cubicBezTo>
                  <a:cubicBezTo>
                    <a:pt x="209106" y="176885"/>
                    <a:pt x="233529" y="183639"/>
                    <a:pt x="238125" y="184150"/>
                  </a:cubicBezTo>
                  <a:cubicBezTo>
                    <a:pt x="241300" y="186267"/>
                    <a:pt x="244952" y="187802"/>
                    <a:pt x="247650" y="190500"/>
                  </a:cubicBezTo>
                  <a:cubicBezTo>
                    <a:pt x="250348" y="193198"/>
                    <a:pt x="251020" y="197641"/>
                    <a:pt x="254000" y="200025"/>
                  </a:cubicBezTo>
                  <a:cubicBezTo>
                    <a:pt x="256070" y="201681"/>
                    <a:pt x="275395" y="206168"/>
                    <a:pt x="276225" y="206375"/>
                  </a:cubicBezTo>
                  <a:cubicBezTo>
                    <a:pt x="289983" y="205317"/>
                    <a:pt x="304167" y="206755"/>
                    <a:pt x="317500" y="203200"/>
                  </a:cubicBezTo>
                  <a:cubicBezTo>
                    <a:pt x="321187" y="202217"/>
                    <a:pt x="321407" y="196606"/>
                    <a:pt x="323850" y="193675"/>
                  </a:cubicBezTo>
                  <a:cubicBezTo>
                    <a:pt x="326725" y="190226"/>
                    <a:pt x="330200" y="187325"/>
                    <a:pt x="333375" y="184150"/>
                  </a:cubicBezTo>
                  <a:lnTo>
                    <a:pt x="339725" y="165100"/>
                  </a:lnTo>
                  <a:cubicBezTo>
                    <a:pt x="340783" y="161925"/>
                    <a:pt x="340533" y="157942"/>
                    <a:pt x="342900" y="155575"/>
                  </a:cubicBezTo>
                  <a:cubicBezTo>
                    <a:pt x="346075" y="152400"/>
                    <a:pt x="349550" y="149499"/>
                    <a:pt x="352425" y="146050"/>
                  </a:cubicBezTo>
                  <a:cubicBezTo>
                    <a:pt x="354868" y="143119"/>
                    <a:pt x="356077" y="139223"/>
                    <a:pt x="358775" y="136525"/>
                  </a:cubicBezTo>
                  <a:cubicBezTo>
                    <a:pt x="361473" y="133827"/>
                    <a:pt x="365125" y="132292"/>
                    <a:pt x="368300" y="130175"/>
                  </a:cubicBezTo>
                  <a:cubicBezTo>
                    <a:pt x="376812" y="130884"/>
                    <a:pt x="402956" y="130040"/>
                    <a:pt x="415925" y="136525"/>
                  </a:cubicBezTo>
                  <a:cubicBezTo>
                    <a:pt x="429540" y="143332"/>
                    <a:pt x="422336" y="142569"/>
                    <a:pt x="434975" y="152400"/>
                  </a:cubicBezTo>
                  <a:cubicBezTo>
                    <a:pt x="451351" y="165137"/>
                    <a:pt x="449179" y="163485"/>
                    <a:pt x="463550" y="168275"/>
                  </a:cubicBezTo>
                  <a:cubicBezTo>
                    <a:pt x="472017" y="167217"/>
                    <a:pt x="480718" y="167345"/>
                    <a:pt x="488950" y="165100"/>
                  </a:cubicBezTo>
                  <a:cubicBezTo>
                    <a:pt x="499729" y="162160"/>
                    <a:pt x="506550" y="146638"/>
                    <a:pt x="511175" y="139700"/>
                  </a:cubicBezTo>
                  <a:lnTo>
                    <a:pt x="523875" y="120650"/>
                  </a:lnTo>
                  <a:lnTo>
                    <a:pt x="530225" y="111125"/>
                  </a:lnTo>
                  <a:cubicBezTo>
                    <a:pt x="531283" y="104775"/>
                    <a:pt x="532003" y="98359"/>
                    <a:pt x="533400" y="92075"/>
                  </a:cubicBezTo>
                  <a:cubicBezTo>
                    <a:pt x="534126" y="88808"/>
                    <a:pt x="533852" y="84495"/>
                    <a:pt x="536575" y="82550"/>
                  </a:cubicBezTo>
                  <a:cubicBezTo>
                    <a:pt x="542022" y="78659"/>
                    <a:pt x="555625" y="76200"/>
                    <a:pt x="555625" y="76200"/>
                  </a:cubicBezTo>
                  <a:cubicBezTo>
                    <a:pt x="565341" y="78629"/>
                    <a:pt x="570541" y="78416"/>
                    <a:pt x="577850" y="85725"/>
                  </a:cubicBezTo>
                  <a:cubicBezTo>
                    <a:pt x="592211" y="100086"/>
                    <a:pt x="575182" y="92244"/>
                    <a:pt x="593725" y="98425"/>
                  </a:cubicBezTo>
                  <a:cubicBezTo>
                    <a:pt x="603788" y="113519"/>
                    <a:pt x="596455" y="106743"/>
                    <a:pt x="619125" y="114300"/>
                  </a:cubicBezTo>
                  <a:lnTo>
                    <a:pt x="628650" y="117475"/>
                  </a:lnTo>
                  <a:lnTo>
                    <a:pt x="638175" y="120650"/>
                  </a:lnTo>
                  <a:cubicBezTo>
                    <a:pt x="650875" y="119592"/>
                    <a:pt x="663961" y="120759"/>
                    <a:pt x="676275" y="117475"/>
                  </a:cubicBezTo>
                  <a:cubicBezTo>
                    <a:pt x="680614" y="116318"/>
                    <a:pt x="683043" y="111494"/>
                    <a:pt x="685800" y="107950"/>
                  </a:cubicBezTo>
                  <a:cubicBezTo>
                    <a:pt x="690485" y="101926"/>
                    <a:pt x="692150" y="93133"/>
                    <a:pt x="698500" y="88900"/>
                  </a:cubicBezTo>
                  <a:cubicBezTo>
                    <a:pt x="711761" y="80059"/>
                    <a:pt x="705327" y="85248"/>
                    <a:pt x="717550" y="73025"/>
                  </a:cubicBezTo>
                  <a:cubicBezTo>
                    <a:pt x="718608" y="69850"/>
                    <a:pt x="718358" y="65867"/>
                    <a:pt x="720725" y="63500"/>
                  </a:cubicBezTo>
                  <a:cubicBezTo>
                    <a:pt x="723092" y="61133"/>
                    <a:pt x="726903" y="60325"/>
                    <a:pt x="730250" y="60325"/>
                  </a:cubicBezTo>
                  <a:cubicBezTo>
                    <a:pt x="740886" y="60325"/>
                    <a:pt x="751417" y="62442"/>
                    <a:pt x="762000" y="63500"/>
                  </a:cubicBezTo>
                  <a:lnTo>
                    <a:pt x="781050" y="76200"/>
                  </a:lnTo>
                  <a:lnTo>
                    <a:pt x="790575" y="82550"/>
                  </a:lnTo>
                  <a:cubicBezTo>
                    <a:pt x="794527" y="88478"/>
                    <a:pt x="799979" y="98005"/>
                    <a:pt x="806450" y="101600"/>
                  </a:cubicBezTo>
                  <a:cubicBezTo>
                    <a:pt x="812301" y="104851"/>
                    <a:pt x="825500" y="107950"/>
                    <a:pt x="825500" y="107950"/>
                  </a:cubicBezTo>
                  <a:cubicBezTo>
                    <a:pt x="837142" y="106892"/>
                    <a:pt x="849252" y="108213"/>
                    <a:pt x="860425" y="104775"/>
                  </a:cubicBezTo>
                  <a:cubicBezTo>
                    <a:pt x="864072" y="103653"/>
                    <a:pt x="865225" y="98737"/>
                    <a:pt x="866775" y="95250"/>
                  </a:cubicBezTo>
                  <a:cubicBezTo>
                    <a:pt x="869493" y="89133"/>
                    <a:pt x="873125" y="76200"/>
                    <a:pt x="873125" y="76200"/>
                  </a:cubicBezTo>
                  <a:cubicBezTo>
                    <a:pt x="874183" y="66675"/>
                    <a:pt x="873976" y="56922"/>
                    <a:pt x="876300" y="47625"/>
                  </a:cubicBezTo>
                  <a:cubicBezTo>
                    <a:pt x="877225" y="43923"/>
                    <a:pt x="880207" y="41031"/>
                    <a:pt x="882650" y="38100"/>
                  </a:cubicBezTo>
                  <a:cubicBezTo>
                    <a:pt x="886051" y="34019"/>
                    <a:pt x="895937" y="24146"/>
                    <a:pt x="901700" y="22225"/>
                  </a:cubicBezTo>
                  <a:cubicBezTo>
                    <a:pt x="905004" y="21124"/>
                    <a:pt x="941263" y="16120"/>
                    <a:pt x="942975" y="15875"/>
                  </a:cubicBezTo>
                  <a:lnTo>
                    <a:pt x="971550" y="6350"/>
                  </a:lnTo>
                  <a:cubicBezTo>
                    <a:pt x="982079" y="2840"/>
                    <a:pt x="981075" y="6522"/>
                    <a:pt x="981075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6744037" y="4548897"/>
              <a:ext cx="596900" cy="423430"/>
            </a:xfrm>
            <a:custGeom>
              <a:avLst/>
              <a:gdLst>
                <a:gd name="connsiteX0" fmla="*/ 114300 w 596900"/>
                <a:gd name="connsiteY0" fmla="*/ 423430 h 423430"/>
                <a:gd name="connsiteX1" fmla="*/ 98425 w 596900"/>
                <a:gd name="connsiteY1" fmla="*/ 410730 h 423430"/>
                <a:gd name="connsiteX2" fmla="*/ 79375 w 596900"/>
                <a:gd name="connsiteY2" fmla="*/ 398030 h 423430"/>
                <a:gd name="connsiteX3" fmla="*/ 76200 w 596900"/>
                <a:gd name="connsiteY3" fmla="*/ 363105 h 423430"/>
                <a:gd name="connsiteX4" fmla="*/ 82550 w 596900"/>
                <a:gd name="connsiteY4" fmla="*/ 344055 h 423430"/>
                <a:gd name="connsiteX5" fmla="*/ 79375 w 596900"/>
                <a:gd name="connsiteY5" fmla="*/ 325005 h 423430"/>
                <a:gd name="connsiteX6" fmla="*/ 57150 w 596900"/>
                <a:gd name="connsiteY6" fmla="*/ 299605 h 423430"/>
                <a:gd name="connsiteX7" fmla="*/ 31750 w 596900"/>
                <a:gd name="connsiteY7" fmla="*/ 277380 h 423430"/>
                <a:gd name="connsiteX8" fmla="*/ 22225 w 596900"/>
                <a:gd name="connsiteY8" fmla="*/ 271030 h 423430"/>
                <a:gd name="connsiteX9" fmla="*/ 9525 w 596900"/>
                <a:gd name="connsiteY9" fmla="*/ 251980 h 423430"/>
                <a:gd name="connsiteX10" fmla="*/ 3175 w 596900"/>
                <a:gd name="connsiteY10" fmla="*/ 242455 h 423430"/>
                <a:gd name="connsiteX11" fmla="*/ 0 w 596900"/>
                <a:gd name="connsiteY11" fmla="*/ 232930 h 423430"/>
                <a:gd name="connsiteX12" fmla="*/ 3175 w 596900"/>
                <a:gd name="connsiteY12" fmla="*/ 210705 h 423430"/>
                <a:gd name="connsiteX13" fmla="*/ 6350 w 596900"/>
                <a:gd name="connsiteY13" fmla="*/ 201180 h 423430"/>
                <a:gd name="connsiteX14" fmla="*/ 25400 w 596900"/>
                <a:gd name="connsiteY14" fmla="*/ 188480 h 423430"/>
                <a:gd name="connsiteX15" fmla="*/ 34925 w 596900"/>
                <a:gd name="connsiteY15" fmla="*/ 182130 h 423430"/>
                <a:gd name="connsiteX16" fmla="*/ 44450 w 596900"/>
                <a:gd name="connsiteY16" fmla="*/ 175780 h 423430"/>
                <a:gd name="connsiteX17" fmla="*/ 47625 w 596900"/>
                <a:gd name="connsiteY17" fmla="*/ 166255 h 423430"/>
                <a:gd name="connsiteX18" fmla="*/ 38100 w 596900"/>
                <a:gd name="connsiteY18" fmla="*/ 140855 h 423430"/>
                <a:gd name="connsiteX19" fmla="*/ 28575 w 596900"/>
                <a:gd name="connsiteY19" fmla="*/ 137680 h 423430"/>
                <a:gd name="connsiteX20" fmla="*/ 22225 w 596900"/>
                <a:gd name="connsiteY20" fmla="*/ 128155 h 423430"/>
                <a:gd name="connsiteX21" fmla="*/ 12700 w 596900"/>
                <a:gd name="connsiteY21" fmla="*/ 121805 h 423430"/>
                <a:gd name="connsiteX22" fmla="*/ 9525 w 596900"/>
                <a:gd name="connsiteY22" fmla="*/ 112280 h 423430"/>
                <a:gd name="connsiteX23" fmla="*/ 0 w 596900"/>
                <a:gd name="connsiteY23" fmla="*/ 102755 h 423430"/>
                <a:gd name="connsiteX24" fmla="*/ 9525 w 596900"/>
                <a:gd name="connsiteY24" fmla="*/ 80530 h 423430"/>
                <a:gd name="connsiteX25" fmla="*/ 19050 w 596900"/>
                <a:gd name="connsiteY25" fmla="*/ 77355 h 423430"/>
                <a:gd name="connsiteX26" fmla="*/ 28575 w 596900"/>
                <a:gd name="connsiteY26" fmla="*/ 71005 h 423430"/>
                <a:gd name="connsiteX27" fmla="*/ 47625 w 596900"/>
                <a:gd name="connsiteY27" fmla="*/ 64655 h 423430"/>
                <a:gd name="connsiteX28" fmla="*/ 79375 w 596900"/>
                <a:gd name="connsiteY28" fmla="*/ 74180 h 423430"/>
                <a:gd name="connsiteX29" fmla="*/ 88900 w 596900"/>
                <a:gd name="connsiteY29" fmla="*/ 77355 h 423430"/>
                <a:gd name="connsiteX30" fmla="*/ 142875 w 596900"/>
                <a:gd name="connsiteY30" fmla="*/ 74180 h 423430"/>
                <a:gd name="connsiteX31" fmla="*/ 165100 w 596900"/>
                <a:gd name="connsiteY31" fmla="*/ 48780 h 423430"/>
                <a:gd name="connsiteX32" fmla="*/ 171450 w 596900"/>
                <a:gd name="connsiteY32" fmla="*/ 39255 h 423430"/>
                <a:gd name="connsiteX33" fmla="*/ 177800 w 596900"/>
                <a:gd name="connsiteY33" fmla="*/ 29730 h 423430"/>
                <a:gd name="connsiteX34" fmla="*/ 187325 w 596900"/>
                <a:gd name="connsiteY34" fmla="*/ 20205 h 423430"/>
                <a:gd name="connsiteX35" fmla="*/ 190500 w 596900"/>
                <a:gd name="connsiteY35" fmla="*/ 10680 h 423430"/>
                <a:gd name="connsiteX36" fmla="*/ 231775 w 596900"/>
                <a:gd name="connsiteY36" fmla="*/ 4330 h 423430"/>
                <a:gd name="connsiteX37" fmla="*/ 241300 w 596900"/>
                <a:gd name="connsiteY37" fmla="*/ 10680 h 423430"/>
                <a:gd name="connsiteX38" fmla="*/ 244475 w 596900"/>
                <a:gd name="connsiteY38" fmla="*/ 20205 h 423430"/>
                <a:gd name="connsiteX39" fmla="*/ 250825 w 596900"/>
                <a:gd name="connsiteY39" fmla="*/ 29730 h 423430"/>
                <a:gd name="connsiteX40" fmla="*/ 254000 w 596900"/>
                <a:gd name="connsiteY40" fmla="*/ 39255 h 423430"/>
                <a:gd name="connsiteX41" fmla="*/ 273050 w 596900"/>
                <a:gd name="connsiteY41" fmla="*/ 48780 h 423430"/>
                <a:gd name="connsiteX42" fmla="*/ 282575 w 596900"/>
                <a:gd name="connsiteY42" fmla="*/ 55130 h 423430"/>
                <a:gd name="connsiteX43" fmla="*/ 327025 w 596900"/>
                <a:gd name="connsiteY43" fmla="*/ 48780 h 423430"/>
                <a:gd name="connsiteX44" fmla="*/ 336550 w 596900"/>
                <a:gd name="connsiteY44" fmla="*/ 42430 h 423430"/>
                <a:gd name="connsiteX45" fmla="*/ 355600 w 596900"/>
                <a:gd name="connsiteY45" fmla="*/ 36080 h 423430"/>
                <a:gd name="connsiteX46" fmla="*/ 371475 w 596900"/>
                <a:gd name="connsiteY46" fmla="*/ 17030 h 423430"/>
                <a:gd name="connsiteX47" fmla="*/ 381000 w 596900"/>
                <a:gd name="connsiteY47" fmla="*/ 13855 h 423430"/>
                <a:gd name="connsiteX48" fmla="*/ 400050 w 596900"/>
                <a:gd name="connsiteY48" fmla="*/ 4330 h 423430"/>
                <a:gd name="connsiteX49" fmla="*/ 422275 w 596900"/>
                <a:gd name="connsiteY49" fmla="*/ 7505 h 423430"/>
                <a:gd name="connsiteX50" fmla="*/ 415925 w 596900"/>
                <a:gd name="connsiteY50" fmla="*/ 26555 h 423430"/>
                <a:gd name="connsiteX51" fmla="*/ 412750 w 596900"/>
                <a:gd name="connsiteY51" fmla="*/ 36080 h 423430"/>
                <a:gd name="connsiteX52" fmla="*/ 425450 w 596900"/>
                <a:gd name="connsiteY52" fmla="*/ 58305 h 423430"/>
                <a:gd name="connsiteX53" fmla="*/ 444500 w 596900"/>
                <a:gd name="connsiteY53" fmla="*/ 64655 h 423430"/>
                <a:gd name="connsiteX54" fmla="*/ 463550 w 596900"/>
                <a:gd name="connsiteY54" fmla="*/ 58305 h 423430"/>
                <a:gd name="connsiteX55" fmla="*/ 492125 w 596900"/>
                <a:gd name="connsiteY55" fmla="*/ 39255 h 423430"/>
                <a:gd name="connsiteX56" fmla="*/ 501650 w 596900"/>
                <a:gd name="connsiteY56" fmla="*/ 32905 h 423430"/>
                <a:gd name="connsiteX57" fmla="*/ 520700 w 596900"/>
                <a:gd name="connsiteY57" fmla="*/ 23380 h 423430"/>
                <a:gd name="connsiteX58" fmla="*/ 539750 w 596900"/>
                <a:gd name="connsiteY58" fmla="*/ 32905 h 423430"/>
                <a:gd name="connsiteX59" fmla="*/ 542925 w 596900"/>
                <a:gd name="connsiteY59" fmla="*/ 42430 h 423430"/>
                <a:gd name="connsiteX60" fmla="*/ 558800 w 596900"/>
                <a:gd name="connsiteY60" fmla="*/ 58305 h 423430"/>
                <a:gd name="connsiteX61" fmla="*/ 568325 w 596900"/>
                <a:gd name="connsiteY61" fmla="*/ 77355 h 423430"/>
                <a:gd name="connsiteX62" fmla="*/ 577850 w 596900"/>
                <a:gd name="connsiteY62" fmla="*/ 83705 h 423430"/>
                <a:gd name="connsiteX63" fmla="*/ 590550 w 596900"/>
                <a:gd name="connsiteY63" fmla="*/ 96405 h 423430"/>
                <a:gd name="connsiteX64" fmla="*/ 596900 w 596900"/>
                <a:gd name="connsiteY64" fmla="*/ 105930 h 423430"/>
                <a:gd name="connsiteX65" fmla="*/ 577850 w 596900"/>
                <a:gd name="connsiteY65" fmla="*/ 121805 h 423430"/>
                <a:gd name="connsiteX66" fmla="*/ 568325 w 596900"/>
                <a:gd name="connsiteY66" fmla="*/ 124980 h 423430"/>
                <a:gd name="connsiteX67" fmla="*/ 561975 w 596900"/>
                <a:gd name="connsiteY67" fmla="*/ 134505 h 423430"/>
                <a:gd name="connsiteX68" fmla="*/ 552450 w 596900"/>
                <a:gd name="connsiteY68" fmla="*/ 140855 h 423430"/>
                <a:gd name="connsiteX69" fmla="*/ 546100 w 596900"/>
                <a:gd name="connsiteY69" fmla="*/ 159905 h 423430"/>
                <a:gd name="connsiteX70" fmla="*/ 555625 w 596900"/>
                <a:gd name="connsiteY70" fmla="*/ 194830 h 423430"/>
                <a:gd name="connsiteX71" fmla="*/ 558800 w 596900"/>
                <a:gd name="connsiteY71" fmla="*/ 204355 h 423430"/>
                <a:gd name="connsiteX72" fmla="*/ 561975 w 596900"/>
                <a:gd name="connsiteY72" fmla="*/ 213880 h 423430"/>
                <a:gd name="connsiteX73" fmla="*/ 552450 w 596900"/>
                <a:gd name="connsiteY73" fmla="*/ 251980 h 423430"/>
                <a:gd name="connsiteX74" fmla="*/ 542925 w 596900"/>
                <a:gd name="connsiteY74" fmla="*/ 258330 h 423430"/>
                <a:gd name="connsiteX75" fmla="*/ 517525 w 596900"/>
                <a:gd name="connsiteY75" fmla="*/ 280555 h 423430"/>
                <a:gd name="connsiteX76" fmla="*/ 501650 w 596900"/>
                <a:gd name="connsiteY76" fmla="*/ 299605 h 423430"/>
                <a:gd name="connsiteX77" fmla="*/ 498475 w 596900"/>
                <a:gd name="connsiteY77" fmla="*/ 309130 h 423430"/>
                <a:gd name="connsiteX78" fmla="*/ 501650 w 596900"/>
                <a:gd name="connsiteY78" fmla="*/ 325005 h 423430"/>
                <a:gd name="connsiteX79" fmla="*/ 508000 w 596900"/>
                <a:gd name="connsiteY79" fmla="*/ 334530 h 423430"/>
                <a:gd name="connsiteX80" fmla="*/ 501650 w 596900"/>
                <a:gd name="connsiteY80" fmla="*/ 344055 h 423430"/>
                <a:gd name="connsiteX81" fmla="*/ 482600 w 596900"/>
                <a:gd name="connsiteY81" fmla="*/ 353580 h 423430"/>
                <a:gd name="connsiteX82" fmla="*/ 473075 w 596900"/>
                <a:gd name="connsiteY82" fmla="*/ 359930 h 423430"/>
                <a:gd name="connsiteX83" fmla="*/ 454025 w 596900"/>
                <a:gd name="connsiteY83" fmla="*/ 366280 h 423430"/>
                <a:gd name="connsiteX84" fmla="*/ 444500 w 596900"/>
                <a:gd name="connsiteY84" fmla="*/ 369455 h 423430"/>
                <a:gd name="connsiteX85" fmla="*/ 434975 w 596900"/>
                <a:gd name="connsiteY85" fmla="*/ 372630 h 423430"/>
                <a:gd name="connsiteX86" fmla="*/ 412750 w 596900"/>
                <a:gd name="connsiteY86" fmla="*/ 375805 h 423430"/>
                <a:gd name="connsiteX87" fmla="*/ 393700 w 596900"/>
                <a:gd name="connsiteY87" fmla="*/ 382155 h 423430"/>
                <a:gd name="connsiteX88" fmla="*/ 371475 w 596900"/>
                <a:gd name="connsiteY88" fmla="*/ 394855 h 423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6900" h="423430">
                  <a:moveTo>
                    <a:pt x="114300" y="423430"/>
                  </a:moveTo>
                  <a:cubicBezTo>
                    <a:pt x="109008" y="419197"/>
                    <a:pt x="103906" y="414716"/>
                    <a:pt x="98425" y="410730"/>
                  </a:cubicBezTo>
                  <a:cubicBezTo>
                    <a:pt x="92253" y="406241"/>
                    <a:pt x="79375" y="398030"/>
                    <a:pt x="79375" y="398030"/>
                  </a:cubicBezTo>
                  <a:cubicBezTo>
                    <a:pt x="69174" y="382728"/>
                    <a:pt x="70580" y="389333"/>
                    <a:pt x="76200" y="363105"/>
                  </a:cubicBezTo>
                  <a:cubicBezTo>
                    <a:pt x="77602" y="356560"/>
                    <a:pt x="82550" y="344055"/>
                    <a:pt x="82550" y="344055"/>
                  </a:cubicBezTo>
                  <a:cubicBezTo>
                    <a:pt x="81492" y="337705"/>
                    <a:pt x="81851" y="330947"/>
                    <a:pt x="79375" y="325005"/>
                  </a:cubicBezTo>
                  <a:cubicBezTo>
                    <a:pt x="72252" y="307909"/>
                    <a:pt x="69178" y="307624"/>
                    <a:pt x="57150" y="299605"/>
                  </a:cubicBezTo>
                  <a:cubicBezTo>
                    <a:pt x="46567" y="283730"/>
                    <a:pt x="53975" y="292197"/>
                    <a:pt x="31750" y="277380"/>
                  </a:cubicBezTo>
                  <a:lnTo>
                    <a:pt x="22225" y="271030"/>
                  </a:lnTo>
                  <a:lnTo>
                    <a:pt x="9525" y="251980"/>
                  </a:lnTo>
                  <a:cubicBezTo>
                    <a:pt x="7408" y="248805"/>
                    <a:pt x="4382" y="246075"/>
                    <a:pt x="3175" y="242455"/>
                  </a:cubicBezTo>
                  <a:lnTo>
                    <a:pt x="0" y="232930"/>
                  </a:lnTo>
                  <a:cubicBezTo>
                    <a:pt x="1058" y="225522"/>
                    <a:pt x="1707" y="218043"/>
                    <a:pt x="3175" y="210705"/>
                  </a:cubicBezTo>
                  <a:cubicBezTo>
                    <a:pt x="3831" y="207423"/>
                    <a:pt x="3983" y="203547"/>
                    <a:pt x="6350" y="201180"/>
                  </a:cubicBezTo>
                  <a:cubicBezTo>
                    <a:pt x="11746" y="195784"/>
                    <a:pt x="19050" y="192713"/>
                    <a:pt x="25400" y="188480"/>
                  </a:cubicBezTo>
                  <a:lnTo>
                    <a:pt x="34925" y="182130"/>
                  </a:lnTo>
                  <a:lnTo>
                    <a:pt x="44450" y="175780"/>
                  </a:lnTo>
                  <a:cubicBezTo>
                    <a:pt x="45508" y="172605"/>
                    <a:pt x="47625" y="169602"/>
                    <a:pt x="47625" y="166255"/>
                  </a:cubicBezTo>
                  <a:cubicBezTo>
                    <a:pt x="47625" y="159026"/>
                    <a:pt x="44669" y="146110"/>
                    <a:pt x="38100" y="140855"/>
                  </a:cubicBezTo>
                  <a:cubicBezTo>
                    <a:pt x="35487" y="138764"/>
                    <a:pt x="31750" y="138738"/>
                    <a:pt x="28575" y="137680"/>
                  </a:cubicBezTo>
                  <a:cubicBezTo>
                    <a:pt x="26458" y="134505"/>
                    <a:pt x="24923" y="130853"/>
                    <a:pt x="22225" y="128155"/>
                  </a:cubicBezTo>
                  <a:cubicBezTo>
                    <a:pt x="19527" y="125457"/>
                    <a:pt x="15084" y="124785"/>
                    <a:pt x="12700" y="121805"/>
                  </a:cubicBezTo>
                  <a:cubicBezTo>
                    <a:pt x="10609" y="119192"/>
                    <a:pt x="11381" y="115065"/>
                    <a:pt x="9525" y="112280"/>
                  </a:cubicBezTo>
                  <a:cubicBezTo>
                    <a:pt x="7034" y="108544"/>
                    <a:pt x="3175" y="105930"/>
                    <a:pt x="0" y="102755"/>
                  </a:cubicBezTo>
                  <a:cubicBezTo>
                    <a:pt x="1907" y="95129"/>
                    <a:pt x="2673" y="86012"/>
                    <a:pt x="9525" y="80530"/>
                  </a:cubicBezTo>
                  <a:cubicBezTo>
                    <a:pt x="12138" y="78439"/>
                    <a:pt x="16057" y="78852"/>
                    <a:pt x="19050" y="77355"/>
                  </a:cubicBezTo>
                  <a:cubicBezTo>
                    <a:pt x="22463" y="75648"/>
                    <a:pt x="25088" y="72555"/>
                    <a:pt x="28575" y="71005"/>
                  </a:cubicBezTo>
                  <a:cubicBezTo>
                    <a:pt x="34692" y="68287"/>
                    <a:pt x="47625" y="64655"/>
                    <a:pt x="47625" y="64655"/>
                  </a:cubicBezTo>
                  <a:cubicBezTo>
                    <a:pt x="66819" y="69453"/>
                    <a:pt x="56185" y="66450"/>
                    <a:pt x="79375" y="74180"/>
                  </a:cubicBezTo>
                  <a:lnTo>
                    <a:pt x="88900" y="77355"/>
                  </a:lnTo>
                  <a:cubicBezTo>
                    <a:pt x="106892" y="76297"/>
                    <a:pt x="125052" y="76854"/>
                    <a:pt x="142875" y="74180"/>
                  </a:cubicBezTo>
                  <a:cubicBezTo>
                    <a:pt x="152674" y="72710"/>
                    <a:pt x="162435" y="52778"/>
                    <a:pt x="165100" y="48780"/>
                  </a:cubicBezTo>
                  <a:lnTo>
                    <a:pt x="171450" y="39255"/>
                  </a:lnTo>
                  <a:cubicBezTo>
                    <a:pt x="173567" y="36080"/>
                    <a:pt x="175102" y="32428"/>
                    <a:pt x="177800" y="29730"/>
                  </a:cubicBezTo>
                  <a:lnTo>
                    <a:pt x="187325" y="20205"/>
                  </a:lnTo>
                  <a:cubicBezTo>
                    <a:pt x="188383" y="17030"/>
                    <a:pt x="188644" y="13465"/>
                    <a:pt x="190500" y="10680"/>
                  </a:cubicBezTo>
                  <a:cubicBezTo>
                    <a:pt x="202219" y="-6899"/>
                    <a:pt x="208175" y="1970"/>
                    <a:pt x="231775" y="4330"/>
                  </a:cubicBezTo>
                  <a:cubicBezTo>
                    <a:pt x="234950" y="6447"/>
                    <a:pt x="238916" y="7700"/>
                    <a:pt x="241300" y="10680"/>
                  </a:cubicBezTo>
                  <a:cubicBezTo>
                    <a:pt x="243391" y="13293"/>
                    <a:pt x="242978" y="17212"/>
                    <a:pt x="244475" y="20205"/>
                  </a:cubicBezTo>
                  <a:cubicBezTo>
                    <a:pt x="246182" y="23618"/>
                    <a:pt x="249118" y="26317"/>
                    <a:pt x="250825" y="29730"/>
                  </a:cubicBezTo>
                  <a:cubicBezTo>
                    <a:pt x="252322" y="32723"/>
                    <a:pt x="251909" y="36642"/>
                    <a:pt x="254000" y="39255"/>
                  </a:cubicBezTo>
                  <a:cubicBezTo>
                    <a:pt x="260066" y="46838"/>
                    <a:pt x="265381" y="44945"/>
                    <a:pt x="273050" y="48780"/>
                  </a:cubicBezTo>
                  <a:cubicBezTo>
                    <a:pt x="276463" y="50487"/>
                    <a:pt x="279400" y="53013"/>
                    <a:pt x="282575" y="55130"/>
                  </a:cubicBezTo>
                  <a:cubicBezTo>
                    <a:pt x="291498" y="54319"/>
                    <a:pt x="314809" y="54888"/>
                    <a:pt x="327025" y="48780"/>
                  </a:cubicBezTo>
                  <a:cubicBezTo>
                    <a:pt x="330438" y="47073"/>
                    <a:pt x="333063" y="43980"/>
                    <a:pt x="336550" y="42430"/>
                  </a:cubicBezTo>
                  <a:cubicBezTo>
                    <a:pt x="342667" y="39712"/>
                    <a:pt x="355600" y="36080"/>
                    <a:pt x="355600" y="36080"/>
                  </a:cubicBezTo>
                  <a:cubicBezTo>
                    <a:pt x="360286" y="29052"/>
                    <a:pt x="364141" y="21919"/>
                    <a:pt x="371475" y="17030"/>
                  </a:cubicBezTo>
                  <a:cubicBezTo>
                    <a:pt x="374260" y="15174"/>
                    <a:pt x="378007" y="15352"/>
                    <a:pt x="381000" y="13855"/>
                  </a:cubicBezTo>
                  <a:cubicBezTo>
                    <a:pt x="405619" y="1545"/>
                    <a:pt x="376109" y="12310"/>
                    <a:pt x="400050" y="4330"/>
                  </a:cubicBezTo>
                  <a:cubicBezTo>
                    <a:pt x="407458" y="5388"/>
                    <a:pt x="417925" y="1415"/>
                    <a:pt x="422275" y="7505"/>
                  </a:cubicBezTo>
                  <a:cubicBezTo>
                    <a:pt x="426166" y="12952"/>
                    <a:pt x="418042" y="20205"/>
                    <a:pt x="415925" y="26555"/>
                  </a:cubicBezTo>
                  <a:lnTo>
                    <a:pt x="412750" y="36080"/>
                  </a:lnTo>
                  <a:cubicBezTo>
                    <a:pt x="415707" y="50863"/>
                    <a:pt x="412119" y="52380"/>
                    <a:pt x="425450" y="58305"/>
                  </a:cubicBezTo>
                  <a:cubicBezTo>
                    <a:pt x="431567" y="61023"/>
                    <a:pt x="444500" y="64655"/>
                    <a:pt x="444500" y="64655"/>
                  </a:cubicBezTo>
                  <a:cubicBezTo>
                    <a:pt x="450850" y="62538"/>
                    <a:pt x="457981" y="62018"/>
                    <a:pt x="463550" y="58305"/>
                  </a:cubicBezTo>
                  <a:lnTo>
                    <a:pt x="492125" y="39255"/>
                  </a:lnTo>
                  <a:cubicBezTo>
                    <a:pt x="495300" y="37138"/>
                    <a:pt x="498030" y="34112"/>
                    <a:pt x="501650" y="32905"/>
                  </a:cubicBezTo>
                  <a:cubicBezTo>
                    <a:pt x="514795" y="28523"/>
                    <a:pt x="508390" y="31586"/>
                    <a:pt x="520700" y="23380"/>
                  </a:cubicBezTo>
                  <a:cubicBezTo>
                    <a:pt x="526975" y="25472"/>
                    <a:pt x="535274" y="27310"/>
                    <a:pt x="539750" y="32905"/>
                  </a:cubicBezTo>
                  <a:cubicBezTo>
                    <a:pt x="541841" y="35518"/>
                    <a:pt x="541428" y="39437"/>
                    <a:pt x="542925" y="42430"/>
                  </a:cubicBezTo>
                  <a:cubicBezTo>
                    <a:pt x="548217" y="53013"/>
                    <a:pt x="549275" y="51955"/>
                    <a:pt x="558800" y="58305"/>
                  </a:cubicBezTo>
                  <a:cubicBezTo>
                    <a:pt x="561382" y="66052"/>
                    <a:pt x="562170" y="71200"/>
                    <a:pt x="568325" y="77355"/>
                  </a:cubicBezTo>
                  <a:cubicBezTo>
                    <a:pt x="571023" y="80053"/>
                    <a:pt x="574675" y="81588"/>
                    <a:pt x="577850" y="83705"/>
                  </a:cubicBezTo>
                  <a:cubicBezTo>
                    <a:pt x="584777" y="104487"/>
                    <a:pt x="575156" y="84090"/>
                    <a:pt x="590550" y="96405"/>
                  </a:cubicBezTo>
                  <a:cubicBezTo>
                    <a:pt x="593530" y="98789"/>
                    <a:pt x="594783" y="102755"/>
                    <a:pt x="596900" y="105930"/>
                  </a:cubicBezTo>
                  <a:cubicBezTo>
                    <a:pt x="589878" y="112952"/>
                    <a:pt x="586691" y="117385"/>
                    <a:pt x="577850" y="121805"/>
                  </a:cubicBezTo>
                  <a:cubicBezTo>
                    <a:pt x="574857" y="123302"/>
                    <a:pt x="571500" y="123922"/>
                    <a:pt x="568325" y="124980"/>
                  </a:cubicBezTo>
                  <a:cubicBezTo>
                    <a:pt x="566208" y="128155"/>
                    <a:pt x="564673" y="131807"/>
                    <a:pt x="561975" y="134505"/>
                  </a:cubicBezTo>
                  <a:cubicBezTo>
                    <a:pt x="559277" y="137203"/>
                    <a:pt x="554472" y="137619"/>
                    <a:pt x="552450" y="140855"/>
                  </a:cubicBezTo>
                  <a:cubicBezTo>
                    <a:pt x="548902" y="146531"/>
                    <a:pt x="546100" y="159905"/>
                    <a:pt x="546100" y="159905"/>
                  </a:cubicBezTo>
                  <a:cubicBezTo>
                    <a:pt x="550588" y="182344"/>
                    <a:pt x="547568" y="170660"/>
                    <a:pt x="555625" y="194830"/>
                  </a:cubicBezTo>
                  <a:lnTo>
                    <a:pt x="558800" y="204355"/>
                  </a:lnTo>
                  <a:lnTo>
                    <a:pt x="561975" y="213880"/>
                  </a:lnTo>
                  <a:cubicBezTo>
                    <a:pt x="560210" y="229767"/>
                    <a:pt x="563387" y="241043"/>
                    <a:pt x="552450" y="251980"/>
                  </a:cubicBezTo>
                  <a:cubicBezTo>
                    <a:pt x="549752" y="254678"/>
                    <a:pt x="546100" y="256213"/>
                    <a:pt x="542925" y="258330"/>
                  </a:cubicBezTo>
                  <a:cubicBezTo>
                    <a:pt x="524933" y="285317"/>
                    <a:pt x="554567" y="243513"/>
                    <a:pt x="517525" y="280555"/>
                  </a:cubicBezTo>
                  <a:cubicBezTo>
                    <a:pt x="510503" y="287577"/>
                    <a:pt x="506070" y="290764"/>
                    <a:pt x="501650" y="299605"/>
                  </a:cubicBezTo>
                  <a:cubicBezTo>
                    <a:pt x="500153" y="302598"/>
                    <a:pt x="499533" y="305955"/>
                    <a:pt x="498475" y="309130"/>
                  </a:cubicBezTo>
                  <a:cubicBezTo>
                    <a:pt x="499533" y="314422"/>
                    <a:pt x="499755" y="319952"/>
                    <a:pt x="501650" y="325005"/>
                  </a:cubicBezTo>
                  <a:cubicBezTo>
                    <a:pt x="502990" y="328578"/>
                    <a:pt x="508000" y="330714"/>
                    <a:pt x="508000" y="334530"/>
                  </a:cubicBezTo>
                  <a:cubicBezTo>
                    <a:pt x="508000" y="338346"/>
                    <a:pt x="504348" y="341357"/>
                    <a:pt x="501650" y="344055"/>
                  </a:cubicBezTo>
                  <a:cubicBezTo>
                    <a:pt x="492551" y="353154"/>
                    <a:pt x="492929" y="348415"/>
                    <a:pt x="482600" y="353580"/>
                  </a:cubicBezTo>
                  <a:cubicBezTo>
                    <a:pt x="479187" y="355287"/>
                    <a:pt x="476562" y="358380"/>
                    <a:pt x="473075" y="359930"/>
                  </a:cubicBezTo>
                  <a:cubicBezTo>
                    <a:pt x="466958" y="362648"/>
                    <a:pt x="460375" y="364163"/>
                    <a:pt x="454025" y="366280"/>
                  </a:cubicBezTo>
                  <a:lnTo>
                    <a:pt x="444500" y="369455"/>
                  </a:lnTo>
                  <a:cubicBezTo>
                    <a:pt x="441325" y="370513"/>
                    <a:pt x="438288" y="372157"/>
                    <a:pt x="434975" y="372630"/>
                  </a:cubicBezTo>
                  <a:lnTo>
                    <a:pt x="412750" y="375805"/>
                  </a:lnTo>
                  <a:cubicBezTo>
                    <a:pt x="406400" y="377922"/>
                    <a:pt x="399269" y="378442"/>
                    <a:pt x="393700" y="382155"/>
                  </a:cubicBezTo>
                  <a:cubicBezTo>
                    <a:pt x="373769" y="395442"/>
                    <a:pt x="382282" y="394855"/>
                    <a:pt x="371475" y="394855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7140912" y="5131077"/>
              <a:ext cx="1025525" cy="514867"/>
            </a:xfrm>
            <a:custGeom>
              <a:avLst/>
              <a:gdLst>
                <a:gd name="connsiteX0" fmla="*/ 0 w 1025525"/>
                <a:gd name="connsiteY0" fmla="*/ 12700 h 514867"/>
                <a:gd name="connsiteX1" fmla="*/ 34925 w 1025525"/>
                <a:gd name="connsiteY1" fmla="*/ 3175 h 514867"/>
                <a:gd name="connsiteX2" fmla="*/ 44450 w 1025525"/>
                <a:gd name="connsiteY2" fmla="*/ 0 h 514867"/>
                <a:gd name="connsiteX3" fmla="*/ 66675 w 1025525"/>
                <a:gd name="connsiteY3" fmla="*/ 3175 h 514867"/>
                <a:gd name="connsiteX4" fmla="*/ 76200 w 1025525"/>
                <a:gd name="connsiteY4" fmla="*/ 9525 h 514867"/>
                <a:gd name="connsiteX5" fmla="*/ 85725 w 1025525"/>
                <a:gd name="connsiteY5" fmla="*/ 12700 h 514867"/>
                <a:gd name="connsiteX6" fmla="*/ 104775 w 1025525"/>
                <a:gd name="connsiteY6" fmla="*/ 22225 h 514867"/>
                <a:gd name="connsiteX7" fmla="*/ 142875 w 1025525"/>
                <a:gd name="connsiteY7" fmla="*/ 19050 h 514867"/>
                <a:gd name="connsiteX8" fmla="*/ 152400 w 1025525"/>
                <a:gd name="connsiteY8" fmla="*/ 15875 h 514867"/>
                <a:gd name="connsiteX9" fmla="*/ 171450 w 1025525"/>
                <a:gd name="connsiteY9" fmla="*/ 12700 h 514867"/>
                <a:gd name="connsiteX10" fmla="*/ 212725 w 1025525"/>
                <a:gd name="connsiteY10" fmla="*/ 15875 h 514867"/>
                <a:gd name="connsiteX11" fmla="*/ 219075 w 1025525"/>
                <a:gd name="connsiteY11" fmla="*/ 25400 h 514867"/>
                <a:gd name="connsiteX12" fmla="*/ 269875 w 1025525"/>
                <a:gd name="connsiteY12" fmla="*/ 22225 h 514867"/>
                <a:gd name="connsiteX13" fmla="*/ 346075 w 1025525"/>
                <a:gd name="connsiteY13" fmla="*/ 19050 h 514867"/>
                <a:gd name="connsiteX14" fmla="*/ 358775 w 1025525"/>
                <a:gd name="connsiteY14" fmla="*/ 22225 h 514867"/>
                <a:gd name="connsiteX15" fmla="*/ 374650 w 1025525"/>
                <a:gd name="connsiteY15" fmla="*/ 50800 h 514867"/>
                <a:gd name="connsiteX16" fmla="*/ 384175 w 1025525"/>
                <a:gd name="connsiteY16" fmla="*/ 60325 h 514867"/>
                <a:gd name="connsiteX17" fmla="*/ 428625 w 1025525"/>
                <a:gd name="connsiteY17" fmla="*/ 53975 h 514867"/>
                <a:gd name="connsiteX18" fmla="*/ 438150 w 1025525"/>
                <a:gd name="connsiteY18" fmla="*/ 50800 h 514867"/>
                <a:gd name="connsiteX19" fmla="*/ 447675 w 1025525"/>
                <a:gd name="connsiteY19" fmla="*/ 44450 h 514867"/>
                <a:gd name="connsiteX20" fmla="*/ 466725 w 1025525"/>
                <a:gd name="connsiteY20" fmla="*/ 38100 h 514867"/>
                <a:gd name="connsiteX21" fmla="*/ 476250 w 1025525"/>
                <a:gd name="connsiteY21" fmla="*/ 57150 h 514867"/>
                <a:gd name="connsiteX22" fmla="*/ 479425 w 1025525"/>
                <a:gd name="connsiteY22" fmla="*/ 92075 h 514867"/>
                <a:gd name="connsiteX23" fmla="*/ 488950 w 1025525"/>
                <a:gd name="connsiteY23" fmla="*/ 98425 h 514867"/>
                <a:gd name="connsiteX24" fmla="*/ 511175 w 1025525"/>
                <a:gd name="connsiteY24" fmla="*/ 104775 h 514867"/>
                <a:gd name="connsiteX25" fmla="*/ 517525 w 1025525"/>
                <a:gd name="connsiteY25" fmla="*/ 114300 h 514867"/>
                <a:gd name="connsiteX26" fmla="*/ 517525 w 1025525"/>
                <a:gd name="connsiteY26" fmla="*/ 158750 h 514867"/>
                <a:gd name="connsiteX27" fmla="*/ 536575 w 1025525"/>
                <a:gd name="connsiteY27" fmla="*/ 171450 h 514867"/>
                <a:gd name="connsiteX28" fmla="*/ 546100 w 1025525"/>
                <a:gd name="connsiteY28" fmla="*/ 177800 h 514867"/>
                <a:gd name="connsiteX29" fmla="*/ 549275 w 1025525"/>
                <a:gd name="connsiteY29" fmla="*/ 187325 h 514867"/>
                <a:gd name="connsiteX30" fmla="*/ 555625 w 1025525"/>
                <a:gd name="connsiteY30" fmla="*/ 307975 h 514867"/>
                <a:gd name="connsiteX31" fmla="*/ 574675 w 1025525"/>
                <a:gd name="connsiteY31" fmla="*/ 333375 h 514867"/>
                <a:gd name="connsiteX32" fmla="*/ 600075 w 1025525"/>
                <a:gd name="connsiteY32" fmla="*/ 339725 h 514867"/>
                <a:gd name="connsiteX33" fmla="*/ 609600 w 1025525"/>
                <a:gd name="connsiteY33" fmla="*/ 361950 h 514867"/>
                <a:gd name="connsiteX34" fmla="*/ 615950 w 1025525"/>
                <a:gd name="connsiteY34" fmla="*/ 381000 h 514867"/>
                <a:gd name="connsiteX35" fmla="*/ 635000 w 1025525"/>
                <a:gd name="connsiteY35" fmla="*/ 387350 h 514867"/>
                <a:gd name="connsiteX36" fmla="*/ 644525 w 1025525"/>
                <a:gd name="connsiteY36" fmla="*/ 393700 h 514867"/>
                <a:gd name="connsiteX37" fmla="*/ 669925 w 1025525"/>
                <a:gd name="connsiteY37" fmla="*/ 396875 h 514867"/>
                <a:gd name="connsiteX38" fmla="*/ 679450 w 1025525"/>
                <a:gd name="connsiteY38" fmla="*/ 400050 h 514867"/>
                <a:gd name="connsiteX39" fmla="*/ 704850 w 1025525"/>
                <a:gd name="connsiteY39" fmla="*/ 406400 h 514867"/>
                <a:gd name="connsiteX40" fmla="*/ 727075 w 1025525"/>
                <a:gd name="connsiteY40" fmla="*/ 415925 h 514867"/>
                <a:gd name="connsiteX41" fmla="*/ 723900 w 1025525"/>
                <a:gd name="connsiteY41" fmla="*/ 431800 h 514867"/>
                <a:gd name="connsiteX42" fmla="*/ 720725 w 1025525"/>
                <a:gd name="connsiteY42" fmla="*/ 441325 h 514867"/>
                <a:gd name="connsiteX43" fmla="*/ 723900 w 1025525"/>
                <a:gd name="connsiteY43" fmla="*/ 501650 h 514867"/>
                <a:gd name="connsiteX44" fmla="*/ 727075 w 1025525"/>
                <a:gd name="connsiteY44" fmla="*/ 511175 h 514867"/>
                <a:gd name="connsiteX45" fmla="*/ 739775 w 1025525"/>
                <a:gd name="connsiteY45" fmla="*/ 514350 h 514867"/>
                <a:gd name="connsiteX46" fmla="*/ 793750 w 1025525"/>
                <a:gd name="connsiteY46" fmla="*/ 508000 h 514867"/>
                <a:gd name="connsiteX47" fmla="*/ 812800 w 1025525"/>
                <a:gd name="connsiteY47" fmla="*/ 501650 h 514867"/>
                <a:gd name="connsiteX48" fmla="*/ 822325 w 1025525"/>
                <a:gd name="connsiteY48" fmla="*/ 504825 h 514867"/>
                <a:gd name="connsiteX49" fmla="*/ 825500 w 1025525"/>
                <a:gd name="connsiteY49" fmla="*/ 514350 h 514867"/>
                <a:gd name="connsiteX50" fmla="*/ 863600 w 1025525"/>
                <a:gd name="connsiteY50" fmla="*/ 511175 h 514867"/>
                <a:gd name="connsiteX51" fmla="*/ 927100 w 1025525"/>
                <a:gd name="connsiteY51" fmla="*/ 501650 h 514867"/>
                <a:gd name="connsiteX52" fmla="*/ 936625 w 1025525"/>
                <a:gd name="connsiteY52" fmla="*/ 498475 h 514867"/>
                <a:gd name="connsiteX53" fmla="*/ 946150 w 1025525"/>
                <a:gd name="connsiteY53" fmla="*/ 492125 h 514867"/>
                <a:gd name="connsiteX54" fmla="*/ 955675 w 1025525"/>
                <a:gd name="connsiteY54" fmla="*/ 495300 h 514867"/>
                <a:gd name="connsiteX55" fmla="*/ 968375 w 1025525"/>
                <a:gd name="connsiteY55" fmla="*/ 498475 h 514867"/>
                <a:gd name="connsiteX56" fmla="*/ 987425 w 1025525"/>
                <a:gd name="connsiteY56" fmla="*/ 495300 h 514867"/>
                <a:gd name="connsiteX57" fmla="*/ 996950 w 1025525"/>
                <a:gd name="connsiteY57" fmla="*/ 492125 h 514867"/>
                <a:gd name="connsiteX58" fmla="*/ 1006475 w 1025525"/>
                <a:gd name="connsiteY58" fmla="*/ 495300 h 514867"/>
                <a:gd name="connsiteX59" fmla="*/ 1025525 w 1025525"/>
                <a:gd name="connsiteY59" fmla="*/ 485775 h 514867"/>
                <a:gd name="connsiteX60" fmla="*/ 1025525 w 1025525"/>
                <a:gd name="connsiteY60" fmla="*/ 482600 h 51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025525" h="514867">
                  <a:moveTo>
                    <a:pt x="0" y="12700"/>
                  </a:moveTo>
                  <a:cubicBezTo>
                    <a:pt x="22439" y="8212"/>
                    <a:pt x="10755" y="11232"/>
                    <a:pt x="34925" y="3175"/>
                  </a:cubicBezTo>
                  <a:lnTo>
                    <a:pt x="44450" y="0"/>
                  </a:lnTo>
                  <a:cubicBezTo>
                    <a:pt x="51858" y="1058"/>
                    <a:pt x="59507" y="1025"/>
                    <a:pt x="66675" y="3175"/>
                  </a:cubicBezTo>
                  <a:cubicBezTo>
                    <a:pt x="70330" y="4271"/>
                    <a:pt x="72787" y="7818"/>
                    <a:pt x="76200" y="9525"/>
                  </a:cubicBezTo>
                  <a:cubicBezTo>
                    <a:pt x="79193" y="11022"/>
                    <a:pt x="82732" y="11203"/>
                    <a:pt x="85725" y="12700"/>
                  </a:cubicBezTo>
                  <a:cubicBezTo>
                    <a:pt x="110344" y="25010"/>
                    <a:pt x="80834" y="14245"/>
                    <a:pt x="104775" y="22225"/>
                  </a:cubicBezTo>
                  <a:cubicBezTo>
                    <a:pt x="117475" y="21167"/>
                    <a:pt x="130243" y="20734"/>
                    <a:pt x="142875" y="19050"/>
                  </a:cubicBezTo>
                  <a:cubicBezTo>
                    <a:pt x="146192" y="18608"/>
                    <a:pt x="149133" y="16601"/>
                    <a:pt x="152400" y="15875"/>
                  </a:cubicBezTo>
                  <a:cubicBezTo>
                    <a:pt x="158684" y="14478"/>
                    <a:pt x="165100" y="13758"/>
                    <a:pt x="171450" y="12700"/>
                  </a:cubicBezTo>
                  <a:cubicBezTo>
                    <a:pt x="185208" y="13758"/>
                    <a:pt x="199392" y="12320"/>
                    <a:pt x="212725" y="15875"/>
                  </a:cubicBezTo>
                  <a:cubicBezTo>
                    <a:pt x="216412" y="16858"/>
                    <a:pt x="215282" y="24979"/>
                    <a:pt x="219075" y="25400"/>
                  </a:cubicBezTo>
                  <a:cubicBezTo>
                    <a:pt x="235938" y="27274"/>
                    <a:pt x="252930" y="23072"/>
                    <a:pt x="269875" y="22225"/>
                  </a:cubicBezTo>
                  <a:lnTo>
                    <a:pt x="346075" y="19050"/>
                  </a:lnTo>
                  <a:cubicBezTo>
                    <a:pt x="350308" y="20108"/>
                    <a:pt x="355491" y="19352"/>
                    <a:pt x="358775" y="22225"/>
                  </a:cubicBezTo>
                  <a:cubicBezTo>
                    <a:pt x="389359" y="48986"/>
                    <a:pt x="362033" y="31874"/>
                    <a:pt x="374650" y="50800"/>
                  </a:cubicBezTo>
                  <a:cubicBezTo>
                    <a:pt x="377141" y="54536"/>
                    <a:pt x="381000" y="57150"/>
                    <a:pt x="384175" y="60325"/>
                  </a:cubicBezTo>
                  <a:cubicBezTo>
                    <a:pt x="409477" y="57795"/>
                    <a:pt x="410033" y="59287"/>
                    <a:pt x="428625" y="53975"/>
                  </a:cubicBezTo>
                  <a:cubicBezTo>
                    <a:pt x="431843" y="53056"/>
                    <a:pt x="435157" y="52297"/>
                    <a:pt x="438150" y="50800"/>
                  </a:cubicBezTo>
                  <a:cubicBezTo>
                    <a:pt x="441563" y="49093"/>
                    <a:pt x="444188" y="46000"/>
                    <a:pt x="447675" y="44450"/>
                  </a:cubicBezTo>
                  <a:cubicBezTo>
                    <a:pt x="453792" y="41732"/>
                    <a:pt x="466725" y="38100"/>
                    <a:pt x="466725" y="38100"/>
                  </a:cubicBezTo>
                  <a:cubicBezTo>
                    <a:pt x="471298" y="44960"/>
                    <a:pt x="475055" y="48785"/>
                    <a:pt x="476250" y="57150"/>
                  </a:cubicBezTo>
                  <a:cubicBezTo>
                    <a:pt x="477903" y="68722"/>
                    <a:pt x="475987" y="80902"/>
                    <a:pt x="479425" y="92075"/>
                  </a:cubicBezTo>
                  <a:cubicBezTo>
                    <a:pt x="480547" y="95722"/>
                    <a:pt x="485537" y="96718"/>
                    <a:pt x="488950" y="98425"/>
                  </a:cubicBezTo>
                  <a:cubicBezTo>
                    <a:pt x="493505" y="100702"/>
                    <a:pt x="507106" y="103758"/>
                    <a:pt x="511175" y="104775"/>
                  </a:cubicBezTo>
                  <a:cubicBezTo>
                    <a:pt x="513292" y="107950"/>
                    <a:pt x="516985" y="110522"/>
                    <a:pt x="517525" y="114300"/>
                  </a:cubicBezTo>
                  <a:cubicBezTo>
                    <a:pt x="522061" y="146055"/>
                    <a:pt x="488832" y="101364"/>
                    <a:pt x="517525" y="158750"/>
                  </a:cubicBezTo>
                  <a:cubicBezTo>
                    <a:pt x="520938" y="165576"/>
                    <a:pt x="530225" y="167217"/>
                    <a:pt x="536575" y="171450"/>
                  </a:cubicBezTo>
                  <a:lnTo>
                    <a:pt x="546100" y="177800"/>
                  </a:lnTo>
                  <a:cubicBezTo>
                    <a:pt x="547158" y="180975"/>
                    <a:pt x="549089" y="183983"/>
                    <a:pt x="549275" y="187325"/>
                  </a:cubicBezTo>
                  <a:cubicBezTo>
                    <a:pt x="551553" y="228325"/>
                    <a:pt x="545761" y="268520"/>
                    <a:pt x="555625" y="307975"/>
                  </a:cubicBezTo>
                  <a:cubicBezTo>
                    <a:pt x="558252" y="318484"/>
                    <a:pt x="563691" y="329381"/>
                    <a:pt x="574675" y="333375"/>
                  </a:cubicBezTo>
                  <a:cubicBezTo>
                    <a:pt x="582877" y="336357"/>
                    <a:pt x="600075" y="339725"/>
                    <a:pt x="600075" y="339725"/>
                  </a:cubicBezTo>
                  <a:cubicBezTo>
                    <a:pt x="610149" y="354837"/>
                    <a:pt x="604008" y="343311"/>
                    <a:pt x="609600" y="361950"/>
                  </a:cubicBezTo>
                  <a:cubicBezTo>
                    <a:pt x="611523" y="368361"/>
                    <a:pt x="609600" y="378883"/>
                    <a:pt x="615950" y="381000"/>
                  </a:cubicBezTo>
                  <a:cubicBezTo>
                    <a:pt x="622300" y="383117"/>
                    <a:pt x="629431" y="383637"/>
                    <a:pt x="635000" y="387350"/>
                  </a:cubicBezTo>
                  <a:cubicBezTo>
                    <a:pt x="638175" y="389467"/>
                    <a:pt x="640844" y="392696"/>
                    <a:pt x="644525" y="393700"/>
                  </a:cubicBezTo>
                  <a:cubicBezTo>
                    <a:pt x="652757" y="395945"/>
                    <a:pt x="661458" y="395817"/>
                    <a:pt x="669925" y="396875"/>
                  </a:cubicBezTo>
                  <a:cubicBezTo>
                    <a:pt x="673100" y="397933"/>
                    <a:pt x="676203" y="399238"/>
                    <a:pt x="679450" y="400050"/>
                  </a:cubicBezTo>
                  <a:cubicBezTo>
                    <a:pt x="691377" y="403032"/>
                    <a:pt x="694689" y="402045"/>
                    <a:pt x="704850" y="406400"/>
                  </a:cubicBezTo>
                  <a:cubicBezTo>
                    <a:pt x="732313" y="418170"/>
                    <a:pt x="704737" y="408479"/>
                    <a:pt x="727075" y="415925"/>
                  </a:cubicBezTo>
                  <a:cubicBezTo>
                    <a:pt x="726017" y="421217"/>
                    <a:pt x="725209" y="426565"/>
                    <a:pt x="723900" y="431800"/>
                  </a:cubicBezTo>
                  <a:cubicBezTo>
                    <a:pt x="723088" y="435047"/>
                    <a:pt x="720725" y="437978"/>
                    <a:pt x="720725" y="441325"/>
                  </a:cubicBezTo>
                  <a:cubicBezTo>
                    <a:pt x="720725" y="461461"/>
                    <a:pt x="722077" y="481597"/>
                    <a:pt x="723900" y="501650"/>
                  </a:cubicBezTo>
                  <a:cubicBezTo>
                    <a:pt x="724203" y="504983"/>
                    <a:pt x="724462" y="509084"/>
                    <a:pt x="727075" y="511175"/>
                  </a:cubicBezTo>
                  <a:cubicBezTo>
                    <a:pt x="730482" y="513901"/>
                    <a:pt x="735542" y="513292"/>
                    <a:pt x="739775" y="514350"/>
                  </a:cubicBezTo>
                  <a:cubicBezTo>
                    <a:pt x="766911" y="512263"/>
                    <a:pt x="773510" y="514072"/>
                    <a:pt x="793750" y="508000"/>
                  </a:cubicBezTo>
                  <a:cubicBezTo>
                    <a:pt x="800161" y="506077"/>
                    <a:pt x="812800" y="501650"/>
                    <a:pt x="812800" y="501650"/>
                  </a:cubicBezTo>
                  <a:cubicBezTo>
                    <a:pt x="815975" y="502708"/>
                    <a:pt x="819958" y="502458"/>
                    <a:pt x="822325" y="504825"/>
                  </a:cubicBezTo>
                  <a:cubicBezTo>
                    <a:pt x="824692" y="507192"/>
                    <a:pt x="822192" y="513841"/>
                    <a:pt x="825500" y="514350"/>
                  </a:cubicBezTo>
                  <a:cubicBezTo>
                    <a:pt x="838096" y="516288"/>
                    <a:pt x="850900" y="512233"/>
                    <a:pt x="863600" y="511175"/>
                  </a:cubicBezTo>
                  <a:cubicBezTo>
                    <a:pt x="896742" y="500128"/>
                    <a:pt x="875974" y="505302"/>
                    <a:pt x="927100" y="501650"/>
                  </a:cubicBezTo>
                  <a:cubicBezTo>
                    <a:pt x="930275" y="500592"/>
                    <a:pt x="933632" y="499972"/>
                    <a:pt x="936625" y="498475"/>
                  </a:cubicBezTo>
                  <a:cubicBezTo>
                    <a:pt x="940038" y="496768"/>
                    <a:pt x="942386" y="492752"/>
                    <a:pt x="946150" y="492125"/>
                  </a:cubicBezTo>
                  <a:cubicBezTo>
                    <a:pt x="949451" y="491575"/>
                    <a:pt x="952457" y="494381"/>
                    <a:pt x="955675" y="495300"/>
                  </a:cubicBezTo>
                  <a:cubicBezTo>
                    <a:pt x="959871" y="496499"/>
                    <a:pt x="964142" y="497417"/>
                    <a:pt x="968375" y="498475"/>
                  </a:cubicBezTo>
                  <a:cubicBezTo>
                    <a:pt x="974725" y="497417"/>
                    <a:pt x="981141" y="496697"/>
                    <a:pt x="987425" y="495300"/>
                  </a:cubicBezTo>
                  <a:cubicBezTo>
                    <a:pt x="990692" y="494574"/>
                    <a:pt x="993603" y="492125"/>
                    <a:pt x="996950" y="492125"/>
                  </a:cubicBezTo>
                  <a:cubicBezTo>
                    <a:pt x="1000297" y="492125"/>
                    <a:pt x="1003300" y="494242"/>
                    <a:pt x="1006475" y="495300"/>
                  </a:cubicBezTo>
                  <a:cubicBezTo>
                    <a:pt x="1014222" y="492718"/>
                    <a:pt x="1019370" y="491930"/>
                    <a:pt x="1025525" y="485775"/>
                  </a:cubicBezTo>
                  <a:lnTo>
                    <a:pt x="1025525" y="482600"/>
                  </a:lnTo>
                </a:path>
              </a:pathLst>
            </a:custGeom>
            <a:noFill/>
            <a:ln>
              <a:solidFill>
                <a:schemeClr val="tx1"/>
              </a:solidFill>
              <a:tailEnd type="stealth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791060" y="4840248"/>
              <a:ext cx="421975" cy="383513"/>
              <a:chOff x="6791060" y="4840248"/>
              <a:chExt cx="421975" cy="383513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6836800" y="4888190"/>
                <a:ext cx="318345" cy="33557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Rectangle 78"/>
                  <p:cNvSpPr/>
                  <p:nvPr/>
                </p:nvSpPr>
                <p:spPr>
                  <a:xfrm>
                    <a:off x="6791060" y="4840248"/>
                    <a:ext cx="421975" cy="35836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79" name="Rectangle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91060" y="4840248"/>
                    <a:ext cx="421975" cy="358368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678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3" name="Group 12"/>
          <p:cNvGrpSpPr/>
          <p:nvPr/>
        </p:nvGrpSpPr>
        <p:grpSpPr>
          <a:xfrm>
            <a:off x="768670" y="4273473"/>
            <a:ext cx="3328023" cy="400110"/>
            <a:chOff x="779588" y="4514344"/>
            <a:chExt cx="3328023" cy="40011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474580" y="4721200"/>
              <a:ext cx="2633031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ctangle 81"/>
                <p:cNvSpPr/>
                <p:nvPr/>
              </p:nvSpPr>
              <p:spPr>
                <a:xfrm>
                  <a:off x="779588" y="4514344"/>
                  <a:ext cx="62985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2" name="Rectangle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588" y="4514344"/>
                  <a:ext cx="629851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/>
          <p:cNvGrpSpPr/>
          <p:nvPr/>
        </p:nvGrpSpPr>
        <p:grpSpPr>
          <a:xfrm>
            <a:off x="1558590" y="4146081"/>
            <a:ext cx="2252020" cy="380657"/>
            <a:chOff x="1569508" y="4386952"/>
            <a:chExt cx="2252020" cy="3806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ectangle 86"/>
                <p:cNvSpPr/>
                <p:nvPr/>
              </p:nvSpPr>
              <p:spPr>
                <a:xfrm>
                  <a:off x="1569508" y="4398277"/>
                  <a:ext cx="3679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Rectangle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9508" y="4398277"/>
                  <a:ext cx="367986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/>
                <p:cNvSpPr/>
                <p:nvPr/>
              </p:nvSpPr>
              <p:spPr>
                <a:xfrm>
                  <a:off x="2434180" y="4386952"/>
                  <a:ext cx="3679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8" name="Rectangle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4180" y="4386952"/>
                  <a:ext cx="367986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/>
                <p:cNvSpPr/>
                <p:nvPr/>
              </p:nvSpPr>
              <p:spPr>
                <a:xfrm>
                  <a:off x="3467777" y="4386952"/>
                  <a:ext cx="35375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7777" y="4386952"/>
                  <a:ext cx="353751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/>
          <p:cNvGrpSpPr/>
          <p:nvPr/>
        </p:nvGrpSpPr>
        <p:grpSpPr>
          <a:xfrm>
            <a:off x="1904377" y="4358951"/>
            <a:ext cx="1414120" cy="586278"/>
            <a:chOff x="1915295" y="4599822"/>
            <a:chExt cx="1414120" cy="586278"/>
          </a:xfrm>
        </p:grpSpPr>
        <p:cxnSp>
          <p:nvCxnSpPr>
            <p:cNvPr id="83" name="Straight Connector 82"/>
            <p:cNvCxnSpPr/>
            <p:nvPr/>
          </p:nvCxnSpPr>
          <p:spPr>
            <a:xfrm flipV="1">
              <a:off x="2132465" y="4599823"/>
              <a:ext cx="0" cy="259767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3134971" y="4599822"/>
              <a:ext cx="0" cy="259767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Rectangle 89"/>
                <p:cNvSpPr/>
                <p:nvPr/>
              </p:nvSpPr>
              <p:spPr>
                <a:xfrm>
                  <a:off x="1915295" y="4816416"/>
                  <a:ext cx="421975" cy="35836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0" name="Rectangle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5295" y="4816416"/>
                  <a:ext cx="421975" cy="358368"/>
                </a:xfrm>
                <a:prstGeom prst="rect">
                  <a:avLst/>
                </a:prstGeom>
                <a:blipFill>
                  <a:blip r:embed="rId14"/>
                  <a:stretch>
                    <a:fillRect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/>
                <p:cNvSpPr/>
                <p:nvPr/>
              </p:nvSpPr>
              <p:spPr>
                <a:xfrm>
                  <a:off x="2907440" y="4827732"/>
                  <a:ext cx="421975" cy="35836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1" name="Rectangle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7440" y="4827732"/>
                  <a:ext cx="421975" cy="358368"/>
                </a:xfrm>
                <a:prstGeom prst="rect">
                  <a:avLst/>
                </a:prstGeom>
                <a:blipFill>
                  <a:blip r:embed="rId15"/>
                  <a:stretch>
                    <a:fillRect b="-67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58125" y="4928618"/>
                <a:ext cx="3932359" cy="6686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will repeat a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when reading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so long.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25" y="4928618"/>
                <a:ext cx="3932359" cy="668645"/>
              </a:xfrm>
              <a:prstGeom prst="rect">
                <a:avLst/>
              </a:prstGeom>
              <a:blipFill>
                <a:blip r:embed="rId16"/>
                <a:stretch>
                  <a:fillRect l="-1395" t="-4587" b="-13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8670164" y="4756284"/>
                <a:ext cx="259473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0" dirty="0"/>
                  <a:t>The path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follows when reading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0164" y="4756284"/>
                <a:ext cx="2594736" cy="646331"/>
              </a:xfrm>
              <a:prstGeom prst="rect">
                <a:avLst/>
              </a:prstGeom>
              <a:blipFill>
                <a:blip r:embed="rId17"/>
                <a:stretch>
                  <a:fillRect l="-1878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658125" y="5561900"/>
            <a:ext cx="4896393" cy="827938"/>
            <a:chOff x="658125" y="5561900"/>
            <a:chExt cx="4896393" cy="827938"/>
          </a:xfrm>
        </p:grpSpPr>
        <p:grpSp>
          <p:nvGrpSpPr>
            <p:cNvPr id="20" name="Group 19"/>
            <p:cNvGrpSpPr/>
            <p:nvPr/>
          </p:nvGrpSpPr>
          <p:grpSpPr>
            <a:xfrm>
              <a:off x="658125" y="5561900"/>
              <a:ext cx="3630165" cy="827938"/>
              <a:chOff x="1512815" y="5727914"/>
              <a:chExt cx="3630165" cy="827938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1512815" y="6062162"/>
                <a:ext cx="3630165" cy="8505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>
              <a:xfrm>
                <a:off x="1607743" y="5727914"/>
                <a:ext cx="3293099" cy="380657"/>
                <a:chOff x="1569508" y="4386952"/>
                <a:chExt cx="3293099" cy="38065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Rectangle 49"/>
                    <p:cNvSpPr/>
                    <p:nvPr/>
                  </p:nvSpPr>
                  <p:spPr>
                    <a:xfrm>
                      <a:off x="1569508" y="4398277"/>
                      <a:ext cx="367986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0" name="Rectangle 4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69508" y="4398277"/>
                      <a:ext cx="367986" cy="369332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Rectangle 50"/>
                    <p:cNvSpPr/>
                    <p:nvPr/>
                  </p:nvSpPr>
                  <p:spPr>
                    <a:xfrm>
                      <a:off x="2434180" y="4386952"/>
                      <a:ext cx="367986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1" name="Rectangle 5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34180" y="4386952"/>
                      <a:ext cx="367986" cy="369332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Rectangle 51"/>
                    <p:cNvSpPr/>
                    <p:nvPr/>
                  </p:nvSpPr>
                  <p:spPr>
                    <a:xfrm>
                      <a:off x="3467777" y="4386952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2" name="Rectangle 5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7777" y="4386952"/>
                      <a:ext cx="371384" cy="369332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Rectangle 65"/>
                    <p:cNvSpPr/>
                    <p:nvPr/>
                  </p:nvSpPr>
                  <p:spPr>
                    <a:xfrm>
                      <a:off x="4508856" y="4386952"/>
                      <a:ext cx="35375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6" name="Rectangle 6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08856" y="4386952"/>
                      <a:ext cx="353751" cy="369332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3" name="Group 52"/>
              <p:cNvGrpSpPr/>
              <p:nvPr/>
            </p:nvGrpSpPr>
            <p:grpSpPr>
              <a:xfrm>
                <a:off x="1953530" y="5940784"/>
                <a:ext cx="2473651" cy="615068"/>
                <a:chOff x="1915295" y="4599822"/>
                <a:chExt cx="2473651" cy="615068"/>
              </a:xfrm>
            </p:grpSpPr>
            <p:cxnSp>
              <p:nvCxnSpPr>
                <p:cNvPr id="54" name="Straight Connector 53"/>
                <p:cNvCxnSpPr/>
                <p:nvPr/>
              </p:nvCxnSpPr>
              <p:spPr>
                <a:xfrm flipV="1">
                  <a:off x="2132465" y="4599823"/>
                  <a:ext cx="0" cy="259767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flipV="1">
                  <a:off x="3134971" y="4599822"/>
                  <a:ext cx="0" cy="259767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Rectangle 60"/>
                    <p:cNvSpPr/>
                    <p:nvPr/>
                  </p:nvSpPr>
                  <p:spPr>
                    <a:xfrm>
                      <a:off x="1915295" y="4816416"/>
                      <a:ext cx="421975" cy="358368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61" name="Rectangle 6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15295" y="4816416"/>
                      <a:ext cx="421975" cy="358368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 b="-678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Rectangle 62"/>
                    <p:cNvSpPr/>
                    <p:nvPr/>
                  </p:nvSpPr>
                  <p:spPr>
                    <a:xfrm>
                      <a:off x="2907440" y="4827732"/>
                      <a:ext cx="421975" cy="358368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63" name="Rectangle 6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07440" y="4827732"/>
                      <a:ext cx="421975" cy="358368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 b="-86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4" name="Straight Connector 63"/>
                <p:cNvCxnSpPr/>
                <p:nvPr/>
              </p:nvCxnSpPr>
              <p:spPr>
                <a:xfrm flipV="1">
                  <a:off x="4177959" y="4599823"/>
                  <a:ext cx="0" cy="259767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5" name="Rectangle 64"/>
                    <p:cNvSpPr/>
                    <p:nvPr/>
                  </p:nvSpPr>
                  <p:spPr>
                    <a:xfrm>
                      <a:off x="3966971" y="4856522"/>
                      <a:ext cx="421975" cy="358368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65" name="Rectangle 6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66971" y="4856522"/>
                      <a:ext cx="421975" cy="358368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b="-678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67" name="Rectangle 66"/>
            <p:cNvSpPr/>
            <p:nvPr/>
          </p:nvSpPr>
          <p:spPr>
            <a:xfrm>
              <a:off x="3692401" y="5973250"/>
              <a:ext cx="186211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is also accepted</a:t>
              </a:r>
            </a:p>
          </p:txBody>
        </p:sp>
      </p:grpSp>
      <p:sp>
        <p:nvSpPr>
          <p:cNvPr id="68" name="Rectangle 67"/>
          <p:cNvSpPr/>
          <p:nvPr/>
        </p:nvSpPr>
        <p:spPr>
          <a:xfrm>
            <a:off x="10969333" y="5985654"/>
            <a:ext cx="1205779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3.2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4251171" y="3119984"/>
                <a:ext cx="6464018" cy="320087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C000"/>
                    </a:solidFill>
                  </a:rPr>
                  <a:t>Check-in 3.2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dirty="0"/>
                  <a:t>The Pumping Lemma depends on the fact that </a:t>
                </a:r>
                <a:br>
                  <a:rPr lang="en-US" sz="2400" dirty="0"/>
                </a:b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has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states and it runs for more than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steps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will enter some state at least twice. </a:t>
                </a:r>
                <a:br>
                  <a:rPr lang="en-US" sz="2400" dirty="0"/>
                </a:br>
                <a:r>
                  <a:rPr lang="en-US" sz="2400" dirty="0"/>
                  <a:t>We call that fact:</a:t>
                </a:r>
              </a:p>
              <a:p>
                <a:pPr marL="457200" indent="-457200">
                  <a:buAutoNum type="alphaLcParenBoth"/>
                </a:pPr>
                <a:r>
                  <a:rPr lang="en-US" sz="2400" dirty="0"/>
                  <a:t>The Pigeonhole Principle</a:t>
                </a:r>
              </a:p>
              <a:p>
                <a:pPr marL="457200" indent="-457200">
                  <a:buAutoNum type="alphaLcParenBoth"/>
                </a:pPr>
                <a:r>
                  <a:rPr lang="en-US" sz="2400" dirty="0"/>
                  <a:t>Burnside's Counting Theorem</a:t>
                </a:r>
              </a:p>
              <a:p>
                <a:pPr marL="457200" indent="-457200">
                  <a:buAutoNum type="alphaLcParenBoth"/>
                </a:pPr>
                <a:r>
                  <a:rPr lang="en-US" sz="2400" dirty="0"/>
                  <a:t>The Coronavirus Calculation</a:t>
                </a: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171" y="3119984"/>
                <a:ext cx="6464018" cy="3200876"/>
              </a:xfrm>
              <a:prstGeom prst="rect">
                <a:avLst/>
              </a:prstGeom>
              <a:blipFill>
                <a:blip r:embed="rId25"/>
                <a:stretch>
                  <a:fillRect l="-1218" t="-942" r="-281" b="-2825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0576ED4-584F-6A42-BE70-5D28B212DC53}"/>
              </a:ext>
            </a:extLst>
          </p:cNvPr>
          <p:cNvSpPr txBox="1"/>
          <p:nvPr/>
        </p:nvSpPr>
        <p:spPr>
          <a:xfrm>
            <a:off x="5347855" y="6525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558010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uiExpand="1" build="p"/>
      <p:bldP spid="11" grpId="0"/>
      <p:bldP spid="45" grpId="0"/>
      <p:bldP spid="68" grpId="0" animBg="1"/>
      <p:bldP spid="6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6972" y="0"/>
            <a:ext cx="7880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Role of Theory in Computer Science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0741" y="1540946"/>
            <a:ext cx="5835259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400" b="1" dirty="0"/>
              <a:t>Applications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400" b="1" dirty="0"/>
              <a:t>Basic Research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400" b="1" dirty="0"/>
              <a:t>Connections to other fields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400" b="1" dirty="0"/>
              <a:t>What is the nature of computation?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FE982-F68A-6946-8E5D-480863FDB112}"/>
              </a:ext>
            </a:extLst>
          </p:cNvPr>
          <p:cNvSpPr txBox="1"/>
          <p:nvPr/>
        </p:nvSpPr>
        <p:spPr>
          <a:xfrm>
            <a:off x="5999018" y="6179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164701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2700" y="0"/>
            <a:ext cx="8459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Example 1 of Proving Non-regularity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136881" y="3173539"/>
                <a:ext cx="9038915" cy="3125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≥0} 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endParaRPr lang="en-US" sz="24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sz="2000" b="1" dirty="0"/>
                  <a:t>Show: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/>
                  <a:t> is not regular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Proof by Contradiction:</a:t>
                </a:r>
              </a:p>
              <a:p>
                <a:r>
                  <a:rPr lang="en-US" sz="2000" dirty="0"/>
                  <a:t>Assume (to get a contradiction)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u="sng" dirty="0"/>
                  <a:t>is</a:t>
                </a:r>
                <a:r>
                  <a:rPr lang="en-US" sz="2000" dirty="0"/>
                  <a:t> regular.</a:t>
                </a:r>
              </a:p>
              <a:p>
                <a:r>
                  <a:rPr lang="en-US" sz="2000" dirty="0"/>
                  <a:t>The pumping lemma gives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as above. 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/>
                  <a:t>.  </a:t>
                </a:r>
              </a:p>
              <a:p>
                <a:r>
                  <a:rPr lang="en-US" sz="2000" dirty="0"/>
                  <a:t>Pumping lemma says that can divide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𝑥𝑦𝑧</m:t>
                    </m:r>
                  </m:oMath>
                </a14:m>
                <a:r>
                  <a:rPr lang="en-US" sz="2000" dirty="0"/>
                  <a:t>  satisfying the 3 conditions.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But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𝑥𝑦𝑦𝑧</m:t>
                    </m:r>
                  </m:oMath>
                </a14:m>
                <a:r>
                  <a:rPr lang="en-US" sz="2000" dirty="0"/>
                  <a:t>  has excess 0s and thus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𝑥𝑦𝑦𝑧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contradicting the pumping lemma.</a:t>
                </a:r>
                <a:br>
                  <a:rPr lang="en-US" sz="2000" dirty="0"/>
                </a:br>
                <a:r>
                  <a:rPr lang="en-US" sz="2000" dirty="0"/>
                  <a:t>Therefore our assumption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/>
                  <a:t> is regular) is false.   We conclude that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/>
                  <a:t> is not regular.</a:t>
                </a:r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81" y="3173539"/>
                <a:ext cx="9038915" cy="3125279"/>
              </a:xfrm>
              <a:prstGeom prst="rect">
                <a:avLst/>
              </a:prstGeom>
              <a:blipFill>
                <a:blip r:embed="rId3"/>
                <a:stretch>
                  <a:fillRect l="-1011" t="-586" b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38924" y="1075877"/>
                <a:ext cx="6899130" cy="17181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Pumping Lemma:   </a:t>
                </a:r>
                <a:r>
                  <a:rPr lang="en-US" sz="2000" dirty="0"/>
                  <a:t>For every regular language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aseline="0" dirty="0"/>
                  <a:t>, there is a </a:t>
                </a:r>
                <a14:m>
                  <m:oMath xmlns:m="http://schemas.openxmlformats.org/officeDocument/2006/math"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baseline="0" dirty="0"/>
                  <a:t> </a:t>
                </a:r>
                <a:br>
                  <a:rPr lang="en-US" sz="2000" baseline="0" dirty="0"/>
                </a:br>
                <a:r>
                  <a:rPr lang="en-US" sz="2000" baseline="0" dirty="0"/>
                  <a:t>such that if  </a:t>
                </a:r>
                <a14:m>
                  <m:oMath xmlns:m="http://schemas.openxmlformats.org/officeDocument/2006/math"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aseline="0" dirty="0"/>
                  <a:t>  and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baseline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baseline="0" dirty="0"/>
                  <a:t>  then  </a:t>
                </a:r>
                <a14:m>
                  <m:oMath xmlns:m="http://schemas.openxmlformats.org/officeDocument/2006/math"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𝑥𝑦𝑧</m:t>
                    </m:r>
                  </m:oMath>
                </a14:m>
                <a:r>
                  <a:rPr lang="en-US" sz="2000" baseline="0" dirty="0"/>
                  <a:t>  where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1)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aseline="0" dirty="0"/>
                  <a:t>  for</a:t>
                </a:r>
                <a:r>
                  <a:rPr lang="en-US" sz="2000" dirty="0"/>
                  <a:t>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baseline="0" dirty="0"/>
                  <a:t>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baseline="0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baseline="0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b="0" i="1" baseline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baseline="0" dirty="0" smtClean="0">
                        <a:latin typeface="Cambria Math" panose="02040503050406030204" pitchFamily="18" charset="0"/>
                      </a:rPr>
                      <m:t>𝑦𝑦</m:t>
                    </m:r>
                    <m:r>
                      <a:rPr lang="en-US" sz="2000" b="0" i="1" baseline="0" dirty="0" smtClean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sz="2000" b="0" i="1" baseline="0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baseline="0" dirty="0"/>
                  <a:t> </a:t>
                </a:r>
              </a:p>
              <a:p>
                <a:r>
                  <a:rPr lang="en-US" sz="2000" dirty="0"/>
                  <a:t>  2)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l-GR" sz="2000" dirty="0"/>
                      <m:t>ε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  3)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 </a:t>
                </a: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24" y="1075877"/>
                <a:ext cx="6899130" cy="1718163"/>
              </a:xfrm>
              <a:prstGeom prst="rect">
                <a:avLst/>
              </a:prstGeom>
              <a:blipFill>
                <a:blip r:embed="rId10"/>
                <a:stretch>
                  <a:fillRect l="-882" t="-1408" b="-493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9528151" y="5021360"/>
            <a:ext cx="2161380" cy="547935"/>
            <a:chOff x="9528151" y="5021360"/>
            <a:chExt cx="2161380" cy="547935"/>
          </a:xfrm>
        </p:grpSpPr>
        <p:cxnSp>
          <p:nvCxnSpPr>
            <p:cNvPr id="48" name="Straight Connector 47"/>
            <p:cNvCxnSpPr/>
            <p:nvPr/>
          </p:nvCxnSpPr>
          <p:spPr>
            <a:xfrm flipV="1">
              <a:off x="9528151" y="5428796"/>
              <a:ext cx="842166" cy="3401"/>
            </a:xfrm>
            <a:prstGeom prst="line">
              <a:avLst/>
            </a:prstGeom>
            <a:ln w="9525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9681100" y="5230741"/>
                  <a:ext cx="558358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1100" y="5230741"/>
                  <a:ext cx="558358" cy="338554"/>
                </a:xfrm>
                <a:prstGeom prst="rect">
                  <a:avLst/>
                </a:prstGeom>
                <a:blipFill>
                  <a:blip r:embed="rId11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Group 2"/>
            <p:cNvGrpSpPr/>
            <p:nvPr/>
          </p:nvGrpSpPr>
          <p:grpSpPr>
            <a:xfrm>
              <a:off x="9591346" y="5021360"/>
              <a:ext cx="1509062" cy="380657"/>
              <a:chOff x="9315924" y="3515722"/>
              <a:chExt cx="1509062" cy="38065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/>
                  <p:cNvSpPr/>
                  <p:nvPr/>
                </p:nvSpPr>
                <p:spPr>
                  <a:xfrm>
                    <a:off x="10471235" y="3515722"/>
                    <a:ext cx="35375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2" name="Rectangle 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71235" y="3515722"/>
                    <a:ext cx="353751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/>
                  <p:cNvSpPr/>
                  <p:nvPr/>
                </p:nvSpPr>
                <p:spPr>
                  <a:xfrm>
                    <a:off x="9315924" y="3527047"/>
                    <a:ext cx="36798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Rectangle 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15924" y="3527047"/>
                    <a:ext cx="36798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/>
                  <p:cNvSpPr/>
                  <p:nvPr/>
                </p:nvSpPr>
                <p:spPr>
                  <a:xfrm>
                    <a:off x="9705760" y="3527047"/>
                    <a:ext cx="36798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Rectangle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760" y="3527047"/>
                    <a:ext cx="367986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5" name="Straight Connector 34"/>
            <p:cNvCxnSpPr/>
            <p:nvPr/>
          </p:nvCxnSpPr>
          <p:spPr>
            <a:xfrm flipV="1">
              <a:off x="9528152" y="5066499"/>
              <a:ext cx="2161379" cy="6801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 flipV="1">
              <a:off x="9981182" y="5072279"/>
              <a:ext cx="1456" cy="12988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 flipV="1">
              <a:off x="10370317" y="5081805"/>
              <a:ext cx="662" cy="12988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8878931" y="4686068"/>
            <a:ext cx="2892248" cy="400110"/>
            <a:chOff x="8878931" y="4686068"/>
            <a:chExt cx="2892248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8878931" y="4686068"/>
                  <a:ext cx="62985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8931" y="4686068"/>
                  <a:ext cx="629851" cy="4001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9446505" y="4701457"/>
                  <a:ext cx="23246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000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⋯000111⋯111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6505" y="4701457"/>
                  <a:ext cx="2324674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D5517CC-85B8-D647-9832-73BA93728ECB}"/>
              </a:ext>
            </a:extLst>
          </p:cNvPr>
          <p:cNvSpPr txBox="1"/>
          <p:nvPr/>
        </p:nvSpPr>
        <p:spPr>
          <a:xfrm>
            <a:off x="5597236" y="64146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27805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9862763" y="4051512"/>
            <a:ext cx="2161380" cy="542558"/>
            <a:chOff x="9862763" y="4051512"/>
            <a:chExt cx="2161380" cy="542558"/>
          </a:xfrm>
        </p:grpSpPr>
        <p:cxnSp>
          <p:nvCxnSpPr>
            <p:cNvPr id="67" name="Straight Connector 66"/>
            <p:cNvCxnSpPr/>
            <p:nvPr/>
          </p:nvCxnSpPr>
          <p:spPr>
            <a:xfrm flipV="1">
              <a:off x="9862763" y="4458948"/>
              <a:ext cx="842166" cy="3401"/>
            </a:xfrm>
            <a:prstGeom prst="line">
              <a:avLst/>
            </a:prstGeom>
            <a:ln w="9525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/>
                <p:cNvSpPr/>
                <p:nvPr/>
              </p:nvSpPr>
              <p:spPr>
                <a:xfrm>
                  <a:off x="10036032" y="4286293"/>
                  <a:ext cx="510844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68" name="Rectangle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6032" y="4286293"/>
                  <a:ext cx="510844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Connector 59"/>
            <p:cNvCxnSpPr/>
            <p:nvPr/>
          </p:nvCxnSpPr>
          <p:spPr>
            <a:xfrm flipV="1">
              <a:off x="9862764" y="4096651"/>
              <a:ext cx="2161379" cy="6801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 flipV="1">
              <a:off x="10315794" y="4102431"/>
              <a:ext cx="1456" cy="12988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 flipV="1">
              <a:off x="10704929" y="4111957"/>
              <a:ext cx="662" cy="12988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/>
            <p:cNvGrpSpPr/>
            <p:nvPr/>
          </p:nvGrpSpPr>
          <p:grpSpPr>
            <a:xfrm>
              <a:off x="9925958" y="4051512"/>
              <a:ext cx="1509062" cy="380657"/>
              <a:chOff x="9315924" y="3515722"/>
              <a:chExt cx="1509062" cy="38065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Rectangle 68"/>
                  <p:cNvSpPr/>
                  <p:nvPr/>
                </p:nvSpPr>
                <p:spPr>
                  <a:xfrm>
                    <a:off x="10471235" y="3515722"/>
                    <a:ext cx="35375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Rectangle 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71235" y="3515722"/>
                    <a:ext cx="353751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Rectangle 69"/>
                  <p:cNvSpPr/>
                  <p:nvPr/>
                </p:nvSpPr>
                <p:spPr>
                  <a:xfrm>
                    <a:off x="9315924" y="3527047"/>
                    <a:ext cx="36798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0" name="Rectangle 6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15924" y="3527047"/>
                    <a:ext cx="367986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Rectangle 70"/>
                  <p:cNvSpPr/>
                  <p:nvPr/>
                </p:nvSpPr>
                <p:spPr>
                  <a:xfrm>
                    <a:off x="9705760" y="3527047"/>
                    <a:ext cx="36798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1" name="Rectangle 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760" y="3527047"/>
                    <a:ext cx="367986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" name="TextBox 1"/>
          <p:cNvSpPr txBox="1"/>
          <p:nvPr/>
        </p:nvSpPr>
        <p:spPr>
          <a:xfrm>
            <a:off x="442700" y="0"/>
            <a:ext cx="8459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Example 2 of Proving Non-regularity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266699" y="3379201"/>
                <a:ext cx="8993045" cy="2923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𝑤𝑤</m:t>
                        </m:r>
                      </m:e>
                    </m:d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4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} .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 Say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4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={0,1}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.</a:t>
                </a:r>
              </a:p>
              <a:p>
                <a:r>
                  <a:rPr lang="en-US" sz="2000" b="1" dirty="0"/>
                  <a:t>Show: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 is not regular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Proof by Contradiction:</a:t>
                </a:r>
              </a:p>
              <a:p>
                <a:r>
                  <a:rPr lang="en-US" sz="2000" dirty="0"/>
                  <a:t>Assume (for contradiction)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u="sng" dirty="0"/>
                  <a:t>is</a:t>
                </a:r>
                <a:r>
                  <a:rPr lang="en-US" sz="2000" dirty="0"/>
                  <a:t> regular.</a:t>
                </a:r>
              </a:p>
              <a:p>
                <a:r>
                  <a:rPr lang="en-US" sz="2000" dirty="0"/>
                  <a:t>The pumping lemma gives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as above.  Need to choose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.   Which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Try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.  But that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u="sng" dirty="0"/>
                  <a:t>can</a:t>
                </a:r>
                <a:r>
                  <a:rPr lang="en-US" sz="2000" dirty="0"/>
                  <a:t> be pumped and stay inside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.   Bad choice.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Try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.   Show cannot be pumped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𝑥𝑦𝑧</m:t>
                    </m:r>
                  </m:oMath>
                </a14:m>
                <a:r>
                  <a:rPr lang="en-US" sz="2000" dirty="0"/>
                  <a:t>  satisfying the 3 conditions.</a:t>
                </a:r>
              </a:p>
              <a:p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𝑥𝑦𝑦𝑧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Contradiction!   Therefore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 is not regular.</a:t>
                </a:r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99" y="3379201"/>
                <a:ext cx="8993045" cy="2923877"/>
              </a:xfrm>
              <a:prstGeom prst="rect">
                <a:avLst/>
              </a:prstGeom>
              <a:blipFill>
                <a:blip r:embed="rId15"/>
                <a:stretch>
                  <a:fillRect l="-1085" t="-1667" r="-271" b="-2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9218102" y="5088914"/>
            <a:ext cx="2892249" cy="400110"/>
            <a:chOff x="9218102" y="5088914"/>
            <a:chExt cx="2892249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9218102" y="5088914"/>
                  <a:ext cx="62985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8102" y="5088914"/>
                  <a:ext cx="629851" cy="4001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9785676" y="5104303"/>
                  <a:ext cx="23246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000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⋯001000⋯001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5676" y="5104303"/>
                  <a:ext cx="2324675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/>
          <p:cNvGrpSpPr/>
          <p:nvPr/>
        </p:nvGrpSpPr>
        <p:grpSpPr>
          <a:xfrm>
            <a:off x="9867322" y="5424206"/>
            <a:ext cx="2161380" cy="555258"/>
            <a:chOff x="9867322" y="5424206"/>
            <a:chExt cx="2161380" cy="555258"/>
          </a:xfrm>
        </p:grpSpPr>
        <p:cxnSp>
          <p:nvCxnSpPr>
            <p:cNvPr id="48" name="Straight Connector 47"/>
            <p:cNvCxnSpPr/>
            <p:nvPr/>
          </p:nvCxnSpPr>
          <p:spPr>
            <a:xfrm flipV="1">
              <a:off x="9867322" y="5831642"/>
              <a:ext cx="842166" cy="3401"/>
            </a:xfrm>
            <a:prstGeom prst="line">
              <a:avLst/>
            </a:prstGeom>
            <a:ln w="9525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10027891" y="5671687"/>
                  <a:ext cx="510844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7891" y="5671687"/>
                  <a:ext cx="510844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Connector 34"/>
            <p:cNvCxnSpPr/>
            <p:nvPr/>
          </p:nvCxnSpPr>
          <p:spPr>
            <a:xfrm flipV="1">
              <a:off x="9867323" y="5469345"/>
              <a:ext cx="2161379" cy="6801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 flipV="1">
              <a:off x="10320353" y="5475125"/>
              <a:ext cx="1456" cy="12988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 flipV="1">
              <a:off x="10709488" y="5484651"/>
              <a:ext cx="662" cy="12988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9930517" y="5424206"/>
              <a:ext cx="1509062" cy="380657"/>
              <a:chOff x="9315924" y="3515722"/>
              <a:chExt cx="1509062" cy="38065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/>
                  <p:cNvSpPr/>
                  <p:nvPr/>
                </p:nvSpPr>
                <p:spPr>
                  <a:xfrm>
                    <a:off x="10471235" y="3515722"/>
                    <a:ext cx="35375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2" name="Rectangle 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71235" y="3515722"/>
                    <a:ext cx="353751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/>
                  <p:cNvSpPr/>
                  <p:nvPr/>
                </p:nvSpPr>
                <p:spPr>
                  <a:xfrm>
                    <a:off x="9315924" y="3527047"/>
                    <a:ext cx="36798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Rectangle 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15924" y="3527047"/>
                    <a:ext cx="36798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/>
                  <p:cNvSpPr/>
                  <p:nvPr/>
                </p:nvSpPr>
                <p:spPr>
                  <a:xfrm>
                    <a:off x="9705760" y="3527047"/>
                    <a:ext cx="36798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Rectangle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760" y="3527047"/>
                    <a:ext cx="367986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38924" y="1075877"/>
                <a:ext cx="6899130" cy="17181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Pumping Lemma:   </a:t>
                </a:r>
                <a:r>
                  <a:rPr lang="en-US" sz="2000" dirty="0"/>
                  <a:t>For every regular language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aseline="0" dirty="0"/>
                  <a:t>, there is a </a:t>
                </a:r>
                <a14:m>
                  <m:oMath xmlns:m="http://schemas.openxmlformats.org/officeDocument/2006/math"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baseline="0" dirty="0"/>
                  <a:t> </a:t>
                </a:r>
                <a:br>
                  <a:rPr lang="en-US" sz="2000" baseline="0" dirty="0"/>
                </a:br>
                <a:r>
                  <a:rPr lang="en-US" sz="2000" baseline="0" dirty="0"/>
                  <a:t>such that if  </a:t>
                </a:r>
                <a14:m>
                  <m:oMath xmlns:m="http://schemas.openxmlformats.org/officeDocument/2006/math"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aseline="0" dirty="0"/>
                  <a:t>  and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baseline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baseline="0" dirty="0"/>
                  <a:t>  then  </a:t>
                </a:r>
                <a14:m>
                  <m:oMath xmlns:m="http://schemas.openxmlformats.org/officeDocument/2006/math"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𝑥𝑦𝑧</m:t>
                    </m:r>
                  </m:oMath>
                </a14:m>
                <a:r>
                  <a:rPr lang="en-US" sz="2000" baseline="0" dirty="0"/>
                  <a:t>  where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1)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aseline="0" dirty="0"/>
                  <a:t>  for</a:t>
                </a:r>
                <a:r>
                  <a:rPr lang="en-US" sz="2000" dirty="0"/>
                  <a:t>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baseline="0" dirty="0"/>
                  <a:t>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baseline="0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baseline="0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b="0" i="1" baseline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baseline="0" dirty="0" smtClean="0">
                        <a:latin typeface="Cambria Math" panose="02040503050406030204" pitchFamily="18" charset="0"/>
                      </a:rPr>
                      <m:t>𝑦𝑦</m:t>
                    </m:r>
                    <m:r>
                      <a:rPr lang="en-US" sz="2000" b="0" i="1" baseline="0" dirty="0" smtClean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sz="2000" b="0" i="1" baseline="0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baseline="0" dirty="0"/>
                  <a:t> </a:t>
                </a:r>
              </a:p>
              <a:p>
                <a:r>
                  <a:rPr lang="en-US" sz="2000" dirty="0"/>
                  <a:t>  2)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l-GR" sz="2000" dirty="0"/>
                      <m:t>ε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  3)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 </a:t>
                </a: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24" y="1075877"/>
                <a:ext cx="6899130" cy="1718163"/>
              </a:xfrm>
              <a:prstGeom prst="rect">
                <a:avLst/>
              </a:prstGeom>
              <a:blipFill>
                <a:blip r:embed="rId18"/>
                <a:stretch>
                  <a:fillRect l="-882" t="-1408" b="-493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9213543" y="3716220"/>
            <a:ext cx="2892249" cy="400110"/>
            <a:chOff x="9213543" y="3716220"/>
            <a:chExt cx="2892249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/>
                <p:cNvSpPr/>
                <p:nvPr/>
              </p:nvSpPr>
              <p:spPr>
                <a:xfrm>
                  <a:off x="9213543" y="3716220"/>
                  <a:ext cx="62985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1" name="Rectangle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3543" y="3716220"/>
                  <a:ext cx="629851" cy="40011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/>
                <p:cNvSpPr/>
                <p:nvPr/>
              </p:nvSpPr>
              <p:spPr>
                <a:xfrm>
                  <a:off x="9781117" y="3731609"/>
                  <a:ext cx="23246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000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⋯000000⋯000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117" y="3731609"/>
                  <a:ext cx="2324675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0941698" y="4371415"/>
                <a:ext cx="9292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1698" y="4371415"/>
                <a:ext cx="929229" cy="369332"/>
              </a:xfrm>
              <a:prstGeom prst="rect">
                <a:avLst/>
              </a:prstGeom>
              <a:blipFill>
                <a:blip r:embed="rId2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349500" y="5181293"/>
            <a:ext cx="5969000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206E75-54D0-FE47-AA51-299ED044AF33}"/>
              </a:ext>
            </a:extLst>
          </p:cNvPr>
          <p:cNvSpPr txBox="1"/>
          <p:nvPr/>
        </p:nvSpPr>
        <p:spPr>
          <a:xfrm>
            <a:off x="6179127" y="6511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63777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uiExpand="1" build="p"/>
      <p:bldP spid="17" grpId="0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2700" y="0"/>
            <a:ext cx="8459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Example 3 of Proving Non-regularity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79400" y="1075877"/>
                <a:ext cx="9854146" cy="34470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Variant:  </a:t>
                </a:r>
                <a:r>
                  <a:rPr lang="en-US" sz="2400" dirty="0"/>
                  <a:t>Combine closure properties with the Pumping Lemma.</a:t>
                </a:r>
              </a:p>
              <a:p>
                <a:endParaRPr lang="en-US" sz="2000" dirty="0"/>
              </a:p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has equal numbers of 0s and 1s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sz="2000" b="1" dirty="0"/>
                  <a:t>Show: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is not regular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Proof by Contradiction: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Assume (for contradiction)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u="sng" dirty="0"/>
                  <a:t>is</a:t>
                </a:r>
                <a:r>
                  <a:rPr lang="en-US" sz="2000" dirty="0"/>
                  <a:t> regular.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We know that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 is regular so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∩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is regular (closure under intersection).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But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∩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and we already showed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/>
                  <a:t> is not regular.  Contradiction!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Therefore our assumption is false, so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is not regular.</a:t>
                </a: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00" y="1075877"/>
                <a:ext cx="9854146" cy="3447098"/>
              </a:xfrm>
              <a:prstGeom prst="rect">
                <a:avLst/>
              </a:prstGeom>
              <a:blipFill>
                <a:blip r:embed="rId3"/>
                <a:stretch>
                  <a:fillRect l="-990" t="-1413" b="-212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C027CCB-7F3D-1542-92E3-03A212FC6851}"/>
              </a:ext>
            </a:extLst>
          </p:cNvPr>
          <p:cNvSpPr txBox="1"/>
          <p:nvPr/>
        </p:nvSpPr>
        <p:spPr>
          <a:xfrm>
            <a:off x="5347855" y="63869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8348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Context Free Grammars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032986" y="835192"/>
            <a:ext cx="2929378" cy="1785104"/>
            <a:chOff x="2577931" y="1327635"/>
            <a:chExt cx="2929378" cy="1785104"/>
          </a:xfrm>
        </p:grpSpPr>
        <p:sp>
          <p:nvSpPr>
            <p:cNvPr id="9" name="Rectangle 8"/>
            <p:cNvSpPr/>
            <p:nvPr/>
          </p:nvSpPr>
          <p:spPr>
            <a:xfrm>
              <a:off x="2577931" y="1327635"/>
              <a:ext cx="1031051" cy="17851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316901" y="2020132"/>
              <a:ext cx="219040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white"/>
                  </a:solidFill>
                  <a:latin typeface="Calibri Light" panose="020F0302020204030204"/>
                </a:rPr>
                <a:t>(Substitution) Rules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6918" y="2620296"/>
                <a:ext cx="6177266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Rule:</a:t>
                </a:r>
                <a:r>
                  <a:rPr lang="en-US" sz="2000" dirty="0"/>
                  <a:t>   Variable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string of variables and terminals</a:t>
                </a:r>
              </a:p>
              <a:p>
                <a:r>
                  <a:rPr lang="en-US" sz="2000" b="1" dirty="0">
                    <a:solidFill>
                      <a:schemeClr val="tx1"/>
                    </a:solidFill>
                  </a:rPr>
                  <a:t>Variables:   </a:t>
                </a:r>
                <a:r>
                  <a:rPr lang="en-US" sz="2000" dirty="0">
                    <a:solidFill>
                      <a:schemeClr val="tx1"/>
                    </a:solidFill>
                  </a:rPr>
                  <a:t>Symbols appearing on left-hand side of rule</a:t>
                </a:r>
              </a:p>
              <a:p>
                <a:r>
                  <a:rPr lang="en-US" sz="2000" b="1" dirty="0">
                    <a:solidFill>
                      <a:schemeClr val="tx1"/>
                    </a:solidFill>
                  </a:rPr>
                  <a:t>Terminals:</a:t>
                </a:r>
                <a:r>
                  <a:rPr lang="en-US" sz="2000" dirty="0">
                    <a:solidFill>
                      <a:schemeClr val="tx1"/>
                    </a:solidFill>
                  </a:rPr>
                  <a:t>   Symbols appearing only on right-hand 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ide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r>
                  <a:rPr lang="en-US" sz="2000" b="1" dirty="0"/>
                  <a:t>Start Variable:  T</a:t>
                </a:r>
                <a:r>
                  <a:rPr lang="en-US" sz="2000" dirty="0"/>
                  <a:t>op left symbol </a:t>
                </a:r>
              </a:p>
              <a:p>
                <a:endParaRPr lang="en-US" sz="2000" dirty="0"/>
              </a:p>
              <a:p>
                <a:r>
                  <a:rPr lang="en-US" sz="2400" b="1" dirty="0"/>
                  <a:t>Grammars generate strings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Write down start variable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Replace any variable according to a rule </a:t>
                </a:r>
                <a:br>
                  <a:rPr lang="en-US" sz="2000" dirty="0"/>
                </a:br>
                <a:r>
                  <a:rPr lang="en-US" sz="2000" dirty="0"/>
                  <a:t> Repeat until only terminals remain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Result is the generated string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the language of all generated strings.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18" y="2620296"/>
                <a:ext cx="6177266" cy="3539430"/>
              </a:xfrm>
              <a:prstGeom prst="rect">
                <a:avLst/>
              </a:prstGeom>
              <a:blipFill>
                <a:blip r:embed="rId3"/>
                <a:stretch>
                  <a:fillRect l="-1479" t="-1034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6368840" y="2620295"/>
            <a:ext cx="87556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prstClr val="white"/>
                </a:solidFill>
                <a:latin typeface="Calibri Light" panose="020F0302020204030204"/>
              </a:rPr>
              <a:t>3 rules</a:t>
            </a:r>
          </a:p>
          <a:p>
            <a:r>
              <a:rPr lang="en-US" sz="2000" dirty="0">
                <a:solidFill>
                  <a:prstClr val="white"/>
                </a:solidFill>
                <a:latin typeface="Calibri Light" panose="020F0302020204030204"/>
              </a:rPr>
              <a:t>R,S</a:t>
            </a:r>
          </a:p>
          <a:p>
            <a:r>
              <a:rPr lang="en-US" sz="2000" dirty="0">
                <a:solidFill>
                  <a:prstClr val="white"/>
                </a:solidFill>
                <a:latin typeface="Calibri Light" panose="020F0302020204030204"/>
              </a:rPr>
              <a:t>0,1</a:t>
            </a:r>
          </a:p>
          <a:p>
            <a:r>
              <a:rPr lang="en-US" sz="2000" dirty="0">
                <a:solidFill>
                  <a:prstClr val="white"/>
                </a:solidFill>
                <a:latin typeface="Calibri Light" panose="020F0302020204030204"/>
              </a:rPr>
              <a:t>S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446928" y="3081960"/>
                <a:ext cx="377936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Example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generating a string  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6928" y="3081960"/>
                <a:ext cx="3779368" cy="400110"/>
              </a:xfrm>
              <a:prstGeom prst="rect">
                <a:avLst/>
              </a:prstGeom>
              <a:blipFill>
                <a:blip r:embed="rId4"/>
                <a:stretch>
                  <a:fillRect l="-1774" t="-9231" r="-806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/>
          <p:cNvGrpSpPr/>
          <p:nvPr/>
        </p:nvGrpSpPr>
        <p:grpSpPr>
          <a:xfrm>
            <a:off x="380948" y="804414"/>
            <a:ext cx="2156071" cy="1615828"/>
            <a:chOff x="380948" y="804414"/>
            <a:chExt cx="2156071" cy="16158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933919" y="1035247"/>
                  <a:ext cx="1603100" cy="13849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S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r>
                    <a:rPr lang="en-US" sz="2400" dirty="0">
                      <a:solidFill>
                        <a:schemeClr val="tx1"/>
                      </a:solidFill>
                    </a:rPr>
                    <a:t>0</a:t>
                  </a:r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S</a:t>
                  </a:r>
                  <a:r>
                    <a:rPr lang="en-US" sz="2400" dirty="0">
                      <a:solidFill>
                        <a:schemeClr val="tx1"/>
                      </a:solidFill>
                    </a:rPr>
                    <a:t>1</a:t>
                  </a:r>
                </a:p>
                <a:p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S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R</a:t>
                  </a:r>
                </a:p>
                <a:p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R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ε</m:t>
                      </m:r>
                    </m:oMath>
                  </a14:m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endParaRPr lang="en-US" sz="2800" i="0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919" y="1035247"/>
                  <a:ext cx="1603100" cy="1384995"/>
                </a:xfrm>
                <a:prstGeom prst="rect">
                  <a:avLst/>
                </a:prstGeom>
                <a:blipFill>
                  <a:blip r:embed="rId5"/>
                  <a:stretch>
                    <a:fillRect l="-7605" t="-4405" b="-118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380948" y="804414"/>
                  <a:ext cx="57400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948" y="804414"/>
                  <a:ext cx="574003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9087198" y="3594013"/>
                <a:ext cx="1000595" cy="24006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ts val="1200"/>
                  </a:spcBef>
                </a:pPr>
                <a:r>
                  <a:rPr lang="en-US" sz="2400" dirty="0">
                    <a:solidFill>
                      <a:prstClr val="white"/>
                    </a:solidFill>
                    <a:latin typeface="Calibri Light" panose="020F0302020204030204"/>
                  </a:rPr>
                  <a:t>S</a:t>
                </a:r>
              </a:p>
              <a:p>
                <a:pPr algn="ctr">
                  <a:spcBef>
                    <a:spcPts val="1200"/>
                  </a:spcBef>
                </a:pPr>
                <a:r>
                  <a:rPr lang="en-US" sz="700" spc="700" dirty="0">
                    <a:solidFill>
                      <a:prstClr val="white"/>
                    </a:solidFill>
                  </a:rPr>
                  <a:t> </a:t>
                </a:r>
                <a:r>
                  <a:rPr lang="en-US" sz="2000" spc="700" dirty="0">
                    <a:solidFill>
                      <a:prstClr val="white"/>
                    </a:solidFill>
                  </a:rPr>
                  <a:t>0</a:t>
                </a:r>
                <a:r>
                  <a:rPr lang="en-US" sz="2400" spc="700" dirty="0">
                    <a:solidFill>
                      <a:prstClr val="white"/>
                    </a:solidFill>
                    <a:latin typeface="Calibri Light" panose="020F0302020204030204"/>
                  </a:rPr>
                  <a:t>S</a:t>
                </a:r>
                <a:r>
                  <a:rPr lang="en-US" sz="2000" spc="700" dirty="0">
                    <a:solidFill>
                      <a:prstClr val="white"/>
                    </a:solidFill>
                  </a:rPr>
                  <a:t>1</a:t>
                </a:r>
              </a:p>
              <a:p>
                <a:pPr algn="ctr">
                  <a:spcBef>
                    <a:spcPts val="1200"/>
                  </a:spcBef>
                </a:pPr>
                <a:r>
                  <a:rPr lang="en-US" sz="700" spc="700" dirty="0">
                    <a:solidFill>
                      <a:prstClr val="white"/>
                    </a:solidFill>
                  </a:rPr>
                  <a:t> </a:t>
                </a:r>
                <a:r>
                  <a:rPr lang="en-US" sz="2000" spc="700" dirty="0">
                    <a:solidFill>
                      <a:prstClr val="white"/>
                    </a:solidFill>
                  </a:rPr>
                  <a:t>0</a:t>
                </a:r>
                <a:r>
                  <a:rPr lang="en-US" sz="2400" spc="700" dirty="0">
                    <a:solidFill>
                      <a:prstClr val="white"/>
                    </a:solidFill>
                    <a:latin typeface="Calibri Light" panose="020F0302020204030204"/>
                  </a:rPr>
                  <a:t>S</a:t>
                </a:r>
                <a:r>
                  <a:rPr lang="en-US" sz="2000" spc="700" dirty="0">
                    <a:solidFill>
                      <a:prstClr val="white"/>
                    </a:solidFill>
                  </a:rPr>
                  <a:t>1</a:t>
                </a:r>
              </a:p>
              <a:p>
                <a:pPr algn="ctr">
                  <a:spcBef>
                    <a:spcPts val="1200"/>
                  </a:spcBef>
                </a:pPr>
                <a:r>
                  <a:rPr lang="en-US" sz="2400" dirty="0">
                    <a:solidFill>
                      <a:prstClr val="white"/>
                    </a:solidFill>
                    <a:latin typeface="Calibri Light" panose="020F0302020204030204"/>
                  </a:rPr>
                  <a:t>R</a:t>
                </a:r>
              </a:p>
              <a:p>
                <a:pPr algn="ctr"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>
                          <a:latin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sz="2400" dirty="0">
                  <a:solidFill>
                    <a:prstClr val="white"/>
                  </a:solidFill>
                  <a:latin typeface="Calibri Light" panose="020F0302020204030204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198" y="3594013"/>
                <a:ext cx="1000595" cy="2400657"/>
              </a:xfrm>
              <a:prstGeom prst="rect">
                <a:avLst/>
              </a:prstGeom>
              <a:blipFill>
                <a:blip r:embed="rId7"/>
                <a:stretch>
                  <a:fillRect t="-2036" r="-4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12226296" y="2747602"/>
            <a:ext cx="914400" cy="91440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9374445" y="3980317"/>
            <a:ext cx="406400" cy="273050"/>
            <a:chOff x="9769475" y="4010025"/>
            <a:chExt cx="406400" cy="273050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9769475" y="4010025"/>
              <a:ext cx="169864" cy="27305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9982524" y="4010025"/>
              <a:ext cx="0" cy="24526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0035355" y="4010025"/>
              <a:ext cx="140520" cy="27305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Connector 36"/>
          <p:cNvCxnSpPr/>
          <p:nvPr/>
        </p:nvCxnSpPr>
        <p:spPr>
          <a:xfrm>
            <a:off x="9584246" y="5001873"/>
            <a:ext cx="0" cy="245269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9584246" y="5485267"/>
            <a:ext cx="0" cy="176213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0147499" y="3594013"/>
            <a:ext cx="867545" cy="2492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400" dirty="0">
                <a:solidFill>
                  <a:prstClr val="white"/>
                </a:solidFill>
                <a:latin typeface="Calibri Light" panose="020F0302020204030204"/>
              </a:rPr>
              <a:t>S</a:t>
            </a:r>
          </a:p>
          <a:p>
            <a:pPr algn="ctr">
              <a:spcBef>
                <a:spcPts val="1200"/>
              </a:spcBef>
            </a:pPr>
            <a:r>
              <a:rPr lang="en-US" sz="2000" dirty="0">
                <a:solidFill>
                  <a:prstClr val="white"/>
                </a:solidFill>
              </a:rPr>
              <a:t>0</a:t>
            </a:r>
            <a:r>
              <a:rPr lang="en-US" sz="2400" dirty="0">
                <a:solidFill>
                  <a:prstClr val="white"/>
                </a:solidFill>
                <a:latin typeface="Calibri Light" panose="020F0302020204030204"/>
              </a:rPr>
              <a:t>S</a:t>
            </a:r>
            <a:r>
              <a:rPr lang="en-US" sz="2000" dirty="0">
                <a:solidFill>
                  <a:prstClr val="white"/>
                </a:solidFill>
              </a:rPr>
              <a:t>1</a:t>
            </a:r>
          </a:p>
          <a:p>
            <a:pPr algn="ctr">
              <a:spcBef>
                <a:spcPts val="1200"/>
              </a:spcBef>
            </a:pPr>
            <a:r>
              <a:rPr lang="en-US" sz="2000" dirty="0">
                <a:solidFill>
                  <a:prstClr val="white"/>
                </a:solidFill>
              </a:rPr>
              <a:t>00</a:t>
            </a:r>
            <a:r>
              <a:rPr lang="en-US" sz="2400" dirty="0">
                <a:solidFill>
                  <a:prstClr val="white"/>
                </a:solidFill>
                <a:latin typeface="Calibri Light" panose="020F0302020204030204"/>
              </a:rPr>
              <a:t>S</a:t>
            </a:r>
            <a:r>
              <a:rPr lang="en-US" sz="2000" dirty="0">
                <a:solidFill>
                  <a:prstClr val="white"/>
                </a:solidFill>
              </a:rPr>
              <a:t>11</a:t>
            </a:r>
          </a:p>
          <a:p>
            <a:pPr lvl="0" algn="ctr">
              <a:spcBef>
                <a:spcPts val="1200"/>
              </a:spcBef>
            </a:pPr>
            <a:r>
              <a:rPr lang="en-US" sz="2000" dirty="0">
                <a:solidFill>
                  <a:prstClr val="white"/>
                </a:solidFill>
              </a:rPr>
              <a:t>00</a:t>
            </a:r>
            <a:r>
              <a:rPr lang="en-US" sz="2400" dirty="0">
                <a:solidFill>
                  <a:prstClr val="white"/>
                </a:solidFill>
                <a:latin typeface="Calibri Light" panose="020F0302020204030204"/>
              </a:rPr>
              <a:t>R</a:t>
            </a:r>
            <a:r>
              <a:rPr lang="en-US" sz="2000" dirty="0">
                <a:solidFill>
                  <a:prstClr val="white"/>
                </a:solidFill>
              </a:rPr>
              <a:t>11</a:t>
            </a:r>
          </a:p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prstClr val="white"/>
                </a:solidFill>
              </a:rPr>
              <a:t>0011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9381046" y="4473236"/>
            <a:ext cx="406400" cy="273050"/>
            <a:chOff x="9769475" y="4010025"/>
            <a:chExt cx="406400" cy="273050"/>
          </a:xfrm>
        </p:grpSpPr>
        <p:cxnSp>
          <p:nvCxnSpPr>
            <p:cNvPr id="29" name="Straight Connector 28"/>
            <p:cNvCxnSpPr/>
            <p:nvPr/>
          </p:nvCxnSpPr>
          <p:spPr>
            <a:xfrm flipH="1">
              <a:off x="9769475" y="4010025"/>
              <a:ext cx="169864" cy="27305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982524" y="4010025"/>
              <a:ext cx="0" cy="24526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0035355" y="4010025"/>
              <a:ext cx="140520" cy="27305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9196645" y="3945282"/>
            <a:ext cx="1726213" cy="527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9196645" y="4463711"/>
            <a:ext cx="1726213" cy="527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196644" y="4991666"/>
            <a:ext cx="1726213" cy="493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196643" y="5485267"/>
            <a:ext cx="1726213" cy="452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8446928" y="5919058"/>
                <a:ext cx="3274358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≥0}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6928" y="5919058"/>
                <a:ext cx="3274358" cy="50917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6368840" y="2158629"/>
                <a:ext cx="8817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:</a:t>
                </a: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840" y="2158629"/>
                <a:ext cx="881780" cy="461665"/>
              </a:xfrm>
              <a:prstGeom prst="rect">
                <a:avLst/>
              </a:prstGeom>
              <a:blipFill>
                <a:blip r:embed="rId9"/>
                <a:stretch>
                  <a:fillRect l="-11111" t="-10526" r="-6250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7661404" y="3594013"/>
            <a:ext cx="13960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/>
              <a:t>Tree of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083488" y="3636744"/>
            <a:ext cx="10462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Resulting</a:t>
            </a:r>
            <a:br>
              <a:rPr lang="en-US" dirty="0"/>
            </a:br>
            <a:r>
              <a:rPr lang="en-US" dirty="0"/>
              <a:t>string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0823853" y="5592903"/>
                <a:ext cx="109639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3853" y="5592903"/>
                <a:ext cx="1096390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10922856" y="6448554"/>
            <a:ext cx="1205779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3.3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6368840" y="2118539"/>
            <a:ext cx="5692936" cy="4207220"/>
            <a:chOff x="6368840" y="2118539"/>
            <a:chExt cx="5692936" cy="4207220"/>
          </a:xfrm>
        </p:grpSpPr>
        <p:grpSp>
          <p:nvGrpSpPr>
            <p:cNvPr id="21" name="Group 20"/>
            <p:cNvGrpSpPr/>
            <p:nvPr/>
          </p:nvGrpSpPr>
          <p:grpSpPr>
            <a:xfrm>
              <a:off x="6410141" y="2601663"/>
              <a:ext cx="5651635" cy="3724096"/>
              <a:chOff x="6477000" y="-187638"/>
              <a:chExt cx="5651635" cy="372409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6477000" y="-187638"/>
                    <a:ext cx="5651635" cy="3724096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FFC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>
                        <a:solidFill>
                          <a:srgbClr val="FFC000"/>
                        </a:solidFill>
                      </a:rPr>
                      <a:t>Check-in 3.3</a:t>
                    </a:r>
                  </a:p>
                  <a:p>
                    <a:pPr marL="457200" indent="-457200">
                      <a:buAutoNum type="alphaLcParenBoth"/>
                    </a:pPr>
                    <a:endParaRPr lang="en-US" sz="2400" dirty="0"/>
                  </a:p>
                  <a:p>
                    <a:pPr marL="457200" indent="-457200">
                      <a:buAutoNum type="alphaLcParenBoth"/>
                    </a:pPr>
                    <a:endParaRPr lang="en-US" sz="2400" dirty="0"/>
                  </a:p>
                  <a:p>
                    <a:endParaRPr lang="en-US" sz="2400" dirty="0"/>
                  </a:p>
                  <a:p>
                    <a:r>
                      <a:rPr lang="en-US" sz="2400" dirty="0"/>
                      <a:t>Check </a:t>
                    </a:r>
                    <a:r>
                      <a:rPr lang="en-US" sz="2400" u="sng" dirty="0"/>
                      <a:t>all</a:t>
                    </a:r>
                    <a:r>
                      <a:rPr lang="en-US" sz="2400" dirty="0"/>
                      <a:t> of the strings that are in </a:t>
                    </a:r>
                    <a14:m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a14:m>
                    <a:endParaRPr lang="en-US" sz="2400" dirty="0"/>
                  </a:p>
                  <a:p>
                    <a:pPr marL="457200" indent="-457200">
                      <a:spcBef>
                        <a:spcPts val="600"/>
                      </a:spcBef>
                      <a:buAutoNum type="alphaLcParenBoth"/>
                    </a:pPr>
                    <a:r>
                      <a:rPr lang="en-US" sz="2400" dirty="0"/>
                      <a:t>001101</a:t>
                    </a:r>
                  </a:p>
                  <a:p>
                    <a:pPr marL="457200" indent="-457200">
                      <a:spcBef>
                        <a:spcPts val="600"/>
                      </a:spcBef>
                      <a:buAutoNum type="alphaLcParenBoth"/>
                    </a:pPr>
                    <a:r>
                      <a:rPr lang="en-US" sz="2400" dirty="0"/>
                      <a:t>000111</a:t>
                    </a:r>
                  </a:p>
                  <a:p>
                    <a:pPr marL="457200" indent="-457200">
                      <a:spcBef>
                        <a:spcPts val="600"/>
                      </a:spcBef>
                      <a:buAutoNum type="alphaLcParenBoth"/>
                    </a:pPr>
                    <a:r>
                      <a:rPr lang="en-US" sz="2400" dirty="0"/>
                      <a:t>1010</a:t>
                    </a:r>
                  </a:p>
                  <a:p>
                    <a:pPr marL="457200" indent="-457200">
                      <a:spcBef>
                        <a:spcPts val="600"/>
                      </a:spcBef>
                      <a:buAutoNum type="alphaLcParenBoth"/>
                    </a:pPr>
                    <a:r>
                      <a:rPr lang="en-US" sz="2400" dirty="0"/>
                      <a:t>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2400">
                            <a:latin typeface="Cambria Math" panose="02040503050406030204" pitchFamily="18" charset="0"/>
                          </a:rPr>
                          <m:t>ε</m:t>
                        </m:r>
                      </m:oMath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7000" y="-187638"/>
                    <a:ext cx="5651635" cy="372409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393" t="-810" b="-2269"/>
                    </a:stretch>
                  </a:blipFill>
                  <a:ln w="38100">
                    <a:solidFill>
                      <a:srgbClr val="FFC00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9442846" y="-100763"/>
                    <a:ext cx="1603100" cy="13849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>
                        <a:solidFill>
                          <a:schemeClr val="tx1"/>
                        </a:solidFill>
                        <a:latin typeface="+mj-lt"/>
                      </a:rPr>
                      <a:t>S </a:t>
                    </a:r>
                    <a14:m>
                      <m:oMath xmlns:m="http://schemas.openxmlformats.org/officeDocument/2006/math"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2800" dirty="0">
                        <a:solidFill>
                          <a:schemeClr val="tx1"/>
                        </a:solidFill>
                        <a:latin typeface="+mj-lt"/>
                      </a:rPr>
                      <a:t> RR</a:t>
                    </a:r>
                  </a:p>
                  <a:p>
                    <a:pPr lvl="0"/>
                    <a:r>
                      <a:rPr lang="en-US" sz="2800" dirty="0">
                        <a:solidFill>
                          <a:schemeClr val="tx1"/>
                        </a:solidFill>
                        <a:latin typeface="+mj-lt"/>
                      </a:rPr>
                      <a:t>R </a:t>
                    </a:r>
                    <a14:m>
                      <m:oMath xmlns:m="http://schemas.openxmlformats.org/officeDocument/2006/math"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2800" dirty="0">
                        <a:solidFill>
                          <a:schemeClr val="tx1"/>
                        </a:solidFill>
                        <a:latin typeface="+mj-lt"/>
                      </a:rPr>
                      <a:t> </a:t>
                    </a:r>
                    <a:r>
                      <a:rPr lang="en-US" sz="2400" dirty="0">
                        <a:solidFill>
                          <a:prstClr val="white"/>
                        </a:solidFill>
                      </a:rPr>
                      <a:t>0</a:t>
                    </a:r>
                    <a:r>
                      <a:rPr lang="en-US" sz="2800" dirty="0">
                        <a:solidFill>
                          <a:prstClr val="white"/>
                        </a:solidFill>
                        <a:latin typeface="Calibri Light" panose="020F0302020204030204"/>
                      </a:rPr>
                      <a:t>R</a:t>
                    </a:r>
                    <a:r>
                      <a:rPr lang="en-US" sz="2400" dirty="0">
                        <a:solidFill>
                          <a:prstClr val="white"/>
                        </a:solidFill>
                      </a:rPr>
                      <a:t>1</a:t>
                    </a:r>
                  </a:p>
                  <a:p>
                    <a:r>
                      <a:rPr lang="en-US" sz="2800" dirty="0">
                        <a:solidFill>
                          <a:schemeClr val="tx1"/>
                        </a:solidFill>
                        <a:latin typeface="+mj-lt"/>
                      </a:rPr>
                      <a:t>R </a:t>
                    </a:r>
                    <a14:m>
                      <m:oMath xmlns:m="http://schemas.openxmlformats.org/officeDocument/2006/math"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2800" dirty="0">
                        <a:solidFill>
                          <a:schemeClr val="tx1"/>
                        </a:solidFill>
                        <a:latin typeface="+mj-lt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ε</m:t>
                        </m:r>
                      </m:oMath>
                    </a14:m>
                    <a:r>
                      <a:rPr lang="en-US" sz="2800" dirty="0">
                        <a:solidFill>
                          <a:schemeClr val="tx1"/>
                        </a:solidFill>
                        <a:latin typeface="+mj-lt"/>
                      </a:rPr>
                      <a:t> </a:t>
                    </a:r>
                    <a:endParaRPr lang="en-US" sz="2800" i="0" dirty="0">
                      <a:solidFill>
                        <a:schemeClr val="tx1"/>
                      </a:solidFill>
                      <a:latin typeface="+mj-lt"/>
                    </a:endParaRPr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42846" y="-100763"/>
                    <a:ext cx="1603100" cy="138499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7605" t="-3965" b="-1189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/>
                  <p:cNvSpPr/>
                  <p:nvPr/>
                </p:nvSpPr>
                <p:spPr>
                  <a:xfrm>
                    <a:off x="8669880" y="-100763"/>
                    <a:ext cx="58112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48" name="Rectangle 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69880" y="-100763"/>
                    <a:ext cx="581120" cy="4616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31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2" name="Rectangle 21"/>
            <p:cNvSpPr/>
            <p:nvPr/>
          </p:nvSpPr>
          <p:spPr>
            <a:xfrm>
              <a:off x="6368840" y="2118539"/>
              <a:ext cx="950224" cy="473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37A11ED-B291-5547-A78C-BCE60BF51A2C}"/>
              </a:ext>
            </a:extLst>
          </p:cNvPr>
          <p:cNvSpPr txBox="1"/>
          <p:nvPr/>
        </p:nvSpPr>
        <p:spPr>
          <a:xfrm>
            <a:off x="5347855" y="64562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0951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5" grpId="0" uiExpand="1" build="p"/>
      <p:bldP spid="7" grpId="0"/>
      <p:bldP spid="13" grpId="0"/>
      <p:bldP spid="42" grpId="0"/>
      <p:bldP spid="14" grpId="0" animBg="1"/>
      <p:bldP spid="38" grpId="0" animBg="1"/>
      <p:bldP spid="40" grpId="0" animBg="1"/>
      <p:bldP spid="41" grpId="0" animBg="1"/>
      <p:bldP spid="16" grpId="0"/>
      <p:bldP spid="44" grpId="0"/>
      <p:bldP spid="18" grpId="0"/>
      <p:bldP spid="19" grpId="0"/>
      <p:bldP spid="20" grpId="0"/>
      <p:bldP spid="4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571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 review of today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2993363"/>
            <a:ext cx="96167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400" b="1" spc="200" dirty="0">
                <a:solidFill>
                  <a:prstClr val="white"/>
                </a:solidFill>
                <a:latin typeface="Calibri Light" panose="020F0302020204030204"/>
              </a:rPr>
              <a:t>Conversion of DFAs to regular expressions </a:t>
            </a:r>
            <a:br>
              <a:rPr lang="en-US" sz="2400" b="1" spc="200" dirty="0">
                <a:solidFill>
                  <a:prstClr val="white"/>
                </a:solidFill>
                <a:latin typeface="Calibri Light" panose="020F0302020204030204"/>
              </a:rPr>
            </a:br>
            <a:r>
              <a:rPr lang="en-US" sz="2400" b="1" spc="200" dirty="0">
                <a:latin typeface="+mj-lt"/>
              </a:rPr>
              <a:t>Summary:  DFAs, NFAs, regular expressions are all equivalent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400" b="1" spc="200" dirty="0">
                <a:latin typeface="+mj-lt"/>
              </a:rPr>
              <a:t>Proving languages not regular by using the pumping lemma and closure properties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400" b="1" spc="200" dirty="0">
                <a:latin typeface="+mj-lt"/>
              </a:rPr>
              <a:t>Context Free Grammars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2E3328-1AA5-DD4D-8C26-4893D99CD590}"/>
              </a:ext>
            </a:extLst>
          </p:cNvPr>
          <p:cNvSpPr txBox="1"/>
          <p:nvPr/>
        </p:nvSpPr>
        <p:spPr>
          <a:xfrm>
            <a:off x="6040582" y="6248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29750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EB3551-F897-FE4A-B346-E310DEF2A8BD}"/>
              </a:ext>
            </a:extLst>
          </p:cNvPr>
          <p:cNvSpPr txBox="1"/>
          <p:nvPr/>
        </p:nvSpPr>
        <p:spPr>
          <a:xfrm>
            <a:off x="448886" y="1250467"/>
            <a:ext cx="115380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MIT </a:t>
            </a:r>
            <a:r>
              <a:rPr lang="en-US" sz="2400" dirty="0" err="1"/>
              <a:t>OpenCourseWare</a:t>
            </a:r>
            <a:endParaRPr lang="en-US" sz="2400" dirty="0"/>
          </a:p>
          <a:p>
            <a:r>
              <a:rPr lang="en-US" sz="2400" dirty="0">
                <a:hlinkClick r:id="rId2"/>
              </a:rPr>
              <a:t>https://ocw.mit.edu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800" dirty="0"/>
              <a:t>18.404J Theory of Computation</a:t>
            </a:r>
          </a:p>
          <a:p>
            <a:r>
              <a:rPr lang="en-US" sz="2400" dirty="0"/>
              <a:t>Fall 2020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200" dirty="0"/>
              <a:t>For information about citing these materials or our Terms of Use, visit: </a:t>
            </a:r>
            <a:r>
              <a:rPr lang="en-US" sz="2200" dirty="0">
                <a:hlinkClick r:id="rId3"/>
              </a:rPr>
              <a:t>https://ocw.mit.edu/terms</a:t>
            </a:r>
            <a:r>
              <a:rPr lang="en-US" sz="2200" dirty="0"/>
              <a:t>.</a:t>
            </a:r>
          </a:p>
          <a:p>
            <a:pPr>
              <a:spcBef>
                <a:spcPts val="1200"/>
              </a:spcBef>
            </a:pPr>
            <a:endParaRPr lang="en-US" sz="2400" b="1" spc="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066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754" y="0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18.404/6.840</a:t>
            </a:r>
            <a:r>
              <a:rPr lang="en-US" sz="4000" baseline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Lecture 4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618" y="1363579"/>
            <a:ext cx="667558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Last time:  </a:t>
            </a:r>
            <a:br>
              <a:rPr lang="en-US" sz="2400" baseline="0" dirty="0"/>
            </a:br>
            <a:r>
              <a:rPr lang="en-US" sz="2000" dirty="0"/>
              <a:t>- Finite automata → regular expressions</a:t>
            </a:r>
            <a:br>
              <a:rPr lang="en-US" sz="2000" dirty="0"/>
            </a:br>
            <a:r>
              <a:rPr lang="en-US" sz="2000" dirty="0"/>
              <a:t>- Proving languages aren’t regular</a:t>
            </a:r>
          </a:p>
          <a:p>
            <a:r>
              <a:rPr lang="en-US" sz="2000" dirty="0"/>
              <a:t>- Context free grammars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Today: 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(Sipser §2.2)</a:t>
            </a:r>
            <a:b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Context free grammars (CFGs) – definition 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Context free languages (CFLs)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Pushdown automata (PDA)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Converting CFGs to PDAs</a:t>
            </a: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113CF9-9D0A-3845-8DA5-EF75253817E9}"/>
              </a:ext>
            </a:extLst>
          </p:cNvPr>
          <p:cNvSpPr txBox="1"/>
          <p:nvPr/>
        </p:nvSpPr>
        <p:spPr>
          <a:xfrm>
            <a:off x="5999018" y="6206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4583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Context Free Grammars (CFGs)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6918" y="2620296"/>
                <a:ext cx="7455410" cy="2923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Recall that a CFG has terminals, variables, and rules.</a:t>
                </a:r>
              </a:p>
              <a:p>
                <a:endParaRPr lang="en-US" sz="2000" dirty="0"/>
              </a:p>
              <a:p>
                <a:r>
                  <a:rPr lang="en-US" sz="2400" b="1" dirty="0"/>
                  <a:t>Grammars generate strings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 Write down start variable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 Replace any variable according to a rule </a:t>
                </a:r>
                <a:br>
                  <a:rPr lang="en-US" sz="2000" dirty="0"/>
                </a:br>
                <a:r>
                  <a:rPr lang="en-US" sz="2000" dirty="0"/>
                  <a:t> Repeat until only terminals remain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 Result is the generated string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the language of all generated strings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 We call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 Context Free Language.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18" y="2620296"/>
                <a:ext cx="7455410" cy="2923877"/>
              </a:xfrm>
              <a:prstGeom prst="rect">
                <a:avLst/>
              </a:prstGeom>
              <a:blipFill>
                <a:blip r:embed="rId3"/>
                <a:stretch>
                  <a:fillRect l="-1226" t="-1253" b="-2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446928" y="3081960"/>
                <a:ext cx="377936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Example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generating a string  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6928" y="3081960"/>
                <a:ext cx="3779368" cy="400110"/>
              </a:xfrm>
              <a:prstGeom prst="rect">
                <a:avLst/>
              </a:prstGeom>
              <a:blipFill>
                <a:blip r:embed="rId4"/>
                <a:stretch>
                  <a:fillRect l="-1774" t="-9231" r="-806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/>
          <p:cNvGrpSpPr/>
          <p:nvPr/>
        </p:nvGrpSpPr>
        <p:grpSpPr>
          <a:xfrm>
            <a:off x="380948" y="804414"/>
            <a:ext cx="2156071" cy="1615828"/>
            <a:chOff x="380948" y="804414"/>
            <a:chExt cx="2156071" cy="16158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933919" y="1035247"/>
                  <a:ext cx="1603100" cy="13849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S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r>
                    <a:rPr lang="en-US" sz="2400" dirty="0">
                      <a:solidFill>
                        <a:schemeClr val="tx1"/>
                      </a:solidFill>
                    </a:rPr>
                    <a:t>0</a:t>
                  </a:r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S</a:t>
                  </a:r>
                  <a:r>
                    <a:rPr lang="en-US" sz="2400" dirty="0">
                      <a:solidFill>
                        <a:schemeClr val="tx1"/>
                      </a:solidFill>
                    </a:rPr>
                    <a:t>1</a:t>
                  </a:r>
                </a:p>
                <a:p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S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R</a:t>
                  </a:r>
                </a:p>
                <a:p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R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ε</m:t>
                      </m:r>
                    </m:oMath>
                  </a14:m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endParaRPr lang="en-US" sz="2800" i="0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919" y="1035247"/>
                  <a:ext cx="1603100" cy="1384995"/>
                </a:xfrm>
                <a:prstGeom prst="rect">
                  <a:avLst/>
                </a:prstGeom>
                <a:blipFill>
                  <a:blip r:embed="rId5"/>
                  <a:stretch>
                    <a:fillRect l="-7605" t="-4405" b="-118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380948" y="804414"/>
                  <a:ext cx="57400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948" y="804414"/>
                  <a:ext cx="574003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9087198" y="3594013"/>
                <a:ext cx="1000595" cy="24006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ts val="1200"/>
                  </a:spcBef>
                </a:pPr>
                <a:r>
                  <a:rPr lang="en-US" sz="2400" dirty="0">
                    <a:solidFill>
                      <a:prstClr val="white"/>
                    </a:solidFill>
                    <a:latin typeface="Calibri Light" panose="020F0302020204030204"/>
                  </a:rPr>
                  <a:t>S</a:t>
                </a:r>
              </a:p>
              <a:p>
                <a:pPr algn="ctr">
                  <a:spcBef>
                    <a:spcPts val="1200"/>
                  </a:spcBef>
                </a:pPr>
                <a:r>
                  <a:rPr lang="en-US" sz="700" spc="700" dirty="0">
                    <a:solidFill>
                      <a:prstClr val="white"/>
                    </a:solidFill>
                  </a:rPr>
                  <a:t> </a:t>
                </a:r>
                <a:r>
                  <a:rPr lang="en-US" sz="2000" spc="700" dirty="0">
                    <a:solidFill>
                      <a:prstClr val="white"/>
                    </a:solidFill>
                  </a:rPr>
                  <a:t>0</a:t>
                </a:r>
                <a:r>
                  <a:rPr lang="en-US" sz="2400" spc="700" dirty="0">
                    <a:solidFill>
                      <a:prstClr val="white"/>
                    </a:solidFill>
                    <a:latin typeface="Calibri Light" panose="020F0302020204030204"/>
                  </a:rPr>
                  <a:t>S</a:t>
                </a:r>
                <a:r>
                  <a:rPr lang="en-US" sz="2000" spc="700" dirty="0">
                    <a:solidFill>
                      <a:prstClr val="white"/>
                    </a:solidFill>
                  </a:rPr>
                  <a:t>1</a:t>
                </a:r>
              </a:p>
              <a:p>
                <a:pPr algn="ctr">
                  <a:spcBef>
                    <a:spcPts val="1200"/>
                  </a:spcBef>
                </a:pPr>
                <a:r>
                  <a:rPr lang="en-US" sz="700" spc="700" dirty="0">
                    <a:solidFill>
                      <a:prstClr val="white"/>
                    </a:solidFill>
                  </a:rPr>
                  <a:t> </a:t>
                </a:r>
                <a:r>
                  <a:rPr lang="en-US" sz="2000" spc="700" dirty="0">
                    <a:solidFill>
                      <a:prstClr val="white"/>
                    </a:solidFill>
                  </a:rPr>
                  <a:t>0</a:t>
                </a:r>
                <a:r>
                  <a:rPr lang="en-US" sz="2400" spc="700" dirty="0">
                    <a:solidFill>
                      <a:prstClr val="white"/>
                    </a:solidFill>
                    <a:latin typeface="Calibri Light" panose="020F0302020204030204"/>
                  </a:rPr>
                  <a:t>S</a:t>
                </a:r>
                <a:r>
                  <a:rPr lang="en-US" sz="2000" spc="700" dirty="0">
                    <a:solidFill>
                      <a:prstClr val="white"/>
                    </a:solidFill>
                  </a:rPr>
                  <a:t>1</a:t>
                </a:r>
              </a:p>
              <a:p>
                <a:pPr algn="ctr">
                  <a:spcBef>
                    <a:spcPts val="1200"/>
                  </a:spcBef>
                </a:pPr>
                <a:r>
                  <a:rPr lang="en-US" sz="2400" dirty="0">
                    <a:solidFill>
                      <a:prstClr val="white"/>
                    </a:solidFill>
                    <a:latin typeface="Calibri Light" panose="020F0302020204030204"/>
                  </a:rPr>
                  <a:t>R</a:t>
                </a:r>
              </a:p>
              <a:p>
                <a:pPr algn="ctr"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>
                          <a:latin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sz="2400" dirty="0">
                  <a:solidFill>
                    <a:prstClr val="white"/>
                  </a:solidFill>
                  <a:latin typeface="Calibri Light" panose="020F0302020204030204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198" y="3594013"/>
                <a:ext cx="1000595" cy="2400657"/>
              </a:xfrm>
              <a:prstGeom prst="rect">
                <a:avLst/>
              </a:prstGeom>
              <a:blipFill>
                <a:blip r:embed="rId7"/>
                <a:stretch>
                  <a:fillRect t="-2036" r="-4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12226296" y="2747602"/>
            <a:ext cx="914400" cy="91440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9374445" y="3980317"/>
            <a:ext cx="406400" cy="273050"/>
            <a:chOff x="9769475" y="4010025"/>
            <a:chExt cx="406400" cy="273050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9769475" y="4010025"/>
              <a:ext cx="169864" cy="27305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9982524" y="4010025"/>
              <a:ext cx="0" cy="24526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0035355" y="4010025"/>
              <a:ext cx="140520" cy="27305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Connector 36"/>
          <p:cNvCxnSpPr/>
          <p:nvPr/>
        </p:nvCxnSpPr>
        <p:spPr>
          <a:xfrm>
            <a:off x="9584246" y="5001873"/>
            <a:ext cx="0" cy="245269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9584246" y="5485267"/>
            <a:ext cx="0" cy="176213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0147499" y="3594013"/>
            <a:ext cx="867545" cy="2492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400" dirty="0">
                <a:solidFill>
                  <a:prstClr val="white"/>
                </a:solidFill>
                <a:latin typeface="Calibri Light" panose="020F0302020204030204"/>
              </a:rPr>
              <a:t>S</a:t>
            </a:r>
          </a:p>
          <a:p>
            <a:pPr algn="ctr">
              <a:spcBef>
                <a:spcPts val="1200"/>
              </a:spcBef>
            </a:pPr>
            <a:r>
              <a:rPr lang="en-US" sz="2000" dirty="0">
                <a:solidFill>
                  <a:prstClr val="white"/>
                </a:solidFill>
              </a:rPr>
              <a:t>0</a:t>
            </a:r>
            <a:r>
              <a:rPr lang="en-US" sz="2400" dirty="0">
                <a:solidFill>
                  <a:prstClr val="white"/>
                </a:solidFill>
                <a:latin typeface="Calibri Light" panose="020F0302020204030204"/>
              </a:rPr>
              <a:t>S</a:t>
            </a:r>
            <a:r>
              <a:rPr lang="en-US" sz="2000" dirty="0">
                <a:solidFill>
                  <a:prstClr val="white"/>
                </a:solidFill>
              </a:rPr>
              <a:t>1</a:t>
            </a:r>
          </a:p>
          <a:p>
            <a:pPr algn="ctr">
              <a:spcBef>
                <a:spcPts val="1200"/>
              </a:spcBef>
            </a:pPr>
            <a:r>
              <a:rPr lang="en-US" sz="2000" dirty="0">
                <a:solidFill>
                  <a:prstClr val="white"/>
                </a:solidFill>
              </a:rPr>
              <a:t>00</a:t>
            </a:r>
            <a:r>
              <a:rPr lang="en-US" sz="2400" dirty="0">
                <a:solidFill>
                  <a:prstClr val="white"/>
                </a:solidFill>
                <a:latin typeface="Calibri Light" panose="020F0302020204030204"/>
              </a:rPr>
              <a:t>S</a:t>
            </a:r>
            <a:r>
              <a:rPr lang="en-US" sz="2000" dirty="0">
                <a:solidFill>
                  <a:prstClr val="white"/>
                </a:solidFill>
              </a:rPr>
              <a:t>11</a:t>
            </a:r>
          </a:p>
          <a:p>
            <a:pPr lvl="0" algn="ctr">
              <a:spcBef>
                <a:spcPts val="1200"/>
              </a:spcBef>
            </a:pPr>
            <a:r>
              <a:rPr lang="en-US" sz="2000" dirty="0">
                <a:solidFill>
                  <a:prstClr val="white"/>
                </a:solidFill>
              </a:rPr>
              <a:t>00</a:t>
            </a:r>
            <a:r>
              <a:rPr lang="en-US" sz="2400" dirty="0">
                <a:solidFill>
                  <a:prstClr val="white"/>
                </a:solidFill>
                <a:latin typeface="Calibri Light" panose="020F0302020204030204"/>
              </a:rPr>
              <a:t>R</a:t>
            </a:r>
            <a:r>
              <a:rPr lang="en-US" sz="2000" dirty="0">
                <a:solidFill>
                  <a:prstClr val="white"/>
                </a:solidFill>
              </a:rPr>
              <a:t>11</a:t>
            </a:r>
          </a:p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prstClr val="white"/>
                </a:solidFill>
              </a:rPr>
              <a:t>0011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9381046" y="4473236"/>
            <a:ext cx="406400" cy="273050"/>
            <a:chOff x="9769475" y="4010025"/>
            <a:chExt cx="406400" cy="273050"/>
          </a:xfrm>
        </p:grpSpPr>
        <p:cxnSp>
          <p:nvCxnSpPr>
            <p:cNvPr id="29" name="Straight Connector 28"/>
            <p:cNvCxnSpPr/>
            <p:nvPr/>
          </p:nvCxnSpPr>
          <p:spPr>
            <a:xfrm flipH="1">
              <a:off x="9769475" y="4010025"/>
              <a:ext cx="169864" cy="27305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982524" y="4010025"/>
              <a:ext cx="0" cy="24526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0035355" y="4010025"/>
              <a:ext cx="140520" cy="27305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9196645" y="3945282"/>
            <a:ext cx="1726213" cy="527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9196645" y="4463711"/>
            <a:ext cx="1726213" cy="527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196644" y="4991666"/>
            <a:ext cx="1726213" cy="493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196643" y="5485267"/>
            <a:ext cx="1726213" cy="452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8446928" y="5919058"/>
                <a:ext cx="3274358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≥0}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6928" y="5919058"/>
                <a:ext cx="3274358" cy="50917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7661404" y="3594013"/>
            <a:ext cx="13960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/>
              <a:t>Tree of </a:t>
            </a:r>
            <a:br>
              <a:rPr lang="en-US" dirty="0"/>
            </a:br>
            <a:r>
              <a:rPr lang="en-US" dirty="0"/>
              <a:t>substitutions</a:t>
            </a:r>
          </a:p>
          <a:p>
            <a:pPr algn="r"/>
            <a:r>
              <a:rPr lang="en-US" dirty="0"/>
              <a:t> “parse tree”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083488" y="3636744"/>
            <a:ext cx="10462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Resulting</a:t>
            </a:r>
            <a:br>
              <a:rPr lang="en-US" dirty="0"/>
            </a:br>
            <a:r>
              <a:rPr lang="en-US" dirty="0"/>
              <a:t>string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0823853" y="5592903"/>
                <a:ext cx="109639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3853" y="5592903"/>
                <a:ext cx="1096390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3088510" y="997043"/>
            <a:ext cx="2018622" cy="1411039"/>
            <a:chOff x="3088510" y="997043"/>
            <a:chExt cx="2018622" cy="14110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3088510" y="1453975"/>
                  <a:ext cx="2018622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S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r>
                    <a:rPr lang="en-US" sz="2400" dirty="0">
                      <a:solidFill>
                        <a:schemeClr val="tx1"/>
                      </a:solidFill>
                    </a:rPr>
                    <a:t>0</a:t>
                  </a:r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S</a:t>
                  </a:r>
                  <a:r>
                    <a:rPr lang="en-US" sz="2400" dirty="0">
                      <a:solidFill>
                        <a:schemeClr val="tx1"/>
                      </a:solidFill>
                    </a:rPr>
                    <a:t>1 | </a:t>
                  </a:r>
                  <a:r>
                    <a:rPr lang="en-US" sz="2800" dirty="0">
                      <a:latin typeface="+mj-lt"/>
                    </a:rPr>
                    <a:t>R</a:t>
                  </a:r>
                </a:p>
                <a:p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R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ε</m:t>
                      </m:r>
                    </m:oMath>
                  </a14:m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endParaRPr lang="en-US" sz="2800" i="0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8510" y="1453975"/>
                  <a:ext cx="2018622" cy="954107"/>
                </a:xfrm>
                <a:prstGeom prst="rect">
                  <a:avLst/>
                </a:prstGeom>
                <a:blipFill>
                  <a:blip r:embed="rId11"/>
                  <a:stretch>
                    <a:fillRect l="-6344" t="-6410" b="-179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ectangle 5"/>
            <p:cNvSpPr/>
            <p:nvPr/>
          </p:nvSpPr>
          <p:spPr>
            <a:xfrm>
              <a:off x="3088510" y="997043"/>
              <a:ext cx="140294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Shorthand: 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F06480F-6ED5-F548-8CFA-F4ADC4CE2C8B}"/>
              </a:ext>
            </a:extLst>
          </p:cNvPr>
          <p:cNvSpPr txBox="1"/>
          <p:nvPr/>
        </p:nvSpPr>
        <p:spPr>
          <a:xfrm>
            <a:off x="5708073" y="63176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1236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7" grpId="0"/>
      <p:bldP spid="13" grpId="0"/>
      <p:bldP spid="42" grpId="0"/>
      <p:bldP spid="14" grpId="0" animBg="1"/>
      <p:bldP spid="38" grpId="0" animBg="1"/>
      <p:bldP spid="40" grpId="0" animBg="1"/>
      <p:bldP spid="41" grpId="0" animBg="1"/>
      <p:bldP spid="16" grpId="0"/>
      <p:bldP spid="18" grpId="0"/>
      <p:bldP spid="19" grpId="0"/>
      <p:bldP spid="2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CFG – Formal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7199" y="992311"/>
                <a:ext cx="8494081" cy="4909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Defn:  </a:t>
                </a:r>
                <a:r>
                  <a:rPr lang="en-US" sz="2400" dirty="0"/>
                  <a:t>A </a:t>
                </a:r>
                <a:r>
                  <a:rPr lang="en-US" sz="2400" u="sng" dirty="0"/>
                  <a:t>Context Free Grammar</a:t>
                </a:r>
                <a:r>
                  <a:rPr lang="en-US" sz="2400" dirty="0"/>
                  <a:t> (CFG)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is a 4-tuple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>
                  <a:spcBef>
                    <a:spcPts val="300"/>
                  </a:spcBef>
                </a:pPr>
                <a:r>
                  <a:rPr lang="en-US" sz="2400" b="1" dirty="0">
                    <a:latin typeface="+mj-lt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/>
                  <a:t>   finite set of variables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000" dirty="0"/>
                  <a:t>    finite set of terminal symbols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   finite set of rules </a:t>
                </a:r>
                <a:r>
                  <a:rPr lang="en-US" sz="2000" b="1" dirty="0"/>
                  <a:t>(</a:t>
                </a:r>
                <a:r>
                  <a:rPr lang="en-US" sz="2000" dirty="0"/>
                  <a:t>rule form: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∪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)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    start variable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∪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write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1)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if can go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with one substitution step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2)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if can go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with some number of substitution steps in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b="0" dirty="0"/>
                  <a:t>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⇒⋯⇒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   is called a derivation of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.  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                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 then it is a </a:t>
                </a:r>
                <a:r>
                  <a:rPr lang="en-US" sz="2000" u="sng" dirty="0"/>
                  <a:t>derivation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 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 err="1"/>
                  <a:t>Defn</a:t>
                </a:r>
                <a:r>
                  <a:rPr lang="en-US" sz="2000" dirty="0"/>
                  <a:t>: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is a </a:t>
                </a:r>
                <a:r>
                  <a:rPr lang="en-US" sz="2000" u="sng" dirty="0"/>
                  <a:t>Context Free Language</a:t>
                </a:r>
                <a:r>
                  <a:rPr lang="en-US" sz="2000" dirty="0"/>
                  <a:t> (CFL)  if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 for some CFG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.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9" y="992311"/>
                <a:ext cx="8494081" cy="4909036"/>
              </a:xfrm>
              <a:prstGeom prst="rect">
                <a:avLst/>
              </a:prstGeom>
              <a:blipFill>
                <a:blip r:embed="rId3"/>
                <a:stretch>
                  <a:fillRect l="-1149" t="-994" b="-1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29329" y="3682296"/>
                <a:ext cx="349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29" y="3682296"/>
                <a:ext cx="34977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884849" y="4979071"/>
                <a:ext cx="349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849" y="4979071"/>
                <a:ext cx="34977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0922856" y="6448554"/>
            <a:ext cx="1205779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4.1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390761" y="3204979"/>
            <a:ext cx="5651635" cy="3108543"/>
            <a:chOff x="6353054" y="2677078"/>
            <a:chExt cx="5651635" cy="31085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6353054" y="2677078"/>
                  <a:ext cx="5651635" cy="310854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FFC000"/>
                      </a:solidFill>
                    </a:rPr>
                    <a:t>Check-in 4.1</a:t>
                  </a:r>
                </a:p>
                <a:p>
                  <a:r>
                    <a:rPr lang="en-US" sz="2000" dirty="0"/>
                    <a:t>Which of these are valid CFGs?</a:t>
                  </a:r>
                </a:p>
                <a:p>
                  <a:endParaRPr lang="en-US" sz="2400" dirty="0"/>
                </a:p>
                <a:p>
                  <a:endParaRPr lang="en-US" sz="2400" dirty="0">
                    <a:latin typeface="Cambria Math" panose="02040503050406030204" pitchFamily="18" charset="0"/>
                  </a:endParaRPr>
                </a:p>
                <a:p>
                  <a:endParaRPr lang="en-US" sz="2400" dirty="0"/>
                </a:p>
                <a:p>
                  <a:r>
                    <a:rPr lang="en-US" sz="2000" dirty="0"/>
                    <a:t>a)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000" dirty="0"/>
                    <a:t> only</a:t>
                  </a:r>
                </a:p>
                <a:p>
                  <a:r>
                    <a:rPr lang="en-US" sz="2000" dirty="0"/>
                    <a:t>b)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000" dirty="0"/>
                    <a:t> only</a:t>
                  </a:r>
                </a:p>
                <a:p>
                  <a:r>
                    <a:rPr lang="en-US" sz="2000" dirty="0"/>
                    <a:t>c)   Both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000" dirty="0"/>
                    <a:t>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2000" dirty="0"/>
                </a:p>
                <a:p>
                  <a:r>
                    <a:rPr lang="en-US" sz="2000" dirty="0"/>
                    <a:t>d)   Neither</a:t>
                  </a: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3054" y="2677078"/>
                  <a:ext cx="5651635" cy="3108543"/>
                </a:xfrm>
                <a:prstGeom prst="rect">
                  <a:avLst/>
                </a:prstGeom>
                <a:blipFill>
                  <a:blip r:embed="rId6"/>
                  <a:stretch>
                    <a:fillRect l="-1286" t="-969" b="-1938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312046" y="3432659"/>
                  <a:ext cx="1603100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tx1"/>
                      </a:solidFill>
                      <a:latin typeface="+mj-lt"/>
                    </a:rPr>
                    <a:t>B </a:t>
                  </a:r>
                  <a14:m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0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r>
                    <a:rPr lang="en-US" sz="2000" dirty="0">
                      <a:latin typeface="+mj-lt"/>
                    </a:rPr>
                    <a:t>0B1 |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>
                          <a:latin typeface="Cambria Math" panose="02040503050406030204" pitchFamily="18" charset="0"/>
                        </a:rPr>
                        <m:t>ε</m:t>
                      </m:r>
                    </m:oMath>
                  </a14:m>
                  <a:r>
                    <a:rPr lang="en-US" sz="2000" dirty="0">
                      <a:latin typeface="+mj-lt"/>
                    </a:rPr>
                    <a:t> </a:t>
                  </a:r>
                  <a:endParaRPr lang="en-US" sz="2000" dirty="0">
                    <a:solidFill>
                      <a:schemeClr val="tx1"/>
                    </a:solidFill>
                    <a:latin typeface="+mj-lt"/>
                  </a:endParaRPr>
                </a:p>
                <a:p>
                  <a:pPr lvl="0"/>
                  <a:r>
                    <a:rPr lang="en-US" sz="2000" dirty="0">
                      <a:latin typeface="+mj-lt"/>
                    </a:rPr>
                    <a:t>B1</a:t>
                  </a:r>
                  <a:r>
                    <a:rPr lang="en-US" sz="20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0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r>
                    <a:rPr lang="en-US" sz="2000" dirty="0">
                      <a:latin typeface="+mj-lt"/>
                    </a:rPr>
                    <a:t>1B</a:t>
                  </a:r>
                </a:p>
                <a:p>
                  <a:r>
                    <a:rPr lang="en-US" sz="2000" dirty="0">
                      <a:solidFill>
                        <a:schemeClr val="tx1"/>
                      </a:solidFill>
                      <a:latin typeface="+mj-lt"/>
                    </a:rPr>
                    <a:t>0B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000" i="0" dirty="0">
                      <a:solidFill>
                        <a:schemeClr val="tx1"/>
                      </a:solidFill>
                      <a:latin typeface="+mj-lt"/>
                    </a:rPr>
                    <a:t> 0B</a:t>
                  </a: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2046" y="3432659"/>
                  <a:ext cx="1603100" cy="1015663"/>
                </a:xfrm>
                <a:prstGeom prst="rect">
                  <a:avLst/>
                </a:prstGeom>
                <a:blipFill>
                  <a:blip r:embed="rId7"/>
                  <a:stretch>
                    <a:fillRect l="-4183" t="-3614" b="-102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6721510" y="3432659"/>
                  <a:ext cx="50456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000" dirty="0"/>
                    <a:t>:</a:t>
                  </a: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1510" y="3432659"/>
                  <a:ext cx="504562" cy="400110"/>
                </a:xfrm>
                <a:prstGeom prst="rect">
                  <a:avLst/>
                </a:prstGeom>
                <a:blipFill>
                  <a:blip r:embed="rId8"/>
                  <a:stretch>
                    <a:fillRect t="-9231" r="-10843" b="-2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0401589" y="3443388"/>
                  <a:ext cx="16031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tx1"/>
                      </a:solidFill>
                      <a:latin typeface="+mj-lt"/>
                    </a:rPr>
                    <a:t>S </a:t>
                  </a:r>
                  <a14:m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0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r>
                    <a:rPr lang="en-US" sz="2000" dirty="0">
                      <a:latin typeface="+mj-lt"/>
                    </a:rPr>
                    <a:t>0S | S1</a:t>
                  </a:r>
                  <a:endParaRPr lang="en-US" sz="2000" dirty="0">
                    <a:solidFill>
                      <a:schemeClr val="tx1"/>
                    </a:solidFill>
                    <a:latin typeface="+mj-lt"/>
                  </a:endParaRPr>
                </a:p>
                <a:p>
                  <a:pPr lvl="0"/>
                  <a:r>
                    <a:rPr lang="en-US" sz="2000" dirty="0">
                      <a:latin typeface="+mj-lt"/>
                    </a:rPr>
                    <a:t>R</a:t>
                  </a:r>
                  <a:r>
                    <a:rPr lang="en-US" sz="20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0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r>
                    <a:rPr lang="en-US" sz="2000" dirty="0">
                      <a:latin typeface="+mj-lt"/>
                    </a:rPr>
                    <a:t>RR</a:t>
                  </a: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1589" y="3443388"/>
                  <a:ext cx="1603100" cy="707886"/>
                </a:xfrm>
                <a:prstGeom prst="rect">
                  <a:avLst/>
                </a:prstGeom>
                <a:blipFill>
                  <a:blip r:embed="rId9"/>
                  <a:stretch>
                    <a:fillRect l="-3802" t="-4274" b="-136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9731618" y="3443388"/>
                  <a:ext cx="51052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000" dirty="0"/>
                    <a:t>:</a:t>
                  </a: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1618" y="3443388"/>
                  <a:ext cx="510524" cy="400110"/>
                </a:xfrm>
                <a:prstGeom prst="rect">
                  <a:avLst/>
                </a:prstGeom>
                <a:blipFill>
                  <a:blip r:embed="rId10"/>
                  <a:stretch>
                    <a:fillRect t="-7576" r="-12048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1F0B851-7307-FD4C-8F69-D4EC65272828}"/>
              </a:ext>
            </a:extLst>
          </p:cNvPr>
          <p:cNvSpPr txBox="1"/>
          <p:nvPr/>
        </p:nvSpPr>
        <p:spPr>
          <a:xfrm>
            <a:off x="5403273" y="6511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8383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8" grpId="0"/>
      <p:bldP spid="17" grpId="0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CFG –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14744" y="2636470"/>
                <a:ext cx="302744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 {E, T, F}</a:t>
                </a:r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/>
                  <a:t>  {+, ×, </a:t>
                </a:r>
                <a:r>
                  <a:rPr lang="en-US" dirty="0"/>
                  <a:t>(</a:t>
                </a:r>
                <a:r>
                  <a:rPr lang="en-US" sz="2000" dirty="0"/>
                  <a:t>, </a:t>
                </a:r>
                <a:r>
                  <a:rPr lang="en-US" dirty="0"/>
                  <a:t>)</a:t>
                </a:r>
                <a:r>
                  <a:rPr lang="en-US" sz="2000" dirty="0"/>
                  <a:t>, a}</a:t>
                </a:r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/>
                  <a:t>  the 6 rules above</a:t>
                </a:r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/>
                  <a:t>  E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44" y="2636470"/>
                <a:ext cx="3027445" cy="1323439"/>
              </a:xfrm>
              <a:prstGeom prst="rect">
                <a:avLst/>
              </a:prstGeom>
              <a:blipFill>
                <a:blip r:embed="rId3"/>
                <a:stretch>
                  <a:fillRect t="-2294" b="-6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28424" y="4253181"/>
            <a:ext cx="7400039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Observe that the parse tree contains additional information, </a:t>
            </a:r>
            <a:br>
              <a:rPr lang="en-US" sz="2000" dirty="0"/>
            </a:br>
            <a:r>
              <a:rPr lang="en-US" sz="2000" dirty="0"/>
              <a:t>such as the precedence of  ×  over  + .</a:t>
            </a:r>
          </a:p>
          <a:p>
            <a:endParaRPr lang="en-US" sz="2000" dirty="0"/>
          </a:p>
          <a:p>
            <a:r>
              <a:rPr lang="en-US" sz="2000" dirty="0"/>
              <a:t>If a string has two different parse trees then it is derived ambiguously</a:t>
            </a:r>
            <a:br>
              <a:rPr lang="en-US" sz="2000" dirty="0"/>
            </a:br>
            <a:r>
              <a:rPr lang="en-US" sz="2000" dirty="0"/>
              <a:t>and we say that the grammar is </a:t>
            </a:r>
            <a:r>
              <a:rPr lang="en-US" sz="2000" u="sng" dirty="0"/>
              <a:t>ambiguous</a:t>
            </a:r>
            <a:r>
              <a:rPr lang="en-US" sz="20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33918" y="1035247"/>
                <a:ext cx="249256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</a:t>
                </a:r>
                <a:r>
                  <a:rPr lang="en-US" sz="2800" dirty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2400" spc="100" dirty="0">
                    <a:solidFill>
                      <a:schemeClr val="tx1"/>
                    </a:solidFill>
                  </a:rPr>
                  <a:t>E+T</a:t>
                </a:r>
                <a:r>
                  <a:rPr lang="en-US" sz="2400" dirty="0">
                    <a:solidFill>
                      <a:schemeClr val="tx1"/>
                    </a:solidFill>
                  </a:rPr>
                  <a:t> | </a:t>
                </a:r>
                <a:r>
                  <a:rPr lang="en-US" sz="2400" dirty="0"/>
                  <a:t>T</a:t>
                </a:r>
              </a:p>
              <a:p>
                <a:r>
                  <a:rPr lang="en-US" sz="2400" dirty="0"/>
                  <a:t>T</a:t>
                </a:r>
                <a:r>
                  <a:rPr lang="en-US" sz="2800" dirty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2400" spc="100" dirty="0"/>
                  <a:t>T×F</a:t>
                </a:r>
                <a:r>
                  <a:rPr lang="en-US" sz="2800" dirty="0">
                    <a:solidFill>
                      <a:schemeClr val="tx1"/>
                    </a:solidFill>
                    <a:latin typeface="+mj-lt"/>
                  </a:rPr>
                  <a:t> | </a:t>
                </a:r>
                <a:r>
                  <a:rPr lang="en-US" sz="2400" dirty="0"/>
                  <a:t>F</a:t>
                </a:r>
              </a:p>
              <a:p>
                <a:r>
                  <a:rPr lang="en-US" sz="2400" dirty="0"/>
                  <a:t>F</a:t>
                </a:r>
                <a:r>
                  <a:rPr lang="en-US" sz="2800" dirty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i="0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2400" dirty="0"/>
                  <a:t>( E ) </a:t>
                </a:r>
                <a:r>
                  <a:rPr lang="en-US" sz="2800" i="0" dirty="0">
                    <a:solidFill>
                      <a:schemeClr val="tx1"/>
                    </a:solidFill>
                    <a:latin typeface="+mj-lt"/>
                  </a:rPr>
                  <a:t>| </a:t>
                </a:r>
                <a:r>
                  <a:rPr lang="en-US" sz="2400" dirty="0"/>
                  <a:t>a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918" y="1035247"/>
                <a:ext cx="2492569" cy="1384995"/>
              </a:xfrm>
              <a:prstGeom prst="rect">
                <a:avLst/>
              </a:prstGeom>
              <a:blipFill>
                <a:blip r:embed="rId4"/>
                <a:stretch>
                  <a:fillRect l="-3667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80948" y="804414"/>
                <a:ext cx="5811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48" y="804414"/>
                <a:ext cx="58112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12226296" y="2747602"/>
            <a:ext cx="914400" cy="91440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637375" y="997810"/>
            <a:ext cx="6985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/>
              <a:t>Parse</a:t>
            </a:r>
            <a:br>
              <a:rPr lang="en-US" dirty="0"/>
            </a:br>
            <a:r>
              <a:rPr lang="en-US" dirty="0"/>
              <a:t>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7141516" y="2809991"/>
                <a:ext cx="110235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1516" y="2809991"/>
                <a:ext cx="1102353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124536" y="3378960"/>
            <a:ext cx="4730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Generates </a:t>
            </a:r>
            <a:r>
              <a:rPr lang="en-US" sz="2000" spc="100" dirty="0" err="1"/>
              <a:t>a+a×a</a:t>
            </a:r>
            <a:r>
              <a:rPr lang="en-US" sz="2000" spc="100" dirty="0"/>
              <a:t>, (</a:t>
            </a:r>
            <a:r>
              <a:rPr lang="en-US" sz="2000" spc="100" dirty="0" err="1"/>
              <a:t>a+a</a:t>
            </a:r>
            <a:r>
              <a:rPr lang="en-US" sz="2000" spc="100" dirty="0"/>
              <a:t>)×a, a, </a:t>
            </a:r>
            <a:r>
              <a:rPr lang="en-US" sz="2000" spc="100" dirty="0" err="1"/>
              <a:t>a+a+a</a:t>
            </a:r>
            <a:r>
              <a:rPr lang="en-US" sz="2000" spc="100" dirty="0"/>
              <a:t>, etc.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315589" y="996787"/>
            <a:ext cx="873957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000" dirty="0">
                <a:solidFill>
                  <a:prstClr val="white"/>
                </a:solidFill>
              </a:rPr>
              <a:t>E</a:t>
            </a:r>
          </a:p>
          <a:p>
            <a:pPr algn="ctr">
              <a:spcBef>
                <a:spcPts val="1200"/>
              </a:spcBef>
            </a:pPr>
            <a:r>
              <a:rPr lang="en-US" sz="2000" spc="100" dirty="0">
                <a:solidFill>
                  <a:prstClr val="white"/>
                </a:solidFill>
              </a:rPr>
              <a:t>E+T</a:t>
            </a:r>
          </a:p>
          <a:p>
            <a:pPr algn="ctr">
              <a:spcBef>
                <a:spcPts val="1200"/>
              </a:spcBef>
            </a:pPr>
            <a:r>
              <a:rPr lang="en-US" sz="2000" spc="100" dirty="0">
                <a:solidFill>
                  <a:prstClr val="white"/>
                </a:solidFill>
              </a:rPr>
              <a:t>T+T×F</a:t>
            </a:r>
          </a:p>
          <a:p>
            <a:pPr algn="ctr">
              <a:spcBef>
                <a:spcPts val="1200"/>
              </a:spcBef>
            </a:pPr>
            <a:r>
              <a:rPr lang="en-US" sz="2000" spc="100" dirty="0" err="1">
                <a:solidFill>
                  <a:prstClr val="white"/>
                </a:solidFill>
              </a:rPr>
              <a:t>F+F×a</a:t>
            </a:r>
            <a:endParaRPr lang="en-US" sz="2000" spc="100" dirty="0">
              <a:solidFill>
                <a:prstClr val="white"/>
              </a:solidFill>
            </a:endParaRPr>
          </a:p>
          <a:p>
            <a:pPr algn="ctr">
              <a:spcBef>
                <a:spcPts val="1200"/>
              </a:spcBef>
            </a:pPr>
            <a:r>
              <a:rPr lang="en-US" sz="2000" spc="100" dirty="0" err="1">
                <a:solidFill>
                  <a:prstClr val="white"/>
                </a:solidFill>
              </a:rPr>
              <a:t>a+a×a</a:t>
            </a:r>
            <a:endParaRPr lang="en-US" sz="2000" spc="100" dirty="0">
              <a:solidFill>
                <a:prstClr val="white"/>
              </a:solidFill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4243466" y="987141"/>
            <a:ext cx="1305164" cy="2246769"/>
            <a:chOff x="4243466" y="987141"/>
            <a:chExt cx="1305164" cy="2246769"/>
          </a:xfrm>
        </p:grpSpPr>
        <p:sp>
          <p:nvSpPr>
            <p:cNvPr id="31" name="Rectangle 30"/>
            <p:cNvSpPr/>
            <p:nvPr/>
          </p:nvSpPr>
          <p:spPr>
            <a:xfrm>
              <a:off x="4243466" y="987141"/>
              <a:ext cx="1305164" cy="22467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ts val="1200"/>
                </a:spcBef>
              </a:pPr>
              <a:r>
                <a:rPr lang="en-US" sz="2000" dirty="0">
                  <a:solidFill>
                    <a:prstClr val="white"/>
                  </a:solidFill>
                </a:rPr>
                <a:t>E</a:t>
              </a:r>
            </a:p>
            <a:p>
              <a:pPr algn="ctr">
                <a:spcBef>
                  <a:spcPts val="1200"/>
                </a:spcBef>
              </a:pPr>
              <a:r>
                <a:rPr lang="en-US" sz="2000" spc="700" dirty="0">
                  <a:solidFill>
                    <a:prstClr val="white"/>
                  </a:solidFill>
                </a:rPr>
                <a:t> E+T</a:t>
              </a:r>
            </a:p>
            <a:p>
              <a:pPr algn="ctr">
                <a:spcBef>
                  <a:spcPts val="1200"/>
                </a:spcBef>
              </a:pPr>
              <a:r>
                <a:rPr lang="en-US" sz="2000" spc="700" dirty="0">
                  <a:solidFill>
                    <a:prstClr val="white"/>
                  </a:solidFill>
                </a:rPr>
                <a:t> T </a:t>
              </a:r>
              <a:r>
                <a:rPr lang="en-US" sz="2000" spc="700" dirty="0" err="1">
                  <a:solidFill>
                    <a:prstClr val="white"/>
                  </a:solidFill>
                </a:rPr>
                <a:t>T</a:t>
              </a:r>
              <a:r>
                <a:rPr lang="en-US" sz="2000" spc="100" dirty="0"/>
                <a:t>× F</a:t>
              </a:r>
              <a:endParaRPr lang="en-US" sz="2000" spc="100" dirty="0">
                <a:solidFill>
                  <a:prstClr val="white"/>
                </a:solidFill>
              </a:endParaRPr>
            </a:p>
            <a:p>
              <a:pPr algn="ctr">
                <a:spcBef>
                  <a:spcPts val="1200"/>
                </a:spcBef>
              </a:pPr>
              <a:r>
                <a:rPr lang="en-US" sz="2000" dirty="0">
                  <a:solidFill>
                    <a:prstClr val="white"/>
                  </a:solidFill>
                </a:rPr>
                <a:t>   F     </a:t>
              </a:r>
              <a:r>
                <a:rPr lang="en-US" sz="2000" dirty="0" err="1">
                  <a:solidFill>
                    <a:prstClr val="white"/>
                  </a:solidFill>
                </a:rPr>
                <a:t>F</a:t>
              </a:r>
              <a:r>
                <a:rPr lang="en-US" sz="2000" dirty="0">
                  <a:solidFill>
                    <a:prstClr val="white"/>
                  </a:solidFill>
                </a:rPr>
                <a:t>     a</a:t>
              </a:r>
            </a:p>
            <a:p>
              <a:pPr algn="ctr">
                <a:spcBef>
                  <a:spcPts val="1200"/>
                </a:spcBef>
              </a:pPr>
              <a:r>
                <a:rPr lang="en-US" sz="2000" dirty="0">
                  <a:solidFill>
                    <a:prstClr val="white"/>
                  </a:solidFill>
                  <a:latin typeface="Calibri Light" panose="020F0302020204030204"/>
                </a:rPr>
                <a:t>   </a:t>
              </a:r>
              <a:r>
                <a:rPr lang="en-US" sz="2000" dirty="0">
                  <a:solidFill>
                    <a:prstClr val="white"/>
                  </a:solidFill>
                </a:rPr>
                <a:t>a</a:t>
              </a:r>
              <a:r>
                <a:rPr lang="en-US" sz="2000" dirty="0">
                  <a:solidFill>
                    <a:prstClr val="white"/>
                  </a:solidFill>
                  <a:latin typeface="Calibri Light" panose="020F0302020204030204"/>
                </a:rPr>
                <a:t>     </a:t>
              </a:r>
              <a:r>
                <a:rPr lang="en-US" sz="2000" dirty="0" err="1">
                  <a:solidFill>
                    <a:prstClr val="white"/>
                  </a:solidFill>
                </a:rPr>
                <a:t>a</a:t>
              </a:r>
              <a:r>
                <a:rPr lang="en-US" sz="2000" dirty="0">
                  <a:solidFill>
                    <a:prstClr val="white"/>
                  </a:solidFill>
                  <a:latin typeface="Calibri Light" panose="020F0302020204030204"/>
                </a:rPr>
                <a:t>     </a:t>
              </a:r>
              <a:r>
                <a:rPr lang="en-US" sz="2000" dirty="0" err="1">
                  <a:solidFill>
                    <a:prstClr val="white"/>
                  </a:solidFill>
                </a:rPr>
                <a:t>a</a:t>
              </a:r>
              <a:endParaRPr lang="en-US" sz="2000" dirty="0">
                <a:solidFill>
                  <a:prstClr val="white"/>
                </a:solidFill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4724400" y="1320975"/>
              <a:ext cx="384175" cy="194060"/>
              <a:chOff x="9805360" y="4010025"/>
              <a:chExt cx="384175" cy="273050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 flipH="1">
                <a:off x="9805360" y="4010025"/>
                <a:ext cx="133979" cy="27305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9982524" y="4010025"/>
                <a:ext cx="10161" cy="27305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10035355" y="4010025"/>
                <a:ext cx="154180" cy="27305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>
              <a:off x="4972050" y="1768652"/>
              <a:ext cx="384175" cy="202362"/>
              <a:chOff x="9805360" y="4010025"/>
              <a:chExt cx="384175" cy="284731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 flipH="1">
                <a:off x="9805360" y="4010025"/>
                <a:ext cx="133979" cy="27305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9982524" y="4010025"/>
                <a:ext cx="636" cy="284731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10035355" y="4010025"/>
                <a:ext cx="154180" cy="27305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Straight Connector 48"/>
            <p:cNvCxnSpPr/>
            <p:nvPr/>
          </p:nvCxnSpPr>
          <p:spPr>
            <a:xfrm flipH="1">
              <a:off x="4594992" y="1768653"/>
              <a:ext cx="93689" cy="202362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4572000" y="2232935"/>
              <a:ext cx="22991" cy="187307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961889" y="2226182"/>
              <a:ext cx="10161" cy="19406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5361305" y="2210954"/>
              <a:ext cx="10254" cy="22451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972050" y="2705434"/>
              <a:ext cx="0" cy="199123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5386388" y="2705434"/>
              <a:ext cx="0" cy="199123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4572000" y="2705434"/>
              <a:ext cx="0" cy="199123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61"/>
          <p:cNvSpPr/>
          <p:nvPr/>
        </p:nvSpPr>
        <p:spPr>
          <a:xfrm>
            <a:off x="4307005" y="1300489"/>
            <a:ext cx="2957396" cy="458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307005" y="1755721"/>
            <a:ext cx="3936862" cy="4389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307005" y="2197362"/>
            <a:ext cx="3936862" cy="4746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307005" y="2671805"/>
            <a:ext cx="3936862" cy="538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217058" y="974622"/>
            <a:ext cx="10462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Resulting</a:t>
            </a:r>
            <a:br>
              <a:rPr lang="en-US" dirty="0"/>
            </a:br>
            <a:r>
              <a:rPr lang="en-US" dirty="0"/>
              <a:t>string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017456" y="3388606"/>
            <a:ext cx="2776454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0922856" y="6448554"/>
            <a:ext cx="1205779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4.2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477000" y="3243556"/>
            <a:ext cx="5651635" cy="3062377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Check-in 4.2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How many reasonable distinct meanings does the following English sentence have?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     </a:t>
            </a:r>
            <a:r>
              <a:rPr lang="en-US" sz="2400" i="1" dirty="0"/>
              <a:t>The boy saw the girl with the mirror.</a:t>
            </a:r>
            <a:endParaRPr lang="en-US" sz="2400" dirty="0"/>
          </a:p>
          <a:p>
            <a:pPr marL="457200" indent="-457200">
              <a:spcBef>
                <a:spcPts val="600"/>
              </a:spcBef>
              <a:buAutoNum type="alphaLcParenBoth"/>
            </a:pPr>
            <a:r>
              <a:rPr lang="en-US" sz="2400" dirty="0"/>
              <a:t>1</a:t>
            </a:r>
          </a:p>
          <a:p>
            <a:pPr marL="457200" indent="-457200">
              <a:spcBef>
                <a:spcPts val="600"/>
              </a:spcBef>
              <a:buAutoNum type="alphaLcParenBoth"/>
            </a:pPr>
            <a:r>
              <a:rPr lang="en-US" sz="2400" dirty="0"/>
              <a:t>2</a:t>
            </a:r>
          </a:p>
          <a:p>
            <a:pPr marL="457200" indent="-457200">
              <a:spcBef>
                <a:spcPts val="600"/>
              </a:spcBef>
              <a:buAutoNum type="alphaLcParenBoth"/>
            </a:pPr>
            <a:r>
              <a:rPr lang="en-US" sz="2400" dirty="0"/>
              <a:t>3 or more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7FAC2C-FCAD-9F43-B6D1-672E67C036A5}"/>
              </a:ext>
            </a:extLst>
          </p:cNvPr>
          <p:cNvSpPr txBox="1"/>
          <p:nvPr/>
        </p:nvSpPr>
        <p:spPr>
          <a:xfrm>
            <a:off x="5167745" y="63453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5777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8" grpId="0"/>
      <p:bldP spid="20" grpId="0"/>
      <p:bldP spid="4" grpId="0"/>
      <p:bldP spid="32" grpId="0"/>
      <p:bldP spid="62" grpId="0" animBg="1"/>
      <p:bldP spid="63" grpId="0" animBg="1"/>
      <p:bldP spid="64" grpId="0" animBg="1"/>
      <p:bldP spid="65" grpId="0" animBg="1"/>
      <p:bldP spid="19" grpId="0"/>
      <p:bldP spid="66" grpId="0" animBg="1"/>
      <p:bldP spid="67" grpId="0" animBg="1"/>
      <p:bldP spid="7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05440-C878-0149-9F26-1A0DC3470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EF767-1D05-7C45-8ECF-1C9C9D2D0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computer?</a:t>
            </a:r>
          </a:p>
          <a:p>
            <a:pPr lvl="1"/>
            <a:r>
              <a:rPr lang="en-US" dirty="0"/>
              <a:t>Real computers are complicated and require too much so to allow us to set up a manageable mathematical theory – computational model</a:t>
            </a:r>
          </a:p>
          <a:p>
            <a:pPr lvl="1"/>
            <a:r>
              <a:rPr lang="en-US" dirty="0"/>
              <a:t>Different computational models</a:t>
            </a:r>
          </a:p>
          <a:p>
            <a:pPr lvl="2"/>
            <a:r>
              <a:rPr lang="en-US" dirty="0"/>
              <a:t>Finite sate machine</a:t>
            </a:r>
          </a:p>
          <a:p>
            <a:pPr lvl="2"/>
            <a:r>
              <a:rPr lang="en-US" dirty="0"/>
              <a:t>Finite automation</a:t>
            </a:r>
          </a:p>
        </p:txBody>
      </p:sp>
    </p:spTree>
    <p:extLst>
      <p:ext uri="{BB962C8B-B14F-4D97-AF65-F5344CB8AC3E}">
        <p14:creationId xmlns:p14="http://schemas.microsoft.com/office/powerpoint/2010/main" val="5483509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15084" y="3561895"/>
                <a:ext cx="90145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recognize the same language, i.e.,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However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 is an unambiguous CFG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 is ambiguous.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84" y="3561895"/>
                <a:ext cx="9014550" cy="830997"/>
              </a:xfrm>
              <a:prstGeom prst="rect">
                <a:avLst/>
              </a:prstGeom>
              <a:blipFill>
                <a:blip r:embed="rId3"/>
                <a:stretch>
                  <a:fillRect l="-1083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/>
          <p:cNvSpPr txBox="1"/>
          <p:nvPr/>
        </p:nvSpPr>
        <p:spPr>
          <a:xfrm>
            <a:off x="1440831" y="2710"/>
            <a:ext cx="6740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Ambiguity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99801" y="1269665"/>
            <a:ext cx="9008149" cy="1650198"/>
            <a:chOff x="380948" y="770044"/>
            <a:chExt cx="9008149" cy="16501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933918" y="1035247"/>
                  <a:ext cx="2492569" cy="13849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E</a:t>
                  </a:r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r>
                    <a:rPr lang="en-US" sz="2400" spc="100" dirty="0">
                      <a:solidFill>
                        <a:schemeClr val="tx1"/>
                      </a:solidFill>
                    </a:rPr>
                    <a:t>E+T</a:t>
                  </a:r>
                  <a:r>
                    <a:rPr lang="en-US" sz="2400" dirty="0">
                      <a:solidFill>
                        <a:schemeClr val="tx1"/>
                      </a:solidFill>
                    </a:rPr>
                    <a:t> | </a:t>
                  </a:r>
                  <a:r>
                    <a:rPr lang="en-US" sz="2400" dirty="0"/>
                    <a:t>T</a:t>
                  </a:r>
                </a:p>
                <a:p>
                  <a:r>
                    <a:rPr lang="en-US" sz="2400" dirty="0"/>
                    <a:t>T</a:t>
                  </a:r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r>
                    <a:rPr lang="en-US" sz="2400" spc="100" dirty="0"/>
                    <a:t>T×F</a:t>
                  </a:r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| </a:t>
                  </a:r>
                  <a:r>
                    <a:rPr lang="en-US" sz="2400" dirty="0"/>
                    <a:t>F</a:t>
                  </a:r>
                </a:p>
                <a:p>
                  <a:r>
                    <a:rPr lang="en-US" sz="2400" dirty="0"/>
                    <a:t>F</a:t>
                  </a:r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800" i="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r>
                    <a:rPr lang="en-US" sz="2400" dirty="0"/>
                    <a:t>( E ) </a:t>
                  </a:r>
                  <a:r>
                    <a:rPr lang="en-US" sz="2800" i="0" dirty="0">
                      <a:solidFill>
                        <a:schemeClr val="tx1"/>
                      </a:solidFill>
                      <a:latin typeface="+mj-lt"/>
                    </a:rPr>
                    <a:t>| </a:t>
                  </a:r>
                  <a:r>
                    <a:rPr lang="en-US" sz="2400" dirty="0"/>
                    <a:t>a</a:t>
                  </a: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918" y="1035247"/>
                  <a:ext cx="2492569" cy="1384995"/>
                </a:xfrm>
                <a:prstGeom prst="rect">
                  <a:avLst/>
                </a:prstGeom>
                <a:blipFill>
                  <a:blip r:embed="rId4"/>
                  <a:stretch>
                    <a:fillRect l="-3667" b="-118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380948" y="804414"/>
                  <a:ext cx="58112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948" y="804414"/>
                  <a:ext cx="581120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970161" y="1000877"/>
                  <a:ext cx="44189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E</a:t>
                  </a:r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r>
                    <a:rPr lang="en-US" sz="2400" spc="100" dirty="0">
                      <a:solidFill>
                        <a:schemeClr val="tx1"/>
                      </a:solidFill>
                    </a:rPr>
                    <a:t>E+E</a:t>
                  </a:r>
                  <a:r>
                    <a:rPr lang="en-US" sz="2400" dirty="0">
                      <a:solidFill>
                        <a:schemeClr val="tx1"/>
                      </a:solidFill>
                    </a:rPr>
                    <a:t> | </a:t>
                  </a:r>
                  <a:r>
                    <a:rPr lang="en-US" sz="2400" spc="100" dirty="0"/>
                    <a:t>E×E </a:t>
                  </a:r>
                  <a:r>
                    <a:rPr lang="en-US" sz="2400" dirty="0"/>
                    <a:t>| </a:t>
                  </a:r>
                  <a:r>
                    <a:rPr lang="en-US" sz="2000" dirty="0"/>
                    <a:t> </a:t>
                  </a:r>
                  <a:r>
                    <a:rPr lang="en-US" sz="2400" dirty="0"/>
                    <a:t>( E ) </a:t>
                  </a:r>
                  <a:r>
                    <a:rPr lang="en-US" sz="2800" dirty="0"/>
                    <a:t>| </a:t>
                  </a:r>
                  <a:r>
                    <a:rPr lang="en-US" sz="2400" dirty="0"/>
                    <a:t>a</a:t>
                  </a: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0161" y="1000877"/>
                  <a:ext cx="4418936" cy="523220"/>
                </a:xfrm>
                <a:prstGeom prst="rect">
                  <a:avLst/>
                </a:prstGeom>
                <a:blipFill>
                  <a:blip r:embed="rId6"/>
                  <a:stretch>
                    <a:fillRect l="-2069" t="-10465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4417191" y="770044"/>
                  <a:ext cx="58112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7191" y="770044"/>
                  <a:ext cx="581120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9329634" y="3075685"/>
            <a:ext cx="1459054" cy="1785104"/>
            <a:chOff x="4166522" y="987141"/>
            <a:chExt cx="1459054" cy="1785104"/>
          </a:xfrm>
        </p:grpSpPr>
        <p:sp>
          <p:nvSpPr>
            <p:cNvPr id="13" name="Rectangle 12"/>
            <p:cNvSpPr/>
            <p:nvPr/>
          </p:nvSpPr>
          <p:spPr>
            <a:xfrm>
              <a:off x="4166522" y="987141"/>
              <a:ext cx="1459054" cy="17851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ts val="1200"/>
                </a:spcBef>
              </a:pPr>
              <a:r>
                <a:rPr lang="en-US" sz="2000" dirty="0">
                  <a:solidFill>
                    <a:prstClr val="white"/>
                  </a:solidFill>
                </a:rPr>
                <a:t>E</a:t>
              </a:r>
            </a:p>
            <a:p>
              <a:pPr algn="ctr">
                <a:spcBef>
                  <a:spcPts val="1200"/>
                </a:spcBef>
              </a:pPr>
              <a:r>
                <a:rPr lang="en-US" sz="2000" spc="700" dirty="0">
                  <a:solidFill>
                    <a:prstClr val="white"/>
                  </a:solidFill>
                </a:rPr>
                <a:t> E  </a:t>
              </a:r>
              <a:r>
                <a:rPr lang="en-US" sz="2000" spc="700" dirty="0" err="1">
                  <a:solidFill>
                    <a:prstClr val="white"/>
                  </a:solidFill>
                </a:rPr>
                <a:t>E</a:t>
              </a:r>
              <a:endParaRPr lang="en-US" sz="2000" spc="700" dirty="0">
                <a:solidFill>
                  <a:prstClr val="white"/>
                </a:solidFill>
              </a:endParaRPr>
            </a:p>
            <a:p>
              <a:pPr algn="ctr">
                <a:spcBef>
                  <a:spcPts val="1200"/>
                </a:spcBef>
              </a:pPr>
              <a:r>
                <a:rPr lang="en-US" sz="2000" spc="700" dirty="0">
                  <a:solidFill>
                    <a:prstClr val="white"/>
                  </a:solidFill>
                </a:rPr>
                <a:t>    E</a:t>
              </a:r>
              <a:r>
                <a:rPr lang="en-US" sz="2000" spc="100" dirty="0"/>
                <a:t>   E</a:t>
              </a:r>
              <a:endParaRPr lang="en-US" sz="2000" spc="100" dirty="0">
                <a:solidFill>
                  <a:prstClr val="white"/>
                </a:solidFill>
              </a:endParaRPr>
            </a:p>
            <a:p>
              <a:pPr algn="ctr">
                <a:spcBef>
                  <a:spcPts val="1200"/>
                </a:spcBef>
              </a:pPr>
              <a:r>
                <a:rPr lang="en-US" sz="2000" dirty="0">
                  <a:solidFill>
                    <a:srgbClr val="00B0F0"/>
                  </a:solidFill>
                </a:rPr>
                <a:t>   a</a:t>
              </a:r>
              <a:r>
                <a:rPr lang="en-US" sz="2000" dirty="0">
                  <a:solidFill>
                    <a:srgbClr val="00B0F0"/>
                  </a:solidFill>
                  <a:latin typeface="Calibri Light" panose="020F0302020204030204"/>
                </a:rPr>
                <a:t>  +  </a:t>
              </a:r>
              <a:r>
                <a:rPr lang="en-US" sz="2000" dirty="0">
                  <a:solidFill>
                    <a:srgbClr val="00B0F0"/>
                  </a:solidFill>
                </a:rPr>
                <a:t>a</a:t>
              </a:r>
              <a:r>
                <a:rPr lang="en-US" sz="2000" dirty="0">
                  <a:solidFill>
                    <a:srgbClr val="00B0F0"/>
                  </a:solidFill>
                  <a:latin typeface="Calibri Light" panose="020F0302020204030204"/>
                </a:rPr>
                <a:t>  </a:t>
              </a:r>
              <a:r>
                <a:rPr lang="en-US" sz="2000" spc="100" dirty="0">
                  <a:solidFill>
                    <a:srgbClr val="00B0F0"/>
                  </a:solidFill>
                </a:rPr>
                <a:t>×</a:t>
              </a:r>
              <a:r>
                <a:rPr lang="en-US" sz="2000" dirty="0">
                  <a:solidFill>
                    <a:srgbClr val="00B0F0"/>
                  </a:solidFill>
                  <a:latin typeface="Calibri Light" panose="020F0302020204030204"/>
                </a:rPr>
                <a:t>  </a:t>
              </a:r>
              <a:r>
                <a:rPr lang="en-US" sz="2000" dirty="0">
                  <a:solidFill>
                    <a:srgbClr val="00B0F0"/>
                  </a:solidFill>
                </a:rPr>
                <a:t>a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4724400" y="1320974"/>
              <a:ext cx="384175" cy="1114494"/>
              <a:chOff x="9805360" y="4010025"/>
              <a:chExt cx="384175" cy="1568137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 flipH="1">
                <a:off x="9805360" y="4010025"/>
                <a:ext cx="133979" cy="27305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>
                <a:off x="9855134" y="4010025"/>
                <a:ext cx="127390" cy="1568137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10035355" y="4010025"/>
                <a:ext cx="154180" cy="27305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4972050" y="1768651"/>
              <a:ext cx="384175" cy="651590"/>
              <a:chOff x="9805360" y="4010025"/>
              <a:chExt cx="384175" cy="916812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 flipH="1">
                <a:off x="9805360" y="4010025"/>
                <a:ext cx="133979" cy="27305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9982524" y="4010025"/>
                <a:ext cx="52831" cy="916812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0035355" y="4010025"/>
                <a:ext cx="154180" cy="27305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Connector 15"/>
            <p:cNvCxnSpPr/>
            <p:nvPr/>
          </p:nvCxnSpPr>
          <p:spPr>
            <a:xfrm flipH="1">
              <a:off x="4579177" y="1768653"/>
              <a:ext cx="109505" cy="66681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961889" y="2226182"/>
              <a:ext cx="10161" cy="19406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61305" y="2210954"/>
              <a:ext cx="10254" cy="22451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1" name="Group 230"/>
          <p:cNvGrpSpPr/>
          <p:nvPr/>
        </p:nvGrpSpPr>
        <p:grpSpPr>
          <a:xfrm>
            <a:off x="9626651" y="4860789"/>
            <a:ext cx="1101585" cy="1449568"/>
            <a:chOff x="9356050" y="3089139"/>
            <a:chExt cx="1101585" cy="1449568"/>
          </a:xfrm>
        </p:grpSpPr>
        <p:cxnSp>
          <p:nvCxnSpPr>
            <p:cNvPr id="78" name="Straight Connector 77"/>
            <p:cNvCxnSpPr/>
            <p:nvPr/>
          </p:nvCxnSpPr>
          <p:spPr>
            <a:xfrm rot="10800000" flipH="1">
              <a:off x="10010351" y="4009573"/>
              <a:ext cx="133979" cy="19406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9967167" y="3089139"/>
              <a:ext cx="127389" cy="1114494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10800000">
              <a:off x="9760155" y="4009573"/>
              <a:ext cx="154180" cy="19406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0800000" flipH="1">
              <a:off x="9762701" y="3561896"/>
              <a:ext cx="133979" cy="19406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 flipV="1">
              <a:off x="9666685" y="3089139"/>
              <a:ext cx="52831" cy="666817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10800000">
              <a:off x="9512505" y="3561896"/>
              <a:ext cx="154180" cy="19406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10180049" y="3089139"/>
              <a:ext cx="105886" cy="66681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9906842" y="3089139"/>
              <a:ext cx="7493" cy="209287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 flipV="1">
              <a:off x="9471688" y="3089139"/>
              <a:ext cx="35737" cy="22451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9356050" y="3215268"/>
              <a:ext cx="1101585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ts val="1200"/>
                </a:spcBef>
              </a:pPr>
              <a:r>
                <a:rPr lang="en-US" sz="2000" spc="700" dirty="0">
                  <a:solidFill>
                    <a:prstClr val="white"/>
                  </a:solidFill>
                </a:rPr>
                <a:t>E</a:t>
              </a:r>
              <a:r>
                <a:rPr lang="en-US" sz="2000" spc="100" dirty="0"/>
                <a:t>   E     </a:t>
              </a:r>
              <a:endParaRPr lang="en-US" sz="2000" spc="100" dirty="0">
                <a:solidFill>
                  <a:prstClr val="white"/>
                </a:solidFill>
              </a:endParaRPr>
            </a:p>
            <a:p>
              <a:pPr algn="ctr">
                <a:spcBef>
                  <a:spcPts val="1200"/>
                </a:spcBef>
              </a:pPr>
              <a:r>
                <a:rPr lang="en-US" sz="2000" spc="700" dirty="0">
                  <a:solidFill>
                    <a:prstClr val="white"/>
                  </a:solidFill>
                </a:rPr>
                <a:t> E</a:t>
              </a:r>
              <a:r>
                <a:rPr lang="en-US" sz="2000" spc="100" dirty="0"/>
                <a:t>   </a:t>
              </a:r>
              <a:r>
                <a:rPr lang="en-US" sz="2000" spc="700" dirty="0" err="1">
                  <a:solidFill>
                    <a:prstClr val="white"/>
                  </a:solidFill>
                </a:rPr>
                <a:t>E</a:t>
              </a:r>
              <a:endParaRPr lang="en-US" sz="2000" spc="700" dirty="0">
                <a:solidFill>
                  <a:prstClr val="white"/>
                </a:solidFill>
              </a:endParaRPr>
            </a:p>
            <a:p>
              <a:pPr algn="ctr">
                <a:spcBef>
                  <a:spcPts val="1200"/>
                </a:spcBef>
              </a:pPr>
              <a:r>
                <a:rPr lang="en-US" sz="2000" dirty="0">
                  <a:solidFill>
                    <a:prstClr val="white"/>
                  </a:solidFill>
                </a:rPr>
                <a:t>  E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1CFA1F2-F216-894F-9BDC-46EC1290DA52}"/>
              </a:ext>
            </a:extLst>
          </p:cNvPr>
          <p:cNvSpPr txBox="1"/>
          <p:nvPr/>
        </p:nvSpPr>
        <p:spPr>
          <a:xfrm>
            <a:off x="5915891" y="61237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5937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Pushdown Automata (PDA)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47291" y="4476071"/>
                <a:ext cx="8494081" cy="1700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/>
                  <a:t>Example:  </a:t>
                </a:r>
                <a:r>
                  <a:rPr lang="en-US" sz="2400" i="0" dirty="0"/>
                  <a:t>PDA for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457200" indent="-457200">
                  <a:spcBef>
                    <a:spcPts val="600"/>
                  </a:spcBef>
                  <a:buAutoNum type="arabicParenR"/>
                </a:pPr>
                <a:r>
                  <a:rPr lang="en-US" sz="2000" b="0" dirty="0"/>
                  <a:t>Read 0s from input, push onto stack until read 1.</a:t>
                </a:r>
              </a:p>
              <a:p>
                <a:pPr marL="457200" indent="-457200">
                  <a:spcBef>
                    <a:spcPts val="600"/>
                  </a:spcBef>
                  <a:buAutoNum type="arabicParenR"/>
                </a:pPr>
                <a:r>
                  <a:rPr lang="en-US" sz="2000" dirty="0"/>
                  <a:t>Read 1s from input, while popping 0s from stack.</a:t>
                </a:r>
              </a:p>
              <a:p>
                <a:pPr marL="457200" indent="-457200">
                  <a:spcBef>
                    <a:spcPts val="600"/>
                  </a:spcBef>
                  <a:buAutoNum type="arabicParenR"/>
                </a:pPr>
                <a:r>
                  <a:rPr lang="en-US" sz="2000" dirty="0"/>
                  <a:t>Enter accept state if stack is empty.  (note: acceptance only at end of input)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91" y="4476071"/>
                <a:ext cx="8494081" cy="1700466"/>
              </a:xfrm>
              <a:prstGeom prst="rect">
                <a:avLst/>
              </a:prstGeom>
              <a:blipFill>
                <a:blip r:embed="rId3"/>
                <a:stretch>
                  <a:fillRect l="-1149" t="-1075" b="-3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/>
          <p:cNvGrpSpPr/>
          <p:nvPr/>
        </p:nvGrpSpPr>
        <p:grpSpPr>
          <a:xfrm>
            <a:off x="2047875" y="1656251"/>
            <a:ext cx="1920598" cy="1347302"/>
            <a:chOff x="2047875" y="1656251"/>
            <a:chExt cx="1920598" cy="1347302"/>
          </a:xfrm>
        </p:grpSpPr>
        <p:sp>
          <p:nvSpPr>
            <p:cNvPr id="42" name="Rectangle 41"/>
            <p:cNvSpPr/>
            <p:nvPr/>
          </p:nvSpPr>
          <p:spPr>
            <a:xfrm rot="5400000">
              <a:off x="1930011" y="2337110"/>
              <a:ext cx="1012527" cy="320360"/>
            </a:xfrm>
            <a:custGeom>
              <a:avLst/>
              <a:gdLst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" fmla="*/ 1012527 w 1103967"/>
                <a:gd name="connsiteY0" fmla="*/ 317979 h 409419"/>
                <a:gd name="connsiteX1" fmla="*/ 0 w 1103967"/>
                <a:gd name="connsiteY1" fmla="*/ 317979 h 409419"/>
                <a:gd name="connsiteX2" fmla="*/ 0 w 1103967"/>
                <a:gd name="connsiteY2" fmla="*/ 0 h 409419"/>
                <a:gd name="connsiteX3" fmla="*/ 1012527 w 1103967"/>
                <a:gd name="connsiteY3" fmla="*/ 0 h 409419"/>
                <a:gd name="connsiteX4" fmla="*/ 1103967 w 1103967"/>
                <a:gd name="connsiteY4" fmla="*/ 409419 h 409419"/>
                <a:gd name="connsiteX0" fmla="*/ 1012527 w 1012527"/>
                <a:gd name="connsiteY0" fmla="*/ 317979 h 317979"/>
                <a:gd name="connsiteX1" fmla="*/ 0 w 1012527"/>
                <a:gd name="connsiteY1" fmla="*/ 317979 h 317979"/>
                <a:gd name="connsiteX2" fmla="*/ 0 w 1012527"/>
                <a:gd name="connsiteY2" fmla="*/ 0 h 317979"/>
                <a:gd name="connsiteX3" fmla="*/ 1012527 w 1012527"/>
                <a:gd name="connsiteY3" fmla="*/ 0 h 317979"/>
                <a:gd name="connsiteX0" fmla="*/ 1012527 w 1012527"/>
                <a:gd name="connsiteY0" fmla="*/ 320360 h 320360"/>
                <a:gd name="connsiteX1" fmla="*/ 0 w 1012527"/>
                <a:gd name="connsiteY1" fmla="*/ 320360 h 320360"/>
                <a:gd name="connsiteX2" fmla="*/ 0 w 1012527"/>
                <a:gd name="connsiteY2" fmla="*/ 2381 h 320360"/>
                <a:gd name="connsiteX3" fmla="*/ 933945 w 1012527"/>
                <a:gd name="connsiteY3" fmla="*/ 0 h 320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2527" h="320360">
                  <a:moveTo>
                    <a:pt x="1012527" y="320360"/>
                  </a:moveTo>
                  <a:lnTo>
                    <a:pt x="0" y="320360"/>
                  </a:lnTo>
                  <a:lnTo>
                    <a:pt x="0" y="2381"/>
                  </a:lnTo>
                  <a:lnTo>
                    <a:pt x="933945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2047875" y="1656251"/>
              <a:ext cx="394496" cy="343999"/>
            </a:xfrm>
            <a:custGeom>
              <a:avLst/>
              <a:gdLst>
                <a:gd name="connsiteX0" fmla="*/ 0 w 414056"/>
                <a:gd name="connsiteY0" fmla="*/ 32078 h 365453"/>
                <a:gd name="connsiteX1" fmla="*/ 371475 w 414056"/>
                <a:gd name="connsiteY1" fmla="*/ 32078 h 365453"/>
                <a:gd name="connsiteX2" fmla="*/ 390525 w 414056"/>
                <a:gd name="connsiteY2" fmla="*/ 365453 h 365453"/>
                <a:gd name="connsiteX0" fmla="*/ 0 w 394496"/>
                <a:gd name="connsiteY0" fmla="*/ 10624 h 343999"/>
                <a:gd name="connsiteX1" fmla="*/ 266700 w 394496"/>
                <a:gd name="connsiteY1" fmla="*/ 67774 h 343999"/>
                <a:gd name="connsiteX2" fmla="*/ 390525 w 394496"/>
                <a:gd name="connsiteY2" fmla="*/ 343999 h 343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4496" h="343999">
                  <a:moveTo>
                    <a:pt x="0" y="10624"/>
                  </a:moveTo>
                  <a:cubicBezTo>
                    <a:pt x="153194" y="-17157"/>
                    <a:pt x="201613" y="12212"/>
                    <a:pt x="266700" y="67774"/>
                  </a:cubicBezTo>
                  <a:cubicBezTo>
                    <a:pt x="331787" y="123336"/>
                    <a:pt x="413543" y="205092"/>
                    <a:pt x="390525" y="343999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2276094" y="226377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2276094" y="251777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2276094" y="2787650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2292928" y="1922873"/>
              <a:ext cx="2824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288134" y="2206824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287857" y="2470105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54" name="Freeform 53"/>
            <p:cNvSpPr/>
            <p:nvPr/>
          </p:nvSpPr>
          <p:spPr>
            <a:xfrm>
              <a:off x="2276094" y="2924740"/>
              <a:ext cx="321469" cy="78582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" fmla="*/ 0 w 369096"/>
                <a:gd name="connsiteY0" fmla="*/ 76200 h 111918"/>
                <a:gd name="connsiteX1" fmla="*/ 71438 w 369096"/>
                <a:gd name="connsiteY1" fmla="*/ 0 h 111918"/>
                <a:gd name="connsiteX2" fmla="*/ 107156 w 369096"/>
                <a:gd name="connsiteY2" fmla="*/ 78581 h 111918"/>
                <a:gd name="connsiteX3" fmla="*/ 178594 w 369096"/>
                <a:gd name="connsiteY3" fmla="*/ 4762 h 111918"/>
                <a:gd name="connsiteX4" fmla="*/ 219075 w 369096"/>
                <a:gd name="connsiteY4" fmla="*/ 80962 h 111918"/>
                <a:gd name="connsiteX5" fmla="*/ 309563 w 369096"/>
                <a:gd name="connsiteY5" fmla="*/ 14287 h 111918"/>
                <a:gd name="connsiteX6" fmla="*/ 369094 w 369096"/>
                <a:gd name="connsiteY6" fmla="*/ 111918 h 111918"/>
                <a:gd name="connsiteX0" fmla="*/ 0 w 361953"/>
                <a:gd name="connsiteY0" fmla="*/ 76200 h 107155"/>
                <a:gd name="connsiteX1" fmla="*/ 71438 w 361953"/>
                <a:gd name="connsiteY1" fmla="*/ 0 h 107155"/>
                <a:gd name="connsiteX2" fmla="*/ 107156 w 361953"/>
                <a:gd name="connsiteY2" fmla="*/ 78581 h 107155"/>
                <a:gd name="connsiteX3" fmla="*/ 178594 w 361953"/>
                <a:gd name="connsiteY3" fmla="*/ 4762 h 107155"/>
                <a:gd name="connsiteX4" fmla="*/ 219075 w 361953"/>
                <a:gd name="connsiteY4" fmla="*/ 80962 h 107155"/>
                <a:gd name="connsiteX5" fmla="*/ 309563 w 361953"/>
                <a:gd name="connsiteY5" fmla="*/ 14287 h 107155"/>
                <a:gd name="connsiteX6" fmla="*/ 361950 w 361953"/>
                <a:gd name="connsiteY6" fmla="*/ 107155 h 107155"/>
                <a:gd name="connsiteX0" fmla="*/ 0 w 361950"/>
                <a:gd name="connsiteY0" fmla="*/ 76200 h 107155"/>
                <a:gd name="connsiteX1" fmla="*/ 71438 w 361950"/>
                <a:gd name="connsiteY1" fmla="*/ 0 h 107155"/>
                <a:gd name="connsiteX2" fmla="*/ 107156 w 361950"/>
                <a:gd name="connsiteY2" fmla="*/ 78581 h 107155"/>
                <a:gd name="connsiteX3" fmla="*/ 178594 w 361950"/>
                <a:gd name="connsiteY3" fmla="*/ 4762 h 107155"/>
                <a:gd name="connsiteX4" fmla="*/ 219075 w 361950"/>
                <a:gd name="connsiteY4" fmla="*/ 80962 h 107155"/>
                <a:gd name="connsiteX5" fmla="*/ 309563 w 361950"/>
                <a:gd name="connsiteY5" fmla="*/ 14287 h 107155"/>
                <a:gd name="connsiteX6" fmla="*/ 361950 w 361950"/>
                <a:gd name="connsiteY6" fmla="*/ 107155 h 107155"/>
                <a:gd name="connsiteX0" fmla="*/ 0 w 309563"/>
                <a:gd name="connsiteY0" fmla="*/ 76200 h 80962"/>
                <a:gd name="connsiteX1" fmla="*/ 71438 w 309563"/>
                <a:gd name="connsiteY1" fmla="*/ 0 h 80962"/>
                <a:gd name="connsiteX2" fmla="*/ 107156 w 309563"/>
                <a:gd name="connsiteY2" fmla="*/ 78581 h 80962"/>
                <a:gd name="connsiteX3" fmla="*/ 178594 w 309563"/>
                <a:gd name="connsiteY3" fmla="*/ 4762 h 80962"/>
                <a:gd name="connsiteX4" fmla="*/ 219075 w 309563"/>
                <a:gd name="connsiteY4" fmla="*/ 80962 h 80962"/>
                <a:gd name="connsiteX5" fmla="*/ 309563 w 309563"/>
                <a:gd name="connsiteY5" fmla="*/ 14287 h 80962"/>
                <a:gd name="connsiteX0" fmla="*/ 0 w 316992"/>
                <a:gd name="connsiteY0" fmla="*/ 76200 h 80962"/>
                <a:gd name="connsiteX1" fmla="*/ 71438 w 316992"/>
                <a:gd name="connsiteY1" fmla="*/ 0 h 80962"/>
                <a:gd name="connsiteX2" fmla="*/ 107156 w 316992"/>
                <a:gd name="connsiteY2" fmla="*/ 78581 h 80962"/>
                <a:gd name="connsiteX3" fmla="*/ 178594 w 316992"/>
                <a:gd name="connsiteY3" fmla="*/ 4762 h 80962"/>
                <a:gd name="connsiteX4" fmla="*/ 219075 w 316992"/>
                <a:gd name="connsiteY4" fmla="*/ 80962 h 80962"/>
                <a:gd name="connsiteX5" fmla="*/ 309563 w 316992"/>
                <a:gd name="connsiteY5" fmla="*/ 14287 h 80962"/>
                <a:gd name="connsiteX6" fmla="*/ 311946 w 316992"/>
                <a:gd name="connsiteY6" fmla="*/ 21432 h 80962"/>
                <a:gd name="connsiteX0" fmla="*/ 0 w 364333"/>
                <a:gd name="connsiteY0" fmla="*/ 76200 h 80962"/>
                <a:gd name="connsiteX1" fmla="*/ 71438 w 364333"/>
                <a:gd name="connsiteY1" fmla="*/ 0 h 80962"/>
                <a:gd name="connsiteX2" fmla="*/ 107156 w 364333"/>
                <a:gd name="connsiteY2" fmla="*/ 78581 h 80962"/>
                <a:gd name="connsiteX3" fmla="*/ 178594 w 364333"/>
                <a:gd name="connsiteY3" fmla="*/ 4762 h 80962"/>
                <a:gd name="connsiteX4" fmla="*/ 219075 w 364333"/>
                <a:gd name="connsiteY4" fmla="*/ 80962 h 80962"/>
                <a:gd name="connsiteX5" fmla="*/ 309563 w 364333"/>
                <a:gd name="connsiteY5" fmla="*/ 14287 h 80962"/>
                <a:gd name="connsiteX6" fmla="*/ 364333 w 364333"/>
                <a:gd name="connsiteY6" fmla="*/ 76201 h 80962"/>
                <a:gd name="connsiteX0" fmla="*/ 0 w 364333"/>
                <a:gd name="connsiteY0" fmla="*/ 76200 h 78581"/>
                <a:gd name="connsiteX1" fmla="*/ 71438 w 364333"/>
                <a:gd name="connsiteY1" fmla="*/ 0 h 78581"/>
                <a:gd name="connsiteX2" fmla="*/ 107156 w 364333"/>
                <a:gd name="connsiteY2" fmla="*/ 78581 h 78581"/>
                <a:gd name="connsiteX3" fmla="*/ 178594 w 364333"/>
                <a:gd name="connsiteY3" fmla="*/ 4762 h 78581"/>
                <a:gd name="connsiteX4" fmla="*/ 226219 w 364333"/>
                <a:gd name="connsiteY4" fmla="*/ 76200 h 78581"/>
                <a:gd name="connsiteX5" fmla="*/ 309563 w 364333"/>
                <a:gd name="connsiteY5" fmla="*/ 14287 h 78581"/>
                <a:gd name="connsiteX6" fmla="*/ 364333 w 364333"/>
                <a:gd name="connsiteY6" fmla="*/ 76201 h 7858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26219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11944 w 364333"/>
                <a:gd name="connsiteY5" fmla="*/ 7143 h 76201"/>
                <a:gd name="connsiteX6" fmla="*/ 364333 w 364333"/>
                <a:gd name="connsiteY6" fmla="*/ 76201 h 76201"/>
                <a:gd name="connsiteX0" fmla="*/ 0 w 311944"/>
                <a:gd name="connsiteY0" fmla="*/ 76200 h 76200"/>
                <a:gd name="connsiteX1" fmla="*/ 71438 w 311944"/>
                <a:gd name="connsiteY1" fmla="*/ 0 h 76200"/>
                <a:gd name="connsiteX2" fmla="*/ 121444 w 311944"/>
                <a:gd name="connsiteY2" fmla="*/ 76199 h 76200"/>
                <a:gd name="connsiteX3" fmla="*/ 178594 w 311944"/>
                <a:gd name="connsiteY3" fmla="*/ 4762 h 76200"/>
                <a:gd name="connsiteX4" fmla="*/ 242888 w 311944"/>
                <a:gd name="connsiteY4" fmla="*/ 76200 h 76200"/>
                <a:gd name="connsiteX5" fmla="*/ 311944 w 311944"/>
                <a:gd name="connsiteY5" fmla="*/ 7143 h 76200"/>
                <a:gd name="connsiteX0" fmla="*/ 0 w 321469"/>
                <a:gd name="connsiteY0" fmla="*/ 78582 h 78582"/>
                <a:gd name="connsiteX1" fmla="*/ 71438 w 321469"/>
                <a:gd name="connsiteY1" fmla="*/ 2382 h 78582"/>
                <a:gd name="connsiteX2" fmla="*/ 121444 w 321469"/>
                <a:gd name="connsiteY2" fmla="*/ 78581 h 78582"/>
                <a:gd name="connsiteX3" fmla="*/ 178594 w 321469"/>
                <a:gd name="connsiteY3" fmla="*/ 7144 h 78582"/>
                <a:gd name="connsiteX4" fmla="*/ 242888 w 321469"/>
                <a:gd name="connsiteY4" fmla="*/ 78582 h 78582"/>
                <a:gd name="connsiteX5" fmla="*/ 321469 w 321469"/>
                <a:gd name="connsiteY5" fmla="*/ 0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469" h="78582">
                  <a:moveTo>
                    <a:pt x="0" y="78582"/>
                  </a:moveTo>
                  <a:lnTo>
                    <a:pt x="71438" y="2382"/>
                  </a:lnTo>
                  <a:lnTo>
                    <a:pt x="121444" y="78581"/>
                  </a:lnTo>
                  <a:lnTo>
                    <a:pt x="178594" y="7144"/>
                  </a:lnTo>
                  <a:lnTo>
                    <a:pt x="242888" y="78582"/>
                  </a:lnTo>
                  <a:lnTo>
                    <a:pt x="3214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657793" y="2078048"/>
              <a:ext cx="13106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(pushdown)</a:t>
              </a:r>
              <a:br>
                <a:rPr lang="en-US" dirty="0"/>
              </a:br>
              <a:r>
                <a:rPr lang="en-US" dirty="0"/>
                <a:t>stack</a:t>
              </a:r>
            </a:p>
          </p:txBody>
        </p:sp>
      </p:grpSp>
      <p:sp>
        <p:nvSpPr>
          <p:cNvPr id="4" name="PDA box"/>
          <p:cNvSpPr/>
          <p:nvPr/>
        </p:nvSpPr>
        <p:spPr>
          <a:xfrm>
            <a:off x="629329" y="1191457"/>
            <a:ext cx="1430767" cy="8937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inite Control"/>
          <p:cNvSpPr/>
          <p:nvPr/>
        </p:nvSpPr>
        <p:spPr>
          <a:xfrm>
            <a:off x="919627" y="1297779"/>
            <a:ext cx="8501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Finite</a:t>
            </a:r>
            <a:br>
              <a:rPr lang="en-US" dirty="0"/>
            </a:br>
            <a:r>
              <a:rPr lang="en-US" dirty="0"/>
              <a:t>control</a:t>
            </a:r>
          </a:p>
        </p:txBody>
      </p:sp>
      <p:grpSp>
        <p:nvGrpSpPr>
          <p:cNvPr id="91" name="Group input tape"/>
          <p:cNvGrpSpPr/>
          <p:nvPr/>
        </p:nvGrpSpPr>
        <p:grpSpPr>
          <a:xfrm>
            <a:off x="2485017" y="992362"/>
            <a:ext cx="2742303" cy="533702"/>
            <a:chOff x="2485017" y="992362"/>
            <a:chExt cx="2742303" cy="533702"/>
          </a:xfrm>
        </p:grpSpPr>
        <p:sp>
          <p:nvSpPr>
            <p:cNvPr id="5" name="Rectangle 4"/>
            <p:cNvSpPr/>
            <p:nvPr/>
          </p:nvSpPr>
          <p:spPr>
            <a:xfrm>
              <a:off x="2485017" y="1190466"/>
              <a:ext cx="2742303" cy="3179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796988" y="1190466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121510" y="1190466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46032" y="1190466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770554" y="1190466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095076" y="1190466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906828" y="1197603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2501714" y="1139113"/>
              <a:ext cx="2952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821034" y="1139113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138735" y="1141492"/>
              <a:ext cx="2952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456436" y="1143871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774137" y="1146250"/>
              <a:ext cx="2952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909965" y="1156732"/>
              <a:ext cx="2952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277766" y="992362"/>
              <a:ext cx="43313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sp>
        <p:nvSpPr>
          <p:cNvPr id="41" name="Freeform 40"/>
          <p:cNvSpPr/>
          <p:nvPr/>
        </p:nvSpPr>
        <p:spPr>
          <a:xfrm>
            <a:off x="1571306" y="850600"/>
            <a:ext cx="1086487" cy="340025"/>
          </a:xfrm>
          <a:custGeom>
            <a:avLst/>
            <a:gdLst>
              <a:gd name="connsiteX0" fmla="*/ 319 w 1086487"/>
              <a:gd name="connsiteY0" fmla="*/ 340025 h 340025"/>
              <a:gd name="connsiteX1" fmla="*/ 152719 w 1086487"/>
              <a:gd name="connsiteY1" fmla="*/ 54275 h 340025"/>
              <a:gd name="connsiteX2" fmla="*/ 933769 w 1086487"/>
              <a:gd name="connsiteY2" fmla="*/ 25700 h 340025"/>
              <a:gd name="connsiteX3" fmla="*/ 1086169 w 1086487"/>
              <a:gd name="connsiteY3" fmla="*/ 340025 h 34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6487" h="340025">
                <a:moveTo>
                  <a:pt x="319" y="340025"/>
                </a:moveTo>
                <a:cubicBezTo>
                  <a:pt x="-1269" y="223343"/>
                  <a:pt x="-2856" y="106662"/>
                  <a:pt x="152719" y="54275"/>
                </a:cubicBezTo>
                <a:cubicBezTo>
                  <a:pt x="308294" y="1888"/>
                  <a:pt x="778194" y="-21925"/>
                  <a:pt x="933769" y="25700"/>
                </a:cubicBezTo>
                <a:cubicBezTo>
                  <a:pt x="1089344" y="73325"/>
                  <a:pt x="1087756" y="206675"/>
                  <a:pt x="1086169" y="340025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577457" y="1467504"/>
            <a:ext cx="2603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input appears on a “tape”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796988" y="1935542"/>
            <a:ext cx="37463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Schematic diagram for DFA or NFA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211101" y="2333817"/>
            <a:ext cx="38211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Schematic diagram for PDA              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47291" y="3276730"/>
            <a:ext cx="71708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Operates like an NFA except can </a:t>
            </a:r>
            <a:r>
              <a:rPr lang="en-US" sz="2000" u="sng" dirty="0"/>
              <a:t>write-add</a:t>
            </a:r>
            <a:r>
              <a:rPr lang="en-US" sz="2000" dirty="0"/>
              <a:t> or </a:t>
            </a:r>
            <a:r>
              <a:rPr lang="en-US" sz="2000" u="sng" dirty="0"/>
              <a:t>read-remove</a:t>
            </a:r>
            <a:r>
              <a:rPr lang="en-US" sz="2000" dirty="0"/>
              <a:t> symbols</a:t>
            </a:r>
            <a:br>
              <a:rPr lang="en-US" sz="2000" dirty="0"/>
            </a:br>
            <a:r>
              <a:rPr lang="en-US" sz="2000" dirty="0"/>
              <a:t>from the top of stack.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3878659" y="3685536"/>
            <a:ext cx="689612" cy="441964"/>
            <a:chOff x="8226877" y="2839437"/>
            <a:chExt cx="689612" cy="441964"/>
          </a:xfrm>
        </p:grpSpPr>
        <p:sp>
          <p:nvSpPr>
            <p:cNvPr id="60" name="Up Arrow Callout 59"/>
            <p:cNvSpPr/>
            <p:nvPr/>
          </p:nvSpPr>
          <p:spPr>
            <a:xfrm>
              <a:off x="8278998" y="2839437"/>
              <a:ext cx="591421" cy="390817"/>
            </a:xfrm>
            <a:prstGeom prst="upArrowCallout">
              <a:avLst>
                <a:gd name="adj1" fmla="val 18447"/>
                <a:gd name="adj2" fmla="val 19102"/>
                <a:gd name="adj3" fmla="val 25000"/>
                <a:gd name="adj4" fmla="val 64977"/>
              </a:avLst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8226877" y="2881291"/>
              <a:ext cx="6896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push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381527" y="3685536"/>
            <a:ext cx="588623" cy="427707"/>
            <a:chOff x="8918917" y="2964031"/>
            <a:chExt cx="588623" cy="427707"/>
          </a:xfrm>
        </p:grpSpPr>
        <p:sp>
          <p:nvSpPr>
            <p:cNvPr id="61" name="Up Arrow Callout 60"/>
            <p:cNvSpPr/>
            <p:nvPr/>
          </p:nvSpPr>
          <p:spPr>
            <a:xfrm>
              <a:off x="8924925" y="2964031"/>
              <a:ext cx="540167" cy="388465"/>
            </a:xfrm>
            <a:prstGeom prst="upArrowCallout">
              <a:avLst>
                <a:gd name="adj1" fmla="val 18447"/>
                <a:gd name="adj2" fmla="val 19102"/>
                <a:gd name="adj3" fmla="val 25000"/>
                <a:gd name="adj4" fmla="val 64977"/>
              </a:avLst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918917" y="2991628"/>
              <a:ext cx="58862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pop</a:t>
              </a:r>
            </a:p>
          </p:txBody>
        </p:sp>
      </p:grpSp>
      <p:grpSp>
        <p:nvGrpSpPr>
          <p:cNvPr id="70" name="State diagram"/>
          <p:cNvGrpSpPr/>
          <p:nvPr/>
        </p:nvGrpSpPr>
        <p:grpSpPr>
          <a:xfrm rot="20668874">
            <a:off x="825165" y="1355213"/>
            <a:ext cx="987851" cy="609226"/>
            <a:chOff x="1277094" y="2696798"/>
            <a:chExt cx="3940402" cy="2430120"/>
          </a:xfrm>
        </p:grpSpPr>
        <p:sp>
          <p:nvSpPr>
            <p:cNvPr id="71" name="Oval 70"/>
            <p:cNvSpPr/>
            <p:nvPr/>
          </p:nvSpPr>
          <p:spPr>
            <a:xfrm>
              <a:off x="2774800" y="4463391"/>
              <a:ext cx="425468" cy="445258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3899279" y="3015129"/>
              <a:ext cx="425468" cy="445258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1277094" y="2696798"/>
              <a:ext cx="3231370" cy="2271971"/>
              <a:chOff x="1277094" y="2696798"/>
              <a:chExt cx="3231370" cy="2271971"/>
            </a:xfrm>
          </p:grpSpPr>
          <p:sp>
            <p:nvSpPr>
              <p:cNvPr id="81" name="Oval 80"/>
              <p:cNvSpPr/>
              <p:nvPr/>
            </p:nvSpPr>
            <p:spPr>
              <a:xfrm>
                <a:off x="1560429" y="3013427"/>
                <a:ext cx="553791" cy="57955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2713276" y="4389219"/>
                <a:ext cx="553791" cy="57955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reeform 82"/>
              <p:cNvSpPr/>
              <p:nvPr/>
            </p:nvSpPr>
            <p:spPr>
              <a:xfrm>
                <a:off x="2047638" y="2864231"/>
                <a:ext cx="1823053" cy="228601"/>
              </a:xfrm>
              <a:custGeom>
                <a:avLst/>
                <a:gdLst>
                  <a:gd name="connsiteX0" fmla="*/ 0 w 965200"/>
                  <a:gd name="connsiteY0" fmla="*/ 178110 h 216210"/>
                  <a:gd name="connsiteX1" fmla="*/ 609600 w 965200"/>
                  <a:gd name="connsiteY1" fmla="*/ 310 h 216210"/>
                  <a:gd name="connsiteX2" fmla="*/ 965200 w 965200"/>
                  <a:gd name="connsiteY2" fmla="*/ 216210 h 216210"/>
                  <a:gd name="connsiteX0" fmla="*/ 0 w 965200"/>
                  <a:gd name="connsiteY0" fmla="*/ 174946 h 213046"/>
                  <a:gd name="connsiteX1" fmla="*/ 533400 w 965200"/>
                  <a:gd name="connsiteY1" fmla="*/ 321 h 213046"/>
                  <a:gd name="connsiteX2" fmla="*/ 965200 w 965200"/>
                  <a:gd name="connsiteY2" fmla="*/ 213046 h 213046"/>
                  <a:gd name="connsiteX0" fmla="*/ 0 w 965200"/>
                  <a:gd name="connsiteY0" fmla="*/ 174946 h 213046"/>
                  <a:gd name="connsiteX1" fmla="*/ 501650 w 965200"/>
                  <a:gd name="connsiteY1" fmla="*/ 321 h 213046"/>
                  <a:gd name="connsiteX2" fmla="*/ 965200 w 965200"/>
                  <a:gd name="connsiteY2" fmla="*/ 213046 h 213046"/>
                  <a:gd name="connsiteX0" fmla="*/ 0 w 965200"/>
                  <a:gd name="connsiteY0" fmla="*/ 174946 h 213046"/>
                  <a:gd name="connsiteX1" fmla="*/ 501650 w 965200"/>
                  <a:gd name="connsiteY1" fmla="*/ 321 h 213046"/>
                  <a:gd name="connsiteX2" fmla="*/ 965200 w 965200"/>
                  <a:gd name="connsiteY2" fmla="*/ 213046 h 213046"/>
                  <a:gd name="connsiteX0" fmla="*/ 0 w 965200"/>
                  <a:gd name="connsiteY0" fmla="*/ 174692 h 212792"/>
                  <a:gd name="connsiteX1" fmla="*/ 501650 w 965200"/>
                  <a:gd name="connsiteY1" fmla="*/ 67 h 212792"/>
                  <a:gd name="connsiteX2" fmla="*/ 965200 w 965200"/>
                  <a:gd name="connsiteY2" fmla="*/ 212792 h 212792"/>
                  <a:gd name="connsiteX0" fmla="*/ 0 w 1105624"/>
                  <a:gd name="connsiteY0" fmla="*/ 174773 h 174773"/>
                  <a:gd name="connsiteX1" fmla="*/ 501650 w 1105624"/>
                  <a:gd name="connsiteY1" fmla="*/ 148 h 174773"/>
                  <a:gd name="connsiteX2" fmla="*/ 1105624 w 1105624"/>
                  <a:gd name="connsiteY2" fmla="*/ 149350 h 174773"/>
                  <a:gd name="connsiteX0" fmla="*/ 0 w 1105624"/>
                  <a:gd name="connsiteY0" fmla="*/ 174773 h 174773"/>
                  <a:gd name="connsiteX1" fmla="*/ 501650 w 1105624"/>
                  <a:gd name="connsiteY1" fmla="*/ 148 h 174773"/>
                  <a:gd name="connsiteX2" fmla="*/ 1105624 w 1105624"/>
                  <a:gd name="connsiteY2" fmla="*/ 149350 h 174773"/>
                  <a:gd name="connsiteX0" fmla="*/ 0 w 1105624"/>
                  <a:gd name="connsiteY0" fmla="*/ 129220 h 129220"/>
                  <a:gd name="connsiteX1" fmla="*/ 540968 w 1105624"/>
                  <a:gd name="connsiteY1" fmla="*/ 794 h 129220"/>
                  <a:gd name="connsiteX2" fmla="*/ 1105624 w 1105624"/>
                  <a:gd name="connsiteY2" fmla="*/ 103797 h 129220"/>
                  <a:gd name="connsiteX0" fmla="*/ 0 w 1105624"/>
                  <a:gd name="connsiteY0" fmla="*/ 129220 h 129220"/>
                  <a:gd name="connsiteX1" fmla="*/ 540968 w 1105624"/>
                  <a:gd name="connsiteY1" fmla="*/ 794 h 129220"/>
                  <a:gd name="connsiteX2" fmla="*/ 1105624 w 1105624"/>
                  <a:gd name="connsiteY2" fmla="*/ 103797 h 129220"/>
                  <a:gd name="connsiteX0" fmla="*/ 0 w 1105624"/>
                  <a:gd name="connsiteY0" fmla="*/ 129220 h 129220"/>
                  <a:gd name="connsiteX1" fmla="*/ 540968 w 1105624"/>
                  <a:gd name="connsiteY1" fmla="*/ 794 h 129220"/>
                  <a:gd name="connsiteX2" fmla="*/ 1105624 w 1105624"/>
                  <a:gd name="connsiteY2" fmla="*/ 103797 h 129220"/>
                  <a:gd name="connsiteX0" fmla="*/ 0 w 1068347"/>
                  <a:gd name="connsiteY0" fmla="*/ 128857 h 128857"/>
                  <a:gd name="connsiteX1" fmla="*/ 540968 w 1068347"/>
                  <a:gd name="connsiteY1" fmla="*/ 431 h 128857"/>
                  <a:gd name="connsiteX2" fmla="*/ 1068347 w 1068347"/>
                  <a:gd name="connsiteY2" fmla="*/ 114164 h 128857"/>
                  <a:gd name="connsiteX0" fmla="*/ 0 w 1079530"/>
                  <a:gd name="connsiteY0" fmla="*/ 128705 h 128705"/>
                  <a:gd name="connsiteX1" fmla="*/ 540968 w 1079530"/>
                  <a:gd name="connsiteY1" fmla="*/ 279 h 128705"/>
                  <a:gd name="connsiteX2" fmla="*/ 1079530 w 1079530"/>
                  <a:gd name="connsiteY2" fmla="*/ 124742 h 128705"/>
                  <a:gd name="connsiteX0" fmla="*/ 0 w 1070211"/>
                  <a:gd name="connsiteY0" fmla="*/ 128766 h 128766"/>
                  <a:gd name="connsiteX1" fmla="*/ 540968 w 1070211"/>
                  <a:gd name="connsiteY1" fmla="*/ 340 h 128766"/>
                  <a:gd name="connsiteX2" fmla="*/ 1070211 w 1070211"/>
                  <a:gd name="connsiteY2" fmla="*/ 119438 h 128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211" h="128766">
                    <a:moveTo>
                      <a:pt x="0" y="128766"/>
                    </a:moveTo>
                    <a:cubicBezTo>
                      <a:pt x="173814" y="-3733"/>
                      <a:pt x="441887" y="3515"/>
                      <a:pt x="540968" y="340"/>
                    </a:cubicBezTo>
                    <a:cubicBezTo>
                      <a:pt x="634432" y="-2835"/>
                      <a:pt x="972844" y="14663"/>
                      <a:pt x="1070211" y="119438"/>
                    </a:cubicBezTo>
                  </a:path>
                </a:pathLst>
              </a:custGeom>
              <a:ln w="6350">
                <a:solidFill>
                  <a:schemeClr val="tx1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4" name="Straight Arrow Connector 83"/>
              <p:cNvCxnSpPr/>
              <p:nvPr/>
            </p:nvCxnSpPr>
            <p:spPr>
              <a:xfrm>
                <a:off x="1277094" y="3303202"/>
                <a:ext cx="283335" cy="0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Freeform 84"/>
              <p:cNvSpPr/>
              <p:nvPr/>
            </p:nvSpPr>
            <p:spPr>
              <a:xfrm rot="17874118">
                <a:off x="1598398" y="2698995"/>
                <a:ext cx="366730" cy="389557"/>
              </a:xfrm>
              <a:custGeom>
                <a:avLst/>
                <a:gdLst>
                  <a:gd name="connsiteX0" fmla="*/ 0 w 446175"/>
                  <a:gd name="connsiteY0" fmla="*/ 147014 h 413714"/>
                  <a:gd name="connsiteX1" fmla="*/ 241300 w 446175"/>
                  <a:gd name="connsiteY1" fmla="*/ 964 h 413714"/>
                  <a:gd name="connsiteX2" fmla="*/ 444500 w 446175"/>
                  <a:gd name="connsiteY2" fmla="*/ 210514 h 413714"/>
                  <a:gd name="connsiteX3" fmla="*/ 127000 w 446175"/>
                  <a:gd name="connsiteY3" fmla="*/ 413714 h 413714"/>
                  <a:gd name="connsiteX0" fmla="*/ 0 w 383473"/>
                  <a:gd name="connsiteY0" fmla="*/ 147579 h 414279"/>
                  <a:gd name="connsiteX1" fmla="*/ 241300 w 383473"/>
                  <a:gd name="connsiteY1" fmla="*/ 1529 h 414279"/>
                  <a:gd name="connsiteX2" fmla="*/ 381000 w 383473"/>
                  <a:gd name="connsiteY2" fmla="*/ 230129 h 414279"/>
                  <a:gd name="connsiteX3" fmla="*/ 127000 w 383473"/>
                  <a:gd name="connsiteY3" fmla="*/ 414279 h 414279"/>
                  <a:gd name="connsiteX0" fmla="*/ 0 w 383869"/>
                  <a:gd name="connsiteY0" fmla="*/ 116583 h 383283"/>
                  <a:gd name="connsiteX1" fmla="*/ 247650 w 383869"/>
                  <a:gd name="connsiteY1" fmla="*/ 2283 h 383283"/>
                  <a:gd name="connsiteX2" fmla="*/ 381000 w 383869"/>
                  <a:gd name="connsiteY2" fmla="*/ 199133 h 383283"/>
                  <a:gd name="connsiteX3" fmla="*/ 127000 w 383869"/>
                  <a:gd name="connsiteY3" fmla="*/ 383283 h 383283"/>
                  <a:gd name="connsiteX0" fmla="*/ 0 w 383682"/>
                  <a:gd name="connsiteY0" fmla="*/ 116583 h 338039"/>
                  <a:gd name="connsiteX1" fmla="*/ 247650 w 383682"/>
                  <a:gd name="connsiteY1" fmla="*/ 2283 h 338039"/>
                  <a:gd name="connsiteX2" fmla="*/ 381000 w 383682"/>
                  <a:gd name="connsiteY2" fmla="*/ 199133 h 338039"/>
                  <a:gd name="connsiteX3" fmla="*/ 131763 w 383682"/>
                  <a:gd name="connsiteY3" fmla="*/ 338039 h 338039"/>
                  <a:gd name="connsiteX0" fmla="*/ 0 w 383682"/>
                  <a:gd name="connsiteY0" fmla="*/ 116583 h 338039"/>
                  <a:gd name="connsiteX1" fmla="*/ 247650 w 383682"/>
                  <a:gd name="connsiteY1" fmla="*/ 2283 h 338039"/>
                  <a:gd name="connsiteX2" fmla="*/ 381000 w 383682"/>
                  <a:gd name="connsiteY2" fmla="*/ 199133 h 338039"/>
                  <a:gd name="connsiteX3" fmla="*/ 131763 w 383682"/>
                  <a:gd name="connsiteY3" fmla="*/ 338039 h 338039"/>
                  <a:gd name="connsiteX0" fmla="*/ 0 w 383682"/>
                  <a:gd name="connsiteY0" fmla="*/ 118429 h 339885"/>
                  <a:gd name="connsiteX1" fmla="*/ 247650 w 383682"/>
                  <a:gd name="connsiteY1" fmla="*/ 4129 h 339885"/>
                  <a:gd name="connsiteX2" fmla="*/ 381000 w 383682"/>
                  <a:gd name="connsiteY2" fmla="*/ 200979 h 339885"/>
                  <a:gd name="connsiteX3" fmla="*/ 131763 w 383682"/>
                  <a:gd name="connsiteY3" fmla="*/ 339885 h 339885"/>
                  <a:gd name="connsiteX0" fmla="*/ 0 w 356218"/>
                  <a:gd name="connsiteY0" fmla="*/ 118915 h 340371"/>
                  <a:gd name="connsiteX1" fmla="*/ 247650 w 356218"/>
                  <a:gd name="connsiteY1" fmla="*/ 4615 h 340371"/>
                  <a:gd name="connsiteX2" fmla="*/ 352776 w 356218"/>
                  <a:gd name="connsiteY2" fmla="*/ 209226 h 340371"/>
                  <a:gd name="connsiteX3" fmla="*/ 131763 w 356218"/>
                  <a:gd name="connsiteY3" fmla="*/ 340371 h 340371"/>
                  <a:gd name="connsiteX0" fmla="*/ 0 w 356351"/>
                  <a:gd name="connsiteY0" fmla="*/ 126869 h 348325"/>
                  <a:gd name="connsiteX1" fmla="*/ 247650 w 356351"/>
                  <a:gd name="connsiteY1" fmla="*/ 12569 h 348325"/>
                  <a:gd name="connsiteX2" fmla="*/ 352776 w 356351"/>
                  <a:gd name="connsiteY2" fmla="*/ 217180 h 348325"/>
                  <a:gd name="connsiteX3" fmla="*/ 131763 w 356351"/>
                  <a:gd name="connsiteY3" fmla="*/ 348325 h 348325"/>
                  <a:gd name="connsiteX0" fmla="*/ 0 w 356873"/>
                  <a:gd name="connsiteY0" fmla="*/ 121549 h 343005"/>
                  <a:gd name="connsiteX1" fmla="*/ 247650 w 356873"/>
                  <a:gd name="connsiteY1" fmla="*/ 7249 h 343005"/>
                  <a:gd name="connsiteX2" fmla="*/ 352776 w 356873"/>
                  <a:gd name="connsiteY2" fmla="*/ 211860 h 343005"/>
                  <a:gd name="connsiteX3" fmla="*/ 131763 w 356873"/>
                  <a:gd name="connsiteY3" fmla="*/ 343005 h 343005"/>
                  <a:gd name="connsiteX0" fmla="*/ 0 w 361107"/>
                  <a:gd name="connsiteY0" fmla="*/ 171453 h 392909"/>
                  <a:gd name="connsiteX1" fmla="*/ 287591 w 361107"/>
                  <a:gd name="connsiteY1" fmla="*/ 3670 h 392909"/>
                  <a:gd name="connsiteX2" fmla="*/ 352776 w 361107"/>
                  <a:gd name="connsiteY2" fmla="*/ 261764 h 392909"/>
                  <a:gd name="connsiteX3" fmla="*/ 131763 w 361107"/>
                  <a:gd name="connsiteY3" fmla="*/ 392909 h 392909"/>
                  <a:gd name="connsiteX0" fmla="*/ 0 w 366730"/>
                  <a:gd name="connsiteY0" fmla="*/ 168101 h 389557"/>
                  <a:gd name="connsiteX1" fmla="*/ 287591 w 366730"/>
                  <a:gd name="connsiteY1" fmla="*/ 318 h 389557"/>
                  <a:gd name="connsiteX2" fmla="*/ 361184 w 366730"/>
                  <a:gd name="connsiteY2" fmla="*/ 131810 h 389557"/>
                  <a:gd name="connsiteX3" fmla="*/ 131763 w 366730"/>
                  <a:gd name="connsiteY3" fmla="*/ 389557 h 389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730" h="389557">
                    <a:moveTo>
                      <a:pt x="0" y="168101"/>
                    </a:moveTo>
                    <a:cubicBezTo>
                      <a:pt x="52652" y="56447"/>
                      <a:pt x="227394" y="6366"/>
                      <a:pt x="287591" y="318"/>
                    </a:cubicBezTo>
                    <a:cubicBezTo>
                      <a:pt x="347788" y="-5730"/>
                      <a:pt x="380498" y="75851"/>
                      <a:pt x="361184" y="131810"/>
                    </a:cubicBezTo>
                    <a:cubicBezTo>
                      <a:pt x="341870" y="187769"/>
                      <a:pt x="292894" y="365215"/>
                      <a:pt x="131763" y="389557"/>
                    </a:cubicBezTo>
                  </a:path>
                </a:pathLst>
              </a:custGeom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3835118" y="2949067"/>
                <a:ext cx="553791" cy="57955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Freeform 86"/>
              <p:cNvSpPr/>
              <p:nvPr/>
            </p:nvSpPr>
            <p:spPr>
              <a:xfrm rot="10800000">
                <a:off x="2078646" y="3449393"/>
                <a:ext cx="1823053" cy="228601"/>
              </a:xfrm>
              <a:custGeom>
                <a:avLst/>
                <a:gdLst>
                  <a:gd name="connsiteX0" fmla="*/ 0 w 965200"/>
                  <a:gd name="connsiteY0" fmla="*/ 178110 h 216210"/>
                  <a:gd name="connsiteX1" fmla="*/ 609600 w 965200"/>
                  <a:gd name="connsiteY1" fmla="*/ 310 h 216210"/>
                  <a:gd name="connsiteX2" fmla="*/ 965200 w 965200"/>
                  <a:gd name="connsiteY2" fmla="*/ 216210 h 216210"/>
                  <a:gd name="connsiteX0" fmla="*/ 0 w 965200"/>
                  <a:gd name="connsiteY0" fmla="*/ 174946 h 213046"/>
                  <a:gd name="connsiteX1" fmla="*/ 533400 w 965200"/>
                  <a:gd name="connsiteY1" fmla="*/ 321 h 213046"/>
                  <a:gd name="connsiteX2" fmla="*/ 965200 w 965200"/>
                  <a:gd name="connsiteY2" fmla="*/ 213046 h 213046"/>
                  <a:gd name="connsiteX0" fmla="*/ 0 w 965200"/>
                  <a:gd name="connsiteY0" fmla="*/ 174946 h 213046"/>
                  <a:gd name="connsiteX1" fmla="*/ 501650 w 965200"/>
                  <a:gd name="connsiteY1" fmla="*/ 321 h 213046"/>
                  <a:gd name="connsiteX2" fmla="*/ 965200 w 965200"/>
                  <a:gd name="connsiteY2" fmla="*/ 213046 h 213046"/>
                  <a:gd name="connsiteX0" fmla="*/ 0 w 965200"/>
                  <a:gd name="connsiteY0" fmla="*/ 174946 h 213046"/>
                  <a:gd name="connsiteX1" fmla="*/ 501650 w 965200"/>
                  <a:gd name="connsiteY1" fmla="*/ 321 h 213046"/>
                  <a:gd name="connsiteX2" fmla="*/ 965200 w 965200"/>
                  <a:gd name="connsiteY2" fmla="*/ 213046 h 213046"/>
                  <a:gd name="connsiteX0" fmla="*/ 0 w 965200"/>
                  <a:gd name="connsiteY0" fmla="*/ 174692 h 212792"/>
                  <a:gd name="connsiteX1" fmla="*/ 501650 w 965200"/>
                  <a:gd name="connsiteY1" fmla="*/ 67 h 212792"/>
                  <a:gd name="connsiteX2" fmla="*/ 965200 w 965200"/>
                  <a:gd name="connsiteY2" fmla="*/ 212792 h 212792"/>
                  <a:gd name="connsiteX0" fmla="*/ 0 w 1105624"/>
                  <a:gd name="connsiteY0" fmla="*/ 174773 h 174773"/>
                  <a:gd name="connsiteX1" fmla="*/ 501650 w 1105624"/>
                  <a:gd name="connsiteY1" fmla="*/ 148 h 174773"/>
                  <a:gd name="connsiteX2" fmla="*/ 1105624 w 1105624"/>
                  <a:gd name="connsiteY2" fmla="*/ 149350 h 174773"/>
                  <a:gd name="connsiteX0" fmla="*/ 0 w 1105624"/>
                  <a:gd name="connsiteY0" fmla="*/ 174773 h 174773"/>
                  <a:gd name="connsiteX1" fmla="*/ 501650 w 1105624"/>
                  <a:gd name="connsiteY1" fmla="*/ 148 h 174773"/>
                  <a:gd name="connsiteX2" fmla="*/ 1105624 w 1105624"/>
                  <a:gd name="connsiteY2" fmla="*/ 149350 h 174773"/>
                  <a:gd name="connsiteX0" fmla="*/ 0 w 1105624"/>
                  <a:gd name="connsiteY0" fmla="*/ 129220 h 129220"/>
                  <a:gd name="connsiteX1" fmla="*/ 540968 w 1105624"/>
                  <a:gd name="connsiteY1" fmla="*/ 794 h 129220"/>
                  <a:gd name="connsiteX2" fmla="*/ 1105624 w 1105624"/>
                  <a:gd name="connsiteY2" fmla="*/ 103797 h 129220"/>
                  <a:gd name="connsiteX0" fmla="*/ 0 w 1105624"/>
                  <a:gd name="connsiteY0" fmla="*/ 129220 h 129220"/>
                  <a:gd name="connsiteX1" fmla="*/ 540968 w 1105624"/>
                  <a:gd name="connsiteY1" fmla="*/ 794 h 129220"/>
                  <a:gd name="connsiteX2" fmla="*/ 1105624 w 1105624"/>
                  <a:gd name="connsiteY2" fmla="*/ 103797 h 129220"/>
                  <a:gd name="connsiteX0" fmla="*/ 0 w 1105624"/>
                  <a:gd name="connsiteY0" fmla="*/ 129220 h 129220"/>
                  <a:gd name="connsiteX1" fmla="*/ 540968 w 1105624"/>
                  <a:gd name="connsiteY1" fmla="*/ 794 h 129220"/>
                  <a:gd name="connsiteX2" fmla="*/ 1105624 w 1105624"/>
                  <a:gd name="connsiteY2" fmla="*/ 103797 h 129220"/>
                  <a:gd name="connsiteX0" fmla="*/ 0 w 1068347"/>
                  <a:gd name="connsiteY0" fmla="*/ 128857 h 128857"/>
                  <a:gd name="connsiteX1" fmla="*/ 540968 w 1068347"/>
                  <a:gd name="connsiteY1" fmla="*/ 431 h 128857"/>
                  <a:gd name="connsiteX2" fmla="*/ 1068347 w 1068347"/>
                  <a:gd name="connsiteY2" fmla="*/ 114164 h 128857"/>
                  <a:gd name="connsiteX0" fmla="*/ 0 w 1079530"/>
                  <a:gd name="connsiteY0" fmla="*/ 128705 h 128705"/>
                  <a:gd name="connsiteX1" fmla="*/ 540968 w 1079530"/>
                  <a:gd name="connsiteY1" fmla="*/ 279 h 128705"/>
                  <a:gd name="connsiteX2" fmla="*/ 1079530 w 1079530"/>
                  <a:gd name="connsiteY2" fmla="*/ 124742 h 128705"/>
                  <a:gd name="connsiteX0" fmla="*/ 0 w 1070211"/>
                  <a:gd name="connsiteY0" fmla="*/ 128766 h 128766"/>
                  <a:gd name="connsiteX1" fmla="*/ 540968 w 1070211"/>
                  <a:gd name="connsiteY1" fmla="*/ 340 h 128766"/>
                  <a:gd name="connsiteX2" fmla="*/ 1070211 w 1070211"/>
                  <a:gd name="connsiteY2" fmla="*/ 119438 h 128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211" h="128766">
                    <a:moveTo>
                      <a:pt x="0" y="128766"/>
                    </a:moveTo>
                    <a:cubicBezTo>
                      <a:pt x="173814" y="-3733"/>
                      <a:pt x="441887" y="3515"/>
                      <a:pt x="540968" y="340"/>
                    </a:cubicBezTo>
                    <a:cubicBezTo>
                      <a:pt x="634432" y="-2835"/>
                      <a:pt x="972844" y="14663"/>
                      <a:pt x="1070211" y="119438"/>
                    </a:cubicBezTo>
                  </a:path>
                </a:pathLst>
              </a:custGeom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Freeform 87"/>
              <p:cNvSpPr/>
              <p:nvPr/>
            </p:nvSpPr>
            <p:spPr>
              <a:xfrm rot="20091956">
                <a:off x="4141734" y="2696798"/>
                <a:ext cx="366730" cy="389557"/>
              </a:xfrm>
              <a:custGeom>
                <a:avLst/>
                <a:gdLst>
                  <a:gd name="connsiteX0" fmla="*/ 0 w 446175"/>
                  <a:gd name="connsiteY0" fmla="*/ 147014 h 413714"/>
                  <a:gd name="connsiteX1" fmla="*/ 241300 w 446175"/>
                  <a:gd name="connsiteY1" fmla="*/ 964 h 413714"/>
                  <a:gd name="connsiteX2" fmla="*/ 444500 w 446175"/>
                  <a:gd name="connsiteY2" fmla="*/ 210514 h 413714"/>
                  <a:gd name="connsiteX3" fmla="*/ 127000 w 446175"/>
                  <a:gd name="connsiteY3" fmla="*/ 413714 h 413714"/>
                  <a:gd name="connsiteX0" fmla="*/ 0 w 383473"/>
                  <a:gd name="connsiteY0" fmla="*/ 147579 h 414279"/>
                  <a:gd name="connsiteX1" fmla="*/ 241300 w 383473"/>
                  <a:gd name="connsiteY1" fmla="*/ 1529 h 414279"/>
                  <a:gd name="connsiteX2" fmla="*/ 381000 w 383473"/>
                  <a:gd name="connsiteY2" fmla="*/ 230129 h 414279"/>
                  <a:gd name="connsiteX3" fmla="*/ 127000 w 383473"/>
                  <a:gd name="connsiteY3" fmla="*/ 414279 h 414279"/>
                  <a:gd name="connsiteX0" fmla="*/ 0 w 383869"/>
                  <a:gd name="connsiteY0" fmla="*/ 116583 h 383283"/>
                  <a:gd name="connsiteX1" fmla="*/ 247650 w 383869"/>
                  <a:gd name="connsiteY1" fmla="*/ 2283 h 383283"/>
                  <a:gd name="connsiteX2" fmla="*/ 381000 w 383869"/>
                  <a:gd name="connsiteY2" fmla="*/ 199133 h 383283"/>
                  <a:gd name="connsiteX3" fmla="*/ 127000 w 383869"/>
                  <a:gd name="connsiteY3" fmla="*/ 383283 h 383283"/>
                  <a:gd name="connsiteX0" fmla="*/ 0 w 383682"/>
                  <a:gd name="connsiteY0" fmla="*/ 116583 h 338039"/>
                  <a:gd name="connsiteX1" fmla="*/ 247650 w 383682"/>
                  <a:gd name="connsiteY1" fmla="*/ 2283 h 338039"/>
                  <a:gd name="connsiteX2" fmla="*/ 381000 w 383682"/>
                  <a:gd name="connsiteY2" fmla="*/ 199133 h 338039"/>
                  <a:gd name="connsiteX3" fmla="*/ 131763 w 383682"/>
                  <a:gd name="connsiteY3" fmla="*/ 338039 h 338039"/>
                  <a:gd name="connsiteX0" fmla="*/ 0 w 383682"/>
                  <a:gd name="connsiteY0" fmla="*/ 116583 h 338039"/>
                  <a:gd name="connsiteX1" fmla="*/ 247650 w 383682"/>
                  <a:gd name="connsiteY1" fmla="*/ 2283 h 338039"/>
                  <a:gd name="connsiteX2" fmla="*/ 381000 w 383682"/>
                  <a:gd name="connsiteY2" fmla="*/ 199133 h 338039"/>
                  <a:gd name="connsiteX3" fmla="*/ 131763 w 383682"/>
                  <a:gd name="connsiteY3" fmla="*/ 338039 h 338039"/>
                  <a:gd name="connsiteX0" fmla="*/ 0 w 383682"/>
                  <a:gd name="connsiteY0" fmla="*/ 118429 h 339885"/>
                  <a:gd name="connsiteX1" fmla="*/ 247650 w 383682"/>
                  <a:gd name="connsiteY1" fmla="*/ 4129 h 339885"/>
                  <a:gd name="connsiteX2" fmla="*/ 381000 w 383682"/>
                  <a:gd name="connsiteY2" fmla="*/ 200979 h 339885"/>
                  <a:gd name="connsiteX3" fmla="*/ 131763 w 383682"/>
                  <a:gd name="connsiteY3" fmla="*/ 339885 h 339885"/>
                  <a:gd name="connsiteX0" fmla="*/ 0 w 356218"/>
                  <a:gd name="connsiteY0" fmla="*/ 118915 h 340371"/>
                  <a:gd name="connsiteX1" fmla="*/ 247650 w 356218"/>
                  <a:gd name="connsiteY1" fmla="*/ 4615 h 340371"/>
                  <a:gd name="connsiteX2" fmla="*/ 352776 w 356218"/>
                  <a:gd name="connsiteY2" fmla="*/ 209226 h 340371"/>
                  <a:gd name="connsiteX3" fmla="*/ 131763 w 356218"/>
                  <a:gd name="connsiteY3" fmla="*/ 340371 h 340371"/>
                  <a:gd name="connsiteX0" fmla="*/ 0 w 356351"/>
                  <a:gd name="connsiteY0" fmla="*/ 126869 h 348325"/>
                  <a:gd name="connsiteX1" fmla="*/ 247650 w 356351"/>
                  <a:gd name="connsiteY1" fmla="*/ 12569 h 348325"/>
                  <a:gd name="connsiteX2" fmla="*/ 352776 w 356351"/>
                  <a:gd name="connsiteY2" fmla="*/ 217180 h 348325"/>
                  <a:gd name="connsiteX3" fmla="*/ 131763 w 356351"/>
                  <a:gd name="connsiteY3" fmla="*/ 348325 h 348325"/>
                  <a:gd name="connsiteX0" fmla="*/ 0 w 356873"/>
                  <a:gd name="connsiteY0" fmla="*/ 121549 h 343005"/>
                  <a:gd name="connsiteX1" fmla="*/ 247650 w 356873"/>
                  <a:gd name="connsiteY1" fmla="*/ 7249 h 343005"/>
                  <a:gd name="connsiteX2" fmla="*/ 352776 w 356873"/>
                  <a:gd name="connsiteY2" fmla="*/ 211860 h 343005"/>
                  <a:gd name="connsiteX3" fmla="*/ 131763 w 356873"/>
                  <a:gd name="connsiteY3" fmla="*/ 343005 h 343005"/>
                  <a:gd name="connsiteX0" fmla="*/ 0 w 361107"/>
                  <a:gd name="connsiteY0" fmla="*/ 171453 h 392909"/>
                  <a:gd name="connsiteX1" fmla="*/ 287591 w 361107"/>
                  <a:gd name="connsiteY1" fmla="*/ 3670 h 392909"/>
                  <a:gd name="connsiteX2" fmla="*/ 352776 w 361107"/>
                  <a:gd name="connsiteY2" fmla="*/ 261764 h 392909"/>
                  <a:gd name="connsiteX3" fmla="*/ 131763 w 361107"/>
                  <a:gd name="connsiteY3" fmla="*/ 392909 h 392909"/>
                  <a:gd name="connsiteX0" fmla="*/ 0 w 366730"/>
                  <a:gd name="connsiteY0" fmla="*/ 168101 h 389557"/>
                  <a:gd name="connsiteX1" fmla="*/ 287591 w 366730"/>
                  <a:gd name="connsiteY1" fmla="*/ 318 h 389557"/>
                  <a:gd name="connsiteX2" fmla="*/ 361184 w 366730"/>
                  <a:gd name="connsiteY2" fmla="*/ 131810 h 389557"/>
                  <a:gd name="connsiteX3" fmla="*/ 131763 w 366730"/>
                  <a:gd name="connsiteY3" fmla="*/ 389557 h 389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730" h="389557">
                    <a:moveTo>
                      <a:pt x="0" y="168101"/>
                    </a:moveTo>
                    <a:cubicBezTo>
                      <a:pt x="52652" y="56447"/>
                      <a:pt x="227394" y="6366"/>
                      <a:pt x="287591" y="318"/>
                    </a:cubicBezTo>
                    <a:cubicBezTo>
                      <a:pt x="347788" y="-5730"/>
                      <a:pt x="380498" y="75851"/>
                      <a:pt x="361184" y="131810"/>
                    </a:cubicBezTo>
                    <a:cubicBezTo>
                      <a:pt x="341870" y="187769"/>
                      <a:pt x="292894" y="365215"/>
                      <a:pt x="131763" y="389557"/>
                    </a:cubicBezTo>
                  </a:path>
                </a:pathLst>
              </a:custGeom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 88"/>
              <p:cNvSpPr/>
              <p:nvPr/>
            </p:nvSpPr>
            <p:spPr>
              <a:xfrm rot="2714057" flipV="1">
                <a:off x="1520641" y="4087335"/>
                <a:ext cx="1417573" cy="269594"/>
              </a:xfrm>
              <a:custGeom>
                <a:avLst/>
                <a:gdLst>
                  <a:gd name="connsiteX0" fmla="*/ 0 w 965200"/>
                  <a:gd name="connsiteY0" fmla="*/ 178110 h 216210"/>
                  <a:gd name="connsiteX1" fmla="*/ 609600 w 965200"/>
                  <a:gd name="connsiteY1" fmla="*/ 310 h 216210"/>
                  <a:gd name="connsiteX2" fmla="*/ 965200 w 965200"/>
                  <a:gd name="connsiteY2" fmla="*/ 216210 h 216210"/>
                  <a:gd name="connsiteX0" fmla="*/ 0 w 965200"/>
                  <a:gd name="connsiteY0" fmla="*/ 174946 h 213046"/>
                  <a:gd name="connsiteX1" fmla="*/ 533400 w 965200"/>
                  <a:gd name="connsiteY1" fmla="*/ 321 h 213046"/>
                  <a:gd name="connsiteX2" fmla="*/ 965200 w 965200"/>
                  <a:gd name="connsiteY2" fmla="*/ 213046 h 213046"/>
                  <a:gd name="connsiteX0" fmla="*/ 0 w 965200"/>
                  <a:gd name="connsiteY0" fmla="*/ 174946 h 213046"/>
                  <a:gd name="connsiteX1" fmla="*/ 501650 w 965200"/>
                  <a:gd name="connsiteY1" fmla="*/ 321 h 213046"/>
                  <a:gd name="connsiteX2" fmla="*/ 965200 w 965200"/>
                  <a:gd name="connsiteY2" fmla="*/ 213046 h 213046"/>
                  <a:gd name="connsiteX0" fmla="*/ 0 w 965200"/>
                  <a:gd name="connsiteY0" fmla="*/ 174946 h 213046"/>
                  <a:gd name="connsiteX1" fmla="*/ 501650 w 965200"/>
                  <a:gd name="connsiteY1" fmla="*/ 321 h 213046"/>
                  <a:gd name="connsiteX2" fmla="*/ 965200 w 965200"/>
                  <a:gd name="connsiteY2" fmla="*/ 213046 h 213046"/>
                  <a:gd name="connsiteX0" fmla="*/ 0 w 965200"/>
                  <a:gd name="connsiteY0" fmla="*/ 174692 h 212792"/>
                  <a:gd name="connsiteX1" fmla="*/ 501650 w 965200"/>
                  <a:gd name="connsiteY1" fmla="*/ 67 h 212792"/>
                  <a:gd name="connsiteX2" fmla="*/ 965200 w 965200"/>
                  <a:gd name="connsiteY2" fmla="*/ 212792 h 212792"/>
                  <a:gd name="connsiteX0" fmla="*/ 0 w 1105624"/>
                  <a:gd name="connsiteY0" fmla="*/ 174773 h 174773"/>
                  <a:gd name="connsiteX1" fmla="*/ 501650 w 1105624"/>
                  <a:gd name="connsiteY1" fmla="*/ 148 h 174773"/>
                  <a:gd name="connsiteX2" fmla="*/ 1105624 w 1105624"/>
                  <a:gd name="connsiteY2" fmla="*/ 149350 h 174773"/>
                  <a:gd name="connsiteX0" fmla="*/ 0 w 1105624"/>
                  <a:gd name="connsiteY0" fmla="*/ 174773 h 174773"/>
                  <a:gd name="connsiteX1" fmla="*/ 501650 w 1105624"/>
                  <a:gd name="connsiteY1" fmla="*/ 148 h 174773"/>
                  <a:gd name="connsiteX2" fmla="*/ 1105624 w 1105624"/>
                  <a:gd name="connsiteY2" fmla="*/ 149350 h 174773"/>
                  <a:gd name="connsiteX0" fmla="*/ 0 w 1105624"/>
                  <a:gd name="connsiteY0" fmla="*/ 129220 h 129220"/>
                  <a:gd name="connsiteX1" fmla="*/ 540968 w 1105624"/>
                  <a:gd name="connsiteY1" fmla="*/ 794 h 129220"/>
                  <a:gd name="connsiteX2" fmla="*/ 1105624 w 1105624"/>
                  <a:gd name="connsiteY2" fmla="*/ 103797 h 129220"/>
                  <a:gd name="connsiteX0" fmla="*/ 0 w 1105624"/>
                  <a:gd name="connsiteY0" fmla="*/ 129220 h 129220"/>
                  <a:gd name="connsiteX1" fmla="*/ 540968 w 1105624"/>
                  <a:gd name="connsiteY1" fmla="*/ 794 h 129220"/>
                  <a:gd name="connsiteX2" fmla="*/ 1105624 w 1105624"/>
                  <a:gd name="connsiteY2" fmla="*/ 103797 h 129220"/>
                  <a:gd name="connsiteX0" fmla="*/ 0 w 1105624"/>
                  <a:gd name="connsiteY0" fmla="*/ 129220 h 129220"/>
                  <a:gd name="connsiteX1" fmla="*/ 540968 w 1105624"/>
                  <a:gd name="connsiteY1" fmla="*/ 794 h 129220"/>
                  <a:gd name="connsiteX2" fmla="*/ 1105624 w 1105624"/>
                  <a:gd name="connsiteY2" fmla="*/ 103797 h 129220"/>
                  <a:gd name="connsiteX0" fmla="*/ 0 w 1068347"/>
                  <a:gd name="connsiteY0" fmla="*/ 128857 h 128857"/>
                  <a:gd name="connsiteX1" fmla="*/ 540968 w 1068347"/>
                  <a:gd name="connsiteY1" fmla="*/ 431 h 128857"/>
                  <a:gd name="connsiteX2" fmla="*/ 1068347 w 1068347"/>
                  <a:gd name="connsiteY2" fmla="*/ 114164 h 128857"/>
                  <a:gd name="connsiteX0" fmla="*/ 0 w 1079530"/>
                  <a:gd name="connsiteY0" fmla="*/ 128705 h 128705"/>
                  <a:gd name="connsiteX1" fmla="*/ 540968 w 1079530"/>
                  <a:gd name="connsiteY1" fmla="*/ 279 h 128705"/>
                  <a:gd name="connsiteX2" fmla="*/ 1079530 w 1079530"/>
                  <a:gd name="connsiteY2" fmla="*/ 124742 h 128705"/>
                  <a:gd name="connsiteX0" fmla="*/ 0 w 1070211"/>
                  <a:gd name="connsiteY0" fmla="*/ 128766 h 128766"/>
                  <a:gd name="connsiteX1" fmla="*/ 540968 w 1070211"/>
                  <a:gd name="connsiteY1" fmla="*/ 340 h 128766"/>
                  <a:gd name="connsiteX2" fmla="*/ 1070211 w 1070211"/>
                  <a:gd name="connsiteY2" fmla="*/ 119438 h 128766"/>
                  <a:gd name="connsiteX0" fmla="*/ 0 w 1147865"/>
                  <a:gd name="connsiteY0" fmla="*/ 156456 h 156456"/>
                  <a:gd name="connsiteX1" fmla="*/ 540968 w 1147865"/>
                  <a:gd name="connsiteY1" fmla="*/ 28030 h 156456"/>
                  <a:gd name="connsiteX2" fmla="*/ 1147865 w 1147865"/>
                  <a:gd name="connsiteY2" fmla="*/ 56088 h 156456"/>
                  <a:gd name="connsiteX0" fmla="*/ 0 w 1147865"/>
                  <a:gd name="connsiteY0" fmla="*/ 149800 h 149800"/>
                  <a:gd name="connsiteX1" fmla="*/ 540968 w 1147865"/>
                  <a:gd name="connsiteY1" fmla="*/ 21374 h 149800"/>
                  <a:gd name="connsiteX2" fmla="*/ 1147865 w 1147865"/>
                  <a:gd name="connsiteY2" fmla="*/ 49432 h 149800"/>
                  <a:gd name="connsiteX0" fmla="*/ 0 w 1147865"/>
                  <a:gd name="connsiteY0" fmla="*/ 149800 h 149800"/>
                  <a:gd name="connsiteX1" fmla="*/ 540968 w 1147865"/>
                  <a:gd name="connsiteY1" fmla="*/ 21374 h 149800"/>
                  <a:gd name="connsiteX2" fmla="*/ 1147865 w 1147865"/>
                  <a:gd name="connsiteY2" fmla="*/ 49432 h 149800"/>
                  <a:gd name="connsiteX0" fmla="*/ 0 w 1147865"/>
                  <a:gd name="connsiteY0" fmla="*/ 162002 h 162002"/>
                  <a:gd name="connsiteX1" fmla="*/ 531471 w 1147865"/>
                  <a:gd name="connsiteY1" fmla="*/ 8451 h 162002"/>
                  <a:gd name="connsiteX2" fmla="*/ 1147865 w 1147865"/>
                  <a:gd name="connsiteY2" fmla="*/ 61634 h 162002"/>
                  <a:gd name="connsiteX0" fmla="*/ 0 w 1106205"/>
                  <a:gd name="connsiteY0" fmla="*/ 182657 h 182657"/>
                  <a:gd name="connsiteX1" fmla="*/ 489811 w 1106205"/>
                  <a:gd name="connsiteY1" fmla="*/ 8451 h 182657"/>
                  <a:gd name="connsiteX2" fmla="*/ 1106205 w 1106205"/>
                  <a:gd name="connsiteY2" fmla="*/ 61634 h 182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06205" h="182657">
                    <a:moveTo>
                      <a:pt x="0" y="182657"/>
                    </a:moveTo>
                    <a:cubicBezTo>
                      <a:pt x="157522" y="88899"/>
                      <a:pt x="390730" y="11626"/>
                      <a:pt x="489811" y="8451"/>
                    </a:cubicBezTo>
                    <a:cubicBezTo>
                      <a:pt x="583275" y="5276"/>
                      <a:pt x="921976" y="-27422"/>
                      <a:pt x="1106205" y="61634"/>
                    </a:cubicBezTo>
                  </a:path>
                </a:pathLst>
              </a:custGeom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Freeform 89"/>
              <p:cNvSpPr/>
              <p:nvPr/>
            </p:nvSpPr>
            <p:spPr>
              <a:xfrm rot="8559318">
                <a:off x="3056913" y="3904911"/>
                <a:ext cx="1328882" cy="425796"/>
              </a:xfrm>
              <a:custGeom>
                <a:avLst/>
                <a:gdLst>
                  <a:gd name="connsiteX0" fmla="*/ 0 w 965200"/>
                  <a:gd name="connsiteY0" fmla="*/ 178110 h 216210"/>
                  <a:gd name="connsiteX1" fmla="*/ 609600 w 965200"/>
                  <a:gd name="connsiteY1" fmla="*/ 310 h 216210"/>
                  <a:gd name="connsiteX2" fmla="*/ 965200 w 965200"/>
                  <a:gd name="connsiteY2" fmla="*/ 216210 h 216210"/>
                  <a:gd name="connsiteX0" fmla="*/ 0 w 965200"/>
                  <a:gd name="connsiteY0" fmla="*/ 174946 h 213046"/>
                  <a:gd name="connsiteX1" fmla="*/ 533400 w 965200"/>
                  <a:gd name="connsiteY1" fmla="*/ 321 h 213046"/>
                  <a:gd name="connsiteX2" fmla="*/ 965200 w 965200"/>
                  <a:gd name="connsiteY2" fmla="*/ 213046 h 213046"/>
                  <a:gd name="connsiteX0" fmla="*/ 0 w 965200"/>
                  <a:gd name="connsiteY0" fmla="*/ 174946 h 213046"/>
                  <a:gd name="connsiteX1" fmla="*/ 501650 w 965200"/>
                  <a:gd name="connsiteY1" fmla="*/ 321 h 213046"/>
                  <a:gd name="connsiteX2" fmla="*/ 965200 w 965200"/>
                  <a:gd name="connsiteY2" fmla="*/ 213046 h 213046"/>
                  <a:gd name="connsiteX0" fmla="*/ 0 w 965200"/>
                  <a:gd name="connsiteY0" fmla="*/ 174946 h 213046"/>
                  <a:gd name="connsiteX1" fmla="*/ 501650 w 965200"/>
                  <a:gd name="connsiteY1" fmla="*/ 321 h 213046"/>
                  <a:gd name="connsiteX2" fmla="*/ 965200 w 965200"/>
                  <a:gd name="connsiteY2" fmla="*/ 213046 h 213046"/>
                  <a:gd name="connsiteX0" fmla="*/ 0 w 965200"/>
                  <a:gd name="connsiteY0" fmla="*/ 174692 h 212792"/>
                  <a:gd name="connsiteX1" fmla="*/ 501650 w 965200"/>
                  <a:gd name="connsiteY1" fmla="*/ 67 h 212792"/>
                  <a:gd name="connsiteX2" fmla="*/ 965200 w 965200"/>
                  <a:gd name="connsiteY2" fmla="*/ 212792 h 212792"/>
                  <a:gd name="connsiteX0" fmla="*/ 0 w 1105624"/>
                  <a:gd name="connsiteY0" fmla="*/ 174773 h 174773"/>
                  <a:gd name="connsiteX1" fmla="*/ 501650 w 1105624"/>
                  <a:gd name="connsiteY1" fmla="*/ 148 h 174773"/>
                  <a:gd name="connsiteX2" fmla="*/ 1105624 w 1105624"/>
                  <a:gd name="connsiteY2" fmla="*/ 149350 h 174773"/>
                  <a:gd name="connsiteX0" fmla="*/ 0 w 1105624"/>
                  <a:gd name="connsiteY0" fmla="*/ 174773 h 174773"/>
                  <a:gd name="connsiteX1" fmla="*/ 501650 w 1105624"/>
                  <a:gd name="connsiteY1" fmla="*/ 148 h 174773"/>
                  <a:gd name="connsiteX2" fmla="*/ 1105624 w 1105624"/>
                  <a:gd name="connsiteY2" fmla="*/ 149350 h 174773"/>
                  <a:gd name="connsiteX0" fmla="*/ 0 w 1105624"/>
                  <a:gd name="connsiteY0" fmla="*/ 129220 h 129220"/>
                  <a:gd name="connsiteX1" fmla="*/ 540968 w 1105624"/>
                  <a:gd name="connsiteY1" fmla="*/ 794 h 129220"/>
                  <a:gd name="connsiteX2" fmla="*/ 1105624 w 1105624"/>
                  <a:gd name="connsiteY2" fmla="*/ 103797 h 129220"/>
                  <a:gd name="connsiteX0" fmla="*/ 0 w 1105624"/>
                  <a:gd name="connsiteY0" fmla="*/ 129220 h 129220"/>
                  <a:gd name="connsiteX1" fmla="*/ 540968 w 1105624"/>
                  <a:gd name="connsiteY1" fmla="*/ 794 h 129220"/>
                  <a:gd name="connsiteX2" fmla="*/ 1105624 w 1105624"/>
                  <a:gd name="connsiteY2" fmla="*/ 103797 h 129220"/>
                  <a:gd name="connsiteX0" fmla="*/ 0 w 1105624"/>
                  <a:gd name="connsiteY0" fmla="*/ 129220 h 129220"/>
                  <a:gd name="connsiteX1" fmla="*/ 540968 w 1105624"/>
                  <a:gd name="connsiteY1" fmla="*/ 794 h 129220"/>
                  <a:gd name="connsiteX2" fmla="*/ 1105624 w 1105624"/>
                  <a:gd name="connsiteY2" fmla="*/ 103797 h 129220"/>
                  <a:gd name="connsiteX0" fmla="*/ 0 w 1068347"/>
                  <a:gd name="connsiteY0" fmla="*/ 128857 h 128857"/>
                  <a:gd name="connsiteX1" fmla="*/ 540968 w 1068347"/>
                  <a:gd name="connsiteY1" fmla="*/ 431 h 128857"/>
                  <a:gd name="connsiteX2" fmla="*/ 1068347 w 1068347"/>
                  <a:gd name="connsiteY2" fmla="*/ 114164 h 128857"/>
                  <a:gd name="connsiteX0" fmla="*/ 0 w 1079530"/>
                  <a:gd name="connsiteY0" fmla="*/ 128705 h 128705"/>
                  <a:gd name="connsiteX1" fmla="*/ 540968 w 1079530"/>
                  <a:gd name="connsiteY1" fmla="*/ 279 h 128705"/>
                  <a:gd name="connsiteX2" fmla="*/ 1079530 w 1079530"/>
                  <a:gd name="connsiteY2" fmla="*/ 124742 h 128705"/>
                  <a:gd name="connsiteX0" fmla="*/ 0 w 1070211"/>
                  <a:gd name="connsiteY0" fmla="*/ 128766 h 128766"/>
                  <a:gd name="connsiteX1" fmla="*/ 540968 w 1070211"/>
                  <a:gd name="connsiteY1" fmla="*/ 340 h 128766"/>
                  <a:gd name="connsiteX2" fmla="*/ 1070211 w 1070211"/>
                  <a:gd name="connsiteY2" fmla="*/ 119438 h 128766"/>
                  <a:gd name="connsiteX0" fmla="*/ 0 w 1147865"/>
                  <a:gd name="connsiteY0" fmla="*/ 156456 h 156456"/>
                  <a:gd name="connsiteX1" fmla="*/ 540968 w 1147865"/>
                  <a:gd name="connsiteY1" fmla="*/ 28030 h 156456"/>
                  <a:gd name="connsiteX2" fmla="*/ 1147865 w 1147865"/>
                  <a:gd name="connsiteY2" fmla="*/ 56088 h 156456"/>
                  <a:gd name="connsiteX0" fmla="*/ 0 w 1147865"/>
                  <a:gd name="connsiteY0" fmla="*/ 149800 h 149800"/>
                  <a:gd name="connsiteX1" fmla="*/ 540968 w 1147865"/>
                  <a:gd name="connsiteY1" fmla="*/ 21374 h 149800"/>
                  <a:gd name="connsiteX2" fmla="*/ 1147865 w 1147865"/>
                  <a:gd name="connsiteY2" fmla="*/ 49432 h 149800"/>
                  <a:gd name="connsiteX0" fmla="*/ 0 w 1147865"/>
                  <a:gd name="connsiteY0" fmla="*/ 149800 h 149800"/>
                  <a:gd name="connsiteX1" fmla="*/ 540968 w 1147865"/>
                  <a:gd name="connsiteY1" fmla="*/ 21374 h 149800"/>
                  <a:gd name="connsiteX2" fmla="*/ 1147865 w 1147865"/>
                  <a:gd name="connsiteY2" fmla="*/ 49432 h 149800"/>
                  <a:gd name="connsiteX0" fmla="*/ 0 w 1147865"/>
                  <a:gd name="connsiteY0" fmla="*/ 162002 h 162002"/>
                  <a:gd name="connsiteX1" fmla="*/ 531471 w 1147865"/>
                  <a:gd name="connsiteY1" fmla="*/ 8451 h 162002"/>
                  <a:gd name="connsiteX2" fmla="*/ 1147865 w 1147865"/>
                  <a:gd name="connsiteY2" fmla="*/ 61634 h 162002"/>
                  <a:gd name="connsiteX0" fmla="*/ 0 w 1106205"/>
                  <a:gd name="connsiteY0" fmla="*/ 182657 h 182657"/>
                  <a:gd name="connsiteX1" fmla="*/ 489811 w 1106205"/>
                  <a:gd name="connsiteY1" fmla="*/ 8451 h 182657"/>
                  <a:gd name="connsiteX2" fmla="*/ 1106205 w 1106205"/>
                  <a:gd name="connsiteY2" fmla="*/ 61634 h 182657"/>
                  <a:gd name="connsiteX0" fmla="*/ 0 w 1106205"/>
                  <a:gd name="connsiteY0" fmla="*/ 162344 h 162344"/>
                  <a:gd name="connsiteX1" fmla="*/ 417324 w 1106205"/>
                  <a:gd name="connsiteY1" fmla="*/ 37577 h 162344"/>
                  <a:gd name="connsiteX2" fmla="*/ 1106205 w 1106205"/>
                  <a:gd name="connsiteY2" fmla="*/ 41321 h 162344"/>
                  <a:gd name="connsiteX0" fmla="*/ 0 w 1106205"/>
                  <a:gd name="connsiteY0" fmla="*/ 146775 h 146775"/>
                  <a:gd name="connsiteX1" fmla="*/ 417324 w 1106205"/>
                  <a:gd name="connsiteY1" fmla="*/ 22008 h 146775"/>
                  <a:gd name="connsiteX2" fmla="*/ 1106205 w 1106205"/>
                  <a:gd name="connsiteY2" fmla="*/ 25752 h 146775"/>
                  <a:gd name="connsiteX0" fmla="*/ 0 w 1106205"/>
                  <a:gd name="connsiteY0" fmla="*/ 146775 h 146775"/>
                  <a:gd name="connsiteX1" fmla="*/ 417324 w 1106205"/>
                  <a:gd name="connsiteY1" fmla="*/ 22008 h 146775"/>
                  <a:gd name="connsiteX2" fmla="*/ 1106205 w 1106205"/>
                  <a:gd name="connsiteY2" fmla="*/ 25752 h 146775"/>
                  <a:gd name="connsiteX0" fmla="*/ 0 w 1106205"/>
                  <a:gd name="connsiteY0" fmla="*/ 146775 h 146775"/>
                  <a:gd name="connsiteX1" fmla="*/ 417324 w 1106205"/>
                  <a:gd name="connsiteY1" fmla="*/ 22008 h 146775"/>
                  <a:gd name="connsiteX2" fmla="*/ 1106205 w 1106205"/>
                  <a:gd name="connsiteY2" fmla="*/ 25752 h 146775"/>
                  <a:gd name="connsiteX0" fmla="*/ 0 w 1106205"/>
                  <a:gd name="connsiteY0" fmla="*/ 146775 h 146775"/>
                  <a:gd name="connsiteX1" fmla="*/ 417324 w 1106205"/>
                  <a:gd name="connsiteY1" fmla="*/ 22008 h 146775"/>
                  <a:gd name="connsiteX2" fmla="*/ 1106205 w 1106205"/>
                  <a:gd name="connsiteY2" fmla="*/ 25752 h 146775"/>
                  <a:gd name="connsiteX0" fmla="*/ 0 w 1106205"/>
                  <a:gd name="connsiteY0" fmla="*/ 151868 h 151868"/>
                  <a:gd name="connsiteX1" fmla="*/ 417324 w 1106205"/>
                  <a:gd name="connsiteY1" fmla="*/ 27101 h 151868"/>
                  <a:gd name="connsiteX2" fmla="*/ 1106205 w 1106205"/>
                  <a:gd name="connsiteY2" fmla="*/ 30845 h 151868"/>
                  <a:gd name="connsiteX0" fmla="*/ 0 w 1106205"/>
                  <a:gd name="connsiteY0" fmla="*/ 150031 h 150031"/>
                  <a:gd name="connsiteX1" fmla="*/ 417324 w 1106205"/>
                  <a:gd name="connsiteY1" fmla="*/ 25264 h 150031"/>
                  <a:gd name="connsiteX2" fmla="*/ 1106205 w 1106205"/>
                  <a:gd name="connsiteY2" fmla="*/ 29008 h 150031"/>
                  <a:gd name="connsiteX0" fmla="*/ 0 w 1029799"/>
                  <a:gd name="connsiteY0" fmla="*/ 139895 h 139895"/>
                  <a:gd name="connsiteX1" fmla="*/ 417324 w 1029799"/>
                  <a:gd name="connsiteY1" fmla="*/ 15128 h 139895"/>
                  <a:gd name="connsiteX2" fmla="*/ 1029799 w 1029799"/>
                  <a:gd name="connsiteY2" fmla="*/ 36817 h 139895"/>
                  <a:gd name="connsiteX0" fmla="*/ 0 w 1029799"/>
                  <a:gd name="connsiteY0" fmla="*/ 133236 h 133236"/>
                  <a:gd name="connsiteX1" fmla="*/ 437423 w 1029799"/>
                  <a:gd name="connsiteY1" fmla="*/ 23284 h 133236"/>
                  <a:gd name="connsiteX2" fmla="*/ 1029799 w 1029799"/>
                  <a:gd name="connsiteY2" fmla="*/ 30158 h 133236"/>
                  <a:gd name="connsiteX0" fmla="*/ 0 w 1012991"/>
                  <a:gd name="connsiteY0" fmla="*/ 127291 h 127291"/>
                  <a:gd name="connsiteX1" fmla="*/ 437423 w 1012991"/>
                  <a:gd name="connsiteY1" fmla="*/ 17339 h 127291"/>
                  <a:gd name="connsiteX2" fmla="*/ 1012991 w 1012991"/>
                  <a:gd name="connsiteY2" fmla="*/ 34592 h 127291"/>
                  <a:gd name="connsiteX0" fmla="*/ 0 w 1012991"/>
                  <a:gd name="connsiteY0" fmla="*/ 122268 h 122268"/>
                  <a:gd name="connsiteX1" fmla="*/ 437423 w 1012991"/>
                  <a:gd name="connsiteY1" fmla="*/ 12316 h 122268"/>
                  <a:gd name="connsiteX2" fmla="*/ 1012991 w 1012991"/>
                  <a:gd name="connsiteY2" fmla="*/ 29569 h 122268"/>
                  <a:gd name="connsiteX0" fmla="*/ 0 w 1012991"/>
                  <a:gd name="connsiteY0" fmla="*/ 118517 h 118517"/>
                  <a:gd name="connsiteX1" fmla="*/ 448937 w 1012991"/>
                  <a:gd name="connsiteY1" fmla="*/ 15830 h 118517"/>
                  <a:gd name="connsiteX2" fmla="*/ 1012991 w 1012991"/>
                  <a:gd name="connsiteY2" fmla="*/ 25818 h 118517"/>
                  <a:gd name="connsiteX0" fmla="*/ 0 w 1012991"/>
                  <a:gd name="connsiteY0" fmla="*/ 118517 h 118517"/>
                  <a:gd name="connsiteX1" fmla="*/ 448937 w 1012991"/>
                  <a:gd name="connsiteY1" fmla="*/ 15830 h 118517"/>
                  <a:gd name="connsiteX2" fmla="*/ 1012991 w 1012991"/>
                  <a:gd name="connsiteY2" fmla="*/ 25818 h 118517"/>
                  <a:gd name="connsiteX0" fmla="*/ 0 w 1012991"/>
                  <a:gd name="connsiteY0" fmla="*/ 116332 h 116332"/>
                  <a:gd name="connsiteX1" fmla="*/ 448937 w 1012991"/>
                  <a:gd name="connsiteY1" fmla="*/ 13645 h 116332"/>
                  <a:gd name="connsiteX2" fmla="*/ 1012991 w 1012991"/>
                  <a:gd name="connsiteY2" fmla="*/ 23633 h 116332"/>
                  <a:gd name="connsiteX0" fmla="*/ 0 w 1019156"/>
                  <a:gd name="connsiteY0" fmla="*/ 112658 h 112658"/>
                  <a:gd name="connsiteX1" fmla="*/ 448937 w 1019156"/>
                  <a:gd name="connsiteY1" fmla="*/ 9971 h 112658"/>
                  <a:gd name="connsiteX2" fmla="*/ 1019156 w 1019156"/>
                  <a:gd name="connsiteY2" fmla="*/ 26872 h 112658"/>
                  <a:gd name="connsiteX0" fmla="*/ 0 w 1019156"/>
                  <a:gd name="connsiteY0" fmla="*/ 112767 h 112767"/>
                  <a:gd name="connsiteX1" fmla="*/ 448937 w 1019156"/>
                  <a:gd name="connsiteY1" fmla="*/ 10080 h 112767"/>
                  <a:gd name="connsiteX2" fmla="*/ 1019156 w 1019156"/>
                  <a:gd name="connsiteY2" fmla="*/ 26981 h 112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19156" h="112767">
                    <a:moveTo>
                      <a:pt x="0" y="112767"/>
                    </a:moveTo>
                    <a:cubicBezTo>
                      <a:pt x="93228" y="68067"/>
                      <a:pt x="323300" y="28046"/>
                      <a:pt x="448937" y="10080"/>
                    </a:cubicBezTo>
                    <a:cubicBezTo>
                      <a:pt x="534261" y="1163"/>
                      <a:pt x="757592" y="-13491"/>
                      <a:pt x="1019156" y="26981"/>
                    </a:cubicBezTo>
                  </a:path>
                </a:pathLst>
              </a:custGeom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4" name="Freeform 73"/>
            <p:cNvSpPr/>
            <p:nvPr/>
          </p:nvSpPr>
          <p:spPr>
            <a:xfrm rot="19350115">
              <a:off x="2993144" y="3848137"/>
              <a:ext cx="1209666" cy="292250"/>
            </a:xfrm>
            <a:custGeom>
              <a:avLst/>
              <a:gdLst>
                <a:gd name="connsiteX0" fmla="*/ 0 w 965200"/>
                <a:gd name="connsiteY0" fmla="*/ 178110 h 216210"/>
                <a:gd name="connsiteX1" fmla="*/ 609600 w 965200"/>
                <a:gd name="connsiteY1" fmla="*/ 310 h 216210"/>
                <a:gd name="connsiteX2" fmla="*/ 965200 w 965200"/>
                <a:gd name="connsiteY2" fmla="*/ 216210 h 216210"/>
                <a:gd name="connsiteX0" fmla="*/ 0 w 965200"/>
                <a:gd name="connsiteY0" fmla="*/ 174946 h 213046"/>
                <a:gd name="connsiteX1" fmla="*/ 53340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692 h 212792"/>
                <a:gd name="connsiteX1" fmla="*/ 501650 w 965200"/>
                <a:gd name="connsiteY1" fmla="*/ 67 h 212792"/>
                <a:gd name="connsiteX2" fmla="*/ 965200 w 965200"/>
                <a:gd name="connsiteY2" fmla="*/ 212792 h 212792"/>
                <a:gd name="connsiteX0" fmla="*/ 0 w 1105624"/>
                <a:gd name="connsiteY0" fmla="*/ 174773 h 174773"/>
                <a:gd name="connsiteX1" fmla="*/ 501650 w 1105624"/>
                <a:gd name="connsiteY1" fmla="*/ 148 h 174773"/>
                <a:gd name="connsiteX2" fmla="*/ 1105624 w 1105624"/>
                <a:gd name="connsiteY2" fmla="*/ 149350 h 174773"/>
                <a:gd name="connsiteX0" fmla="*/ 0 w 1105624"/>
                <a:gd name="connsiteY0" fmla="*/ 174773 h 174773"/>
                <a:gd name="connsiteX1" fmla="*/ 501650 w 1105624"/>
                <a:gd name="connsiteY1" fmla="*/ 148 h 174773"/>
                <a:gd name="connsiteX2" fmla="*/ 1105624 w 1105624"/>
                <a:gd name="connsiteY2" fmla="*/ 149350 h 174773"/>
                <a:gd name="connsiteX0" fmla="*/ 0 w 1105624"/>
                <a:gd name="connsiteY0" fmla="*/ 129220 h 129220"/>
                <a:gd name="connsiteX1" fmla="*/ 540968 w 1105624"/>
                <a:gd name="connsiteY1" fmla="*/ 794 h 129220"/>
                <a:gd name="connsiteX2" fmla="*/ 1105624 w 1105624"/>
                <a:gd name="connsiteY2" fmla="*/ 103797 h 129220"/>
                <a:gd name="connsiteX0" fmla="*/ 0 w 1105624"/>
                <a:gd name="connsiteY0" fmla="*/ 129220 h 129220"/>
                <a:gd name="connsiteX1" fmla="*/ 540968 w 1105624"/>
                <a:gd name="connsiteY1" fmla="*/ 794 h 129220"/>
                <a:gd name="connsiteX2" fmla="*/ 1105624 w 1105624"/>
                <a:gd name="connsiteY2" fmla="*/ 103797 h 129220"/>
                <a:gd name="connsiteX0" fmla="*/ 0 w 1105624"/>
                <a:gd name="connsiteY0" fmla="*/ 129220 h 129220"/>
                <a:gd name="connsiteX1" fmla="*/ 540968 w 1105624"/>
                <a:gd name="connsiteY1" fmla="*/ 794 h 129220"/>
                <a:gd name="connsiteX2" fmla="*/ 1105624 w 1105624"/>
                <a:gd name="connsiteY2" fmla="*/ 103797 h 129220"/>
                <a:gd name="connsiteX0" fmla="*/ 0 w 1068347"/>
                <a:gd name="connsiteY0" fmla="*/ 128857 h 128857"/>
                <a:gd name="connsiteX1" fmla="*/ 540968 w 1068347"/>
                <a:gd name="connsiteY1" fmla="*/ 431 h 128857"/>
                <a:gd name="connsiteX2" fmla="*/ 1068347 w 1068347"/>
                <a:gd name="connsiteY2" fmla="*/ 114164 h 128857"/>
                <a:gd name="connsiteX0" fmla="*/ 0 w 1079530"/>
                <a:gd name="connsiteY0" fmla="*/ 128705 h 128705"/>
                <a:gd name="connsiteX1" fmla="*/ 540968 w 1079530"/>
                <a:gd name="connsiteY1" fmla="*/ 279 h 128705"/>
                <a:gd name="connsiteX2" fmla="*/ 1079530 w 1079530"/>
                <a:gd name="connsiteY2" fmla="*/ 124742 h 128705"/>
                <a:gd name="connsiteX0" fmla="*/ 0 w 1070211"/>
                <a:gd name="connsiteY0" fmla="*/ 128766 h 128766"/>
                <a:gd name="connsiteX1" fmla="*/ 540968 w 1070211"/>
                <a:gd name="connsiteY1" fmla="*/ 340 h 128766"/>
                <a:gd name="connsiteX2" fmla="*/ 1070211 w 1070211"/>
                <a:gd name="connsiteY2" fmla="*/ 119438 h 128766"/>
                <a:gd name="connsiteX0" fmla="*/ 0 w 1147865"/>
                <a:gd name="connsiteY0" fmla="*/ 156456 h 156456"/>
                <a:gd name="connsiteX1" fmla="*/ 540968 w 1147865"/>
                <a:gd name="connsiteY1" fmla="*/ 28030 h 156456"/>
                <a:gd name="connsiteX2" fmla="*/ 1147865 w 1147865"/>
                <a:gd name="connsiteY2" fmla="*/ 56088 h 156456"/>
                <a:gd name="connsiteX0" fmla="*/ 0 w 1147865"/>
                <a:gd name="connsiteY0" fmla="*/ 149800 h 149800"/>
                <a:gd name="connsiteX1" fmla="*/ 540968 w 1147865"/>
                <a:gd name="connsiteY1" fmla="*/ 21374 h 149800"/>
                <a:gd name="connsiteX2" fmla="*/ 1147865 w 1147865"/>
                <a:gd name="connsiteY2" fmla="*/ 49432 h 149800"/>
                <a:gd name="connsiteX0" fmla="*/ 0 w 1147865"/>
                <a:gd name="connsiteY0" fmla="*/ 149800 h 149800"/>
                <a:gd name="connsiteX1" fmla="*/ 540968 w 1147865"/>
                <a:gd name="connsiteY1" fmla="*/ 21374 h 149800"/>
                <a:gd name="connsiteX2" fmla="*/ 1147865 w 1147865"/>
                <a:gd name="connsiteY2" fmla="*/ 49432 h 149800"/>
                <a:gd name="connsiteX0" fmla="*/ 0 w 1147865"/>
                <a:gd name="connsiteY0" fmla="*/ 162002 h 162002"/>
                <a:gd name="connsiteX1" fmla="*/ 531471 w 1147865"/>
                <a:gd name="connsiteY1" fmla="*/ 8451 h 162002"/>
                <a:gd name="connsiteX2" fmla="*/ 1147865 w 1147865"/>
                <a:gd name="connsiteY2" fmla="*/ 61634 h 162002"/>
                <a:gd name="connsiteX0" fmla="*/ 0 w 1106205"/>
                <a:gd name="connsiteY0" fmla="*/ 182657 h 182657"/>
                <a:gd name="connsiteX1" fmla="*/ 489811 w 1106205"/>
                <a:gd name="connsiteY1" fmla="*/ 8451 h 182657"/>
                <a:gd name="connsiteX2" fmla="*/ 1106205 w 1106205"/>
                <a:gd name="connsiteY2" fmla="*/ 61634 h 182657"/>
                <a:gd name="connsiteX0" fmla="*/ 0 w 1105526"/>
                <a:gd name="connsiteY0" fmla="*/ 190323 h 190323"/>
                <a:gd name="connsiteX1" fmla="*/ 489811 w 1105526"/>
                <a:gd name="connsiteY1" fmla="*/ 16117 h 190323"/>
                <a:gd name="connsiteX2" fmla="*/ 1105526 w 1105526"/>
                <a:gd name="connsiteY2" fmla="*/ 53314 h 190323"/>
                <a:gd name="connsiteX0" fmla="*/ 0 w 1105526"/>
                <a:gd name="connsiteY0" fmla="*/ 174437 h 174437"/>
                <a:gd name="connsiteX1" fmla="*/ 489811 w 1105526"/>
                <a:gd name="connsiteY1" fmla="*/ 231 h 174437"/>
                <a:gd name="connsiteX2" fmla="*/ 1105526 w 1105526"/>
                <a:gd name="connsiteY2" fmla="*/ 37428 h 174437"/>
                <a:gd name="connsiteX0" fmla="*/ 0 w 1105526"/>
                <a:gd name="connsiteY0" fmla="*/ 174206 h 174206"/>
                <a:gd name="connsiteX1" fmla="*/ 489811 w 1105526"/>
                <a:gd name="connsiteY1" fmla="*/ 0 h 174206"/>
                <a:gd name="connsiteX2" fmla="*/ 1105526 w 1105526"/>
                <a:gd name="connsiteY2" fmla="*/ 37197 h 174206"/>
                <a:gd name="connsiteX0" fmla="*/ 0 w 1105526"/>
                <a:gd name="connsiteY0" fmla="*/ 174206 h 174206"/>
                <a:gd name="connsiteX1" fmla="*/ 489811 w 1105526"/>
                <a:gd name="connsiteY1" fmla="*/ 0 h 174206"/>
                <a:gd name="connsiteX2" fmla="*/ 1105526 w 1105526"/>
                <a:gd name="connsiteY2" fmla="*/ 37197 h 174206"/>
                <a:gd name="connsiteX0" fmla="*/ 0 w 1105526"/>
                <a:gd name="connsiteY0" fmla="*/ 176121 h 176121"/>
                <a:gd name="connsiteX1" fmla="*/ 489811 w 1105526"/>
                <a:gd name="connsiteY1" fmla="*/ 1915 h 176121"/>
                <a:gd name="connsiteX2" fmla="*/ 1105526 w 1105526"/>
                <a:gd name="connsiteY2" fmla="*/ 39112 h 176121"/>
                <a:gd name="connsiteX0" fmla="*/ 0 w 1105526"/>
                <a:gd name="connsiteY0" fmla="*/ 161123 h 161123"/>
                <a:gd name="connsiteX1" fmla="*/ 501290 w 1105526"/>
                <a:gd name="connsiteY1" fmla="*/ 3015 h 161123"/>
                <a:gd name="connsiteX2" fmla="*/ 1105526 w 1105526"/>
                <a:gd name="connsiteY2" fmla="*/ 24114 h 161123"/>
                <a:gd name="connsiteX0" fmla="*/ 0 w 1105526"/>
                <a:gd name="connsiteY0" fmla="*/ 162909 h 162909"/>
                <a:gd name="connsiteX1" fmla="*/ 501290 w 1105526"/>
                <a:gd name="connsiteY1" fmla="*/ 4801 h 162909"/>
                <a:gd name="connsiteX2" fmla="*/ 1105526 w 1105526"/>
                <a:gd name="connsiteY2" fmla="*/ 25900 h 162909"/>
                <a:gd name="connsiteX0" fmla="*/ 0 w 1105526"/>
                <a:gd name="connsiteY0" fmla="*/ 166852 h 166852"/>
                <a:gd name="connsiteX1" fmla="*/ 583864 w 1105526"/>
                <a:gd name="connsiteY1" fmla="*/ 4276 h 166852"/>
                <a:gd name="connsiteX2" fmla="*/ 1105526 w 1105526"/>
                <a:gd name="connsiteY2" fmla="*/ 29843 h 166852"/>
                <a:gd name="connsiteX0" fmla="*/ 0 w 1097992"/>
                <a:gd name="connsiteY0" fmla="*/ 170993 h 170993"/>
                <a:gd name="connsiteX1" fmla="*/ 583864 w 1097992"/>
                <a:gd name="connsiteY1" fmla="*/ 8417 h 170993"/>
                <a:gd name="connsiteX2" fmla="*/ 1097992 w 1097992"/>
                <a:gd name="connsiteY2" fmla="*/ 13010 h 170993"/>
                <a:gd name="connsiteX0" fmla="*/ 0 w 1097992"/>
                <a:gd name="connsiteY0" fmla="*/ 166991 h 166991"/>
                <a:gd name="connsiteX1" fmla="*/ 583864 w 1097992"/>
                <a:gd name="connsiteY1" fmla="*/ 4415 h 166991"/>
                <a:gd name="connsiteX2" fmla="*/ 1097992 w 1097992"/>
                <a:gd name="connsiteY2" fmla="*/ 9008 h 166991"/>
                <a:gd name="connsiteX0" fmla="*/ 0 w 1097992"/>
                <a:gd name="connsiteY0" fmla="*/ 165947 h 165947"/>
                <a:gd name="connsiteX1" fmla="*/ 583864 w 1097992"/>
                <a:gd name="connsiteY1" fmla="*/ 3371 h 165947"/>
                <a:gd name="connsiteX2" fmla="*/ 1097992 w 1097992"/>
                <a:gd name="connsiteY2" fmla="*/ 7964 h 165947"/>
                <a:gd name="connsiteX0" fmla="*/ 0 w 1097992"/>
                <a:gd name="connsiteY0" fmla="*/ 157983 h 157983"/>
                <a:gd name="connsiteX1" fmla="*/ 587972 w 1097992"/>
                <a:gd name="connsiteY1" fmla="*/ 13887 h 157983"/>
                <a:gd name="connsiteX2" fmla="*/ 1097992 w 1097992"/>
                <a:gd name="connsiteY2" fmla="*/ 0 h 157983"/>
                <a:gd name="connsiteX0" fmla="*/ 0 w 1097992"/>
                <a:gd name="connsiteY0" fmla="*/ 157983 h 157983"/>
                <a:gd name="connsiteX1" fmla="*/ 587972 w 1097992"/>
                <a:gd name="connsiteY1" fmla="*/ 13887 h 157983"/>
                <a:gd name="connsiteX2" fmla="*/ 1097992 w 1097992"/>
                <a:gd name="connsiteY2" fmla="*/ 0 h 157983"/>
                <a:gd name="connsiteX0" fmla="*/ 0 w 1087740"/>
                <a:gd name="connsiteY0" fmla="*/ 242899 h 242899"/>
                <a:gd name="connsiteX1" fmla="*/ 577720 w 1087740"/>
                <a:gd name="connsiteY1" fmla="*/ 13887 h 242899"/>
                <a:gd name="connsiteX2" fmla="*/ 1087740 w 1087740"/>
                <a:gd name="connsiteY2" fmla="*/ 0 h 242899"/>
                <a:gd name="connsiteX0" fmla="*/ 0 w 1087740"/>
                <a:gd name="connsiteY0" fmla="*/ 242899 h 242899"/>
                <a:gd name="connsiteX1" fmla="*/ 480681 w 1087740"/>
                <a:gd name="connsiteY1" fmla="*/ 36231 h 242899"/>
                <a:gd name="connsiteX2" fmla="*/ 1087740 w 1087740"/>
                <a:gd name="connsiteY2" fmla="*/ 0 h 242899"/>
                <a:gd name="connsiteX0" fmla="*/ 0 w 1087740"/>
                <a:gd name="connsiteY0" fmla="*/ 242899 h 242899"/>
                <a:gd name="connsiteX1" fmla="*/ 480681 w 1087740"/>
                <a:gd name="connsiteY1" fmla="*/ 36231 h 242899"/>
                <a:gd name="connsiteX2" fmla="*/ 1087740 w 1087740"/>
                <a:gd name="connsiteY2" fmla="*/ 0 h 242899"/>
                <a:gd name="connsiteX0" fmla="*/ 0 w 1087740"/>
                <a:gd name="connsiteY0" fmla="*/ 242899 h 242899"/>
                <a:gd name="connsiteX1" fmla="*/ 480681 w 1087740"/>
                <a:gd name="connsiteY1" fmla="*/ 36231 h 242899"/>
                <a:gd name="connsiteX2" fmla="*/ 1087740 w 1087740"/>
                <a:gd name="connsiteY2" fmla="*/ 0 h 242899"/>
                <a:gd name="connsiteX0" fmla="*/ 0 w 1097343"/>
                <a:gd name="connsiteY0" fmla="*/ 251402 h 251402"/>
                <a:gd name="connsiteX1" fmla="*/ 480681 w 1097343"/>
                <a:gd name="connsiteY1" fmla="*/ 44734 h 251402"/>
                <a:gd name="connsiteX2" fmla="*/ 1097343 w 1097343"/>
                <a:gd name="connsiteY2" fmla="*/ 0 h 251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343" h="251402">
                  <a:moveTo>
                    <a:pt x="0" y="251402"/>
                  </a:moveTo>
                  <a:cubicBezTo>
                    <a:pt x="171632" y="170491"/>
                    <a:pt x="280617" y="75129"/>
                    <a:pt x="480681" y="44734"/>
                  </a:cubicBezTo>
                  <a:cubicBezTo>
                    <a:pt x="704169" y="11026"/>
                    <a:pt x="913749" y="21423"/>
                    <a:pt x="1097343" y="0"/>
                  </a:cubicBezTo>
                </a:path>
              </a:pathLst>
            </a:custGeom>
            <a:ln w="3175">
              <a:solidFill>
                <a:schemeClr val="tx1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3267067" y="3443744"/>
              <a:ext cx="1950429" cy="1683174"/>
              <a:chOff x="3267067" y="3443744"/>
              <a:chExt cx="1950429" cy="1683174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4663705" y="4547368"/>
                <a:ext cx="553791" cy="579550"/>
                <a:chOff x="4663705" y="4547368"/>
                <a:chExt cx="553791" cy="579550"/>
              </a:xfrm>
            </p:grpSpPr>
            <p:sp>
              <p:nvSpPr>
                <p:cNvPr id="79" name="Oval 78"/>
                <p:cNvSpPr/>
                <p:nvPr/>
              </p:nvSpPr>
              <p:spPr>
                <a:xfrm>
                  <a:off x="4663705" y="4547368"/>
                  <a:ext cx="553791" cy="579550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4727866" y="4613430"/>
                  <a:ext cx="425468" cy="445258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7" name="Straight Arrow Connector 76"/>
              <p:cNvCxnSpPr>
                <a:stCxn id="86" idx="5"/>
                <a:endCxn id="79" idx="0"/>
              </p:cNvCxnSpPr>
              <p:nvPr/>
            </p:nvCxnSpPr>
            <p:spPr>
              <a:xfrm>
                <a:off x="4307808" y="3443744"/>
                <a:ext cx="632793" cy="110362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>
                <a:stCxn id="82" idx="6"/>
                <a:endCxn id="79" idx="2"/>
              </p:cNvCxnSpPr>
              <p:nvPr/>
            </p:nvCxnSpPr>
            <p:spPr>
              <a:xfrm>
                <a:off x="3267067" y="4678994"/>
                <a:ext cx="1396638" cy="15814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2" name="Rectangle 91"/>
          <p:cNvSpPr/>
          <p:nvPr/>
        </p:nvSpPr>
        <p:spPr>
          <a:xfrm>
            <a:off x="2450687" y="661660"/>
            <a:ext cx="846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“head”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92F49A-3F0E-D440-A011-12484146A9CB}"/>
              </a:ext>
            </a:extLst>
          </p:cNvPr>
          <p:cNvSpPr txBox="1"/>
          <p:nvPr/>
        </p:nvSpPr>
        <p:spPr>
          <a:xfrm>
            <a:off x="5597236" y="6539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91246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6" grpId="0"/>
      <p:bldP spid="41" grpId="0" animBg="1"/>
      <p:bldP spid="56" grpId="0"/>
      <p:bldP spid="57" grpId="0"/>
      <p:bldP spid="58" grpId="0"/>
      <p:bldP spid="59" grpId="0"/>
      <p:bldP spid="9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PDA – Formal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71989" y="1013827"/>
                <a:ext cx="8494081" cy="2000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Defn:  </a:t>
                </a:r>
                <a:r>
                  <a:rPr lang="en-US" sz="2400" dirty="0"/>
                  <a:t>A </a:t>
                </a:r>
                <a:r>
                  <a:rPr lang="en-US" sz="2400" u="sng" dirty="0"/>
                  <a:t>Pushdown Automaton</a:t>
                </a:r>
                <a:r>
                  <a:rPr lang="en-US" sz="2400" dirty="0"/>
                  <a:t> (PDA) is a 6-tuple 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sz="2400" dirty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l-GR" sz="2400" i="1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000" dirty="0"/>
                  <a:t>    input alphabet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2000" dirty="0"/>
                  <a:t>    stack alphabet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: 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  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89" y="1013827"/>
                <a:ext cx="8494081" cy="2000548"/>
              </a:xfrm>
              <a:prstGeom prst="rect">
                <a:avLst/>
              </a:prstGeom>
              <a:blipFill>
                <a:blip r:embed="rId3"/>
                <a:stretch>
                  <a:fillRect l="-1076" t="-2439" b="-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1989" y="3683682"/>
                <a:ext cx="6508510" cy="2231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/>
                  <a:t>Example:  </a:t>
                </a:r>
                <a:r>
                  <a:rPr lang="en-US" sz="2400" i="0" dirty="0"/>
                  <a:t>PDA for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𝑤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ℛ</m:t>
                        </m:r>
                      </m:sup>
                    </m:sSup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i="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} </m:t>
                    </m:r>
                  </m:oMath>
                </a14:m>
                <a:endParaRPr lang="en-US" sz="2400" dirty="0"/>
              </a:p>
              <a:p>
                <a:pPr marL="457200" indent="-457200">
                  <a:spcBef>
                    <a:spcPts val="600"/>
                  </a:spcBef>
                  <a:buAutoNum type="arabicParenR"/>
                </a:pPr>
                <a:r>
                  <a:rPr lang="en-US" sz="2000" b="0" dirty="0"/>
                  <a:t>Read and push input symbols.</a:t>
                </a:r>
                <a:br>
                  <a:rPr lang="en-US" sz="2000" b="0" dirty="0"/>
                </a:br>
                <a:r>
                  <a:rPr lang="en-US" sz="2000" b="0" dirty="0"/>
                  <a:t>Nondeterministically either repeat or go to (2).</a:t>
                </a:r>
              </a:p>
              <a:p>
                <a:pPr marL="457200" indent="-457200">
                  <a:spcBef>
                    <a:spcPts val="600"/>
                  </a:spcBef>
                  <a:buAutoNum type="arabicParenR"/>
                </a:pPr>
                <a:r>
                  <a:rPr lang="en-US" sz="2000" dirty="0"/>
                  <a:t>Read input symbols and pop stack symbols, compare.</a:t>
                </a:r>
                <a:br>
                  <a:rPr lang="en-US" sz="2000" dirty="0"/>
                </a:br>
                <a:r>
                  <a:rPr lang="en-US" sz="2000" dirty="0"/>
                  <a:t>If ever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000" dirty="0"/>
                  <a:t> then thread rejects.</a:t>
                </a:r>
              </a:p>
              <a:p>
                <a:pPr marL="457200" indent="-457200">
                  <a:spcBef>
                    <a:spcPts val="600"/>
                  </a:spcBef>
                  <a:buAutoNum type="arabicParenR"/>
                </a:pPr>
                <a:r>
                  <a:rPr lang="en-US" sz="2000" dirty="0"/>
                  <a:t>Enter accept state if stack is empty.   (do in “software”) 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89" y="3683682"/>
                <a:ext cx="6508510" cy="2231380"/>
              </a:xfrm>
              <a:prstGeom prst="rect">
                <a:avLst/>
              </a:prstGeom>
              <a:blipFill>
                <a:blip r:embed="rId4"/>
                <a:stretch>
                  <a:fillRect l="-1404" t="-1913" b="-4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4156595" y="2307679"/>
            <a:ext cx="4751295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/>
              <a:t>Accept if some thread is in the accept state at the end of the input string.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10666" y="4576235"/>
            <a:ext cx="5032126" cy="1246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0" dirty="0"/>
              <a:t>The nondeterministic forks replicate the stack.</a:t>
            </a:r>
          </a:p>
          <a:p>
            <a:pPr>
              <a:spcBef>
                <a:spcPts val="1800"/>
              </a:spcBef>
            </a:pPr>
            <a:r>
              <a:rPr lang="en-US" sz="2000" dirty="0"/>
              <a:t>This language requires nondeterminism.</a:t>
            </a:r>
            <a:br>
              <a:rPr lang="en-US" sz="2000" dirty="0"/>
            </a:b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 PDA model is nondeterministic.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49603" y="3770351"/>
            <a:ext cx="3729184" cy="400110"/>
            <a:chOff x="5772430" y="3823509"/>
            <a:chExt cx="3729184" cy="400110"/>
          </a:xfrm>
        </p:grpSpPr>
        <p:grpSp>
          <p:nvGrpSpPr>
            <p:cNvPr id="8" name="Group 7"/>
            <p:cNvGrpSpPr/>
            <p:nvPr/>
          </p:nvGrpSpPr>
          <p:grpSpPr>
            <a:xfrm>
              <a:off x="7575121" y="3837795"/>
              <a:ext cx="1926493" cy="376787"/>
              <a:chOff x="7863841" y="3881747"/>
              <a:chExt cx="1926493" cy="376787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7863841" y="3918814"/>
                <a:ext cx="1926493" cy="3179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8175812" y="3918814"/>
                <a:ext cx="0" cy="31797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8500334" y="3918814"/>
                <a:ext cx="0" cy="31797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8824856" y="3918814"/>
                <a:ext cx="0" cy="31797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9149378" y="3918814"/>
                <a:ext cx="0" cy="31797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9473900" y="3918814"/>
                <a:ext cx="0" cy="31797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tangle 15"/>
              <p:cNvSpPr/>
              <p:nvPr/>
            </p:nvSpPr>
            <p:spPr>
              <a:xfrm>
                <a:off x="7880538" y="3881747"/>
                <a:ext cx="3016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199858" y="3881747"/>
                <a:ext cx="3064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8517559" y="3884126"/>
                <a:ext cx="3016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8845689" y="3888884"/>
                <a:ext cx="3064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9162561" y="3888884"/>
                <a:ext cx="3016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9488648" y="3889202"/>
                <a:ext cx="3016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</p:grpSp>
        <p:sp>
          <p:nvSpPr>
            <p:cNvPr id="4" name="Rectangle 3"/>
            <p:cNvSpPr/>
            <p:nvPr/>
          </p:nvSpPr>
          <p:spPr>
            <a:xfrm>
              <a:off x="5772430" y="3823509"/>
              <a:ext cx="168828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2000" dirty="0"/>
                <a:t>Sample input: 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47ECE49-9160-1F4D-ADAC-D76089272163}"/>
              </a:ext>
            </a:extLst>
          </p:cNvPr>
          <p:cNvSpPr txBox="1"/>
          <p:nvPr/>
        </p:nvSpPr>
        <p:spPr>
          <a:xfrm>
            <a:off x="5500255" y="6289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6239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7" grpId="0" uiExpand="1" build="allAtOnce"/>
      <p:bldP spid="5" grpId="0" animBg="1"/>
      <p:bldP spid="9" grpId="0" uiExpand="1" build="allAtOnce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Converting CFGs to PDAs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7199" y="992311"/>
                <a:ext cx="9014550" cy="5447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800" b="1" dirty="0"/>
                  <a:t>Theorem:  </a:t>
                </a: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is a CFL then some PDA recognizes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Proof:  Convert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’s CFG to a PDA </a:t>
                </a:r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IDEA:</a:t>
                </a:r>
                <a:r>
                  <a:rPr lang="en-US" sz="2000" dirty="0"/>
                  <a:t>  PDA begins with starting variable and guesses substitutions.  </a:t>
                </a:r>
                <a:br>
                  <a:rPr lang="en-US" sz="2000" dirty="0"/>
                </a:br>
                <a:r>
                  <a:rPr lang="en-US" sz="2000" dirty="0"/>
                  <a:t>It keeps intermediate generated strings on stack.  When done, compare with input.</a:t>
                </a:r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rgbClr val="00B0F0"/>
                    </a:solidFill>
                  </a:rPr>
                  <a:t>Problem!  Access below the top of stack is cheating!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Instead, only substitute variables when on the top of stack.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If a terminal is on the top of stack, pop it and compare with input.  Reject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000" dirty="0"/>
                  <a:t>. 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9" y="992311"/>
                <a:ext cx="9014550" cy="5447645"/>
              </a:xfrm>
              <a:prstGeom prst="rect">
                <a:avLst/>
              </a:prstGeom>
              <a:blipFill>
                <a:blip r:embed="rId3"/>
                <a:stretch>
                  <a:fillRect l="-1421" t="-1120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9" name="Group 108"/>
          <p:cNvGrpSpPr/>
          <p:nvPr/>
        </p:nvGrpSpPr>
        <p:grpSpPr>
          <a:xfrm>
            <a:off x="733999" y="2022817"/>
            <a:ext cx="4251388" cy="904787"/>
            <a:chOff x="733999" y="2022817"/>
            <a:chExt cx="4251388" cy="904787"/>
          </a:xfrm>
        </p:grpSpPr>
        <p:grpSp>
          <p:nvGrpSpPr>
            <p:cNvPr id="5" name="Group 4"/>
            <p:cNvGrpSpPr/>
            <p:nvPr/>
          </p:nvGrpSpPr>
          <p:grpSpPr>
            <a:xfrm>
              <a:off x="2888496" y="2022817"/>
              <a:ext cx="2096891" cy="904787"/>
              <a:chOff x="9076643" y="2673531"/>
              <a:chExt cx="2096891" cy="904787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9076643" y="2673531"/>
                <a:ext cx="2096891" cy="904787"/>
                <a:chOff x="629329" y="850600"/>
                <a:chExt cx="4840222" cy="2152953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629329" y="1191457"/>
                  <a:ext cx="1430767" cy="89375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4095076" y="883314"/>
                  <a:ext cx="1374475" cy="73236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400" dirty="0"/>
                    <a:t>…</a:t>
                  </a:r>
                  <a:endParaRPr lang="en-US" sz="2800" dirty="0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2485017" y="1190466"/>
                  <a:ext cx="2742303" cy="31797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2796988" y="1190466"/>
                  <a:ext cx="0" cy="31797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3121510" y="1190466"/>
                  <a:ext cx="0" cy="31797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3446032" y="1190466"/>
                  <a:ext cx="0" cy="31797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3770554" y="1190466"/>
                  <a:ext cx="0" cy="31797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4095076" y="1190466"/>
                  <a:ext cx="0" cy="31797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Freeform 15"/>
                <p:cNvSpPr/>
                <p:nvPr/>
              </p:nvSpPr>
              <p:spPr>
                <a:xfrm>
                  <a:off x="1571306" y="850600"/>
                  <a:ext cx="1086487" cy="340025"/>
                </a:xfrm>
                <a:custGeom>
                  <a:avLst/>
                  <a:gdLst>
                    <a:gd name="connsiteX0" fmla="*/ 319 w 1086487"/>
                    <a:gd name="connsiteY0" fmla="*/ 340025 h 340025"/>
                    <a:gd name="connsiteX1" fmla="*/ 152719 w 1086487"/>
                    <a:gd name="connsiteY1" fmla="*/ 54275 h 340025"/>
                    <a:gd name="connsiteX2" fmla="*/ 933769 w 1086487"/>
                    <a:gd name="connsiteY2" fmla="*/ 25700 h 340025"/>
                    <a:gd name="connsiteX3" fmla="*/ 1086169 w 1086487"/>
                    <a:gd name="connsiteY3" fmla="*/ 340025 h 340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6487" h="340025">
                      <a:moveTo>
                        <a:pt x="319" y="340025"/>
                      </a:moveTo>
                      <a:cubicBezTo>
                        <a:pt x="-1269" y="223343"/>
                        <a:pt x="-2856" y="106662"/>
                        <a:pt x="152719" y="54275"/>
                      </a:cubicBezTo>
                      <a:cubicBezTo>
                        <a:pt x="308294" y="1888"/>
                        <a:pt x="778194" y="-21925"/>
                        <a:pt x="933769" y="25700"/>
                      </a:cubicBezTo>
                      <a:cubicBezTo>
                        <a:pt x="1089344" y="73325"/>
                        <a:pt x="1087756" y="206675"/>
                        <a:pt x="1086169" y="340025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tailEnd type="triangle" w="sm" len="sm"/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41"/>
                <p:cNvSpPr/>
                <p:nvPr/>
              </p:nvSpPr>
              <p:spPr>
                <a:xfrm rot="5400000">
                  <a:off x="1930011" y="2337110"/>
                  <a:ext cx="1012527" cy="320360"/>
                </a:xfrm>
                <a:custGeom>
                  <a:avLst/>
                  <a:gdLst>
                    <a:gd name="connsiteX0" fmla="*/ 0 w 1012527"/>
                    <a:gd name="connsiteY0" fmla="*/ 0 h 317979"/>
                    <a:gd name="connsiteX1" fmla="*/ 1012527 w 1012527"/>
                    <a:gd name="connsiteY1" fmla="*/ 0 h 317979"/>
                    <a:gd name="connsiteX2" fmla="*/ 1012527 w 1012527"/>
                    <a:gd name="connsiteY2" fmla="*/ 317979 h 317979"/>
                    <a:gd name="connsiteX3" fmla="*/ 0 w 1012527"/>
                    <a:gd name="connsiteY3" fmla="*/ 317979 h 317979"/>
                    <a:gd name="connsiteX4" fmla="*/ 0 w 1012527"/>
                    <a:gd name="connsiteY4" fmla="*/ 0 h 317979"/>
                    <a:gd name="connsiteX0" fmla="*/ 0 w 1012527"/>
                    <a:gd name="connsiteY0" fmla="*/ 0 h 317979"/>
                    <a:gd name="connsiteX1" fmla="*/ 1012527 w 1012527"/>
                    <a:gd name="connsiteY1" fmla="*/ 0 h 317979"/>
                    <a:gd name="connsiteX2" fmla="*/ 1012527 w 1012527"/>
                    <a:gd name="connsiteY2" fmla="*/ 317979 h 317979"/>
                    <a:gd name="connsiteX3" fmla="*/ 0 w 1012527"/>
                    <a:gd name="connsiteY3" fmla="*/ 317979 h 317979"/>
                    <a:gd name="connsiteX4" fmla="*/ 0 w 1012527"/>
                    <a:gd name="connsiteY4" fmla="*/ 0 h 317979"/>
                    <a:gd name="connsiteX0" fmla="*/ 1012527 w 1103967"/>
                    <a:gd name="connsiteY0" fmla="*/ 317979 h 409419"/>
                    <a:gd name="connsiteX1" fmla="*/ 0 w 1103967"/>
                    <a:gd name="connsiteY1" fmla="*/ 317979 h 409419"/>
                    <a:gd name="connsiteX2" fmla="*/ 0 w 1103967"/>
                    <a:gd name="connsiteY2" fmla="*/ 0 h 409419"/>
                    <a:gd name="connsiteX3" fmla="*/ 1012527 w 1103967"/>
                    <a:gd name="connsiteY3" fmla="*/ 0 h 409419"/>
                    <a:gd name="connsiteX4" fmla="*/ 1103967 w 1103967"/>
                    <a:gd name="connsiteY4" fmla="*/ 409419 h 409419"/>
                    <a:gd name="connsiteX0" fmla="*/ 1012527 w 1012527"/>
                    <a:gd name="connsiteY0" fmla="*/ 317979 h 317979"/>
                    <a:gd name="connsiteX1" fmla="*/ 0 w 1012527"/>
                    <a:gd name="connsiteY1" fmla="*/ 317979 h 317979"/>
                    <a:gd name="connsiteX2" fmla="*/ 0 w 1012527"/>
                    <a:gd name="connsiteY2" fmla="*/ 0 h 317979"/>
                    <a:gd name="connsiteX3" fmla="*/ 1012527 w 1012527"/>
                    <a:gd name="connsiteY3" fmla="*/ 0 h 317979"/>
                    <a:gd name="connsiteX0" fmla="*/ 1012527 w 1012527"/>
                    <a:gd name="connsiteY0" fmla="*/ 320360 h 320360"/>
                    <a:gd name="connsiteX1" fmla="*/ 0 w 1012527"/>
                    <a:gd name="connsiteY1" fmla="*/ 320360 h 320360"/>
                    <a:gd name="connsiteX2" fmla="*/ 0 w 1012527"/>
                    <a:gd name="connsiteY2" fmla="*/ 2381 h 320360"/>
                    <a:gd name="connsiteX3" fmla="*/ 933945 w 1012527"/>
                    <a:gd name="connsiteY3" fmla="*/ 0 h 320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12527" h="320360">
                      <a:moveTo>
                        <a:pt x="1012527" y="320360"/>
                      </a:moveTo>
                      <a:lnTo>
                        <a:pt x="0" y="320360"/>
                      </a:lnTo>
                      <a:lnTo>
                        <a:pt x="0" y="2381"/>
                      </a:lnTo>
                      <a:lnTo>
                        <a:pt x="933945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" name="Group 18"/>
                <p:cNvGrpSpPr/>
                <p:nvPr/>
              </p:nvGrpSpPr>
              <p:grpSpPr>
                <a:xfrm>
                  <a:off x="2047875" y="1656251"/>
                  <a:ext cx="546199" cy="1131399"/>
                  <a:chOff x="2047875" y="1656251"/>
                  <a:chExt cx="546199" cy="1131399"/>
                </a:xfrm>
              </p:grpSpPr>
              <p:sp>
                <p:nvSpPr>
                  <p:cNvPr id="22" name="Freeform 21"/>
                  <p:cNvSpPr/>
                  <p:nvPr/>
                </p:nvSpPr>
                <p:spPr>
                  <a:xfrm>
                    <a:off x="2047875" y="1656251"/>
                    <a:ext cx="394496" cy="343999"/>
                  </a:xfrm>
                  <a:custGeom>
                    <a:avLst/>
                    <a:gdLst>
                      <a:gd name="connsiteX0" fmla="*/ 0 w 414056"/>
                      <a:gd name="connsiteY0" fmla="*/ 32078 h 365453"/>
                      <a:gd name="connsiteX1" fmla="*/ 371475 w 414056"/>
                      <a:gd name="connsiteY1" fmla="*/ 32078 h 365453"/>
                      <a:gd name="connsiteX2" fmla="*/ 390525 w 414056"/>
                      <a:gd name="connsiteY2" fmla="*/ 365453 h 365453"/>
                      <a:gd name="connsiteX0" fmla="*/ 0 w 394496"/>
                      <a:gd name="connsiteY0" fmla="*/ 10624 h 343999"/>
                      <a:gd name="connsiteX1" fmla="*/ 266700 w 394496"/>
                      <a:gd name="connsiteY1" fmla="*/ 67774 h 343999"/>
                      <a:gd name="connsiteX2" fmla="*/ 390525 w 394496"/>
                      <a:gd name="connsiteY2" fmla="*/ 343999 h 3439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94496" h="343999">
                        <a:moveTo>
                          <a:pt x="0" y="10624"/>
                        </a:moveTo>
                        <a:cubicBezTo>
                          <a:pt x="153194" y="-17157"/>
                          <a:pt x="201613" y="12212"/>
                          <a:pt x="266700" y="67774"/>
                        </a:cubicBezTo>
                        <a:cubicBezTo>
                          <a:pt x="331787" y="123336"/>
                          <a:pt x="413543" y="205092"/>
                          <a:pt x="390525" y="343999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  <a:tailEnd type="triangle" w="sm" len="sm"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" name="Straight Connector 22"/>
                  <p:cNvCxnSpPr/>
                  <p:nvPr/>
                </p:nvCxnSpPr>
                <p:spPr>
                  <a:xfrm>
                    <a:off x="2276094" y="2263775"/>
                    <a:ext cx="317980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/>
                  <p:cNvCxnSpPr/>
                  <p:nvPr/>
                </p:nvCxnSpPr>
                <p:spPr>
                  <a:xfrm>
                    <a:off x="2276094" y="2517775"/>
                    <a:ext cx="317980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2276094" y="2787650"/>
                    <a:ext cx="317980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" name="Freeform 19"/>
                <p:cNvSpPr/>
                <p:nvPr/>
              </p:nvSpPr>
              <p:spPr>
                <a:xfrm>
                  <a:off x="2276094" y="2924740"/>
                  <a:ext cx="321469" cy="78582"/>
                </a:xfrm>
                <a:custGeom>
                  <a:avLst/>
                  <a:gdLst>
                    <a:gd name="connsiteX0" fmla="*/ 0 w 369096"/>
                    <a:gd name="connsiteY0" fmla="*/ 76200 h 171450"/>
                    <a:gd name="connsiteX1" fmla="*/ 71438 w 369096"/>
                    <a:gd name="connsiteY1" fmla="*/ 0 h 171450"/>
                    <a:gd name="connsiteX2" fmla="*/ 107156 w 369096"/>
                    <a:gd name="connsiteY2" fmla="*/ 78581 h 171450"/>
                    <a:gd name="connsiteX3" fmla="*/ 178594 w 369096"/>
                    <a:gd name="connsiteY3" fmla="*/ 4762 h 171450"/>
                    <a:gd name="connsiteX4" fmla="*/ 219075 w 369096"/>
                    <a:gd name="connsiteY4" fmla="*/ 80962 h 171450"/>
                    <a:gd name="connsiteX5" fmla="*/ 309563 w 369096"/>
                    <a:gd name="connsiteY5" fmla="*/ 14287 h 171450"/>
                    <a:gd name="connsiteX6" fmla="*/ 369094 w 369096"/>
                    <a:gd name="connsiteY6" fmla="*/ 111918 h 171450"/>
                    <a:gd name="connsiteX7" fmla="*/ 307181 w 369096"/>
                    <a:gd name="connsiteY7" fmla="*/ 171450 h 171450"/>
                    <a:gd name="connsiteX0" fmla="*/ 0 w 369096"/>
                    <a:gd name="connsiteY0" fmla="*/ 76200 h 111918"/>
                    <a:gd name="connsiteX1" fmla="*/ 71438 w 369096"/>
                    <a:gd name="connsiteY1" fmla="*/ 0 h 111918"/>
                    <a:gd name="connsiteX2" fmla="*/ 107156 w 369096"/>
                    <a:gd name="connsiteY2" fmla="*/ 78581 h 111918"/>
                    <a:gd name="connsiteX3" fmla="*/ 178594 w 369096"/>
                    <a:gd name="connsiteY3" fmla="*/ 4762 h 111918"/>
                    <a:gd name="connsiteX4" fmla="*/ 219075 w 369096"/>
                    <a:gd name="connsiteY4" fmla="*/ 80962 h 111918"/>
                    <a:gd name="connsiteX5" fmla="*/ 309563 w 369096"/>
                    <a:gd name="connsiteY5" fmla="*/ 14287 h 111918"/>
                    <a:gd name="connsiteX6" fmla="*/ 369094 w 369096"/>
                    <a:gd name="connsiteY6" fmla="*/ 111918 h 111918"/>
                    <a:gd name="connsiteX0" fmla="*/ 0 w 361953"/>
                    <a:gd name="connsiteY0" fmla="*/ 76200 h 107155"/>
                    <a:gd name="connsiteX1" fmla="*/ 71438 w 361953"/>
                    <a:gd name="connsiteY1" fmla="*/ 0 h 107155"/>
                    <a:gd name="connsiteX2" fmla="*/ 107156 w 361953"/>
                    <a:gd name="connsiteY2" fmla="*/ 78581 h 107155"/>
                    <a:gd name="connsiteX3" fmla="*/ 178594 w 361953"/>
                    <a:gd name="connsiteY3" fmla="*/ 4762 h 107155"/>
                    <a:gd name="connsiteX4" fmla="*/ 219075 w 361953"/>
                    <a:gd name="connsiteY4" fmla="*/ 80962 h 107155"/>
                    <a:gd name="connsiteX5" fmla="*/ 309563 w 361953"/>
                    <a:gd name="connsiteY5" fmla="*/ 14287 h 107155"/>
                    <a:gd name="connsiteX6" fmla="*/ 361950 w 361953"/>
                    <a:gd name="connsiteY6" fmla="*/ 107155 h 107155"/>
                    <a:gd name="connsiteX0" fmla="*/ 0 w 361950"/>
                    <a:gd name="connsiteY0" fmla="*/ 76200 h 107155"/>
                    <a:gd name="connsiteX1" fmla="*/ 71438 w 361950"/>
                    <a:gd name="connsiteY1" fmla="*/ 0 h 107155"/>
                    <a:gd name="connsiteX2" fmla="*/ 107156 w 361950"/>
                    <a:gd name="connsiteY2" fmla="*/ 78581 h 107155"/>
                    <a:gd name="connsiteX3" fmla="*/ 178594 w 361950"/>
                    <a:gd name="connsiteY3" fmla="*/ 4762 h 107155"/>
                    <a:gd name="connsiteX4" fmla="*/ 219075 w 361950"/>
                    <a:gd name="connsiteY4" fmla="*/ 80962 h 107155"/>
                    <a:gd name="connsiteX5" fmla="*/ 309563 w 361950"/>
                    <a:gd name="connsiteY5" fmla="*/ 14287 h 107155"/>
                    <a:gd name="connsiteX6" fmla="*/ 361950 w 361950"/>
                    <a:gd name="connsiteY6" fmla="*/ 107155 h 107155"/>
                    <a:gd name="connsiteX0" fmla="*/ 0 w 309563"/>
                    <a:gd name="connsiteY0" fmla="*/ 76200 h 80962"/>
                    <a:gd name="connsiteX1" fmla="*/ 71438 w 309563"/>
                    <a:gd name="connsiteY1" fmla="*/ 0 h 80962"/>
                    <a:gd name="connsiteX2" fmla="*/ 107156 w 309563"/>
                    <a:gd name="connsiteY2" fmla="*/ 78581 h 80962"/>
                    <a:gd name="connsiteX3" fmla="*/ 178594 w 309563"/>
                    <a:gd name="connsiteY3" fmla="*/ 4762 h 80962"/>
                    <a:gd name="connsiteX4" fmla="*/ 219075 w 309563"/>
                    <a:gd name="connsiteY4" fmla="*/ 80962 h 80962"/>
                    <a:gd name="connsiteX5" fmla="*/ 309563 w 309563"/>
                    <a:gd name="connsiteY5" fmla="*/ 14287 h 80962"/>
                    <a:gd name="connsiteX0" fmla="*/ 0 w 316992"/>
                    <a:gd name="connsiteY0" fmla="*/ 76200 h 80962"/>
                    <a:gd name="connsiteX1" fmla="*/ 71438 w 316992"/>
                    <a:gd name="connsiteY1" fmla="*/ 0 h 80962"/>
                    <a:gd name="connsiteX2" fmla="*/ 107156 w 316992"/>
                    <a:gd name="connsiteY2" fmla="*/ 78581 h 80962"/>
                    <a:gd name="connsiteX3" fmla="*/ 178594 w 316992"/>
                    <a:gd name="connsiteY3" fmla="*/ 4762 h 80962"/>
                    <a:gd name="connsiteX4" fmla="*/ 219075 w 316992"/>
                    <a:gd name="connsiteY4" fmla="*/ 80962 h 80962"/>
                    <a:gd name="connsiteX5" fmla="*/ 309563 w 316992"/>
                    <a:gd name="connsiteY5" fmla="*/ 14287 h 80962"/>
                    <a:gd name="connsiteX6" fmla="*/ 311946 w 316992"/>
                    <a:gd name="connsiteY6" fmla="*/ 21432 h 80962"/>
                    <a:gd name="connsiteX0" fmla="*/ 0 w 364333"/>
                    <a:gd name="connsiteY0" fmla="*/ 76200 h 80962"/>
                    <a:gd name="connsiteX1" fmla="*/ 71438 w 364333"/>
                    <a:gd name="connsiteY1" fmla="*/ 0 h 80962"/>
                    <a:gd name="connsiteX2" fmla="*/ 107156 w 364333"/>
                    <a:gd name="connsiteY2" fmla="*/ 78581 h 80962"/>
                    <a:gd name="connsiteX3" fmla="*/ 178594 w 364333"/>
                    <a:gd name="connsiteY3" fmla="*/ 4762 h 80962"/>
                    <a:gd name="connsiteX4" fmla="*/ 219075 w 364333"/>
                    <a:gd name="connsiteY4" fmla="*/ 80962 h 80962"/>
                    <a:gd name="connsiteX5" fmla="*/ 309563 w 364333"/>
                    <a:gd name="connsiteY5" fmla="*/ 14287 h 80962"/>
                    <a:gd name="connsiteX6" fmla="*/ 364333 w 364333"/>
                    <a:gd name="connsiteY6" fmla="*/ 76201 h 80962"/>
                    <a:gd name="connsiteX0" fmla="*/ 0 w 364333"/>
                    <a:gd name="connsiteY0" fmla="*/ 76200 h 78581"/>
                    <a:gd name="connsiteX1" fmla="*/ 71438 w 364333"/>
                    <a:gd name="connsiteY1" fmla="*/ 0 h 78581"/>
                    <a:gd name="connsiteX2" fmla="*/ 107156 w 364333"/>
                    <a:gd name="connsiteY2" fmla="*/ 78581 h 78581"/>
                    <a:gd name="connsiteX3" fmla="*/ 178594 w 364333"/>
                    <a:gd name="connsiteY3" fmla="*/ 4762 h 78581"/>
                    <a:gd name="connsiteX4" fmla="*/ 226219 w 364333"/>
                    <a:gd name="connsiteY4" fmla="*/ 76200 h 78581"/>
                    <a:gd name="connsiteX5" fmla="*/ 309563 w 364333"/>
                    <a:gd name="connsiteY5" fmla="*/ 14287 h 78581"/>
                    <a:gd name="connsiteX6" fmla="*/ 364333 w 364333"/>
                    <a:gd name="connsiteY6" fmla="*/ 76201 h 78581"/>
                    <a:gd name="connsiteX0" fmla="*/ 0 w 364333"/>
                    <a:gd name="connsiteY0" fmla="*/ 76200 h 76201"/>
                    <a:gd name="connsiteX1" fmla="*/ 71438 w 364333"/>
                    <a:gd name="connsiteY1" fmla="*/ 0 h 76201"/>
                    <a:gd name="connsiteX2" fmla="*/ 121444 w 364333"/>
                    <a:gd name="connsiteY2" fmla="*/ 76199 h 76201"/>
                    <a:gd name="connsiteX3" fmla="*/ 178594 w 364333"/>
                    <a:gd name="connsiteY3" fmla="*/ 4762 h 76201"/>
                    <a:gd name="connsiteX4" fmla="*/ 226219 w 364333"/>
                    <a:gd name="connsiteY4" fmla="*/ 76200 h 76201"/>
                    <a:gd name="connsiteX5" fmla="*/ 309563 w 364333"/>
                    <a:gd name="connsiteY5" fmla="*/ 14287 h 76201"/>
                    <a:gd name="connsiteX6" fmla="*/ 364333 w 364333"/>
                    <a:gd name="connsiteY6" fmla="*/ 76201 h 76201"/>
                    <a:gd name="connsiteX0" fmla="*/ 0 w 364333"/>
                    <a:gd name="connsiteY0" fmla="*/ 76200 h 76201"/>
                    <a:gd name="connsiteX1" fmla="*/ 71438 w 364333"/>
                    <a:gd name="connsiteY1" fmla="*/ 0 h 76201"/>
                    <a:gd name="connsiteX2" fmla="*/ 121444 w 364333"/>
                    <a:gd name="connsiteY2" fmla="*/ 76199 h 76201"/>
                    <a:gd name="connsiteX3" fmla="*/ 178594 w 364333"/>
                    <a:gd name="connsiteY3" fmla="*/ 4762 h 76201"/>
                    <a:gd name="connsiteX4" fmla="*/ 242888 w 364333"/>
                    <a:gd name="connsiteY4" fmla="*/ 76200 h 76201"/>
                    <a:gd name="connsiteX5" fmla="*/ 309563 w 364333"/>
                    <a:gd name="connsiteY5" fmla="*/ 14287 h 76201"/>
                    <a:gd name="connsiteX6" fmla="*/ 364333 w 364333"/>
                    <a:gd name="connsiteY6" fmla="*/ 76201 h 76201"/>
                    <a:gd name="connsiteX0" fmla="*/ 0 w 364333"/>
                    <a:gd name="connsiteY0" fmla="*/ 76200 h 76201"/>
                    <a:gd name="connsiteX1" fmla="*/ 71438 w 364333"/>
                    <a:gd name="connsiteY1" fmla="*/ 0 h 76201"/>
                    <a:gd name="connsiteX2" fmla="*/ 121444 w 364333"/>
                    <a:gd name="connsiteY2" fmla="*/ 76199 h 76201"/>
                    <a:gd name="connsiteX3" fmla="*/ 178594 w 364333"/>
                    <a:gd name="connsiteY3" fmla="*/ 4762 h 76201"/>
                    <a:gd name="connsiteX4" fmla="*/ 242888 w 364333"/>
                    <a:gd name="connsiteY4" fmla="*/ 76200 h 76201"/>
                    <a:gd name="connsiteX5" fmla="*/ 311944 w 364333"/>
                    <a:gd name="connsiteY5" fmla="*/ 7143 h 76201"/>
                    <a:gd name="connsiteX6" fmla="*/ 364333 w 364333"/>
                    <a:gd name="connsiteY6" fmla="*/ 76201 h 76201"/>
                    <a:gd name="connsiteX0" fmla="*/ 0 w 311944"/>
                    <a:gd name="connsiteY0" fmla="*/ 76200 h 76200"/>
                    <a:gd name="connsiteX1" fmla="*/ 71438 w 311944"/>
                    <a:gd name="connsiteY1" fmla="*/ 0 h 76200"/>
                    <a:gd name="connsiteX2" fmla="*/ 121444 w 311944"/>
                    <a:gd name="connsiteY2" fmla="*/ 76199 h 76200"/>
                    <a:gd name="connsiteX3" fmla="*/ 178594 w 311944"/>
                    <a:gd name="connsiteY3" fmla="*/ 4762 h 76200"/>
                    <a:gd name="connsiteX4" fmla="*/ 242888 w 311944"/>
                    <a:gd name="connsiteY4" fmla="*/ 76200 h 76200"/>
                    <a:gd name="connsiteX5" fmla="*/ 311944 w 311944"/>
                    <a:gd name="connsiteY5" fmla="*/ 7143 h 76200"/>
                    <a:gd name="connsiteX0" fmla="*/ 0 w 321469"/>
                    <a:gd name="connsiteY0" fmla="*/ 78582 h 78582"/>
                    <a:gd name="connsiteX1" fmla="*/ 71438 w 321469"/>
                    <a:gd name="connsiteY1" fmla="*/ 2382 h 78582"/>
                    <a:gd name="connsiteX2" fmla="*/ 121444 w 321469"/>
                    <a:gd name="connsiteY2" fmla="*/ 78581 h 78582"/>
                    <a:gd name="connsiteX3" fmla="*/ 178594 w 321469"/>
                    <a:gd name="connsiteY3" fmla="*/ 7144 h 78582"/>
                    <a:gd name="connsiteX4" fmla="*/ 242888 w 321469"/>
                    <a:gd name="connsiteY4" fmla="*/ 78582 h 78582"/>
                    <a:gd name="connsiteX5" fmla="*/ 321469 w 321469"/>
                    <a:gd name="connsiteY5" fmla="*/ 0 h 78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1469" h="78582">
                      <a:moveTo>
                        <a:pt x="0" y="78582"/>
                      </a:moveTo>
                      <a:lnTo>
                        <a:pt x="71438" y="2382"/>
                      </a:lnTo>
                      <a:lnTo>
                        <a:pt x="121444" y="78581"/>
                      </a:lnTo>
                      <a:lnTo>
                        <a:pt x="178594" y="7144"/>
                      </a:lnTo>
                      <a:lnTo>
                        <a:pt x="242888" y="78582"/>
                      </a:lnTo>
                      <a:lnTo>
                        <a:pt x="321469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4897579" y="1190466"/>
                  <a:ext cx="0" cy="31797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" name="Rectangle 3"/>
              <p:cNvSpPr/>
              <p:nvPr/>
            </p:nvSpPr>
            <p:spPr>
              <a:xfrm>
                <a:off x="9117905" y="2810390"/>
                <a:ext cx="5756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PDA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733999" y="2164082"/>
              <a:ext cx="1246285" cy="646331"/>
              <a:chOff x="804216" y="2480515"/>
              <a:chExt cx="1246285" cy="64633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804216" y="2480515"/>
                    <a:ext cx="1246285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E</a:t>
                    </a:r>
                    <a:r>
                      <a:rPr lang="en-US" sz="1200" dirty="0">
                        <a:solidFill>
                          <a:schemeClr val="tx1"/>
                        </a:solidFill>
                        <a:latin typeface="+mj-lt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1200" dirty="0">
                        <a:solidFill>
                          <a:schemeClr val="tx1"/>
                        </a:solidFill>
                        <a:latin typeface="+mj-lt"/>
                      </a:rPr>
                      <a:t> </a:t>
                    </a:r>
                    <a:r>
                      <a:rPr lang="en-US" sz="1200" dirty="0">
                        <a:solidFill>
                          <a:schemeClr val="tx1"/>
                        </a:solidFill>
                      </a:rPr>
                      <a:t>E+T | </a:t>
                    </a:r>
                    <a:r>
                      <a:rPr lang="en-US" sz="1200" dirty="0"/>
                      <a:t>T</a:t>
                    </a:r>
                  </a:p>
                  <a:p>
                    <a:r>
                      <a:rPr lang="en-US" sz="1200" dirty="0"/>
                      <a:t>T</a:t>
                    </a:r>
                    <a:r>
                      <a:rPr lang="en-US" sz="1200" dirty="0">
                        <a:solidFill>
                          <a:schemeClr val="tx1"/>
                        </a:solidFill>
                        <a:latin typeface="+mj-lt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1200" dirty="0">
                        <a:solidFill>
                          <a:schemeClr val="tx1"/>
                        </a:solidFill>
                        <a:latin typeface="+mj-lt"/>
                      </a:rPr>
                      <a:t> </a:t>
                    </a:r>
                    <a:r>
                      <a:rPr lang="en-US" sz="1200" dirty="0"/>
                      <a:t>…</a:t>
                    </a:r>
                  </a:p>
                  <a:p>
                    <a:r>
                      <a:rPr lang="en-US" sz="1200" dirty="0"/>
                      <a:t>F</a:t>
                    </a:r>
                    <a:r>
                      <a:rPr lang="en-US" sz="1200" dirty="0">
                        <a:solidFill>
                          <a:schemeClr val="tx1"/>
                        </a:solidFill>
                        <a:latin typeface="+mj-lt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1200" i="0" dirty="0">
                        <a:solidFill>
                          <a:schemeClr val="tx1"/>
                        </a:solidFill>
                        <a:latin typeface="+mj-lt"/>
                      </a:rPr>
                      <a:t> </a:t>
                    </a:r>
                    <a:r>
                      <a:rPr lang="en-US" sz="1200" dirty="0"/>
                      <a:t>…</a:t>
                    </a: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216" y="2480515"/>
                    <a:ext cx="1246285" cy="64633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5556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Rectangle 26"/>
              <p:cNvSpPr/>
              <p:nvPr/>
            </p:nvSpPr>
            <p:spPr>
              <a:xfrm>
                <a:off x="1443840" y="2748297"/>
                <a:ext cx="5577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CFG</a:t>
                </a:r>
              </a:p>
            </p:txBody>
          </p:sp>
        </p:grpSp>
        <p:sp>
          <p:nvSpPr>
            <p:cNvPr id="29" name="Right Arrow 28"/>
            <p:cNvSpPr/>
            <p:nvPr/>
          </p:nvSpPr>
          <p:spPr>
            <a:xfrm>
              <a:off x="2303929" y="2361395"/>
              <a:ext cx="322730" cy="180274"/>
            </a:xfrm>
            <a:prstGeom prst="rightArrow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85597" y="3652222"/>
            <a:ext cx="321469" cy="1080680"/>
            <a:chOff x="10769081" y="4598503"/>
            <a:chExt cx="321469" cy="1080680"/>
          </a:xfrm>
        </p:grpSpPr>
        <p:sp>
          <p:nvSpPr>
            <p:cNvPr id="48" name="Rectangle 41"/>
            <p:cNvSpPr/>
            <p:nvPr/>
          </p:nvSpPr>
          <p:spPr>
            <a:xfrm rot="5400000">
              <a:off x="10422998" y="5012740"/>
              <a:ext cx="1012527" cy="320360"/>
            </a:xfrm>
            <a:custGeom>
              <a:avLst/>
              <a:gdLst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" fmla="*/ 1012527 w 1103967"/>
                <a:gd name="connsiteY0" fmla="*/ 317979 h 409419"/>
                <a:gd name="connsiteX1" fmla="*/ 0 w 1103967"/>
                <a:gd name="connsiteY1" fmla="*/ 317979 h 409419"/>
                <a:gd name="connsiteX2" fmla="*/ 0 w 1103967"/>
                <a:gd name="connsiteY2" fmla="*/ 0 h 409419"/>
                <a:gd name="connsiteX3" fmla="*/ 1012527 w 1103967"/>
                <a:gd name="connsiteY3" fmla="*/ 0 h 409419"/>
                <a:gd name="connsiteX4" fmla="*/ 1103967 w 1103967"/>
                <a:gd name="connsiteY4" fmla="*/ 409419 h 409419"/>
                <a:gd name="connsiteX0" fmla="*/ 1012527 w 1012527"/>
                <a:gd name="connsiteY0" fmla="*/ 317979 h 317979"/>
                <a:gd name="connsiteX1" fmla="*/ 0 w 1012527"/>
                <a:gd name="connsiteY1" fmla="*/ 317979 h 317979"/>
                <a:gd name="connsiteX2" fmla="*/ 0 w 1012527"/>
                <a:gd name="connsiteY2" fmla="*/ 0 h 317979"/>
                <a:gd name="connsiteX3" fmla="*/ 1012527 w 1012527"/>
                <a:gd name="connsiteY3" fmla="*/ 0 h 317979"/>
                <a:gd name="connsiteX0" fmla="*/ 1012527 w 1012527"/>
                <a:gd name="connsiteY0" fmla="*/ 320360 h 320360"/>
                <a:gd name="connsiteX1" fmla="*/ 0 w 1012527"/>
                <a:gd name="connsiteY1" fmla="*/ 320360 h 320360"/>
                <a:gd name="connsiteX2" fmla="*/ 0 w 1012527"/>
                <a:gd name="connsiteY2" fmla="*/ 2381 h 320360"/>
                <a:gd name="connsiteX3" fmla="*/ 933945 w 1012527"/>
                <a:gd name="connsiteY3" fmla="*/ 0 h 320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2527" h="320360">
                  <a:moveTo>
                    <a:pt x="1012527" y="320360"/>
                  </a:moveTo>
                  <a:lnTo>
                    <a:pt x="0" y="320360"/>
                  </a:lnTo>
                  <a:lnTo>
                    <a:pt x="0" y="2381"/>
                  </a:lnTo>
                  <a:lnTo>
                    <a:pt x="933945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10769081" y="4939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0769081" y="5193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0769081" y="5463280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10785915" y="4598503"/>
              <a:ext cx="296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781121" y="4882454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780844" y="5145735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dirty="0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10769081" y="5600370"/>
              <a:ext cx="321469" cy="78582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" fmla="*/ 0 w 369096"/>
                <a:gd name="connsiteY0" fmla="*/ 76200 h 111918"/>
                <a:gd name="connsiteX1" fmla="*/ 71438 w 369096"/>
                <a:gd name="connsiteY1" fmla="*/ 0 h 111918"/>
                <a:gd name="connsiteX2" fmla="*/ 107156 w 369096"/>
                <a:gd name="connsiteY2" fmla="*/ 78581 h 111918"/>
                <a:gd name="connsiteX3" fmla="*/ 178594 w 369096"/>
                <a:gd name="connsiteY3" fmla="*/ 4762 h 111918"/>
                <a:gd name="connsiteX4" fmla="*/ 219075 w 369096"/>
                <a:gd name="connsiteY4" fmla="*/ 80962 h 111918"/>
                <a:gd name="connsiteX5" fmla="*/ 309563 w 369096"/>
                <a:gd name="connsiteY5" fmla="*/ 14287 h 111918"/>
                <a:gd name="connsiteX6" fmla="*/ 369094 w 369096"/>
                <a:gd name="connsiteY6" fmla="*/ 111918 h 111918"/>
                <a:gd name="connsiteX0" fmla="*/ 0 w 361953"/>
                <a:gd name="connsiteY0" fmla="*/ 76200 h 107155"/>
                <a:gd name="connsiteX1" fmla="*/ 71438 w 361953"/>
                <a:gd name="connsiteY1" fmla="*/ 0 h 107155"/>
                <a:gd name="connsiteX2" fmla="*/ 107156 w 361953"/>
                <a:gd name="connsiteY2" fmla="*/ 78581 h 107155"/>
                <a:gd name="connsiteX3" fmla="*/ 178594 w 361953"/>
                <a:gd name="connsiteY3" fmla="*/ 4762 h 107155"/>
                <a:gd name="connsiteX4" fmla="*/ 219075 w 361953"/>
                <a:gd name="connsiteY4" fmla="*/ 80962 h 107155"/>
                <a:gd name="connsiteX5" fmla="*/ 309563 w 361953"/>
                <a:gd name="connsiteY5" fmla="*/ 14287 h 107155"/>
                <a:gd name="connsiteX6" fmla="*/ 361950 w 361953"/>
                <a:gd name="connsiteY6" fmla="*/ 107155 h 107155"/>
                <a:gd name="connsiteX0" fmla="*/ 0 w 361950"/>
                <a:gd name="connsiteY0" fmla="*/ 76200 h 107155"/>
                <a:gd name="connsiteX1" fmla="*/ 71438 w 361950"/>
                <a:gd name="connsiteY1" fmla="*/ 0 h 107155"/>
                <a:gd name="connsiteX2" fmla="*/ 107156 w 361950"/>
                <a:gd name="connsiteY2" fmla="*/ 78581 h 107155"/>
                <a:gd name="connsiteX3" fmla="*/ 178594 w 361950"/>
                <a:gd name="connsiteY3" fmla="*/ 4762 h 107155"/>
                <a:gd name="connsiteX4" fmla="*/ 219075 w 361950"/>
                <a:gd name="connsiteY4" fmla="*/ 80962 h 107155"/>
                <a:gd name="connsiteX5" fmla="*/ 309563 w 361950"/>
                <a:gd name="connsiteY5" fmla="*/ 14287 h 107155"/>
                <a:gd name="connsiteX6" fmla="*/ 361950 w 361950"/>
                <a:gd name="connsiteY6" fmla="*/ 107155 h 107155"/>
                <a:gd name="connsiteX0" fmla="*/ 0 w 309563"/>
                <a:gd name="connsiteY0" fmla="*/ 76200 h 80962"/>
                <a:gd name="connsiteX1" fmla="*/ 71438 w 309563"/>
                <a:gd name="connsiteY1" fmla="*/ 0 h 80962"/>
                <a:gd name="connsiteX2" fmla="*/ 107156 w 309563"/>
                <a:gd name="connsiteY2" fmla="*/ 78581 h 80962"/>
                <a:gd name="connsiteX3" fmla="*/ 178594 w 309563"/>
                <a:gd name="connsiteY3" fmla="*/ 4762 h 80962"/>
                <a:gd name="connsiteX4" fmla="*/ 219075 w 309563"/>
                <a:gd name="connsiteY4" fmla="*/ 80962 h 80962"/>
                <a:gd name="connsiteX5" fmla="*/ 309563 w 309563"/>
                <a:gd name="connsiteY5" fmla="*/ 14287 h 80962"/>
                <a:gd name="connsiteX0" fmla="*/ 0 w 316992"/>
                <a:gd name="connsiteY0" fmla="*/ 76200 h 80962"/>
                <a:gd name="connsiteX1" fmla="*/ 71438 w 316992"/>
                <a:gd name="connsiteY1" fmla="*/ 0 h 80962"/>
                <a:gd name="connsiteX2" fmla="*/ 107156 w 316992"/>
                <a:gd name="connsiteY2" fmla="*/ 78581 h 80962"/>
                <a:gd name="connsiteX3" fmla="*/ 178594 w 316992"/>
                <a:gd name="connsiteY3" fmla="*/ 4762 h 80962"/>
                <a:gd name="connsiteX4" fmla="*/ 219075 w 316992"/>
                <a:gd name="connsiteY4" fmla="*/ 80962 h 80962"/>
                <a:gd name="connsiteX5" fmla="*/ 309563 w 316992"/>
                <a:gd name="connsiteY5" fmla="*/ 14287 h 80962"/>
                <a:gd name="connsiteX6" fmla="*/ 311946 w 316992"/>
                <a:gd name="connsiteY6" fmla="*/ 21432 h 80962"/>
                <a:gd name="connsiteX0" fmla="*/ 0 w 364333"/>
                <a:gd name="connsiteY0" fmla="*/ 76200 h 80962"/>
                <a:gd name="connsiteX1" fmla="*/ 71438 w 364333"/>
                <a:gd name="connsiteY1" fmla="*/ 0 h 80962"/>
                <a:gd name="connsiteX2" fmla="*/ 107156 w 364333"/>
                <a:gd name="connsiteY2" fmla="*/ 78581 h 80962"/>
                <a:gd name="connsiteX3" fmla="*/ 178594 w 364333"/>
                <a:gd name="connsiteY3" fmla="*/ 4762 h 80962"/>
                <a:gd name="connsiteX4" fmla="*/ 219075 w 364333"/>
                <a:gd name="connsiteY4" fmla="*/ 80962 h 80962"/>
                <a:gd name="connsiteX5" fmla="*/ 309563 w 364333"/>
                <a:gd name="connsiteY5" fmla="*/ 14287 h 80962"/>
                <a:gd name="connsiteX6" fmla="*/ 364333 w 364333"/>
                <a:gd name="connsiteY6" fmla="*/ 76201 h 80962"/>
                <a:gd name="connsiteX0" fmla="*/ 0 w 364333"/>
                <a:gd name="connsiteY0" fmla="*/ 76200 h 78581"/>
                <a:gd name="connsiteX1" fmla="*/ 71438 w 364333"/>
                <a:gd name="connsiteY1" fmla="*/ 0 h 78581"/>
                <a:gd name="connsiteX2" fmla="*/ 107156 w 364333"/>
                <a:gd name="connsiteY2" fmla="*/ 78581 h 78581"/>
                <a:gd name="connsiteX3" fmla="*/ 178594 w 364333"/>
                <a:gd name="connsiteY3" fmla="*/ 4762 h 78581"/>
                <a:gd name="connsiteX4" fmla="*/ 226219 w 364333"/>
                <a:gd name="connsiteY4" fmla="*/ 76200 h 78581"/>
                <a:gd name="connsiteX5" fmla="*/ 309563 w 364333"/>
                <a:gd name="connsiteY5" fmla="*/ 14287 h 78581"/>
                <a:gd name="connsiteX6" fmla="*/ 364333 w 364333"/>
                <a:gd name="connsiteY6" fmla="*/ 76201 h 7858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26219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11944 w 364333"/>
                <a:gd name="connsiteY5" fmla="*/ 7143 h 76201"/>
                <a:gd name="connsiteX6" fmla="*/ 364333 w 364333"/>
                <a:gd name="connsiteY6" fmla="*/ 76201 h 76201"/>
                <a:gd name="connsiteX0" fmla="*/ 0 w 311944"/>
                <a:gd name="connsiteY0" fmla="*/ 76200 h 76200"/>
                <a:gd name="connsiteX1" fmla="*/ 71438 w 311944"/>
                <a:gd name="connsiteY1" fmla="*/ 0 h 76200"/>
                <a:gd name="connsiteX2" fmla="*/ 121444 w 311944"/>
                <a:gd name="connsiteY2" fmla="*/ 76199 h 76200"/>
                <a:gd name="connsiteX3" fmla="*/ 178594 w 311944"/>
                <a:gd name="connsiteY3" fmla="*/ 4762 h 76200"/>
                <a:gd name="connsiteX4" fmla="*/ 242888 w 311944"/>
                <a:gd name="connsiteY4" fmla="*/ 76200 h 76200"/>
                <a:gd name="connsiteX5" fmla="*/ 311944 w 311944"/>
                <a:gd name="connsiteY5" fmla="*/ 7143 h 76200"/>
                <a:gd name="connsiteX0" fmla="*/ 0 w 321469"/>
                <a:gd name="connsiteY0" fmla="*/ 78582 h 78582"/>
                <a:gd name="connsiteX1" fmla="*/ 71438 w 321469"/>
                <a:gd name="connsiteY1" fmla="*/ 2382 h 78582"/>
                <a:gd name="connsiteX2" fmla="*/ 121444 w 321469"/>
                <a:gd name="connsiteY2" fmla="*/ 78581 h 78582"/>
                <a:gd name="connsiteX3" fmla="*/ 178594 w 321469"/>
                <a:gd name="connsiteY3" fmla="*/ 7144 h 78582"/>
                <a:gd name="connsiteX4" fmla="*/ 242888 w 321469"/>
                <a:gd name="connsiteY4" fmla="*/ 78582 h 78582"/>
                <a:gd name="connsiteX5" fmla="*/ 321469 w 321469"/>
                <a:gd name="connsiteY5" fmla="*/ 0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469" h="78582">
                  <a:moveTo>
                    <a:pt x="0" y="78582"/>
                  </a:moveTo>
                  <a:lnTo>
                    <a:pt x="71438" y="2382"/>
                  </a:lnTo>
                  <a:lnTo>
                    <a:pt x="121444" y="78581"/>
                  </a:lnTo>
                  <a:lnTo>
                    <a:pt x="178594" y="7144"/>
                  </a:lnTo>
                  <a:lnTo>
                    <a:pt x="242888" y="78582"/>
                  </a:lnTo>
                  <a:lnTo>
                    <a:pt x="3214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3" name="Oval 102"/>
          <p:cNvSpPr/>
          <p:nvPr/>
        </p:nvSpPr>
        <p:spPr>
          <a:xfrm>
            <a:off x="2988070" y="4226639"/>
            <a:ext cx="520261" cy="32799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/>
          <p:cNvGrpSpPr/>
          <p:nvPr/>
        </p:nvGrpSpPr>
        <p:grpSpPr>
          <a:xfrm>
            <a:off x="9167126" y="2766128"/>
            <a:ext cx="2382380" cy="3579439"/>
            <a:chOff x="9167126" y="2766128"/>
            <a:chExt cx="2382380" cy="3579439"/>
          </a:xfrm>
        </p:grpSpPr>
        <p:grpSp>
          <p:nvGrpSpPr>
            <p:cNvPr id="106" name="Group 105"/>
            <p:cNvGrpSpPr/>
            <p:nvPr/>
          </p:nvGrpSpPr>
          <p:grpSpPr>
            <a:xfrm>
              <a:off x="9167126" y="4086137"/>
              <a:ext cx="2364035" cy="2259430"/>
              <a:chOff x="9519420" y="1405623"/>
              <a:chExt cx="2364035" cy="2259430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10578291" y="1405623"/>
                <a:ext cx="1305164" cy="2246769"/>
                <a:chOff x="4243466" y="987141"/>
                <a:chExt cx="1305164" cy="2246769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4243466" y="987141"/>
                  <a:ext cx="1305164" cy="22467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ts val="1200"/>
                    </a:spcBef>
                  </a:pPr>
                  <a:r>
                    <a:rPr lang="en-US" sz="2000" dirty="0">
                      <a:solidFill>
                        <a:prstClr val="white"/>
                      </a:solidFill>
                    </a:rPr>
                    <a:t>E</a:t>
                  </a:r>
                </a:p>
                <a:p>
                  <a:pPr algn="ctr">
                    <a:spcBef>
                      <a:spcPts val="1200"/>
                    </a:spcBef>
                  </a:pPr>
                  <a:r>
                    <a:rPr lang="en-US" sz="2000" spc="700" dirty="0">
                      <a:solidFill>
                        <a:prstClr val="white"/>
                      </a:solidFill>
                    </a:rPr>
                    <a:t> E+T</a:t>
                  </a:r>
                </a:p>
                <a:p>
                  <a:pPr algn="ctr">
                    <a:spcBef>
                      <a:spcPts val="1200"/>
                    </a:spcBef>
                  </a:pPr>
                  <a:r>
                    <a:rPr lang="en-US" sz="2000" spc="700" dirty="0">
                      <a:solidFill>
                        <a:prstClr val="white"/>
                      </a:solidFill>
                    </a:rPr>
                    <a:t> T </a:t>
                  </a:r>
                  <a:r>
                    <a:rPr lang="en-US" sz="2000" spc="700" dirty="0" err="1">
                      <a:solidFill>
                        <a:prstClr val="white"/>
                      </a:solidFill>
                    </a:rPr>
                    <a:t>T</a:t>
                  </a:r>
                  <a:r>
                    <a:rPr lang="en-US" sz="2000" spc="100" dirty="0"/>
                    <a:t>× F</a:t>
                  </a:r>
                  <a:endParaRPr lang="en-US" sz="2000" spc="100" dirty="0">
                    <a:solidFill>
                      <a:prstClr val="white"/>
                    </a:solidFill>
                  </a:endParaRPr>
                </a:p>
                <a:p>
                  <a:pPr algn="ctr">
                    <a:spcBef>
                      <a:spcPts val="1200"/>
                    </a:spcBef>
                  </a:pPr>
                  <a:r>
                    <a:rPr lang="en-US" sz="2000" dirty="0">
                      <a:solidFill>
                        <a:prstClr val="white"/>
                      </a:solidFill>
                    </a:rPr>
                    <a:t>   F     </a:t>
                  </a:r>
                  <a:r>
                    <a:rPr lang="en-US" sz="2000" dirty="0" err="1">
                      <a:solidFill>
                        <a:prstClr val="white"/>
                      </a:solidFill>
                    </a:rPr>
                    <a:t>F</a:t>
                  </a:r>
                  <a:r>
                    <a:rPr lang="en-US" sz="2000" dirty="0">
                      <a:solidFill>
                        <a:prstClr val="white"/>
                      </a:solidFill>
                    </a:rPr>
                    <a:t>     a</a:t>
                  </a:r>
                </a:p>
                <a:p>
                  <a:pPr algn="ctr">
                    <a:spcBef>
                      <a:spcPts val="1200"/>
                    </a:spcBef>
                  </a:pPr>
                  <a:r>
                    <a:rPr lang="en-US" sz="2000" dirty="0">
                      <a:solidFill>
                        <a:prstClr val="white"/>
                      </a:solidFill>
                      <a:latin typeface="Calibri Light" panose="020F0302020204030204"/>
                    </a:rPr>
                    <a:t>   </a:t>
                  </a:r>
                  <a:r>
                    <a:rPr lang="en-US" sz="2000" dirty="0">
                      <a:solidFill>
                        <a:prstClr val="white"/>
                      </a:solidFill>
                    </a:rPr>
                    <a:t>a</a:t>
                  </a:r>
                  <a:r>
                    <a:rPr lang="en-US" sz="2000" dirty="0">
                      <a:solidFill>
                        <a:prstClr val="white"/>
                      </a:solidFill>
                      <a:latin typeface="Calibri Light" panose="020F0302020204030204"/>
                    </a:rPr>
                    <a:t>     </a:t>
                  </a:r>
                  <a:r>
                    <a:rPr lang="en-US" sz="2000" dirty="0" err="1">
                      <a:solidFill>
                        <a:prstClr val="white"/>
                      </a:solidFill>
                    </a:rPr>
                    <a:t>a</a:t>
                  </a:r>
                  <a:r>
                    <a:rPr lang="en-US" sz="2000" dirty="0">
                      <a:solidFill>
                        <a:prstClr val="white"/>
                      </a:solidFill>
                      <a:latin typeface="Calibri Light" panose="020F0302020204030204"/>
                    </a:rPr>
                    <a:t>     </a:t>
                  </a:r>
                  <a:r>
                    <a:rPr lang="en-US" sz="2000" dirty="0" err="1">
                      <a:solidFill>
                        <a:prstClr val="white"/>
                      </a:solidFill>
                    </a:rPr>
                    <a:t>a</a:t>
                  </a:r>
                  <a:endParaRPr lang="en-US" sz="2000" dirty="0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2" name="Group 31"/>
                <p:cNvGrpSpPr/>
                <p:nvPr/>
              </p:nvGrpSpPr>
              <p:grpSpPr>
                <a:xfrm>
                  <a:off x="4724400" y="1320975"/>
                  <a:ext cx="384175" cy="194060"/>
                  <a:chOff x="9805360" y="4010025"/>
                  <a:chExt cx="384175" cy="273050"/>
                </a:xfrm>
              </p:grpSpPr>
              <p:cxnSp>
                <p:nvCxnSpPr>
                  <p:cNvPr id="44" name="Straight Connector 43"/>
                  <p:cNvCxnSpPr/>
                  <p:nvPr/>
                </p:nvCxnSpPr>
                <p:spPr>
                  <a:xfrm flipH="1">
                    <a:off x="9805360" y="4010025"/>
                    <a:ext cx="133979" cy="27305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9982524" y="4010025"/>
                    <a:ext cx="10161" cy="27305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10035355" y="4010025"/>
                    <a:ext cx="154180" cy="27305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" name="Group 32"/>
                <p:cNvGrpSpPr/>
                <p:nvPr/>
              </p:nvGrpSpPr>
              <p:grpSpPr>
                <a:xfrm>
                  <a:off x="4972050" y="1768652"/>
                  <a:ext cx="384175" cy="202362"/>
                  <a:chOff x="9805360" y="4010025"/>
                  <a:chExt cx="384175" cy="284731"/>
                </a:xfrm>
              </p:grpSpPr>
              <p:cxnSp>
                <p:nvCxnSpPr>
                  <p:cNvPr id="41" name="Straight Connector 40"/>
                  <p:cNvCxnSpPr/>
                  <p:nvPr/>
                </p:nvCxnSpPr>
                <p:spPr>
                  <a:xfrm flipH="1">
                    <a:off x="9805360" y="4010025"/>
                    <a:ext cx="133979" cy="27305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9982524" y="4010025"/>
                    <a:ext cx="636" cy="284731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10035355" y="4010025"/>
                    <a:ext cx="154180" cy="27305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" name="Straight Connector 33"/>
                <p:cNvCxnSpPr/>
                <p:nvPr/>
              </p:nvCxnSpPr>
              <p:spPr>
                <a:xfrm flipH="1">
                  <a:off x="4594992" y="1768653"/>
                  <a:ext cx="93689" cy="202362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flipH="1">
                  <a:off x="4572000" y="2232935"/>
                  <a:ext cx="22991" cy="187307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4961889" y="2226182"/>
                  <a:ext cx="10161" cy="19406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5361305" y="2210954"/>
                  <a:ext cx="10254" cy="22451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4972050" y="2705434"/>
                  <a:ext cx="0" cy="199123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5386388" y="2705434"/>
                  <a:ext cx="0" cy="199123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4572000" y="2705434"/>
                  <a:ext cx="0" cy="199123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Rectangle 46"/>
              <p:cNvSpPr/>
              <p:nvPr/>
            </p:nvSpPr>
            <p:spPr>
              <a:xfrm>
                <a:off x="9519420" y="1418284"/>
                <a:ext cx="939681" cy="2246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ts val="1200"/>
                  </a:spcBef>
                </a:pPr>
                <a:r>
                  <a:rPr lang="en-US" sz="2000" spc="200" dirty="0">
                    <a:solidFill>
                      <a:prstClr val="white"/>
                    </a:solidFill>
                  </a:rPr>
                  <a:t>E</a:t>
                </a:r>
              </a:p>
              <a:p>
                <a:pPr algn="ctr">
                  <a:spcBef>
                    <a:spcPts val="1200"/>
                  </a:spcBef>
                </a:pPr>
                <a:r>
                  <a:rPr lang="en-US" sz="2000" spc="200" dirty="0">
                    <a:solidFill>
                      <a:prstClr val="white"/>
                    </a:solidFill>
                  </a:rPr>
                  <a:t>E+T</a:t>
                </a:r>
              </a:p>
              <a:p>
                <a:pPr algn="ctr">
                  <a:spcBef>
                    <a:spcPts val="1200"/>
                  </a:spcBef>
                </a:pPr>
                <a:r>
                  <a:rPr lang="en-US" sz="2000" spc="200" dirty="0">
                    <a:solidFill>
                      <a:prstClr val="white"/>
                    </a:solidFill>
                  </a:rPr>
                  <a:t>T+T×F</a:t>
                </a:r>
              </a:p>
              <a:p>
                <a:pPr algn="ctr">
                  <a:spcBef>
                    <a:spcPts val="1200"/>
                  </a:spcBef>
                </a:pPr>
                <a:r>
                  <a:rPr lang="en-US" sz="2000" spc="200" dirty="0" err="1">
                    <a:solidFill>
                      <a:prstClr val="white"/>
                    </a:solidFill>
                  </a:rPr>
                  <a:t>F+F×a</a:t>
                </a:r>
                <a:endParaRPr lang="en-US" sz="2000" spc="200" dirty="0">
                  <a:solidFill>
                    <a:prstClr val="white"/>
                  </a:solidFill>
                </a:endParaRPr>
              </a:p>
              <a:p>
                <a:pPr algn="ctr">
                  <a:spcBef>
                    <a:spcPts val="1200"/>
                  </a:spcBef>
                </a:pPr>
                <a:r>
                  <a:rPr lang="en-US" sz="2000" spc="200" dirty="0" err="1">
                    <a:solidFill>
                      <a:prstClr val="white"/>
                    </a:solidFill>
                  </a:rPr>
                  <a:t>a+a×a</a:t>
                </a:r>
                <a:endParaRPr lang="en-US" sz="2000" spc="2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9185323" y="2766128"/>
              <a:ext cx="2364183" cy="1200329"/>
              <a:chOff x="8688676" y="1818572"/>
              <a:chExt cx="2364183" cy="120032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9468146" y="1818572"/>
                    <a:ext cx="1584713" cy="1200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/>
                      <a:t>E</a:t>
                    </a:r>
                    <a:r>
                      <a:rPr lang="en-US" sz="2400" dirty="0">
                        <a:solidFill>
                          <a:schemeClr val="tx1"/>
                        </a:solidFill>
                        <a:latin typeface="+mj-lt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2400" dirty="0">
                        <a:solidFill>
                          <a:schemeClr val="tx1"/>
                        </a:solidFill>
                        <a:latin typeface="+mj-lt"/>
                      </a:rPr>
                      <a:t> </a:t>
                    </a:r>
                    <a:r>
                      <a:rPr lang="en-US" sz="2000" spc="100" dirty="0">
                        <a:solidFill>
                          <a:schemeClr val="tx1"/>
                        </a:solidFill>
                      </a:rPr>
                      <a:t>E+T</a:t>
                    </a:r>
                    <a:r>
                      <a:rPr lang="en-US" sz="2000" dirty="0">
                        <a:solidFill>
                          <a:schemeClr val="tx1"/>
                        </a:solidFill>
                      </a:rPr>
                      <a:t> | </a:t>
                    </a:r>
                    <a:r>
                      <a:rPr lang="en-US" sz="2000" dirty="0"/>
                      <a:t>T</a:t>
                    </a:r>
                  </a:p>
                  <a:p>
                    <a:r>
                      <a:rPr lang="en-US" sz="2000" dirty="0"/>
                      <a:t>T</a:t>
                    </a:r>
                    <a:r>
                      <a:rPr lang="en-US" sz="2400" dirty="0">
                        <a:solidFill>
                          <a:schemeClr val="tx1"/>
                        </a:solidFill>
                        <a:latin typeface="+mj-lt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2400" dirty="0">
                        <a:solidFill>
                          <a:schemeClr val="tx1"/>
                        </a:solidFill>
                        <a:latin typeface="+mj-lt"/>
                      </a:rPr>
                      <a:t> </a:t>
                    </a:r>
                    <a:r>
                      <a:rPr lang="en-US" sz="2000" spc="100" dirty="0"/>
                      <a:t>T×F</a:t>
                    </a:r>
                    <a:r>
                      <a:rPr lang="en-US" sz="2400" dirty="0">
                        <a:solidFill>
                          <a:schemeClr val="tx1"/>
                        </a:solidFill>
                        <a:latin typeface="+mj-lt"/>
                      </a:rPr>
                      <a:t> | </a:t>
                    </a:r>
                    <a:r>
                      <a:rPr lang="en-US" sz="2000" dirty="0"/>
                      <a:t>F</a:t>
                    </a:r>
                  </a:p>
                  <a:p>
                    <a:r>
                      <a:rPr lang="en-US" sz="2000" dirty="0"/>
                      <a:t>F</a:t>
                    </a:r>
                    <a:r>
                      <a:rPr lang="en-US" sz="2400" dirty="0">
                        <a:solidFill>
                          <a:schemeClr val="tx1"/>
                        </a:solidFill>
                        <a:latin typeface="+mj-lt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2400" i="0" dirty="0">
                        <a:solidFill>
                          <a:schemeClr val="tx1"/>
                        </a:solidFill>
                        <a:latin typeface="+mj-lt"/>
                      </a:rPr>
                      <a:t> </a:t>
                    </a:r>
                    <a:r>
                      <a:rPr lang="en-US" sz="2000" dirty="0"/>
                      <a:t>( E ) </a:t>
                    </a:r>
                    <a:r>
                      <a:rPr lang="en-US" sz="2400" i="0" dirty="0">
                        <a:solidFill>
                          <a:schemeClr val="tx1"/>
                        </a:solidFill>
                        <a:latin typeface="+mj-lt"/>
                      </a:rPr>
                      <a:t>| </a:t>
                    </a:r>
                    <a:r>
                      <a:rPr lang="en-US" sz="2000" dirty="0"/>
                      <a:t>a</a:t>
                    </a:r>
                  </a:p>
                </p:txBody>
              </p:sp>
            </mc:Choice>
            <mc:Fallback xmlns="">
              <p:sp>
                <p:nvSpPr>
                  <p:cNvPr id="104" name="TextBox 1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68146" y="1818572"/>
                    <a:ext cx="1584713" cy="120032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4231" b="-1066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Rectangle 104"/>
                  <p:cNvSpPr/>
                  <p:nvPr/>
                </p:nvSpPr>
                <p:spPr>
                  <a:xfrm>
                    <a:off x="8688676" y="1889314"/>
                    <a:ext cx="516423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5" name="Rectangle 10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88676" y="1889314"/>
                    <a:ext cx="516423" cy="4001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15" name="Group 114"/>
          <p:cNvGrpSpPr/>
          <p:nvPr/>
        </p:nvGrpSpPr>
        <p:grpSpPr>
          <a:xfrm>
            <a:off x="1146714" y="3659345"/>
            <a:ext cx="1023659" cy="1080680"/>
            <a:chOff x="1747137" y="3671714"/>
            <a:chExt cx="1023659" cy="1080680"/>
          </a:xfrm>
        </p:grpSpPr>
        <p:grpSp>
          <p:nvGrpSpPr>
            <p:cNvPr id="58" name="Group 57"/>
            <p:cNvGrpSpPr/>
            <p:nvPr/>
          </p:nvGrpSpPr>
          <p:grpSpPr>
            <a:xfrm>
              <a:off x="2449327" y="3671714"/>
              <a:ext cx="321469" cy="1080680"/>
              <a:chOff x="10769081" y="4598503"/>
              <a:chExt cx="321469" cy="1080680"/>
            </a:xfrm>
          </p:grpSpPr>
          <p:sp>
            <p:nvSpPr>
              <p:cNvPr id="59" name="Rectangle 41"/>
              <p:cNvSpPr/>
              <p:nvPr/>
            </p:nvSpPr>
            <p:spPr>
              <a:xfrm rot="5400000">
                <a:off x="10422998" y="5012740"/>
                <a:ext cx="1012527" cy="320360"/>
              </a:xfrm>
              <a:custGeom>
                <a:avLst/>
                <a:gdLst>
                  <a:gd name="connsiteX0" fmla="*/ 0 w 1012527"/>
                  <a:gd name="connsiteY0" fmla="*/ 0 h 317979"/>
                  <a:gd name="connsiteX1" fmla="*/ 1012527 w 1012527"/>
                  <a:gd name="connsiteY1" fmla="*/ 0 h 317979"/>
                  <a:gd name="connsiteX2" fmla="*/ 1012527 w 1012527"/>
                  <a:gd name="connsiteY2" fmla="*/ 317979 h 317979"/>
                  <a:gd name="connsiteX3" fmla="*/ 0 w 1012527"/>
                  <a:gd name="connsiteY3" fmla="*/ 317979 h 317979"/>
                  <a:gd name="connsiteX4" fmla="*/ 0 w 1012527"/>
                  <a:gd name="connsiteY4" fmla="*/ 0 h 317979"/>
                  <a:gd name="connsiteX0" fmla="*/ 0 w 1012527"/>
                  <a:gd name="connsiteY0" fmla="*/ 0 h 317979"/>
                  <a:gd name="connsiteX1" fmla="*/ 1012527 w 1012527"/>
                  <a:gd name="connsiteY1" fmla="*/ 0 h 317979"/>
                  <a:gd name="connsiteX2" fmla="*/ 1012527 w 1012527"/>
                  <a:gd name="connsiteY2" fmla="*/ 317979 h 317979"/>
                  <a:gd name="connsiteX3" fmla="*/ 0 w 1012527"/>
                  <a:gd name="connsiteY3" fmla="*/ 317979 h 317979"/>
                  <a:gd name="connsiteX4" fmla="*/ 0 w 1012527"/>
                  <a:gd name="connsiteY4" fmla="*/ 0 h 317979"/>
                  <a:gd name="connsiteX0" fmla="*/ 1012527 w 1103967"/>
                  <a:gd name="connsiteY0" fmla="*/ 317979 h 409419"/>
                  <a:gd name="connsiteX1" fmla="*/ 0 w 1103967"/>
                  <a:gd name="connsiteY1" fmla="*/ 317979 h 409419"/>
                  <a:gd name="connsiteX2" fmla="*/ 0 w 1103967"/>
                  <a:gd name="connsiteY2" fmla="*/ 0 h 409419"/>
                  <a:gd name="connsiteX3" fmla="*/ 1012527 w 1103967"/>
                  <a:gd name="connsiteY3" fmla="*/ 0 h 409419"/>
                  <a:gd name="connsiteX4" fmla="*/ 1103967 w 1103967"/>
                  <a:gd name="connsiteY4" fmla="*/ 409419 h 409419"/>
                  <a:gd name="connsiteX0" fmla="*/ 1012527 w 1012527"/>
                  <a:gd name="connsiteY0" fmla="*/ 317979 h 317979"/>
                  <a:gd name="connsiteX1" fmla="*/ 0 w 1012527"/>
                  <a:gd name="connsiteY1" fmla="*/ 317979 h 317979"/>
                  <a:gd name="connsiteX2" fmla="*/ 0 w 1012527"/>
                  <a:gd name="connsiteY2" fmla="*/ 0 h 317979"/>
                  <a:gd name="connsiteX3" fmla="*/ 1012527 w 1012527"/>
                  <a:gd name="connsiteY3" fmla="*/ 0 h 317979"/>
                  <a:gd name="connsiteX0" fmla="*/ 1012527 w 1012527"/>
                  <a:gd name="connsiteY0" fmla="*/ 320360 h 320360"/>
                  <a:gd name="connsiteX1" fmla="*/ 0 w 1012527"/>
                  <a:gd name="connsiteY1" fmla="*/ 320360 h 320360"/>
                  <a:gd name="connsiteX2" fmla="*/ 0 w 1012527"/>
                  <a:gd name="connsiteY2" fmla="*/ 2381 h 320360"/>
                  <a:gd name="connsiteX3" fmla="*/ 933945 w 1012527"/>
                  <a:gd name="connsiteY3" fmla="*/ 0 h 320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2527" h="320360">
                    <a:moveTo>
                      <a:pt x="1012527" y="320360"/>
                    </a:moveTo>
                    <a:lnTo>
                      <a:pt x="0" y="320360"/>
                    </a:lnTo>
                    <a:lnTo>
                      <a:pt x="0" y="2381"/>
                    </a:lnTo>
                    <a:lnTo>
                      <a:pt x="93394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/>
              <p:nvPr/>
            </p:nvCxnSpPr>
            <p:spPr>
              <a:xfrm>
                <a:off x="10769081" y="4939405"/>
                <a:ext cx="31798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0769081" y="5193405"/>
                <a:ext cx="31798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10769081" y="5463280"/>
                <a:ext cx="31798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Rectangle 62"/>
              <p:cNvSpPr/>
              <p:nvPr/>
            </p:nvSpPr>
            <p:spPr>
              <a:xfrm>
                <a:off x="10785915" y="4598503"/>
                <a:ext cx="2968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0781121" y="4882454"/>
                <a:ext cx="3064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0780844" y="5145735"/>
                <a:ext cx="3064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10769081" y="5600370"/>
                <a:ext cx="321469" cy="78582"/>
              </a:xfrm>
              <a:custGeom>
                <a:avLst/>
                <a:gdLst>
                  <a:gd name="connsiteX0" fmla="*/ 0 w 369096"/>
                  <a:gd name="connsiteY0" fmla="*/ 76200 h 171450"/>
                  <a:gd name="connsiteX1" fmla="*/ 71438 w 369096"/>
                  <a:gd name="connsiteY1" fmla="*/ 0 h 171450"/>
                  <a:gd name="connsiteX2" fmla="*/ 107156 w 369096"/>
                  <a:gd name="connsiteY2" fmla="*/ 78581 h 171450"/>
                  <a:gd name="connsiteX3" fmla="*/ 178594 w 369096"/>
                  <a:gd name="connsiteY3" fmla="*/ 4762 h 171450"/>
                  <a:gd name="connsiteX4" fmla="*/ 219075 w 369096"/>
                  <a:gd name="connsiteY4" fmla="*/ 80962 h 171450"/>
                  <a:gd name="connsiteX5" fmla="*/ 309563 w 369096"/>
                  <a:gd name="connsiteY5" fmla="*/ 14287 h 171450"/>
                  <a:gd name="connsiteX6" fmla="*/ 369094 w 369096"/>
                  <a:gd name="connsiteY6" fmla="*/ 111918 h 171450"/>
                  <a:gd name="connsiteX7" fmla="*/ 307181 w 369096"/>
                  <a:gd name="connsiteY7" fmla="*/ 171450 h 171450"/>
                  <a:gd name="connsiteX0" fmla="*/ 0 w 369096"/>
                  <a:gd name="connsiteY0" fmla="*/ 76200 h 111918"/>
                  <a:gd name="connsiteX1" fmla="*/ 71438 w 369096"/>
                  <a:gd name="connsiteY1" fmla="*/ 0 h 111918"/>
                  <a:gd name="connsiteX2" fmla="*/ 107156 w 369096"/>
                  <a:gd name="connsiteY2" fmla="*/ 78581 h 111918"/>
                  <a:gd name="connsiteX3" fmla="*/ 178594 w 369096"/>
                  <a:gd name="connsiteY3" fmla="*/ 4762 h 111918"/>
                  <a:gd name="connsiteX4" fmla="*/ 219075 w 369096"/>
                  <a:gd name="connsiteY4" fmla="*/ 80962 h 111918"/>
                  <a:gd name="connsiteX5" fmla="*/ 309563 w 369096"/>
                  <a:gd name="connsiteY5" fmla="*/ 14287 h 111918"/>
                  <a:gd name="connsiteX6" fmla="*/ 369094 w 369096"/>
                  <a:gd name="connsiteY6" fmla="*/ 111918 h 111918"/>
                  <a:gd name="connsiteX0" fmla="*/ 0 w 361953"/>
                  <a:gd name="connsiteY0" fmla="*/ 76200 h 107155"/>
                  <a:gd name="connsiteX1" fmla="*/ 71438 w 361953"/>
                  <a:gd name="connsiteY1" fmla="*/ 0 h 107155"/>
                  <a:gd name="connsiteX2" fmla="*/ 107156 w 361953"/>
                  <a:gd name="connsiteY2" fmla="*/ 78581 h 107155"/>
                  <a:gd name="connsiteX3" fmla="*/ 178594 w 361953"/>
                  <a:gd name="connsiteY3" fmla="*/ 4762 h 107155"/>
                  <a:gd name="connsiteX4" fmla="*/ 219075 w 361953"/>
                  <a:gd name="connsiteY4" fmla="*/ 80962 h 107155"/>
                  <a:gd name="connsiteX5" fmla="*/ 309563 w 361953"/>
                  <a:gd name="connsiteY5" fmla="*/ 14287 h 107155"/>
                  <a:gd name="connsiteX6" fmla="*/ 361950 w 361953"/>
                  <a:gd name="connsiteY6" fmla="*/ 107155 h 107155"/>
                  <a:gd name="connsiteX0" fmla="*/ 0 w 361950"/>
                  <a:gd name="connsiteY0" fmla="*/ 76200 h 107155"/>
                  <a:gd name="connsiteX1" fmla="*/ 71438 w 361950"/>
                  <a:gd name="connsiteY1" fmla="*/ 0 h 107155"/>
                  <a:gd name="connsiteX2" fmla="*/ 107156 w 361950"/>
                  <a:gd name="connsiteY2" fmla="*/ 78581 h 107155"/>
                  <a:gd name="connsiteX3" fmla="*/ 178594 w 361950"/>
                  <a:gd name="connsiteY3" fmla="*/ 4762 h 107155"/>
                  <a:gd name="connsiteX4" fmla="*/ 219075 w 361950"/>
                  <a:gd name="connsiteY4" fmla="*/ 80962 h 107155"/>
                  <a:gd name="connsiteX5" fmla="*/ 309563 w 361950"/>
                  <a:gd name="connsiteY5" fmla="*/ 14287 h 107155"/>
                  <a:gd name="connsiteX6" fmla="*/ 361950 w 361950"/>
                  <a:gd name="connsiteY6" fmla="*/ 107155 h 107155"/>
                  <a:gd name="connsiteX0" fmla="*/ 0 w 309563"/>
                  <a:gd name="connsiteY0" fmla="*/ 76200 h 80962"/>
                  <a:gd name="connsiteX1" fmla="*/ 71438 w 309563"/>
                  <a:gd name="connsiteY1" fmla="*/ 0 h 80962"/>
                  <a:gd name="connsiteX2" fmla="*/ 107156 w 309563"/>
                  <a:gd name="connsiteY2" fmla="*/ 78581 h 80962"/>
                  <a:gd name="connsiteX3" fmla="*/ 178594 w 309563"/>
                  <a:gd name="connsiteY3" fmla="*/ 4762 h 80962"/>
                  <a:gd name="connsiteX4" fmla="*/ 219075 w 309563"/>
                  <a:gd name="connsiteY4" fmla="*/ 80962 h 80962"/>
                  <a:gd name="connsiteX5" fmla="*/ 309563 w 309563"/>
                  <a:gd name="connsiteY5" fmla="*/ 14287 h 80962"/>
                  <a:gd name="connsiteX0" fmla="*/ 0 w 316992"/>
                  <a:gd name="connsiteY0" fmla="*/ 76200 h 80962"/>
                  <a:gd name="connsiteX1" fmla="*/ 71438 w 316992"/>
                  <a:gd name="connsiteY1" fmla="*/ 0 h 80962"/>
                  <a:gd name="connsiteX2" fmla="*/ 107156 w 316992"/>
                  <a:gd name="connsiteY2" fmla="*/ 78581 h 80962"/>
                  <a:gd name="connsiteX3" fmla="*/ 178594 w 316992"/>
                  <a:gd name="connsiteY3" fmla="*/ 4762 h 80962"/>
                  <a:gd name="connsiteX4" fmla="*/ 219075 w 316992"/>
                  <a:gd name="connsiteY4" fmla="*/ 80962 h 80962"/>
                  <a:gd name="connsiteX5" fmla="*/ 309563 w 316992"/>
                  <a:gd name="connsiteY5" fmla="*/ 14287 h 80962"/>
                  <a:gd name="connsiteX6" fmla="*/ 311946 w 316992"/>
                  <a:gd name="connsiteY6" fmla="*/ 21432 h 80962"/>
                  <a:gd name="connsiteX0" fmla="*/ 0 w 364333"/>
                  <a:gd name="connsiteY0" fmla="*/ 76200 h 80962"/>
                  <a:gd name="connsiteX1" fmla="*/ 71438 w 364333"/>
                  <a:gd name="connsiteY1" fmla="*/ 0 h 80962"/>
                  <a:gd name="connsiteX2" fmla="*/ 107156 w 364333"/>
                  <a:gd name="connsiteY2" fmla="*/ 78581 h 80962"/>
                  <a:gd name="connsiteX3" fmla="*/ 178594 w 364333"/>
                  <a:gd name="connsiteY3" fmla="*/ 4762 h 80962"/>
                  <a:gd name="connsiteX4" fmla="*/ 219075 w 364333"/>
                  <a:gd name="connsiteY4" fmla="*/ 80962 h 80962"/>
                  <a:gd name="connsiteX5" fmla="*/ 309563 w 364333"/>
                  <a:gd name="connsiteY5" fmla="*/ 14287 h 80962"/>
                  <a:gd name="connsiteX6" fmla="*/ 364333 w 364333"/>
                  <a:gd name="connsiteY6" fmla="*/ 76201 h 80962"/>
                  <a:gd name="connsiteX0" fmla="*/ 0 w 364333"/>
                  <a:gd name="connsiteY0" fmla="*/ 76200 h 78581"/>
                  <a:gd name="connsiteX1" fmla="*/ 71438 w 364333"/>
                  <a:gd name="connsiteY1" fmla="*/ 0 h 78581"/>
                  <a:gd name="connsiteX2" fmla="*/ 107156 w 364333"/>
                  <a:gd name="connsiteY2" fmla="*/ 78581 h 78581"/>
                  <a:gd name="connsiteX3" fmla="*/ 178594 w 364333"/>
                  <a:gd name="connsiteY3" fmla="*/ 4762 h 78581"/>
                  <a:gd name="connsiteX4" fmla="*/ 226219 w 364333"/>
                  <a:gd name="connsiteY4" fmla="*/ 76200 h 78581"/>
                  <a:gd name="connsiteX5" fmla="*/ 309563 w 364333"/>
                  <a:gd name="connsiteY5" fmla="*/ 14287 h 78581"/>
                  <a:gd name="connsiteX6" fmla="*/ 364333 w 364333"/>
                  <a:gd name="connsiteY6" fmla="*/ 76201 h 78581"/>
                  <a:gd name="connsiteX0" fmla="*/ 0 w 364333"/>
                  <a:gd name="connsiteY0" fmla="*/ 76200 h 76201"/>
                  <a:gd name="connsiteX1" fmla="*/ 71438 w 364333"/>
                  <a:gd name="connsiteY1" fmla="*/ 0 h 76201"/>
                  <a:gd name="connsiteX2" fmla="*/ 121444 w 364333"/>
                  <a:gd name="connsiteY2" fmla="*/ 76199 h 76201"/>
                  <a:gd name="connsiteX3" fmla="*/ 178594 w 364333"/>
                  <a:gd name="connsiteY3" fmla="*/ 4762 h 76201"/>
                  <a:gd name="connsiteX4" fmla="*/ 226219 w 364333"/>
                  <a:gd name="connsiteY4" fmla="*/ 76200 h 76201"/>
                  <a:gd name="connsiteX5" fmla="*/ 309563 w 364333"/>
                  <a:gd name="connsiteY5" fmla="*/ 14287 h 76201"/>
                  <a:gd name="connsiteX6" fmla="*/ 364333 w 364333"/>
                  <a:gd name="connsiteY6" fmla="*/ 76201 h 76201"/>
                  <a:gd name="connsiteX0" fmla="*/ 0 w 364333"/>
                  <a:gd name="connsiteY0" fmla="*/ 76200 h 76201"/>
                  <a:gd name="connsiteX1" fmla="*/ 71438 w 364333"/>
                  <a:gd name="connsiteY1" fmla="*/ 0 h 76201"/>
                  <a:gd name="connsiteX2" fmla="*/ 121444 w 364333"/>
                  <a:gd name="connsiteY2" fmla="*/ 76199 h 76201"/>
                  <a:gd name="connsiteX3" fmla="*/ 178594 w 364333"/>
                  <a:gd name="connsiteY3" fmla="*/ 4762 h 76201"/>
                  <a:gd name="connsiteX4" fmla="*/ 242888 w 364333"/>
                  <a:gd name="connsiteY4" fmla="*/ 76200 h 76201"/>
                  <a:gd name="connsiteX5" fmla="*/ 309563 w 364333"/>
                  <a:gd name="connsiteY5" fmla="*/ 14287 h 76201"/>
                  <a:gd name="connsiteX6" fmla="*/ 364333 w 364333"/>
                  <a:gd name="connsiteY6" fmla="*/ 76201 h 76201"/>
                  <a:gd name="connsiteX0" fmla="*/ 0 w 364333"/>
                  <a:gd name="connsiteY0" fmla="*/ 76200 h 76201"/>
                  <a:gd name="connsiteX1" fmla="*/ 71438 w 364333"/>
                  <a:gd name="connsiteY1" fmla="*/ 0 h 76201"/>
                  <a:gd name="connsiteX2" fmla="*/ 121444 w 364333"/>
                  <a:gd name="connsiteY2" fmla="*/ 76199 h 76201"/>
                  <a:gd name="connsiteX3" fmla="*/ 178594 w 364333"/>
                  <a:gd name="connsiteY3" fmla="*/ 4762 h 76201"/>
                  <a:gd name="connsiteX4" fmla="*/ 242888 w 364333"/>
                  <a:gd name="connsiteY4" fmla="*/ 76200 h 76201"/>
                  <a:gd name="connsiteX5" fmla="*/ 311944 w 364333"/>
                  <a:gd name="connsiteY5" fmla="*/ 7143 h 76201"/>
                  <a:gd name="connsiteX6" fmla="*/ 364333 w 364333"/>
                  <a:gd name="connsiteY6" fmla="*/ 76201 h 76201"/>
                  <a:gd name="connsiteX0" fmla="*/ 0 w 311944"/>
                  <a:gd name="connsiteY0" fmla="*/ 76200 h 76200"/>
                  <a:gd name="connsiteX1" fmla="*/ 71438 w 311944"/>
                  <a:gd name="connsiteY1" fmla="*/ 0 h 76200"/>
                  <a:gd name="connsiteX2" fmla="*/ 121444 w 311944"/>
                  <a:gd name="connsiteY2" fmla="*/ 76199 h 76200"/>
                  <a:gd name="connsiteX3" fmla="*/ 178594 w 311944"/>
                  <a:gd name="connsiteY3" fmla="*/ 4762 h 76200"/>
                  <a:gd name="connsiteX4" fmla="*/ 242888 w 311944"/>
                  <a:gd name="connsiteY4" fmla="*/ 76200 h 76200"/>
                  <a:gd name="connsiteX5" fmla="*/ 311944 w 311944"/>
                  <a:gd name="connsiteY5" fmla="*/ 7143 h 76200"/>
                  <a:gd name="connsiteX0" fmla="*/ 0 w 321469"/>
                  <a:gd name="connsiteY0" fmla="*/ 78582 h 78582"/>
                  <a:gd name="connsiteX1" fmla="*/ 71438 w 321469"/>
                  <a:gd name="connsiteY1" fmla="*/ 2382 h 78582"/>
                  <a:gd name="connsiteX2" fmla="*/ 121444 w 321469"/>
                  <a:gd name="connsiteY2" fmla="*/ 78581 h 78582"/>
                  <a:gd name="connsiteX3" fmla="*/ 178594 w 321469"/>
                  <a:gd name="connsiteY3" fmla="*/ 7144 h 78582"/>
                  <a:gd name="connsiteX4" fmla="*/ 242888 w 321469"/>
                  <a:gd name="connsiteY4" fmla="*/ 78582 h 78582"/>
                  <a:gd name="connsiteX5" fmla="*/ 321469 w 321469"/>
                  <a:gd name="connsiteY5" fmla="*/ 0 h 78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1469" h="78582">
                    <a:moveTo>
                      <a:pt x="0" y="78582"/>
                    </a:moveTo>
                    <a:lnTo>
                      <a:pt x="71438" y="2382"/>
                    </a:lnTo>
                    <a:lnTo>
                      <a:pt x="121444" y="78581"/>
                    </a:lnTo>
                    <a:lnTo>
                      <a:pt x="178594" y="7144"/>
                    </a:lnTo>
                    <a:lnTo>
                      <a:pt x="242888" y="78582"/>
                    </a:lnTo>
                    <a:lnTo>
                      <a:pt x="321469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1" name="Right Arrow 110"/>
            <p:cNvSpPr/>
            <p:nvPr/>
          </p:nvSpPr>
          <p:spPr>
            <a:xfrm>
              <a:off x="1747137" y="4149945"/>
              <a:ext cx="460531" cy="244626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2406321" y="3652453"/>
            <a:ext cx="1007470" cy="1080680"/>
            <a:chOff x="3006744" y="3664822"/>
            <a:chExt cx="1007470" cy="1080680"/>
          </a:xfrm>
        </p:grpSpPr>
        <p:grpSp>
          <p:nvGrpSpPr>
            <p:cNvPr id="67" name="Group 66"/>
            <p:cNvGrpSpPr/>
            <p:nvPr/>
          </p:nvGrpSpPr>
          <p:grpSpPr>
            <a:xfrm>
              <a:off x="3692745" y="3664822"/>
              <a:ext cx="321469" cy="1080680"/>
              <a:chOff x="10769081" y="4598503"/>
              <a:chExt cx="321469" cy="1080680"/>
            </a:xfrm>
          </p:grpSpPr>
          <p:sp>
            <p:nvSpPr>
              <p:cNvPr id="68" name="Rectangle 41"/>
              <p:cNvSpPr/>
              <p:nvPr/>
            </p:nvSpPr>
            <p:spPr>
              <a:xfrm rot="5400000">
                <a:off x="10422998" y="5012740"/>
                <a:ext cx="1012527" cy="320360"/>
              </a:xfrm>
              <a:custGeom>
                <a:avLst/>
                <a:gdLst>
                  <a:gd name="connsiteX0" fmla="*/ 0 w 1012527"/>
                  <a:gd name="connsiteY0" fmla="*/ 0 h 317979"/>
                  <a:gd name="connsiteX1" fmla="*/ 1012527 w 1012527"/>
                  <a:gd name="connsiteY1" fmla="*/ 0 h 317979"/>
                  <a:gd name="connsiteX2" fmla="*/ 1012527 w 1012527"/>
                  <a:gd name="connsiteY2" fmla="*/ 317979 h 317979"/>
                  <a:gd name="connsiteX3" fmla="*/ 0 w 1012527"/>
                  <a:gd name="connsiteY3" fmla="*/ 317979 h 317979"/>
                  <a:gd name="connsiteX4" fmla="*/ 0 w 1012527"/>
                  <a:gd name="connsiteY4" fmla="*/ 0 h 317979"/>
                  <a:gd name="connsiteX0" fmla="*/ 0 w 1012527"/>
                  <a:gd name="connsiteY0" fmla="*/ 0 h 317979"/>
                  <a:gd name="connsiteX1" fmla="*/ 1012527 w 1012527"/>
                  <a:gd name="connsiteY1" fmla="*/ 0 h 317979"/>
                  <a:gd name="connsiteX2" fmla="*/ 1012527 w 1012527"/>
                  <a:gd name="connsiteY2" fmla="*/ 317979 h 317979"/>
                  <a:gd name="connsiteX3" fmla="*/ 0 w 1012527"/>
                  <a:gd name="connsiteY3" fmla="*/ 317979 h 317979"/>
                  <a:gd name="connsiteX4" fmla="*/ 0 w 1012527"/>
                  <a:gd name="connsiteY4" fmla="*/ 0 h 317979"/>
                  <a:gd name="connsiteX0" fmla="*/ 1012527 w 1103967"/>
                  <a:gd name="connsiteY0" fmla="*/ 317979 h 409419"/>
                  <a:gd name="connsiteX1" fmla="*/ 0 w 1103967"/>
                  <a:gd name="connsiteY1" fmla="*/ 317979 h 409419"/>
                  <a:gd name="connsiteX2" fmla="*/ 0 w 1103967"/>
                  <a:gd name="connsiteY2" fmla="*/ 0 h 409419"/>
                  <a:gd name="connsiteX3" fmla="*/ 1012527 w 1103967"/>
                  <a:gd name="connsiteY3" fmla="*/ 0 h 409419"/>
                  <a:gd name="connsiteX4" fmla="*/ 1103967 w 1103967"/>
                  <a:gd name="connsiteY4" fmla="*/ 409419 h 409419"/>
                  <a:gd name="connsiteX0" fmla="*/ 1012527 w 1012527"/>
                  <a:gd name="connsiteY0" fmla="*/ 317979 h 317979"/>
                  <a:gd name="connsiteX1" fmla="*/ 0 w 1012527"/>
                  <a:gd name="connsiteY1" fmla="*/ 317979 h 317979"/>
                  <a:gd name="connsiteX2" fmla="*/ 0 w 1012527"/>
                  <a:gd name="connsiteY2" fmla="*/ 0 h 317979"/>
                  <a:gd name="connsiteX3" fmla="*/ 1012527 w 1012527"/>
                  <a:gd name="connsiteY3" fmla="*/ 0 h 317979"/>
                  <a:gd name="connsiteX0" fmla="*/ 1012527 w 1012527"/>
                  <a:gd name="connsiteY0" fmla="*/ 320360 h 320360"/>
                  <a:gd name="connsiteX1" fmla="*/ 0 w 1012527"/>
                  <a:gd name="connsiteY1" fmla="*/ 320360 h 320360"/>
                  <a:gd name="connsiteX2" fmla="*/ 0 w 1012527"/>
                  <a:gd name="connsiteY2" fmla="*/ 2381 h 320360"/>
                  <a:gd name="connsiteX3" fmla="*/ 933945 w 1012527"/>
                  <a:gd name="connsiteY3" fmla="*/ 0 h 320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2527" h="320360">
                    <a:moveTo>
                      <a:pt x="1012527" y="320360"/>
                    </a:moveTo>
                    <a:lnTo>
                      <a:pt x="0" y="320360"/>
                    </a:lnTo>
                    <a:lnTo>
                      <a:pt x="0" y="2381"/>
                    </a:lnTo>
                    <a:lnTo>
                      <a:pt x="93394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>
                <a:off x="10769081" y="4939405"/>
                <a:ext cx="31798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10769081" y="5193405"/>
                <a:ext cx="31798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10769081" y="5463280"/>
                <a:ext cx="31798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Rectangle 71"/>
              <p:cNvSpPr/>
              <p:nvPr/>
            </p:nvSpPr>
            <p:spPr>
              <a:xfrm>
                <a:off x="10785915" y="4598503"/>
                <a:ext cx="2968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0781121" y="4882454"/>
                <a:ext cx="3064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0780844" y="5145735"/>
                <a:ext cx="3064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  <p:sp>
            <p:nvSpPr>
              <p:cNvPr id="75" name="Freeform 74"/>
              <p:cNvSpPr/>
              <p:nvPr/>
            </p:nvSpPr>
            <p:spPr>
              <a:xfrm>
                <a:off x="10769081" y="5600370"/>
                <a:ext cx="321469" cy="78582"/>
              </a:xfrm>
              <a:custGeom>
                <a:avLst/>
                <a:gdLst>
                  <a:gd name="connsiteX0" fmla="*/ 0 w 369096"/>
                  <a:gd name="connsiteY0" fmla="*/ 76200 h 171450"/>
                  <a:gd name="connsiteX1" fmla="*/ 71438 w 369096"/>
                  <a:gd name="connsiteY1" fmla="*/ 0 h 171450"/>
                  <a:gd name="connsiteX2" fmla="*/ 107156 w 369096"/>
                  <a:gd name="connsiteY2" fmla="*/ 78581 h 171450"/>
                  <a:gd name="connsiteX3" fmla="*/ 178594 w 369096"/>
                  <a:gd name="connsiteY3" fmla="*/ 4762 h 171450"/>
                  <a:gd name="connsiteX4" fmla="*/ 219075 w 369096"/>
                  <a:gd name="connsiteY4" fmla="*/ 80962 h 171450"/>
                  <a:gd name="connsiteX5" fmla="*/ 309563 w 369096"/>
                  <a:gd name="connsiteY5" fmla="*/ 14287 h 171450"/>
                  <a:gd name="connsiteX6" fmla="*/ 369094 w 369096"/>
                  <a:gd name="connsiteY6" fmla="*/ 111918 h 171450"/>
                  <a:gd name="connsiteX7" fmla="*/ 307181 w 369096"/>
                  <a:gd name="connsiteY7" fmla="*/ 171450 h 171450"/>
                  <a:gd name="connsiteX0" fmla="*/ 0 w 369096"/>
                  <a:gd name="connsiteY0" fmla="*/ 76200 h 111918"/>
                  <a:gd name="connsiteX1" fmla="*/ 71438 w 369096"/>
                  <a:gd name="connsiteY1" fmla="*/ 0 h 111918"/>
                  <a:gd name="connsiteX2" fmla="*/ 107156 w 369096"/>
                  <a:gd name="connsiteY2" fmla="*/ 78581 h 111918"/>
                  <a:gd name="connsiteX3" fmla="*/ 178594 w 369096"/>
                  <a:gd name="connsiteY3" fmla="*/ 4762 h 111918"/>
                  <a:gd name="connsiteX4" fmla="*/ 219075 w 369096"/>
                  <a:gd name="connsiteY4" fmla="*/ 80962 h 111918"/>
                  <a:gd name="connsiteX5" fmla="*/ 309563 w 369096"/>
                  <a:gd name="connsiteY5" fmla="*/ 14287 h 111918"/>
                  <a:gd name="connsiteX6" fmla="*/ 369094 w 369096"/>
                  <a:gd name="connsiteY6" fmla="*/ 111918 h 111918"/>
                  <a:gd name="connsiteX0" fmla="*/ 0 w 361953"/>
                  <a:gd name="connsiteY0" fmla="*/ 76200 h 107155"/>
                  <a:gd name="connsiteX1" fmla="*/ 71438 w 361953"/>
                  <a:gd name="connsiteY1" fmla="*/ 0 h 107155"/>
                  <a:gd name="connsiteX2" fmla="*/ 107156 w 361953"/>
                  <a:gd name="connsiteY2" fmla="*/ 78581 h 107155"/>
                  <a:gd name="connsiteX3" fmla="*/ 178594 w 361953"/>
                  <a:gd name="connsiteY3" fmla="*/ 4762 h 107155"/>
                  <a:gd name="connsiteX4" fmla="*/ 219075 w 361953"/>
                  <a:gd name="connsiteY4" fmla="*/ 80962 h 107155"/>
                  <a:gd name="connsiteX5" fmla="*/ 309563 w 361953"/>
                  <a:gd name="connsiteY5" fmla="*/ 14287 h 107155"/>
                  <a:gd name="connsiteX6" fmla="*/ 361950 w 361953"/>
                  <a:gd name="connsiteY6" fmla="*/ 107155 h 107155"/>
                  <a:gd name="connsiteX0" fmla="*/ 0 w 361950"/>
                  <a:gd name="connsiteY0" fmla="*/ 76200 h 107155"/>
                  <a:gd name="connsiteX1" fmla="*/ 71438 w 361950"/>
                  <a:gd name="connsiteY1" fmla="*/ 0 h 107155"/>
                  <a:gd name="connsiteX2" fmla="*/ 107156 w 361950"/>
                  <a:gd name="connsiteY2" fmla="*/ 78581 h 107155"/>
                  <a:gd name="connsiteX3" fmla="*/ 178594 w 361950"/>
                  <a:gd name="connsiteY3" fmla="*/ 4762 h 107155"/>
                  <a:gd name="connsiteX4" fmla="*/ 219075 w 361950"/>
                  <a:gd name="connsiteY4" fmla="*/ 80962 h 107155"/>
                  <a:gd name="connsiteX5" fmla="*/ 309563 w 361950"/>
                  <a:gd name="connsiteY5" fmla="*/ 14287 h 107155"/>
                  <a:gd name="connsiteX6" fmla="*/ 361950 w 361950"/>
                  <a:gd name="connsiteY6" fmla="*/ 107155 h 107155"/>
                  <a:gd name="connsiteX0" fmla="*/ 0 w 309563"/>
                  <a:gd name="connsiteY0" fmla="*/ 76200 h 80962"/>
                  <a:gd name="connsiteX1" fmla="*/ 71438 w 309563"/>
                  <a:gd name="connsiteY1" fmla="*/ 0 h 80962"/>
                  <a:gd name="connsiteX2" fmla="*/ 107156 w 309563"/>
                  <a:gd name="connsiteY2" fmla="*/ 78581 h 80962"/>
                  <a:gd name="connsiteX3" fmla="*/ 178594 w 309563"/>
                  <a:gd name="connsiteY3" fmla="*/ 4762 h 80962"/>
                  <a:gd name="connsiteX4" fmla="*/ 219075 w 309563"/>
                  <a:gd name="connsiteY4" fmla="*/ 80962 h 80962"/>
                  <a:gd name="connsiteX5" fmla="*/ 309563 w 309563"/>
                  <a:gd name="connsiteY5" fmla="*/ 14287 h 80962"/>
                  <a:gd name="connsiteX0" fmla="*/ 0 w 316992"/>
                  <a:gd name="connsiteY0" fmla="*/ 76200 h 80962"/>
                  <a:gd name="connsiteX1" fmla="*/ 71438 w 316992"/>
                  <a:gd name="connsiteY1" fmla="*/ 0 h 80962"/>
                  <a:gd name="connsiteX2" fmla="*/ 107156 w 316992"/>
                  <a:gd name="connsiteY2" fmla="*/ 78581 h 80962"/>
                  <a:gd name="connsiteX3" fmla="*/ 178594 w 316992"/>
                  <a:gd name="connsiteY3" fmla="*/ 4762 h 80962"/>
                  <a:gd name="connsiteX4" fmla="*/ 219075 w 316992"/>
                  <a:gd name="connsiteY4" fmla="*/ 80962 h 80962"/>
                  <a:gd name="connsiteX5" fmla="*/ 309563 w 316992"/>
                  <a:gd name="connsiteY5" fmla="*/ 14287 h 80962"/>
                  <a:gd name="connsiteX6" fmla="*/ 311946 w 316992"/>
                  <a:gd name="connsiteY6" fmla="*/ 21432 h 80962"/>
                  <a:gd name="connsiteX0" fmla="*/ 0 w 364333"/>
                  <a:gd name="connsiteY0" fmla="*/ 76200 h 80962"/>
                  <a:gd name="connsiteX1" fmla="*/ 71438 w 364333"/>
                  <a:gd name="connsiteY1" fmla="*/ 0 h 80962"/>
                  <a:gd name="connsiteX2" fmla="*/ 107156 w 364333"/>
                  <a:gd name="connsiteY2" fmla="*/ 78581 h 80962"/>
                  <a:gd name="connsiteX3" fmla="*/ 178594 w 364333"/>
                  <a:gd name="connsiteY3" fmla="*/ 4762 h 80962"/>
                  <a:gd name="connsiteX4" fmla="*/ 219075 w 364333"/>
                  <a:gd name="connsiteY4" fmla="*/ 80962 h 80962"/>
                  <a:gd name="connsiteX5" fmla="*/ 309563 w 364333"/>
                  <a:gd name="connsiteY5" fmla="*/ 14287 h 80962"/>
                  <a:gd name="connsiteX6" fmla="*/ 364333 w 364333"/>
                  <a:gd name="connsiteY6" fmla="*/ 76201 h 80962"/>
                  <a:gd name="connsiteX0" fmla="*/ 0 w 364333"/>
                  <a:gd name="connsiteY0" fmla="*/ 76200 h 78581"/>
                  <a:gd name="connsiteX1" fmla="*/ 71438 w 364333"/>
                  <a:gd name="connsiteY1" fmla="*/ 0 h 78581"/>
                  <a:gd name="connsiteX2" fmla="*/ 107156 w 364333"/>
                  <a:gd name="connsiteY2" fmla="*/ 78581 h 78581"/>
                  <a:gd name="connsiteX3" fmla="*/ 178594 w 364333"/>
                  <a:gd name="connsiteY3" fmla="*/ 4762 h 78581"/>
                  <a:gd name="connsiteX4" fmla="*/ 226219 w 364333"/>
                  <a:gd name="connsiteY4" fmla="*/ 76200 h 78581"/>
                  <a:gd name="connsiteX5" fmla="*/ 309563 w 364333"/>
                  <a:gd name="connsiteY5" fmla="*/ 14287 h 78581"/>
                  <a:gd name="connsiteX6" fmla="*/ 364333 w 364333"/>
                  <a:gd name="connsiteY6" fmla="*/ 76201 h 78581"/>
                  <a:gd name="connsiteX0" fmla="*/ 0 w 364333"/>
                  <a:gd name="connsiteY0" fmla="*/ 76200 h 76201"/>
                  <a:gd name="connsiteX1" fmla="*/ 71438 w 364333"/>
                  <a:gd name="connsiteY1" fmla="*/ 0 h 76201"/>
                  <a:gd name="connsiteX2" fmla="*/ 121444 w 364333"/>
                  <a:gd name="connsiteY2" fmla="*/ 76199 h 76201"/>
                  <a:gd name="connsiteX3" fmla="*/ 178594 w 364333"/>
                  <a:gd name="connsiteY3" fmla="*/ 4762 h 76201"/>
                  <a:gd name="connsiteX4" fmla="*/ 226219 w 364333"/>
                  <a:gd name="connsiteY4" fmla="*/ 76200 h 76201"/>
                  <a:gd name="connsiteX5" fmla="*/ 309563 w 364333"/>
                  <a:gd name="connsiteY5" fmla="*/ 14287 h 76201"/>
                  <a:gd name="connsiteX6" fmla="*/ 364333 w 364333"/>
                  <a:gd name="connsiteY6" fmla="*/ 76201 h 76201"/>
                  <a:gd name="connsiteX0" fmla="*/ 0 w 364333"/>
                  <a:gd name="connsiteY0" fmla="*/ 76200 h 76201"/>
                  <a:gd name="connsiteX1" fmla="*/ 71438 w 364333"/>
                  <a:gd name="connsiteY1" fmla="*/ 0 h 76201"/>
                  <a:gd name="connsiteX2" fmla="*/ 121444 w 364333"/>
                  <a:gd name="connsiteY2" fmla="*/ 76199 h 76201"/>
                  <a:gd name="connsiteX3" fmla="*/ 178594 w 364333"/>
                  <a:gd name="connsiteY3" fmla="*/ 4762 h 76201"/>
                  <a:gd name="connsiteX4" fmla="*/ 242888 w 364333"/>
                  <a:gd name="connsiteY4" fmla="*/ 76200 h 76201"/>
                  <a:gd name="connsiteX5" fmla="*/ 309563 w 364333"/>
                  <a:gd name="connsiteY5" fmla="*/ 14287 h 76201"/>
                  <a:gd name="connsiteX6" fmla="*/ 364333 w 364333"/>
                  <a:gd name="connsiteY6" fmla="*/ 76201 h 76201"/>
                  <a:gd name="connsiteX0" fmla="*/ 0 w 364333"/>
                  <a:gd name="connsiteY0" fmla="*/ 76200 h 76201"/>
                  <a:gd name="connsiteX1" fmla="*/ 71438 w 364333"/>
                  <a:gd name="connsiteY1" fmla="*/ 0 h 76201"/>
                  <a:gd name="connsiteX2" fmla="*/ 121444 w 364333"/>
                  <a:gd name="connsiteY2" fmla="*/ 76199 h 76201"/>
                  <a:gd name="connsiteX3" fmla="*/ 178594 w 364333"/>
                  <a:gd name="connsiteY3" fmla="*/ 4762 h 76201"/>
                  <a:gd name="connsiteX4" fmla="*/ 242888 w 364333"/>
                  <a:gd name="connsiteY4" fmla="*/ 76200 h 76201"/>
                  <a:gd name="connsiteX5" fmla="*/ 311944 w 364333"/>
                  <a:gd name="connsiteY5" fmla="*/ 7143 h 76201"/>
                  <a:gd name="connsiteX6" fmla="*/ 364333 w 364333"/>
                  <a:gd name="connsiteY6" fmla="*/ 76201 h 76201"/>
                  <a:gd name="connsiteX0" fmla="*/ 0 w 311944"/>
                  <a:gd name="connsiteY0" fmla="*/ 76200 h 76200"/>
                  <a:gd name="connsiteX1" fmla="*/ 71438 w 311944"/>
                  <a:gd name="connsiteY1" fmla="*/ 0 h 76200"/>
                  <a:gd name="connsiteX2" fmla="*/ 121444 w 311944"/>
                  <a:gd name="connsiteY2" fmla="*/ 76199 h 76200"/>
                  <a:gd name="connsiteX3" fmla="*/ 178594 w 311944"/>
                  <a:gd name="connsiteY3" fmla="*/ 4762 h 76200"/>
                  <a:gd name="connsiteX4" fmla="*/ 242888 w 311944"/>
                  <a:gd name="connsiteY4" fmla="*/ 76200 h 76200"/>
                  <a:gd name="connsiteX5" fmla="*/ 311944 w 311944"/>
                  <a:gd name="connsiteY5" fmla="*/ 7143 h 76200"/>
                  <a:gd name="connsiteX0" fmla="*/ 0 w 321469"/>
                  <a:gd name="connsiteY0" fmla="*/ 78582 h 78582"/>
                  <a:gd name="connsiteX1" fmla="*/ 71438 w 321469"/>
                  <a:gd name="connsiteY1" fmla="*/ 2382 h 78582"/>
                  <a:gd name="connsiteX2" fmla="*/ 121444 w 321469"/>
                  <a:gd name="connsiteY2" fmla="*/ 78581 h 78582"/>
                  <a:gd name="connsiteX3" fmla="*/ 178594 w 321469"/>
                  <a:gd name="connsiteY3" fmla="*/ 7144 h 78582"/>
                  <a:gd name="connsiteX4" fmla="*/ 242888 w 321469"/>
                  <a:gd name="connsiteY4" fmla="*/ 78582 h 78582"/>
                  <a:gd name="connsiteX5" fmla="*/ 321469 w 321469"/>
                  <a:gd name="connsiteY5" fmla="*/ 0 h 78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1469" h="78582">
                    <a:moveTo>
                      <a:pt x="0" y="78582"/>
                    </a:moveTo>
                    <a:lnTo>
                      <a:pt x="71438" y="2382"/>
                    </a:lnTo>
                    <a:lnTo>
                      <a:pt x="121444" y="78581"/>
                    </a:lnTo>
                    <a:lnTo>
                      <a:pt x="178594" y="7144"/>
                    </a:lnTo>
                    <a:lnTo>
                      <a:pt x="242888" y="78582"/>
                    </a:lnTo>
                    <a:lnTo>
                      <a:pt x="321469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2" name="Right Arrow 111"/>
            <p:cNvSpPr/>
            <p:nvPr/>
          </p:nvSpPr>
          <p:spPr>
            <a:xfrm>
              <a:off x="3006744" y="4133109"/>
              <a:ext cx="460531" cy="244626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3754887" y="3638070"/>
            <a:ext cx="1041836" cy="1604704"/>
            <a:chOff x="4355310" y="3650439"/>
            <a:chExt cx="1041836" cy="1604704"/>
          </a:xfrm>
        </p:grpSpPr>
        <p:grpSp>
          <p:nvGrpSpPr>
            <p:cNvPr id="102" name="Group 101"/>
            <p:cNvGrpSpPr/>
            <p:nvPr/>
          </p:nvGrpSpPr>
          <p:grpSpPr>
            <a:xfrm>
              <a:off x="5062397" y="3650439"/>
              <a:ext cx="334749" cy="1604704"/>
              <a:chOff x="3445802" y="3670711"/>
              <a:chExt cx="334749" cy="1604704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3445802" y="3670711"/>
                <a:ext cx="321469" cy="1604704"/>
                <a:chOff x="10066703" y="4007812"/>
                <a:chExt cx="321469" cy="1604704"/>
              </a:xfrm>
            </p:grpSpPr>
            <p:sp>
              <p:nvSpPr>
                <p:cNvPr id="77" name="Rectangle 41"/>
                <p:cNvSpPr/>
                <p:nvPr/>
              </p:nvSpPr>
              <p:spPr>
                <a:xfrm rot="5400000">
                  <a:off x="9720620" y="4422049"/>
                  <a:ext cx="1012527" cy="320360"/>
                </a:xfrm>
                <a:custGeom>
                  <a:avLst/>
                  <a:gdLst>
                    <a:gd name="connsiteX0" fmla="*/ 0 w 1012527"/>
                    <a:gd name="connsiteY0" fmla="*/ 0 h 317979"/>
                    <a:gd name="connsiteX1" fmla="*/ 1012527 w 1012527"/>
                    <a:gd name="connsiteY1" fmla="*/ 0 h 317979"/>
                    <a:gd name="connsiteX2" fmla="*/ 1012527 w 1012527"/>
                    <a:gd name="connsiteY2" fmla="*/ 317979 h 317979"/>
                    <a:gd name="connsiteX3" fmla="*/ 0 w 1012527"/>
                    <a:gd name="connsiteY3" fmla="*/ 317979 h 317979"/>
                    <a:gd name="connsiteX4" fmla="*/ 0 w 1012527"/>
                    <a:gd name="connsiteY4" fmla="*/ 0 h 317979"/>
                    <a:gd name="connsiteX0" fmla="*/ 0 w 1012527"/>
                    <a:gd name="connsiteY0" fmla="*/ 0 h 317979"/>
                    <a:gd name="connsiteX1" fmla="*/ 1012527 w 1012527"/>
                    <a:gd name="connsiteY1" fmla="*/ 0 h 317979"/>
                    <a:gd name="connsiteX2" fmla="*/ 1012527 w 1012527"/>
                    <a:gd name="connsiteY2" fmla="*/ 317979 h 317979"/>
                    <a:gd name="connsiteX3" fmla="*/ 0 w 1012527"/>
                    <a:gd name="connsiteY3" fmla="*/ 317979 h 317979"/>
                    <a:gd name="connsiteX4" fmla="*/ 0 w 1012527"/>
                    <a:gd name="connsiteY4" fmla="*/ 0 h 317979"/>
                    <a:gd name="connsiteX0" fmla="*/ 1012527 w 1103967"/>
                    <a:gd name="connsiteY0" fmla="*/ 317979 h 409419"/>
                    <a:gd name="connsiteX1" fmla="*/ 0 w 1103967"/>
                    <a:gd name="connsiteY1" fmla="*/ 317979 h 409419"/>
                    <a:gd name="connsiteX2" fmla="*/ 0 w 1103967"/>
                    <a:gd name="connsiteY2" fmla="*/ 0 h 409419"/>
                    <a:gd name="connsiteX3" fmla="*/ 1012527 w 1103967"/>
                    <a:gd name="connsiteY3" fmla="*/ 0 h 409419"/>
                    <a:gd name="connsiteX4" fmla="*/ 1103967 w 1103967"/>
                    <a:gd name="connsiteY4" fmla="*/ 409419 h 409419"/>
                    <a:gd name="connsiteX0" fmla="*/ 1012527 w 1012527"/>
                    <a:gd name="connsiteY0" fmla="*/ 317979 h 317979"/>
                    <a:gd name="connsiteX1" fmla="*/ 0 w 1012527"/>
                    <a:gd name="connsiteY1" fmla="*/ 317979 h 317979"/>
                    <a:gd name="connsiteX2" fmla="*/ 0 w 1012527"/>
                    <a:gd name="connsiteY2" fmla="*/ 0 h 317979"/>
                    <a:gd name="connsiteX3" fmla="*/ 1012527 w 1012527"/>
                    <a:gd name="connsiteY3" fmla="*/ 0 h 317979"/>
                    <a:gd name="connsiteX0" fmla="*/ 1012527 w 1012527"/>
                    <a:gd name="connsiteY0" fmla="*/ 320360 h 320360"/>
                    <a:gd name="connsiteX1" fmla="*/ 0 w 1012527"/>
                    <a:gd name="connsiteY1" fmla="*/ 320360 h 320360"/>
                    <a:gd name="connsiteX2" fmla="*/ 0 w 1012527"/>
                    <a:gd name="connsiteY2" fmla="*/ 2381 h 320360"/>
                    <a:gd name="connsiteX3" fmla="*/ 933945 w 1012527"/>
                    <a:gd name="connsiteY3" fmla="*/ 0 h 320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12527" h="320360">
                      <a:moveTo>
                        <a:pt x="1012527" y="320360"/>
                      </a:moveTo>
                      <a:lnTo>
                        <a:pt x="0" y="320360"/>
                      </a:lnTo>
                      <a:lnTo>
                        <a:pt x="0" y="2381"/>
                      </a:lnTo>
                      <a:lnTo>
                        <a:pt x="933945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10066703" y="4348714"/>
                  <a:ext cx="31798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10066703" y="4602714"/>
                  <a:ext cx="31798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>
                  <a:off x="10066703" y="4872589"/>
                  <a:ext cx="31798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Rectangle 80"/>
                <p:cNvSpPr/>
                <p:nvPr/>
              </p:nvSpPr>
              <p:spPr>
                <a:xfrm>
                  <a:off x="10083537" y="4007812"/>
                  <a:ext cx="29687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/>
                    <a:t>T</a:t>
                  </a: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10078743" y="4291763"/>
                  <a:ext cx="3064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/>
                    <a:t>+</a:t>
                  </a: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10078466" y="4555044"/>
                  <a:ext cx="3064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/>
                    <a:t>T</a:t>
                  </a:r>
                </a:p>
              </p:txBody>
            </p:sp>
            <p:sp>
              <p:nvSpPr>
                <p:cNvPr id="84" name="Freeform 83"/>
                <p:cNvSpPr/>
                <p:nvPr/>
              </p:nvSpPr>
              <p:spPr>
                <a:xfrm>
                  <a:off x="10066703" y="5533934"/>
                  <a:ext cx="321469" cy="78582"/>
                </a:xfrm>
                <a:custGeom>
                  <a:avLst/>
                  <a:gdLst>
                    <a:gd name="connsiteX0" fmla="*/ 0 w 369096"/>
                    <a:gd name="connsiteY0" fmla="*/ 76200 h 171450"/>
                    <a:gd name="connsiteX1" fmla="*/ 71438 w 369096"/>
                    <a:gd name="connsiteY1" fmla="*/ 0 h 171450"/>
                    <a:gd name="connsiteX2" fmla="*/ 107156 w 369096"/>
                    <a:gd name="connsiteY2" fmla="*/ 78581 h 171450"/>
                    <a:gd name="connsiteX3" fmla="*/ 178594 w 369096"/>
                    <a:gd name="connsiteY3" fmla="*/ 4762 h 171450"/>
                    <a:gd name="connsiteX4" fmla="*/ 219075 w 369096"/>
                    <a:gd name="connsiteY4" fmla="*/ 80962 h 171450"/>
                    <a:gd name="connsiteX5" fmla="*/ 309563 w 369096"/>
                    <a:gd name="connsiteY5" fmla="*/ 14287 h 171450"/>
                    <a:gd name="connsiteX6" fmla="*/ 369094 w 369096"/>
                    <a:gd name="connsiteY6" fmla="*/ 111918 h 171450"/>
                    <a:gd name="connsiteX7" fmla="*/ 307181 w 369096"/>
                    <a:gd name="connsiteY7" fmla="*/ 171450 h 171450"/>
                    <a:gd name="connsiteX0" fmla="*/ 0 w 369096"/>
                    <a:gd name="connsiteY0" fmla="*/ 76200 h 111918"/>
                    <a:gd name="connsiteX1" fmla="*/ 71438 w 369096"/>
                    <a:gd name="connsiteY1" fmla="*/ 0 h 111918"/>
                    <a:gd name="connsiteX2" fmla="*/ 107156 w 369096"/>
                    <a:gd name="connsiteY2" fmla="*/ 78581 h 111918"/>
                    <a:gd name="connsiteX3" fmla="*/ 178594 w 369096"/>
                    <a:gd name="connsiteY3" fmla="*/ 4762 h 111918"/>
                    <a:gd name="connsiteX4" fmla="*/ 219075 w 369096"/>
                    <a:gd name="connsiteY4" fmla="*/ 80962 h 111918"/>
                    <a:gd name="connsiteX5" fmla="*/ 309563 w 369096"/>
                    <a:gd name="connsiteY5" fmla="*/ 14287 h 111918"/>
                    <a:gd name="connsiteX6" fmla="*/ 369094 w 369096"/>
                    <a:gd name="connsiteY6" fmla="*/ 111918 h 111918"/>
                    <a:gd name="connsiteX0" fmla="*/ 0 w 361953"/>
                    <a:gd name="connsiteY0" fmla="*/ 76200 h 107155"/>
                    <a:gd name="connsiteX1" fmla="*/ 71438 w 361953"/>
                    <a:gd name="connsiteY1" fmla="*/ 0 h 107155"/>
                    <a:gd name="connsiteX2" fmla="*/ 107156 w 361953"/>
                    <a:gd name="connsiteY2" fmla="*/ 78581 h 107155"/>
                    <a:gd name="connsiteX3" fmla="*/ 178594 w 361953"/>
                    <a:gd name="connsiteY3" fmla="*/ 4762 h 107155"/>
                    <a:gd name="connsiteX4" fmla="*/ 219075 w 361953"/>
                    <a:gd name="connsiteY4" fmla="*/ 80962 h 107155"/>
                    <a:gd name="connsiteX5" fmla="*/ 309563 w 361953"/>
                    <a:gd name="connsiteY5" fmla="*/ 14287 h 107155"/>
                    <a:gd name="connsiteX6" fmla="*/ 361950 w 361953"/>
                    <a:gd name="connsiteY6" fmla="*/ 107155 h 107155"/>
                    <a:gd name="connsiteX0" fmla="*/ 0 w 361950"/>
                    <a:gd name="connsiteY0" fmla="*/ 76200 h 107155"/>
                    <a:gd name="connsiteX1" fmla="*/ 71438 w 361950"/>
                    <a:gd name="connsiteY1" fmla="*/ 0 h 107155"/>
                    <a:gd name="connsiteX2" fmla="*/ 107156 w 361950"/>
                    <a:gd name="connsiteY2" fmla="*/ 78581 h 107155"/>
                    <a:gd name="connsiteX3" fmla="*/ 178594 w 361950"/>
                    <a:gd name="connsiteY3" fmla="*/ 4762 h 107155"/>
                    <a:gd name="connsiteX4" fmla="*/ 219075 w 361950"/>
                    <a:gd name="connsiteY4" fmla="*/ 80962 h 107155"/>
                    <a:gd name="connsiteX5" fmla="*/ 309563 w 361950"/>
                    <a:gd name="connsiteY5" fmla="*/ 14287 h 107155"/>
                    <a:gd name="connsiteX6" fmla="*/ 361950 w 361950"/>
                    <a:gd name="connsiteY6" fmla="*/ 107155 h 107155"/>
                    <a:gd name="connsiteX0" fmla="*/ 0 w 309563"/>
                    <a:gd name="connsiteY0" fmla="*/ 76200 h 80962"/>
                    <a:gd name="connsiteX1" fmla="*/ 71438 w 309563"/>
                    <a:gd name="connsiteY1" fmla="*/ 0 h 80962"/>
                    <a:gd name="connsiteX2" fmla="*/ 107156 w 309563"/>
                    <a:gd name="connsiteY2" fmla="*/ 78581 h 80962"/>
                    <a:gd name="connsiteX3" fmla="*/ 178594 w 309563"/>
                    <a:gd name="connsiteY3" fmla="*/ 4762 h 80962"/>
                    <a:gd name="connsiteX4" fmla="*/ 219075 w 309563"/>
                    <a:gd name="connsiteY4" fmla="*/ 80962 h 80962"/>
                    <a:gd name="connsiteX5" fmla="*/ 309563 w 309563"/>
                    <a:gd name="connsiteY5" fmla="*/ 14287 h 80962"/>
                    <a:gd name="connsiteX0" fmla="*/ 0 w 316992"/>
                    <a:gd name="connsiteY0" fmla="*/ 76200 h 80962"/>
                    <a:gd name="connsiteX1" fmla="*/ 71438 w 316992"/>
                    <a:gd name="connsiteY1" fmla="*/ 0 h 80962"/>
                    <a:gd name="connsiteX2" fmla="*/ 107156 w 316992"/>
                    <a:gd name="connsiteY2" fmla="*/ 78581 h 80962"/>
                    <a:gd name="connsiteX3" fmla="*/ 178594 w 316992"/>
                    <a:gd name="connsiteY3" fmla="*/ 4762 h 80962"/>
                    <a:gd name="connsiteX4" fmla="*/ 219075 w 316992"/>
                    <a:gd name="connsiteY4" fmla="*/ 80962 h 80962"/>
                    <a:gd name="connsiteX5" fmla="*/ 309563 w 316992"/>
                    <a:gd name="connsiteY5" fmla="*/ 14287 h 80962"/>
                    <a:gd name="connsiteX6" fmla="*/ 311946 w 316992"/>
                    <a:gd name="connsiteY6" fmla="*/ 21432 h 80962"/>
                    <a:gd name="connsiteX0" fmla="*/ 0 w 364333"/>
                    <a:gd name="connsiteY0" fmla="*/ 76200 h 80962"/>
                    <a:gd name="connsiteX1" fmla="*/ 71438 w 364333"/>
                    <a:gd name="connsiteY1" fmla="*/ 0 h 80962"/>
                    <a:gd name="connsiteX2" fmla="*/ 107156 w 364333"/>
                    <a:gd name="connsiteY2" fmla="*/ 78581 h 80962"/>
                    <a:gd name="connsiteX3" fmla="*/ 178594 w 364333"/>
                    <a:gd name="connsiteY3" fmla="*/ 4762 h 80962"/>
                    <a:gd name="connsiteX4" fmla="*/ 219075 w 364333"/>
                    <a:gd name="connsiteY4" fmla="*/ 80962 h 80962"/>
                    <a:gd name="connsiteX5" fmla="*/ 309563 w 364333"/>
                    <a:gd name="connsiteY5" fmla="*/ 14287 h 80962"/>
                    <a:gd name="connsiteX6" fmla="*/ 364333 w 364333"/>
                    <a:gd name="connsiteY6" fmla="*/ 76201 h 80962"/>
                    <a:gd name="connsiteX0" fmla="*/ 0 w 364333"/>
                    <a:gd name="connsiteY0" fmla="*/ 76200 h 78581"/>
                    <a:gd name="connsiteX1" fmla="*/ 71438 w 364333"/>
                    <a:gd name="connsiteY1" fmla="*/ 0 h 78581"/>
                    <a:gd name="connsiteX2" fmla="*/ 107156 w 364333"/>
                    <a:gd name="connsiteY2" fmla="*/ 78581 h 78581"/>
                    <a:gd name="connsiteX3" fmla="*/ 178594 w 364333"/>
                    <a:gd name="connsiteY3" fmla="*/ 4762 h 78581"/>
                    <a:gd name="connsiteX4" fmla="*/ 226219 w 364333"/>
                    <a:gd name="connsiteY4" fmla="*/ 76200 h 78581"/>
                    <a:gd name="connsiteX5" fmla="*/ 309563 w 364333"/>
                    <a:gd name="connsiteY5" fmla="*/ 14287 h 78581"/>
                    <a:gd name="connsiteX6" fmla="*/ 364333 w 364333"/>
                    <a:gd name="connsiteY6" fmla="*/ 76201 h 78581"/>
                    <a:gd name="connsiteX0" fmla="*/ 0 w 364333"/>
                    <a:gd name="connsiteY0" fmla="*/ 76200 h 76201"/>
                    <a:gd name="connsiteX1" fmla="*/ 71438 w 364333"/>
                    <a:gd name="connsiteY1" fmla="*/ 0 h 76201"/>
                    <a:gd name="connsiteX2" fmla="*/ 121444 w 364333"/>
                    <a:gd name="connsiteY2" fmla="*/ 76199 h 76201"/>
                    <a:gd name="connsiteX3" fmla="*/ 178594 w 364333"/>
                    <a:gd name="connsiteY3" fmla="*/ 4762 h 76201"/>
                    <a:gd name="connsiteX4" fmla="*/ 226219 w 364333"/>
                    <a:gd name="connsiteY4" fmla="*/ 76200 h 76201"/>
                    <a:gd name="connsiteX5" fmla="*/ 309563 w 364333"/>
                    <a:gd name="connsiteY5" fmla="*/ 14287 h 76201"/>
                    <a:gd name="connsiteX6" fmla="*/ 364333 w 364333"/>
                    <a:gd name="connsiteY6" fmla="*/ 76201 h 76201"/>
                    <a:gd name="connsiteX0" fmla="*/ 0 w 364333"/>
                    <a:gd name="connsiteY0" fmla="*/ 76200 h 76201"/>
                    <a:gd name="connsiteX1" fmla="*/ 71438 w 364333"/>
                    <a:gd name="connsiteY1" fmla="*/ 0 h 76201"/>
                    <a:gd name="connsiteX2" fmla="*/ 121444 w 364333"/>
                    <a:gd name="connsiteY2" fmla="*/ 76199 h 76201"/>
                    <a:gd name="connsiteX3" fmla="*/ 178594 w 364333"/>
                    <a:gd name="connsiteY3" fmla="*/ 4762 h 76201"/>
                    <a:gd name="connsiteX4" fmla="*/ 242888 w 364333"/>
                    <a:gd name="connsiteY4" fmla="*/ 76200 h 76201"/>
                    <a:gd name="connsiteX5" fmla="*/ 309563 w 364333"/>
                    <a:gd name="connsiteY5" fmla="*/ 14287 h 76201"/>
                    <a:gd name="connsiteX6" fmla="*/ 364333 w 364333"/>
                    <a:gd name="connsiteY6" fmla="*/ 76201 h 76201"/>
                    <a:gd name="connsiteX0" fmla="*/ 0 w 364333"/>
                    <a:gd name="connsiteY0" fmla="*/ 76200 h 76201"/>
                    <a:gd name="connsiteX1" fmla="*/ 71438 w 364333"/>
                    <a:gd name="connsiteY1" fmla="*/ 0 h 76201"/>
                    <a:gd name="connsiteX2" fmla="*/ 121444 w 364333"/>
                    <a:gd name="connsiteY2" fmla="*/ 76199 h 76201"/>
                    <a:gd name="connsiteX3" fmla="*/ 178594 w 364333"/>
                    <a:gd name="connsiteY3" fmla="*/ 4762 h 76201"/>
                    <a:gd name="connsiteX4" fmla="*/ 242888 w 364333"/>
                    <a:gd name="connsiteY4" fmla="*/ 76200 h 76201"/>
                    <a:gd name="connsiteX5" fmla="*/ 311944 w 364333"/>
                    <a:gd name="connsiteY5" fmla="*/ 7143 h 76201"/>
                    <a:gd name="connsiteX6" fmla="*/ 364333 w 364333"/>
                    <a:gd name="connsiteY6" fmla="*/ 76201 h 76201"/>
                    <a:gd name="connsiteX0" fmla="*/ 0 w 311944"/>
                    <a:gd name="connsiteY0" fmla="*/ 76200 h 76200"/>
                    <a:gd name="connsiteX1" fmla="*/ 71438 w 311944"/>
                    <a:gd name="connsiteY1" fmla="*/ 0 h 76200"/>
                    <a:gd name="connsiteX2" fmla="*/ 121444 w 311944"/>
                    <a:gd name="connsiteY2" fmla="*/ 76199 h 76200"/>
                    <a:gd name="connsiteX3" fmla="*/ 178594 w 311944"/>
                    <a:gd name="connsiteY3" fmla="*/ 4762 h 76200"/>
                    <a:gd name="connsiteX4" fmla="*/ 242888 w 311944"/>
                    <a:gd name="connsiteY4" fmla="*/ 76200 h 76200"/>
                    <a:gd name="connsiteX5" fmla="*/ 311944 w 311944"/>
                    <a:gd name="connsiteY5" fmla="*/ 7143 h 76200"/>
                    <a:gd name="connsiteX0" fmla="*/ 0 w 321469"/>
                    <a:gd name="connsiteY0" fmla="*/ 78582 h 78582"/>
                    <a:gd name="connsiteX1" fmla="*/ 71438 w 321469"/>
                    <a:gd name="connsiteY1" fmla="*/ 2382 h 78582"/>
                    <a:gd name="connsiteX2" fmla="*/ 121444 w 321469"/>
                    <a:gd name="connsiteY2" fmla="*/ 78581 h 78582"/>
                    <a:gd name="connsiteX3" fmla="*/ 178594 w 321469"/>
                    <a:gd name="connsiteY3" fmla="*/ 7144 h 78582"/>
                    <a:gd name="connsiteX4" fmla="*/ 242888 w 321469"/>
                    <a:gd name="connsiteY4" fmla="*/ 78582 h 78582"/>
                    <a:gd name="connsiteX5" fmla="*/ 321469 w 321469"/>
                    <a:gd name="connsiteY5" fmla="*/ 0 h 78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1469" h="78582">
                      <a:moveTo>
                        <a:pt x="0" y="78582"/>
                      </a:moveTo>
                      <a:lnTo>
                        <a:pt x="71438" y="2382"/>
                      </a:lnTo>
                      <a:lnTo>
                        <a:pt x="121444" y="78581"/>
                      </a:lnTo>
                      <a:lnTo>
                        <a:pt x="178594" y="7144"/>
                      </a:lnTo>
                      <a:lnTo>
                        <a:pt x="242888" y="78582"/>
                      </a:lnTo>
                      <a:lnTo>
                        <a:pt x="321469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5" name="Rectangle 41"/>
                <p:cNvSpPr/>
                <p:nvPr/>
              </p:nvSpPr>
              <p:spPr>
                <a:xfrm rot="5400000">
                  <a:off x="9720620" y="4946023"/>
                  <a:ext cx="1012527" cy="320360"/>
                </a:xfrm>
                <a:custGeom>
                  <a:avLst/>
                  <a:gdLst>
                    <a:gd name="connsiteX0" fmla="*/ 0 w 1012527"/>
                    <a:gd name="connsiteY0" fmla="*/ 0 h 317979"/>
                    <a:gd name="connsiteX1" fmla="*/ 1012527 w 1012527"/>
                    <a:gd name="connsiteY1" fmla="*/ 0 h 317979"/>
                    <a:gd name="connsiteX2" fmla="*/ 1012527 w 1012527"/>
                    <a:gd name="connsiteY2" fmla="*/ 317979 h 317979"/>
                    <a:gd name="connsiteX3" fmla="*/ 0 w 1012527"/>
                    <a:gd name="connsiteY3" fmla="*/ 317979 h 317979"/>
                    <a:gd name="connsiteX4" fmla="*/ 0 w 1012527"/>
                    <a:gd name="connsiteY4" fmla="*/ 0 h 317979"/>
                    <a:gd name="connsiteX0" fmla="*/ 0 w 1012527"/>
                    <a:gd name="connsiteY0" fmla="*/ 0 h 317979"/>
                    <a:gd name="connsiteX1" fmla="*/ 1012527 w 1012527"/>
                    <a:gd name="connsiteY1" fmla="*/ 0 h 317979"/>
                    <a:gd name="connsiteX2" fmla="*/ 1012527 w 1012527"/>
                    <a:gd name="connsiteY2" fmla="*/ 317979 h 317979"/>
                    <a:gd name="connsiteX3" fmla="*/ 0 w 1012527"/>
                    <a:gd name="connsiteY3" fmla="*/ 317979 h 317979"/>
                    <a:gd name="connsiteX4" fmla="*/ 0 w 1012527"/>
                    <a:gd name="connsiteY4" fmla="*/ 0 h 317979"/>
                    <a:gd name="connsiteX0" fmla="*/ 1012527 w 1103967"/>
                    <a:gd name="connsiteY0" fmla="*/ 317979 h 409419"/>
                    <a:gd name="connsiteX1" fmla="*/ 0 w 1103967"/>
                    <a:gd name="connsiteY1" fmla="*/ 317979 h 409419"/>
                    <a:gd name="connsiteX2" fmla="*/ 0 w 1103967"/>
                    <a:gd name="connsiteY2" fmla="*/ 0 h 409419"/>
                    <a:gd name="connsiteX3" fmla="*/ 1012527 w 1103967"/>
                    <a:gd name="connsiteY3" fmla="*/ 0 h 409419"/>
                    <a:gd name="connsiteX4" fmla="*/ 1103967 w 1103967"/>
                    <a:gd name="connsiteY4" fmla="*/ 409419 h 409419"/>
                    <a:gd name="connsiteX0" fmla="*/ 1012527 w 1012527"/>
                    <a:gd name="connsiteY0" fmla="*/ 317979 h 317979"/>
                    <a:gd name="connsiteX1" fmla="*/ 0 w 1012527"/>
                    <a:gd name="connsiteY1" fmla="*/ 317979 h 317979"/>
                    <a:gd name="connsiteX2" fmla="*/ 0 w 1012527"/>
                    <a:gd name="connsiteY2" fmla="*/ 0 h 317979"/>
                    <a:gd name="connsiteX3" fmla="*/ 1012527 w 1012527"/>
                    <a:gd name="connsiteY3" fmla="*/ 0 h 317979"/>
                    <a:gd name="connsiteX0" fmla="*/ 1012527 w 1012527"/>
                    <a:gd name="connsiteY0" fmla="*/ 320360 h 320360"/>
                    <a:gd name="connsiteX1" fmla="*/ 0 w 1012527"/>
                    <a:gd name="connsiteY1" fmla="*/ 320360 h 320360"/>
                    <a:gd name="connsiteX2" fmla="*/ 0 w 1012527"/>
                    <a:gd name="connsiteY2" fmla="*/ 2381 h 320360"/>
                    <a:gd name="connsiteX3" fmla="*/ 933945 w 1012527"/>
                    <a:gd name="connsiteY3" fmla="*/ 0 h 320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12527" h="320360">
                      <a:moveTo>
                        <a:pt x="1012527" y="320360"/>
                      </a:moveTo>
                      <a:lnTo>
                        <a:pt x="0" y="320360"/>
                      </a:lnTo>
                      <a:lnTo>
                        <a:pt x="0" y="2381"/>
                      </a:lnTo>
                      <a:lnTo>
                        <a:pt x="933945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10066703" y="4872688"/>
                  <a:ext cx="31798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10066703" y="5126688"/>
                  <a:ext cx="31798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10066703" y="5396563"/>
                  <a:ext cx="31798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Rectangle 99"/>
              <p:cNvSpPr/>
              <p:nvPr/>
            </p:nvSpPr>
            <p:spPr>
              <a:xfrm>
                <a:off x="3467645" y="4464119"/>
                <a:ext cx="3129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pc="100" dirty="0">
                    <a:solidFill>
                      <a:prstClr val="white"/>
                    </a:solidFill>
                  </a:rPr>
                  <a:t>×</a:t>
                </a:r>
                <a:endParaRPr lang="en-US" dirty="0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3466537" y="4758816"/>
                <a:ext cx="2968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</p:grpSp>
        <p:sp>
          <p:nvSpPr>
            <p:cNvPr id="113" name="Right Arrow 112"/>
            <p:cNvSpPr/>
            <p:nvPr/>
          </p:nvSpPr>
          <p:spPr>
            <a:xfrm>
              <a:off x="4355310" y="4119056"/>
              <a:ext cx="460531" cy="244626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5677662" y="3817258"/>
            <a:ext cx="2601498" cy="407247"/>
            <a:chOff x="5677662" y="3817258"/>
            <a:chExt cx="2601498" cy="407247"/>
          </a:xfrm>
        </p:grpSpPr>
        <p:grpSp>
          <p:nvGrpSpPr>
            <p:cNvPr id="118" name="Group 117"/>
            <p:cNvGrpSpPr/>
            <p:nvPr/>
          </p:nvGrpSpPr>
          <p:grpSpPr>
            <a:xfrm>
              <a:off x="6678754" y="3817258"/>
              <a:ext cx="1600406" cy="376469"/>
              <a:chOff x="2384812" y="4085115"/>
              <a:chExt cx="1600406" cy="376469"/>
            </a:xfrm>
          </p:grpSpPr>
          <p:sp>
            <p:nvSpPr>
              <p:cNvPr id="119" name="Rectangle 118"/>
              <p:cNvSpPr/>
              <p:nvPr/>
            </p:nvSpPr>
            <p:spPr>
              <a:xfrm>
                <a:off x="2384812" y="4136468"/>
                <a:ext cx="1600406" cy="3179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Straight Connector 119"/>
              <p:cNvCxnSpPr/>
              <p:nvPr/>
            </p:nvCxnSpPr>
            <p:spPr>
              <a:xfrm>
                <a:off x="2696782" y="4136468"/>
                <a:ext cx="0" cy="31797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3021304" y="4136468"/>
                <a:ext cx="0" cy="31797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3345826" y="4136468"/>
                <a:ext cx="0" cy="31797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>
                <a:off x="3670348" y="4136468"/>
                <a:ext cx="0" cy="31797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Rectangle 123"/>
              <p:cNvSpPr/>
              <p:nvPr/>
            </p:nvSpPr>
            <p:spPr>
              <a:xfrm>
                <a:off x="2401508" y="4085115"/>
                <a:ext cx="3016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2720828" y="4085115"/>
                <a:ext cx="3064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3038529" y="4087494"/>
                <a:ext cx="3016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366659" y="4092252"/>
                <a:ext cx="3129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pc="100" dirty="0"/>
                  <a:t>×</a:t>
                </a:r>
                <a:endParaRPr lang="en-US" dirty="0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3683531" y="4092252"/>
                <a:ext cx="3016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</p:grpSp>
        <p:sp>
          <p:nvSpPr>
            <p:cNvPr id="129" name="Rectangle 128"/>
            <p:cNvSpPr/>
            <p:nvPr/>
          </p:nvSpPr>
          <p:spPr>
            <a:xfrm>
              <a:off x="5677662" y="3824395"/>
              <a:ext cx="8659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2000" dirty="0"/>
                <a:t>Input: 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743A666-72EE-7C41-AA51-4CB178187A8A}"/>
              </a:ext>
            </a:extLst>
          </p:cNvPr>
          <p:cNvSpPr txBox="1"/>
          <p:nvPr/>
        </p:nvSpPr>
        <p:spPr>
          <a:xfrm>
            <a:off x="5680364" y="65670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94376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10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7199" y="992311"/>
                <a:ext cx="9014550" cy="3600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800" b="1" dirty="0"/>
                  <a:t>Theorem:  </a:t>
                </a: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is a CFL then some PDA recognizes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Proof construction:  </a:t>
                </a:r>
                <a:r>
                  <a:rPr lang="en-US" sz="2000" dirty="0"/>
                  <a:t>Convert the CFG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to the following PDA.  </a:t>
                </a:r>
              </a:p>
              <a:p>
                <a:pPr marL="457200" indent="-457200">
                  <a:spcBef>
                    <a:spcPts val="600"/>
                  </a:spcBef>
                  <a:buAutoNum type="arabicParenR"/>
                </a:pPr>
                <a:r>
                  <a:rPr lang="en-US" sz="2000" dirty="0"/>
                  <a:t>Push the start symbol on the stack.</a:t>
                </a:r>
              </a:p>
              <a:p>
                <a:pPr marL="457200" indent="-457200">
                  <a:spcBef>
                    <a:spcPts val="600"/>
                  </a:spcBef>
                  <a:buAutoNum type="arabicParenR"/>
                </a:pPr>
                <a:r>
                  <a:rPr lang="en-US" sz="2000" dirty="0"/>
                  <a:t>If the top of stack is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b="1" dirty="0"/>
                  <a:t>Variable:</a:t>
                </a:r>
                <a:r>
                  <a:rPr lang="en-US" sz="2000" dirty="0"/>
                  <a:t>  replace with right hand side of rule (</a:t>
                </a:r>
                <a:r>
                  <a:rPr lang="en-US" sz="2000" dirty="0" err="1"/>
                  <a:t>nondet</a:t>
                </a:r>
                <a:r>
                  <a:rPr lang="en-US" sz="2000" dirty="0"/>
                  <a:t> choice).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b="1" dirty="0"/>
                  <a:t>Terminal:  </a:t>
                </a:r>
                <a:r>
                  <a:rPr lang="en-US" sz="2000" dirty="0"/>
                  <a:t>pop it and match with next input symbol.</a:t>
                </a:r>
              </a:p>
              <a:p>
                <a:pPr marL="457200" indent="-457200">
                  <a:spcBef>
                    <a:spcPts val="600"/>
                  </a:spcBef>
                  <a:buAutoNum type="arabicParenR" startAt="3"/>
                </a:pPr>
                <a:r>
                  <a:rPr lang="en-US" sz="2000" dirty="0"/>
                  <a:t>If the stack is empty, </a:t>
                </a:r>
                <a:r>
                  <a:rPr lang="en-US" sz="2000" i="1" dirty="0"/>
                  <a:t>accept. </a:t>
                </a:r>
              </a:p>
              <a:p>
                <a:pPr>
                  <a:spcBef>
                    <a:spcPts val="600"/>
                  </a:spcBef>
                </a:pPr>
                <a:endParaRPr lang="en-US" sz="2000" i="1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Example: 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9" y="992311"/>
                <a:ext cx="9014550" cy="3600986"/>
              </a:xfrm>
              <a:prstGeom prst="rect">
                <a:avLst/>
              </a:prstGeom>
              <a:blipFill>
                <a:blip r:embed="rId3"/>
                <a:stretch>
                  <a:fillRect l="-1421" t="-1695" b="-2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9238997" y="3236508"/>
            <a:ext cx="2331173" cy="2259430"/>
            <a:chOff x="9552282" y="1405623"/>
            <a:chExt cx="2331173" cy="2259430"/>
          </a:xfrm>
        </p:grpSpPr>
        <p:grpSp>
          <p:nvGrpSpPr>
            <p:cNvPr id="30" name="Group 29"/>
            <p:cNvGrpSpPr/>
            <p:nvPr/>
          </p:nvGrpSpPr>
          <p:grpSpPr>
            <a:xfrm>
              <a:off x="10578291" y="1405623"/>
              <a:ext cx="1305164" cy="2246769"/>
              <a:chOff x="4243466" y="987141"/>
              <a:chExt cx="1305164" cy="2246769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4243466" y="987141"/>
                <a:ext cx="1305164" cy="2246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ts val="1200"/>
                  </a:spcBef>
                </a:pPr>
                <a:r>
                  <a:rPr lang="en-US" sz="2000" dirty="0">
                    <a:solidFill>
                      <a:prstClr val="white"/>
                    </a:solidFill>
                  </a:rPr>
                  <a:t>E</a:t>
                </a:r>
              </a:p>
              <a:p>
                <a:pPr algn="ctr">
                  <a:spcBef>
                    <a:spcPts val="1200"/>
                  </a:spcBef>
                </a:pPr>
                <a:r>
                  <a:rPr lang="en-US" sz="2000" spc="700" dirty="0">
                    <a:solidFill>
                      <a:prstClr val="white"/>
                    </a:solidFill>
                  </a:rPr>
                  <a:t> E+T</a:t>
                </a:r>
              </a:p>
              <a:p>
                <a:pPr algn="ctr">
                  <a:spcBef>
                    <a:spcPts val="1200"/>
                  </a:spcBef>
                </a:pPr>
                <a:r>
                  <a:rPr lang="en-US" sz="2000" spc="700" dirty="0">
                    <a:solidFill>
                      <a:prstClr val="white"/>
                    </a:solidFill>
                  </a:rPr>
                  <a:t> T </a:t>
                </a:r>
                <a:r>
                  <a:rPr lang="en-US" sz="2000" spc="700" dirty="0" err="1">
                    <a:solidFill>
                      <a:prstClr val="white"/>
                    </a:solidFill>
                  </a:rPr>
                  <a:t>T</a:t>
                </a:r>
                <a:r>
                  <a:rPr lang="en-US" sz="2000" spc="100" dirty="0"/>
                  <a:t>× F</a:t>
                </a:r>
                <a:endParaRPr lang="en-US" sz="2000" spc="100" dirty="0">
                  <a:solidFill>
                    <a:prstClr val="white"/>
                  </a:solidFill>
                </a:endParaRPr>
              </a:p>
              <a:p>
                <a:pPr algn="ctr">
                  <a:spcBef>
                    <a:spcPts val="1200"/>
                  </a:spcBef>
                </a:pPr>
                <a:r>
                  <a:rPr lang="en-US" sz="2000" dirty="0">
                    <a:solidFill>
                      <a:prstClr val="white"/>
                    </a:solidFill>
                  </a:rPr>
                  <a:t>   F     </a:t>
                </a:r>
                <a:r>
                  <a:rPr lang="en-US" sz="2000" dirty="0" err="1">
                    <a:solidFill>
                      <a:prstClr val="white"/>
                    </a:solidFill>
                  </a:rPr>
                  <a:t>F</a:t>
                </a:r>
                <a:r>
                  <a:rPr lang="en-US" sz="2000" dirty="0">
                    <a:solidFill>
                      <a:prstClr val="white"/>
                    </a:solidFill>
                  </a:rPr>
                  <a:t>     a</a:t>
                </a:r>
              </a:p>
              <a:p>
                <a:pPr algn="ctr">
                  <a:spcBef>
                    <a:spcPts val="1200"/>
                  </a:spcBef>
                </a:pP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  </a:t>
                </a:r>
                <a:r>
                  <a:rPr lang="en-US" sz="2000" dirty="0">
                    <a:solidFill>
                      <a:prstClr val="white"/>
                    </a:solidFill>
                  </a:rPr>
                  <a:t>a</a:t>
                </a: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    </a:t>
                </a:r>
                <a:r>
                  <a:rPr lang="en-US" sz="2000" dirty="0" err="1">
                    <a:solidFill>
                      <a:prstClr val="white"/>
                    </a:solidFill>
                  </a:rPr>
                  <a:t>a</a:t>
                </a: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    </a:t>
                </a:r>
                <a:r>
                  <a:rPr lang="en-US" sz="2000" dirty="0" err="1">
                    <a:solidFill>
                      <a:prstClr val="white"/>
                    </a:solidFill>
                  </a:rPr>
                  <a:t>a</a:t>
                </a:r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4724400" y="1320975"/>
                <a:ext cx="384175" cy="194060"/>
                <a:chOff x="9805360" y="4010025"/>
                <a:chExt cx="384175" cy="273050"/>
              </a:xfrm>
            </p:grpSpPr>
            <p:cxnSp>
              <p:nvCxnSpPr>
                <p:cNvPr id="44" name="Straight Connector 43"/>
                <p:cNvCxnSpPr/>
                <p:nvPr/>
              </p:nvCxnSpPr>
              <p:spPr>
                <a:xfrm flipH="1">
                  <a:off x="9805360" y="4010025"/>
                  <a:ext cx="133979" cy="27305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9982524" y="4010025"/>
                  <a:ext cx="10161" cy="27305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10035355" y="4010025"/>
                  <a:ext cx="154180" cy="27305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4972050" y="1768652"/>
                <a:ext cx="384175" cy="202362"/>
                <a:chOff x="9805360" y="4010025"/>
                <a:chExt cx="384175" cy="284731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 flipH="1">
                  <a:off x="9805360" y="4010025"/>
                  <a:ext cx="133979" cy="27305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9982524" y="4010025"/>
                  <a:ext cx="636" cy="284731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10035355" y="4010025"/>
                  <a:ext cx="154180" cy="27305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>
              <a:xfrm flipH="1">
                <a:off x="4594992" y="1768653"/>
                <a:ext cx="93689" cy="202362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4572000" y="2232935"/>
                <a:ext cx="22991" cy="187307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4961889" y="2226182"/>
                <a:ext cx="10161" cy="19406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5361305" y="2210954"/>
                <a:ext cx="10254" cy="224515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4972050" y="2705434"/>
                <a:ext cx="0" cy="199123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5386388" y="2705434"/>
                <a:ext cx="0" cy="199123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572000" y="2705434"/>
                <a:ext cx="0" cy="199123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Rectangle 46"/>
            <p:cNvSpPr/>
            <p:nvPr/>
          </p:nvSpPr>
          <p:spPr>
            <a:xfrm>
              <a:off x="9552282" y="1418284"/>
              <a:ext cx="873957" cy="22467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ts val="1200"/>
                </a:spcBef>
              </a:pPr>
              <a:r>
                <a:rPr lang="en-US" sz="2000" dirty="0">
                  <a:solidFill>
                    <a:prstClr val="white"/>
                  </a:solidFill>
                </a:rPr>
                <a:t>E</a:t>
              </a:r>
            </a:p>
            <a:p>
              <a:pPr algn="ctr">
                <a:spcBef>
                  <a:spcPts val="1200"/>
                </a:spcBef>
              </a:pPr>
              <a:r>
                <a:rPr lang="en-US" sz="2000" spc="100" dirty="0">
                  <a:solidFill>
                    <a:prstClr val="white"/>
                  </a:solidFill>
                </a:rPr>
                <a:t>E+T</a:t>
              </a:r>
            </a:p>
            <a:p>
              <a:pPr algn="ctr">
                <a:spcBef>
                  <a:spcPts val="1200"/>
                </a:spcBef>
              </a:pPr>
              <a:r>
                <a:rPr lang="en-US" sz="2000" spc="100" dirty="0">
                  <a:solidFill>
                    <a:prstClr val="white"/>
                  </a:solidFill>
                </a:rPr>
                <a:t>T+T×F</a:t>
              </a:r>
            </a:p>
            <a:p>
              <a:pPr algn="ctr">
                <a:spcBef>
                  <a:spcPts val="1200"/>
                </a:spcBef>
              </a:pPr>
              <a:r>
                <a:rPr lang="en-US" sz="2000" spc="100" dirty="0" err="1">
                  <a:solidFill>
                    <a:prstClr val="white"/>
                  </a:solidFill>
                </a:rPr>
                <a:t>F+F×a</a:t>
              </a:r>
              <a:endParaRPr lang="en-US" sz="2000" spc="100" dirty="0">
                <a:solidFill>
                  <a:prstClr val="white"/>
                </a:solidFill>
              </a:endParaRPr>
            </a:p>
            <a:p>
              <a:pPr algn="ctr">
                <a:spcBef>
                  <a:spcPts val="1200"/>
                </a:spcBef>
              </a:pPr>
              <a:r>
                <a:rPr lang="en-US" sz="2000" spc="100" dirty="0" err="1">
                  <a:solidFill>
                    <a:prstClr val="white"/>
                  </a:solidFill>
                </a:rPr>
                <a:t>a+a×a</a:t>
              </a:r>
              <a:endParaRPr lang="en-US" sz="2000" spc="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38295" y="4758072"/>
            <a:ext cx="321469" cy="1080680"/>
            <a:chOff x="10769081" y="4598503"/>
            <a:chExt cx="321469" cy="1080680"/>
          </a:xfrm>
        </p:grpSpPr>
        <p:sp>
          <p:nvSpPr>
            <p:cNvPr id="48" name="Rectangle 41"/>
            <p:cNvSpPr/>
            <p:nvPr/>
          </p:nvSpPr>
          <p:spPr>
            <a:xfrm rot="5400000">
              <a:off x="10422998" y="5012740"/>
              <a:ext cx="1012527" cy="320360"/>
            </a:xfrm>
            <a:custGeom>
              <a:avLst/>
              <a:gdLst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" fmla="*/ 1012527 w 1103967"/>
                <a:gd name="connsiteY0" fmla="*/ 317979 h 409419"/>
                <a:gd name="connsiteX1" fmla="*/ 0 w 1103967"/>
                <a:gd name="connsiteY1" fmla="*/ 317979 h 409419"/>
                <a:gd name="connsiteX2" fmla="*/ 0 w 1103967"/>
                <a:gd name="connsiteY2" fmla="*/ 0 h 409419"/>
                <a:gd name="connsiteX3" fmla="*/ 1012527 w 1103967"/>
                <a:gd name="connsiteY3" fmla="*/ 0 h 409419"/>
                <a:gd name="connsiteX4" fmla="*/ 1103967 w 1103967"/>
                <a:gd name="connsiteY4" fmla="*/ 409419 h 409419"/>
                <a:gd name="connsiteX0" fmla="*/ 1012527 w 1012527"/>
                <a:gd name="connsiteY0" fmla="*/ 317979 h 317979"/>
                <a:gd name="connsiteX1" fmla="*/ 0 w 1012527"/>
                <a:gd name="connsiteY1" fmla="*/ 317979 h 317979"/>
                <a:gd name="connsiteX2" fmla="*/ 0 w 1012527"/>
                <a:gd name="connsiteY2" fmla="*/ 0 h 317979"/>
                <a:gd name="connsiteX3" fmla="*/ 1012527 w 1012527"/>
                <a:gd name="connsiteY3" fmla="*/ 0 h 317979"/>
                <a:gd name="connsiteX0" fmla="*/ 1012527 w 1012527"/>
                <a:gd name="connsiteY0" fmla="*/ 320360 h 320360"/>
                <a:gd name="connsiteX1" fmla="*/ 0 w 1012527"/>
                <a:gd name="connsiteY1" fmla="*/ 320360 h 320360"/>
                <a:gd name="connsiteX2" fmla="*/ 0 w 1012527"/>
                <a:gd name="connsiteY2" fmla="*/ 2381 h 320360"/>
                <a:gd name="connsiteX3" fmla="*/ 933945 w 1012527"/>
                <a:gd name="connsiteY3" fmla="*/ 0 h 320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2527" h="320360">
                  <a:moveTo>
                    <a:pt x="1012527" y="320360"/>
                  </a:moveTo>
                  <a:lnTo>
                    <a:pt x="0" y="320360"/>
                  </a:lnTo>
                  <a:lnTo>
                    <a:pt x="0" y="2381"/>
                  </a:lnTo>
                  <a:lnTo>
                    <a:pt x="933945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10769081" y="4939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0769081" y="5193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0769081" y="5463280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10785915" y="4598503"/>
              <a:ext cx="296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781121" y="4882454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780844" y="5145735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dirty="0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10769081" y="5600370"/>
              <a:ext cx="321469" cy="78582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" fmla="*/ 0 w 369096"/>
                <a:gd name="connsiteY0" fmla="*/ 76200 h 111918"/>
                <a:gd name="connsiteX1" fmla="*/ 71438 w 369096"/>
                <a:gd name="connsiteY1" fmla="*/ 0 h 111918"/>
                <a:gd name="connsiteX2" fmla="*/ 107156 w 369096"/>
                <a:gd name="connsiteY2" fmla="*/ 78581 h 111918"/>
                <a:gd name="connsiteX3" fmla="*/ 178594 w 369096"/>
                <a:gd name="connsiteY3" fmla="*/ 4762 h 111918"/>
                <a:gd name="connsiteX4" fmla="*/ 219075 w 369096"/>
                <a:gd name="connsiteY4" fmla="*/ 80962 h 111918"/>
                <a:gd name="connsiteX5" fmla="*/ 309563 w 369096"/>
                <a:gd name="connsiteY5" fmla="*/ 14287 h 111918"/>
                <a:gd name="connsiteX6" fmla="*/ 369094 w 369096"/>
                <a:gd name="connsiteY6" fmla="*/ 111918 h 111918"/>
                <a:gd name="connsiteX0" fmla="*/ 0 w 361953"/>
                <a:gd name="connsiteY0" fmla="*/ 76200 h 107155"/>
                <a:gd name="connsiteX1" fmla="*/ 71438 w 361953"/>
                <a:gd name="connsiteY1" fmla="*/ 0 h 107155"/>
                <a:gd name="connsiteX2" fmla="*/ 107156 w 361953"/>
                <a:gd name="connsiteY2" fmla="*/ 78581 h 107155"/>
                <a:gd name="connsiteX3" fmla="*/ 178594 w 361953"/>
                <a:gd name="connsiteY3" fmla="*/ 4762 h 107155"/>
                <a:gd name="connsiteX4" fmla="*/ 219075 w 361953"/>
                <a:gd name="connsiteY4" fmla="*/ 80962 h 107155"/>
                <a:gd name="connsiteX5" fmla="*/ 309563 w 361953"/>
                <a:gd name="connsiteY5" fmla="*/ 14287 h 107155"/>
                <a:gd name="connsiteX6" fmla="*/ 361950 w 361953"/>
                <a:gd name="connsiteY6" fmla="*/ 107155 h 107155"/>
                <a:gd name="connsiteX0" fmla="*/ 0 w 361950"/>
                <a:gd name="connsiteY0" fmla="*/ 76200 h 107155"/>
                <a:gd name="connsiteX1" fmla="*/ 71438 w 361950"/>
                <a:gd name="connsiteY1" fmla="*/ 0 h 107155"/>
                <a:gd name="connsiteX2" fmla="*/ 107156 w 361950"/>
                <a:gd name="connsiteY2" fmla="*/ 78581 h 107155"/>
                <a:gd name="connsiteX3" fmla="*/ 178594 w 361950"/>
                <a:gd name="connsiteY3" fmla="*/ 4762 h 107155"/>
                <a:gd name="connsiteX4" fmla="*/ 219075 w 361950"/>
                <a:gd name="connsiteY4" fmla="*/ 80962 h 107155"/>
                <a:gd name="connsiteX5" fmla="*/ 309563 w 361950"/>
                <a:gd name="connsiteY5" fmla="*/ 14287 h 107155"/>
                <a:gd name="connsiteX6" fmla="*/ 361950 w 361950"/>
                <a:gd name="connsiteY6" fmla="*/ 107155 h 107155"/>
                <a:gd name="connsiteX0" fmla="*/ 0 w 309563"/>
                <a:gd name="connsiteY0" fmla="*/ 76200 h 80962"/>
                <a:gd name="connsiteX1" fmla="*/ 71438 w 309563"/>
                <a:gd name="connsiteY1" fmla="*/ 0 h 80962"/>
                <a:gd name="connsiteX2" fmla="*/ 107156 w 309563"/>
                <a:gd name="connsiteY2" fmla="*/ 78581 h 80962"/>
                <a:gd name="connsiteX3" fmla="*/ 178594 w 309563"/>
                <a:gd name="connsiteY3" fmla="*/ 4762 h 80962"/>
                <a:gd name="connsiteX4" fmla="*/ 219075 w 309563"/>
                <a:gd name="connsiteY4" fmla="*/ 80962 h 80962"/>
                <a:gd name="connsiteX5" fmla="*/ 309563 w 309563"/>
                <a:gd name="connsiteY5" fmla="*/ 14287 h 80962"/>
                <a:gd name="connsiteX0" fmla="*/ 0 w 316992"/>
                <a:gd name="connsiteY0" fmla="*/ 76200 h 80962"/>
                <a:gd name="connsiteX1" fmla="*/ 71438 w 316992"/>
                <a:gd name="connsiteY1" fmla="*/ 0 h 80962"/>
                <a:gd name="connsiteX2" fmla="*/ 107156 w 316992"/>
                <a:gd name="connsiteY2" fmla="*/ 78581 h 80962"/>
                <a:gd name="connsiteX3" fmla="*/ 178594 w 316992"/>
                <a:gd name="connsiteY3" fmla="*/ 4762 h 80962"/>
                <a:gd name="connsiteX4" fmla="*/ 219075 w 316992"/>
                <a:gd name="connsiteY4" fmla="*/ 80962 h 80962"/>
                <a:gd name="connsiteX5" fmla="*/ 309563 w 316992"/>
                <a:gd name="connsiteY5" fmla="*/ 14287 h 80962"/>
                <a:gd name="connsiteX6" fmla="*/ 311946 w 316992"/>
                <a:gd name="connsiteY6" fmla="*/ 21432 h 80962"/>
                <a:gd name="connsiteX0" fmla="*/ 0 w 364333"/>
                <a:gd name="connsiteY0" fmla="*/ 76200 h 80962"/>
                <a:gd name="connsiteX1" fmla="*/ 71438 w 364333"/>
                <a:gd name="connsiteY1" fmla="*/ 0 h 80962"/>
                <a:gd name="connsiteX2" fmla="*/ 107156 w 364333"/>
                <a:gd name="connsiteY2" fmla="*/ 78581 h 80962"/>
                <a:gd name="connsiteX3" fmla="*/ 178594 w 364333"/>
                <a:gd name="connsiteY3" fmla="*/ 4762 h 80962"/>
                <a:gd name="connsiteX4" fmla="*/ 219075 w 364333"/>
                <a:gd name="connsiteY4" fmla="*/ 80962 h 80962"/>
                <a:gd name="connsiteX5" fmla="*/ 309563 w 364333"/>
                <a:gd name="connsiteY5" fmla="*/ 14287 h 80962"/>
                <a:gd name="connsiteX6" fmla="*/ 364333 w 364333"/>
                <a:gd name="connsiteY6" fmla="*/ 76201 h 80962"/>
                <a:gd name="connsiteX0" fmla="*/ 0 w 364333"/>
                <a:gd name="connsiteY0" fmla="*/ 76200 h 78581"/>
                <a:gd name="connsiteX1" fmla="*/ 71438 w 364333"/>
                <a:gd name="connsiteY1" fmla="*/ 0 h 78581"/>
                <a:gd name="connsiteX2" fmla="*/ 107156 w 364333"/>
                <a:gd name="connsiteY2" fmla="*/ 78581 h 78581"/>
                <a:gd name="connsiteX3" fmla="*/ 178594 w 364333"/>
                <a:gd name="connsiteY3" fmla="*/ 4762 h 78581"/>
                <a:gd name="connsiteX4" fmla="*/ 226219 w 364333"/>
                <a:gd name="connsiteY4" fmla="*/ 76200 h 78581"/>
                <a:gd name="connsiteX5" fmla="*/ 309563 w 364333"/>
                <a:gd name="connsiteY5" fmla="*/ 14287 h 78581"/>
                <a:gd name="connsiteX6" fmla="*/ 364333 w 364333"/>
                <a:gd name="connsiteY6" fmla="*/ 76201 h 7858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26219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11944 w 364333"/>
                <a:gd name="connsiteY5" fmla="*/ 7143 h 76201"/>
                <a:gd name="connsiteX6" fmla="*/ 364333 w 364333"/>
                <a:gd name="connsiteY6" fmla="*/ 76201 h 76201"/>
                <a:gd name="connsiteX0" fmla="*/ 0 w 311944"/>
                <a:gd name="connsiteY0" fmla="*/ 76200 h 76200"/>
                <a:gd name="connsiteX1" fmla="*/ 71438 w 311944"/>
                <a:gd name="connsiteY1" fmla="*/ 0 h 76200"/>
                <a:gd name="connsiteX2" fmla="*/ 121444 w 311944"/>
                <a:gd name="connsiteY2" fmla="*/ 76199 h 76200"/>
                <a:gd name="connsiteX3" fmla="*/ 178594 w 311944"/>
                <a:gd name="connsiteY3" fmla="*/ 4762 h 76200"/>
                <a:gd name="connsiteX4" fmla="*/ 242888 w 311944"/>
                <a:gd name="connsiteY4" fmla="*/ 76200 h 76200"/>
                <a:gd name="connsiteX5" fmla="*/ 311944 w 311944"/>
                <a:gd name="connsiteY5" fmla="*/ 7143 h 76200"/>
                <a:gd name="connsiteX0" fmla="*/ 0 w 321469"/>
                <a:gd name="connsiteY0" fmla="*/ 78582 h 78582"/>
                <a:gd name="connsiteX1" fmla="*/ 71438 w 321469"/>
                <a:gd name="connsiteY1" fmla="*/ 2382 h 78582"/>
                <a:gd name="connsiteX2" fmla="*/ 121444 w 321469"/>
                <a:gd name="connsiteY2" fmla="*/ 78581 h 78582"/>
                <a:gd name="connsiteX3" fmla="*/ 178594 w 321469"/>
                <a:gd name="connsiteY3" fmla="*/ 7144 h 78582"/>
                <a:gd name="connsiteX4" fmla="*/ 242888 w 321469"/>
                <a:gd name="connsiteY4" fmla="*/ 78582 h 78582"/>
                <a:gd name="connsiteX5" fmla="*/ 321469 w 321469"/>
                <a:gd name="connsiteY5" fmla="*/ 0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469" h="78582">
                  <a:moveTo>
                    <a:pt x="0" y="78582"/>
                  </a:moveTo>
                  <a:lnTo>
                    <a:pt x="71438" y="2382"/>
                  </a:lnTo>
                  <a:lnTo>
                    <a:pt x="121444" y="78581"/>
                  </a:lnTo>
                  <a:lnTo>
                    <a:pt x="178594" y="7144"/>
                  </a:lnTo>
                  <a:lnTo>
                    <a:pt x="242888" y="78582"/>
                  </a:lnTo>
                  <a:lnTo>
                    <a:pt x="3214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203117" y="4757610"/>
            <a:ext cx="321469" cy="1080680"/>
            <a:chOff x="10769081" y="4598503"/>
            <a:chExt cx="321469" cy="1080680"/>
          </a:xfrm>
        </p:grpSpPr>
        <p:sp>
          <p:nvSpPr>
            <p:cNvPr id="59" name="Rectangle 41"/>
            <p:cNvSpPr/>
            <p:nvPr/>
          </p:nvSpPr>
          <p:spPr>
            <a:xfrm rot="5400000">
              <a:off x="10422998" y="5012740"/>
              <a:ext cx="1012527" cy="320360"/>
            </a:xfrm>
            <a:custGeom>
              <a:avLst/>
              <a:gdLst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" fmla="*/ 1012527 w 1103967"/>
                <a:gd name="connsiteY0" fmla="*/ 317979 h 409419"/>
                <a:gd name="connsiteX1" fmla="*/ 0 w 1103967"/>
                <a:gd name="connsiteY1" fmla="*/ 317979 h 409419"/>
                <a:gd name="connsiteX2" fmla="*/ 0 w 1103967"/>
                <a:gd name="connsiteY2" fmla="*/ 0 h 409419"/>
                <a:gd name="connsiteX3" fmla="*/ 1012527 w 1103967"/>
                <a:gd name="connsiteY3" fmla="*/ 0 h 409419"/>
                <a:gd name="connsiteX4" fmla="*/ 1103967 w 1103967"/>
                <a:gd name="connsiteY4" fmla="*/ 409419 h 409419"/>
                <a:gd name="connsiteX0" fmla="*/ 1012527 w 1012527"/>
                <a:gd name="connsiteY0" fmla="*/ 317979 h 317979"/>
                <a:gd name="connsiteX1" fmla="*/ 0 w 1012527"/>
                <a:gd name="connsiteY1" fmla="*/ 317979 h 317979"/>
                <a:gd name="connsiteX2" fmla="*/ 0 w 1012527"/>
                <a:gd name="connsiteY2" fmla="*/ 0 h 317979"/>
                <a:gd name="connsiteX3" fmla="*/ 1012527 w 1012527"/>
                <a:gd name="connsiteY3" fmla="*/ 0 h 317979"/>
                <a:gd name="connsiteX0" fmla="*/ 1012527 w 1012527"/>
                <a:gd name="connsiteY0" fmla="*/ 320360 h 320360"/>
                <a:gd name="connsiteX1" fmla="*/ 0 w 1012527"/>
                <a:gd name="connsiteY1" fmla="*/ 320360 h 320360"/>
                <a:gd name="connsiteX2" fmla="*/ 0 w 1012527"/>
                <a:gd name="connsiteY2" fmla="*/ 2381 h 320360"/>
                <a:gd name="connsiteX3" fmla="*/ 933945 w 1012527"/>
                <a:gd name="connsiteY3" fmla="*/ 0 h 320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2527" h="320360">
                  <a:moveTo>
                    <a:pt x="1012527" y="320360"/>
                  </a:moveTo>
                  <a:lnTo>
                    <a:pt x="0" y="320360"/>
                  </a:lnTo>
                  <a:lnTo>
                    <a:pt x="0" y="2381"/>
                  </a:lnTo>
                  <a:lnTo>
                    <a:pt x="933945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10769081" y="4939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0769081" y="5193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0769081" y="5463280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10785915" y="4598503"/>
              <a:ext cx="296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0781121" y="4882454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0780844" y="5145735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66" name="Freeform 65"/>
            <p:cNvSpPr/>
            <p:nvPr/>
          </p:nvSpPr>
          <p:spPr>
            <a:xfrm>
              <a:off x="10769081" y="5600370"/>
              <a:ext cx="321469" cy="78582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" fmla="*/ 0 w 369096"/>
                <a:gd name="connsiteY0" fmla="*/ 76200 h 111918"/>
                <a:gd name="connsiteX1" fmla="*/ 71438 w 369096"/>
                <a:gd name="connsiteY1" fmla="*/ 0 h 111918"/>
                <a:gd name="connsiteX2" fmla="*/ 107156 w 369096"/>
                <a:gd name="connsiteY2" fmla="*/ 78581 h 111918"/>
                <a:gd name="connsiteX3" fmla="*/ 178594 w 369096"/>
                <a:gd name="connsiteY3" fmla="*/ 4762 h 111918"/>
                <a:gd name="connsiteX4" fmla="*/ 219075 w 369096"/>
                <a:gd name="connsiteY4" fmla="*/ 80962 h 111918"/>
                <a:gd name="connsiteX5" fmla="*/ 309563 w 369096"/>
                <a:gd name="connsiteY5" fmla="*/ 14287 h 111918"/>
                <a:gd name="connsiteX6" fmla="*/ 369094 w 369096"/>
                <a:gd name="connsiteY6" fmla="*/ 111918 h 111918"/>
                <a:gd name="connsiteX0" fmla="*/ 0 w 361953"/>
                <a:gd name="connsiteY0" fmla="*/ 76200 h 107155"/>
                <a:gd name="connsiteX1" fmla="*/ 71438 w 361953"/>
                <a:gd name="connsiteY1" fmla="*/ 0 h 107155"/>
                <a:gd name="connsiteX2" fmla="*/ 107156 w 361953"/>
                <a:gd name="connsiteY2" fmla="*/ 78581 h 107155"/>
                <a:gd name="connsiteX3" fmla="*/ 178594 w 361953"/>
                <a:gd name="connsiteY3" fmla="*/ 4762 h 107155"/>
                <a:gd name="connsiteX4" fmla="*/ 219075 w 361953"/>
                <a:gd name="connsiteY4" fmla="*/ 80962 h 107155"/>
                <a:gd name="connsiteX5" fmla="*/ 309563 w 361953"/>
                <a:gd name="connsiteY5" fmla="*/ 14287 h 107155"/>
                <a:gd name="connsiteX6" fmla="*/ 361950 w 361953"/>
                <a:gd name="connsiteY6" fmla="*/ 107155 h 107155"/>
                <a:gd name="connsiteX0" fmla="*/ 0 w 361950"/>
                <a:gd name="connsiteY0" fmla="*/ 76200 h 107155"/>
                <a:gd name="connsiteX1" fmla="*/ 71438 w 361950"/>
                <a:gd name="connsiteY1" fmla="*/ 0 h 107155"/>
                <a:gd name="connsiteX2" fmla="*/ 107156 w 361950"/>
                <a:gd name="connsiteY2" fmla="*/ 78581 h 107155"/>
                <a:gd name="connsiteX3" fmla="*/ 178594 w 361950"/>
                <a:gd name="connsiteY3" fmla="*/ 4762 h 107155"/>
                <a:gd name="connsiteX4" fmla="*/ 219075 w 361950"/>
                <a:gd name="connsiteY4" fmla="*/ 80962 h 107155"/>
                <a:gd name="connsiteX5" fmla="*/ 309563 w 361950"/>
                <a:gd name="connsiteY5" fmla="*/ 14287 h 107155"/>
                <a:gd name="connsiteX6" fmla="*/ 361950 w 361950"/>
                <a:gd name="connsiteY6" fmla="*/ 107155 h 107155"/>
                <a:gd name="connsiteX0" fmla="*/ 0 w 309563"/>
                <a:gd name="connsiteY0" fmla="*/ 76200 h 80962"/>
                <a:gd name="connsiteX1" fmla="*/ 71438 w 309563"/>
                <a:gd name="connsiteY1" fmla="*/ 0 h 80962"/>
                <a:gd name="connsiteX2" fmla="*/ 107156 w 309563"/>
                <a:gd name="connsiteY2" fmla="*/ 78581 h 80962"/>
                <a:gd name="connsiteX3" fmla="*/ 178594 w 309563"/>
                <a:gd name="connsiteY3" fmla="*/ 4762 h 80962"/>
                <a:gd name="connsiteX4" fmla="*/ 219075 w 309563"/>
                <a:gd name="connsiteY4" fmla="*/ 80962 h 80962"/>
                <a:gd name="connsiteX5" fmla="*/ 309563 w 309563"/>
                <a:gd name="connsiteY5" fmla="*/ 14287 h 80962"/>
                <a:gd name="connsiteX0" fmla="*/ 0 w 316992"/>
                <a:gd name="connsiteY0" fmla="*/ 76200 h 80962"/>
                <a:gd name="connsiteX1" fmla="*/ 71438 w 316992"/>
                <a:gd name="connsiteY1" fmla="*/ 0 h 80962"/>
                <a:gd name="connsiteX2" fmla="*/ 107156 w 316992"/>
                <a:gd name="connsiteY2" fmla="*/ 78581 h 80962"/>
                <a:gd name="connsiteX3" fmla="*/ 178594 w 316992"/>
                <a:gd name="connsiteY3" fmla="*/ 4762 h 80962"/>
                <a:gd name="connsiteX4" fmla="*/ 219075 w 316992"/>
                <a:gd name="connsiteY4" fmla="*/ 80962 h 80962"/>
                <a:gd name="connsiteX5" fmla="*/ 309563 w 316992"/>
                <a:gd name="connsiteY5" fmla="*/ 14287 h 80962"/>
                <a:gd name="connsiteX6" fmla="*/ 311946 w 316992"/>
                <a:gd name="connsiteY6" fmla="*/ 21432 h 80962"/>
                <a:gd name="connsiteX0" fmla="*/ 0 w 364333"/>
                <a:gd name="connsiteY0" fmla="*/ 76200 h 80962"/>
                <a:gd name="connsiteX1" fmla="*/ 71438 w 364333"/>
                <a:gd name="connsiteY1" fmla="*/ 0 h 80962"/>
                <a:gd name="connsiteX2" fmla="*/ 107156 w 364333"/>
                <a:gd name="connsiteY2" fmla="*/ 78581 h 80962"/>
                <a:gd name="connsiteX3" fmla="*/ 178594 w 364333"/>
                <a:gd name="connsiteY3" fmla="*/ 4762 h 80962"/>
                <a:gd name="connsiteX4" fmla="*/ 219075 w 364333"/>
                <a:gd name="connsiteY4" fmla="*/ 80962 h 80962"/>
                <a:gd name="connsiteX5" fmla="*/ 309563 w 364333"/>
                <a:gd name="connsiteY5" fmla="*/ 14287 h 80962"/>
                <a:gd name="connsiteX6" fmla="*/ 364333 w 364333"/>
                <a:gd name="connsiteY6" fmla="*/ 76201 h 80962"/>
                <a:gd name="connsiteX0" fmla="*/ 0 w 364333"/>
                <a:gd name="connsiteY0" fmla="*/ 76200 h 78581"/>
                <a:gd name="connsiteX1" fmla="*/ 71438 w 364333"/>
                <a:gd name="connsiteY1" fmla="*/ 0 h 78581"/>
                <a:gd name="connsiteX2" fmla="*/ 107156 w 364333"/>
                <a:gd name="connsiteY2" fmla="*/ 78581 h 78581"/>
                <a:gd name="connsiteX3" fmla="*/ 178594 w 364333"/>
                <a:gd name="connsiteY3" fmla="*/ 4762 h 78581"/>
                <a:gd name="connsiteX4" fmla="*/ 226219 w 364333"/>
                <a:gd name="connsiteY4" fmla="*/ 76200 h 78581"/>
                <a:gd name="connsiteX5" fmla="*/ 309563 w 364333"/>
                <a:gd name="connsiteY5" fmla="*/ 14287 h 78581"/>
                <a:gd name="connsiteX6" fmla="*/ 364333 w 364333"/>
                <a:gd name="connsiteY6" fmla="*/ 76201 h 7858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26219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11944 w 364333"/>
                <a:gd name="connsiteY5" fmla="*/ 7143 h 76201"/>
                <a:gd name="connsiteX6" fmla="*/ 364333 w 364333"/>
                <a:gd name="connsiteY6" fmla="*/ 76201 h 76201"/>
                <a:gd name="connsiteX0" fmla="*/ 0 w 311944"/>
                <a:gd name="connsiteY0" fmla="*/ 76200 h 76200"/>
                <a:gd name="connsiteX1" fmla="*/ 71438 w 311944"/>
                <a:gd name="connsiteY1" fmla="*/ 0 h 76200"/>
                <a:gd name="connsiteX2" fmla="*/ 121444 w 311944"/>
                <a:gd name="connsiteY2" fmla="*/ 76199 h 76200"/>
                <a:gd name="connsiteX3" fmla="*/ 178594 w 311944"/>
                <a:gd name="connsiteY3" fmla="*/ 4762 h 76200"/>
                <a:gd name="connsiteX4" fmla="*/ 242888 w 311944"/>
                <a:gd name="connsiteY4" fmla="*/ 76200 h 76200"/>
                <a:gd name="connsiteX5" fmla="*/ 311944 w 311944"/>
                <a:gd name="connsiteY5" fmla="*/ 7143 h 76200"/>
                <a:gd name="connsiteX0" fmla="*/ 0 w 321469"/>
                <a:gd name="connsiteY0" fmla="*/ 78582 h 78582"/>
                <a:gd name="connsiteX1" fmla="*/ 71438 w 321469"/>
                <a:gd name="connsiteY1" fmla="*/ 2382 h 78582"/>
                <a:gd name="connsiteX2" fmla="*/ 121444 w 321469"/>
                <a:gd name="connsiteY2" fmla="*/ 78581 h 78582"/>
                <a:gd name="connsiteX3" fmla="*/ 178594 w 321469"/>
                <a:gd name="connsiteY3" fmla="*/ 7144 h 78582"/>
                <a:gd name="connsiteX4" fmla="*/ 242888 w 321469"/>
                <a:gd name="connsiteY4" fmla="*/ 78582 h 78582"/>
                <a:gd name="connsiteX5" fmla="*/ 321469 w 321469"/>
                <a:gd name="connsiteY5" fmla="*/ 0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469" h="78582">
                  <a:moveTo>
                    <a:pt x="0" y="78582"/>
                  </a:moveTo>
                  <a:lnTo>
                    <a:pt x="71438" y="2382"/>
                  </a:lnTo>
                  <a:lnTo>
                    <a:pt x="121444" y="78581"/>
                  </a:lnTo>
                  <a:lnTo>
                    <a:pt x="178594" y="7144"/>
                  </a:lnTo>
                  <a:lnTo>
                    <a:pt x="242888" y="78582"/>
                  </a:lnTo>
                  <a:lnTo>
                    <a:pt x="3214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064450" y="4757610"/>
            <a:ext cx="321469" cy="1080680"/>
            <a:chOff x="10769081" y="4598503"/>
            <a:chExt cx="321469" cy="1080680"/>
          </a:xfrm>
        </p:grpSpPr>
        <p:sp>
          <p:nvSpPr>
            <p:cNvPr id="68" name="Rectangle 41"/>
            <p:cNvSpPr/>
            <p:nvPr/>
          </p:nvSpPr>
          <p:spPr>
            <a:xfrm rot="5400000">
              <a:off x="10422998" y="5012740"/>
              <a:ext cx="1012527" cy="320360"/>
            </a:xfrm>
            <a:custGeom>
              <a:avLst/>
              <a:gdLst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" fmla="*/ 1012527 w 1103967"/>
                <a:gd name="connsiteY0" fmla="*/ 317979 h 409419"/>
                <a:gd name="connsiteX1" fmla="*/ 0 w 1103967"/>
                <a:gd name="connsiteY1" fmla="*/ 317979 h 409419"/>
                <a:gd name="connsiteX2" fmla="*/ 0 w 1103967"/>
                <a:gd name="connsiteY2" fmla="*/ 0 h 409419"/>
                <a:gd name="connsiteX3" fmla="*/ 1012527 w 1103967"/>
                <a:gd name="connsiteY3" fmla="*/ 0 h 409419"/>
                <a:gd name="connsiteX4" fmla="*/ 1103967 w 1103967"/>
                <a:gd name="connsiteY4" fmla="*/ 409419 h 409419"/>
                <a:gd name="connsiteX0" fmla="*/ 1012527 w 1012527"/>
                <a:gd name="connsiteY0" fmla="*/ 317979 h 317979"/>
                <a:gd name="connsiteX1" fmla="*/ 0 w 1012527"/>
                <a:gd name="connsiteY1" fmla="*/ 317979 h 317979"/>
                <a:gd name="connsiteX2" fmla="*/ 0 w 1012527"/>
                <a:gd name="connsiteY2" fmla="*/ 0 h 317979"/>
                <a:gd name="connsiteX3" fmla="*/ 1012527 w 1012527"/>
                <a:gd name="connsiteY3" fmla="*/ 0 h 317979"/>
                <a:gd name="connsiteX0" fmla="*/ 1012527 w 1012527"/>
                <a:gd name="connsiteY0" fmla="*/ 320360 h 320360"/>
                <a:gd name="connsiteX1" fmla="*/ 0 w 1012527"/>
                <a:gd name="connsiteY1" fmla="*/ 320360 h 320360"/>
                <a:gd name="connsiteX2" fmla="*/ 0 w 1012527"/>
                <a:gd name="connsiteY2" fmla="*/ 2381 h 320360"/>
                <a:gd name="connsiteX3" fmla="*/ 933945 w 1012527"/>
                <a:gd name="connsiteY3" fmla="*/ 0 h 320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2527" h="320360">
                  <a:moveTo>
                    <a:pt x="1012527" y="320360"/>
                  </a:moveTo>
                  <a:lnTo>
                    <a:pt x="0" y="320360"/>
                  </a:lnTo>
                  <a:lnTo>
                    <a:pt x="0" y="2381"/>
                  </a:lnTo>
                  <a:lnTo>
                    <a:pt x="933945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10769081" y="4939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10769081" y="5193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10769081" y="5463280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10785915" y="4598503"/>
              <a:ext cx="296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0781121" y="4882454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0780844" y="5145735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75" name="Freeform 74"/>
            <p:cNvSpPr/>
            <p:nvPr/>
          </p:nvSpPr>
          <p:spPr>
            <a:xfrm>
              <a:off x="10769081" y="5600370"/>
              <a:ext cx="321469" cy="78582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" fmla="*/ 0 w 369096"/>
                <a:gd name="connsiteY0" fmla="*/ 76200 h 111918"/>
                <a:gd name="connsiteX1" fmla="*/ 71438 w 369096"/>
                <a:gd name="connsiteY1" fmla="*/ 0 h 111918"/>
                <a:gd name="connsiteX2" fmla="*/ 107156 w 369096"/>
                <a:gd name="connsiteY2" fmla="*/ 78581 h 111918"/>
                <a:gd name="connsiteX3" fmla="*/ 178594 w 369096"/>
                <a:gd name="connsiteY3" fmla="*/ 4762 h 111918"/>
                <a:gd name="connsiteX4" fmla="*/ 219075 w 369096"/>
                <a:gd name="connsiteY4" fmla="*/ 80962 h 111918"/>
                <a:gd name="connsiteX5" fmla="*/ 309563 w 369096"/>
                <a:gd name="connsiteY5" fmla="*/ 14287 h 111918"/>
                <a:gd name="connsiteX6" fmla="*/ 369094 w 369096"/>
                <a:gd name="connsiteY6" fmla="*/ 111918 h 111918"/>
                <a:gd name="connsiteX0" fmla="*/ 0 w 361953"/>
                <a:gd name="connsiteY0" fmla="*/ 76200 h 107155"/>
                <a:gd name="connsiteX1" fmla="*/ 71438 w 361953"/>
                <a:gd name="connsiteY1" fmla="*/ 0 h 107155"/>
                <a:gd name="connsiteX2" fmla="*/ 107156 w 361953"/>
                <a:gd name="connsiteY2" fmla="*/ 78581 h 107155"/>
                <a:gd name="connsiteX3" fmla="*/ 178594 w 361953"/>
                <a:gd name="connsiteY3" fmla="*/ 4762 h 107155"/>
                <a:gd name="connsiteX4" fmla="*/ 219075 w 361953"/>
                <a:gd name="connsiteY4" fmla="*/ 80962 h 107155"/>
                <a:gd name="connsiteX5" fmla="*/ 309563 w 361953"/>
                <a:gd name="connsiteY5" fmla="*/ 14287 h 107155"/>
                <a:gd name="connsiteX6" fmla="*/ 361950 w 361953"/>
                <a:gd name="connsiteY6" fmla="*/ 107155 h 107155"/>
                <a:gd name="connsiteX0" fmla="*/ 0 w 361950"/>
                <a:gd name="connsiteY0" fmla="*/ 76200 h 107155"/>
                <a:gd name="connsiteX1" fmla="*/ 71438 w 361950"/>
                <a:gd name="connsiteY1" fmla="*/ 0 h 107155"/>
                <a:gd name="connsiteX2" fmla="*/ 107156 w 361950"/>
                <a:gd name="connsiteY2" fmla="*/ 78581 h 107155"/>
                <a:gd name="connsiteX3" fmla="*/ 178594 w 361950"/>
                <a:gd name="connsiteY3" fmla="*/ 4762 h 107155"/>
                <a:gd name="connsiteX4" fmla="*/ 219075 w 361950"/>
                <a:gd name="connsiteY4" fmla="*/ 80962 h 107155"/>
                <a:gd name="connsiteX5" fmla="*/ 309563 w 361950"/>
                <a:gd name="connsiteY5" fmla="*/ 14287 h 107155"/>
                <a:gd name="connsiteX6" fmla="*/ 361950 w 361950"/>
                <a:gd name="connsiteY6" fmla="*/ 107155 h 107155"/>
                <a:gd name="connsiteX0" fmla="*/ 0 w 309563"/>
                <a:gd name="connsiteY0" fmla="*/ 76200 h 80962"/>
                <a:gd name="connsiteX1" fmla="*/ 71438 w 309563"/>
                <a:gd name="connsiteY1" fmla="*/ 0 h 80962"/>
                <a:gd name="connsiteX2" fmla="*/ 107156 w 309563"/>
                <a:gd name="connsiteY2" fmla="*/ 78581 h 80962"/>
                <a:gd name="connsiteX3" fmla="*/ 178594 w 309563"/>
                <a:gd name="connsiteY3" fmla="*/ 4762 h 80962"/>
                <a:gd name="connsiteX4" fmla="*/ 219075 w 309563"/>
                <a:gd name="connsiteY4" fmla="*/ 80962 h 80962"/>
                <a:gd name="connsiteX5" fmla="*/ 309563 w 309563"/>
                <a:gd name="connsiteY5" fmla="*/ 14287 h 80962"/>
                <a:gd name="connsiteX0" fmla="*/ 0 w 316992"/>
                <a:gd name="connsiteY0" fmla="*/ 76200 h 80962"/>
                <a:gd name="connsiteX1" fmla="*/ 71438 w 316992"/>
                <a:gd name="connsiteY1" fmla="*/ 0 h 80962"/>
                <a:gd name="connsiteX2" fmla="*/ 107156 w 316992"/>
                <a:gd name="connsiteY2" fmla="*/ 78581 h 80962"/>
                <a:gd name="connsiteX3" fmla="*/ 178594 w 316992"/>
                <a:gd name="connsiteY3" fmla="*/ 4762 h 80962"/>
                <a:gd name="connsiteX4" fmla="*/ 219075 w 316992"/>
                <a:gd name="connsiteY4" fmla="*/ 80962 h 80962"/>
                <a:gd name="connsiteX5" fmla="*/ 309563 w 316992"/>
                <a:gd name="connsiteY5" fmla="*/ 14287 h 80962"/>
                <a:gd name="connsiteX6" fmla="*/ 311946 w 316992"/>
                <a:gd name="connsiteY6" fmla="*/ 21432 h 80962"/>
                <a:gd name="connsiteX0" fmla="*/ 0 w 364333"/>
                <a:gd name="connsiteY0" fmla="*/ 76200 h 80962"/>
                <a:gd name="connsiteX1" fmla="*/ 71438 w 364333"/>
                <a:gd name="connsiteY1" fmla="*/ 0 h 80962"/>
                <a:gd name="connsiteX2" fmla="*/ 107156 w 364333"/>
                <a:gd name="connsiteY2" fmla="*/ 78581 h 80962"/>
                <a:gd name="connsiteX3" fmla="*/ 178594 w 364333"/>
                <a:gd name="connsiteY3" fmla="*/ 4762 h 80962"/>
                <a:gd name="connsiteX4" fmla="*/ 219075 w 364333"/>
                <a:gd name="connsiteY4" fmla="*/ 80962 h 80962"/>
                <a:gd name="connsiteX5" fmla="*/ 309563 w 364333"/>
                <a:gd name="connsiteY5" fmla="*/ 14287 h 80962"/>
                <a:gd name="connsiteX6" fmla="*/ 364333 w 364333"/>
                <a:gd name="connsiteY6" fmla="*/ 76201 h 80962"/>
                <a:gd name="connsiteX0" fmla="*/ 0 w 364333"/>
                <a:gd name="connsiteY0" fmla="*/ 76200 h 78581"/>
                <a:gd name="connsiteX1" fmla="*/ 71438 w 364333"/>
                <a:gd name="connsiteY1" fmla="*/ 0 h 78581"/>
                <a:gd name="connsiteX2" fmla="*/ 107156 w 364333"/>
                <a:gd name="connsiteY2" fmla="*/ 78581 h 78581"/>
                <a:gd name="connsiteX3" fmla="*/ 178594 w 364333"/>
                <a:gd name="connsiteY3" fmla="*/ 4762 h 78581"/>
                <a:gd name="connsiteX4" fmla="*/ 226219 w 364333"/>
                <a:gd name="connsiteY4" fmla="*/ 76200 h 78581"/>
                <a:gd name="connsiteX5" fmla="*/ 309563 w 364333"/>
                <a:gd name="connsiteY5" fmla="*/ 14287 h 78581"/>
                <a:gd name="connsiteX6" fmla="*/ 364333 w 364333"/>
                <a:gd name="connsiteY6" fmla="*/ 76201 h 7858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26219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11944 w 364333"/>
                <a:gd name="connsiteY5" fmla="*/ 7143 h 76201"/>
                <a:gd name="connsiteX6" fmla="*/ 364333 w 364333"/>
                <a:gd name="connsiteY6" fmla="*/ 76201 h 76201"/>
                <a:gd name="connsiteX0" fmla="*/ 0 w 311944"/>
                <a:gd name="connsiteY0" fmla="*/ 76200 h 76200"/>
                <a:gd name="connsiteX1" fmla="*/ 71438 w 311944"/>
                <a:gd name="connsiteY1" fmla="*/ 0 h 76200"/>
                <a:gd name="connsiteX2" fmla="*/ 121444 w 311944"/>
                <a:gd name="connsiteY2" fmla="*/ 76199 h 76200"/>
                <a:gd name="connsiteX3" fmla="*/ 178594 w 311944"/>
                <a:gd name="connsiteY3" fmla="*/ 4762 h 76200"/>
                <a:gd name="connsiteX4" fmla="*/ 242888 w 311944"/>
                <a:gd name="connsiteY4" fmla="*/ 76200 h 76200"/>
                <a:gd name="connsiteX5" fmla="*/ 311944 w 311944"/>
                <a:gd name="connsiteY5" fmla="*/ 7143 h 76200"/>
                <a:gd name="connsiteX0" fmla="*/ 0 w 321469"/>
                <a:gd name="connsiteY0" fmla="*/ 78582 h 78582"/>
                <a:gd name="connsiteX1" fmla="*/ 71438 w 321469"/>
                <a:gd name="connsiteY1" fmla="*/ 2382 h 78582"/>
                <a:gd name="connsiteX2" fmla="*/ 121444 w 321469"/>
                <a:gd name="connsiteY2" fmla="*/ 78581 h 78582"/>
                <a:gd name="connsiteX3" fmla="*/ 178594 w 321469"/>
                <a:gd name="connsiteY3" fmla="*/ 7144 h 78582"/>
                <a:gd name="connsiteX4" fmla="*/ 242888 w 321469"/>
                <a:gd name="connsiteY4" fmla="*/ 78582 h 78582"/>
                <a:gd name="connsiteX5" fmla="*/ 321469 w 321469"/>
                <a:gd name="connsiteY5" fmla="*/ 0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469" h="78582">
                  <a:moveTo>
                    <a:pt x="0" y="78582"/>
                  </a:moveTo>
                  <a:lnTo>
                    <a:pt x="71438" y="2382"/>
                  </a:lnTo>
                  <a:lnTo>
                    <a:pt x="121444" y="78581"/>
                  </a:lnTo>
                  <a:lnTo>
                    <a:pt x="178594" y="7144"/>
                  </a:lnTo>
                  <a:lnTo>
                    <a:pt x="242888" y="78582"/>
                  </a:lnTo>
                  <a:lnTo>
                    <a:pt x="3214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1440830" y="2710"/>
            <a:ext cx="72846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Converting CFGs to PDAs  (</a:t>
            </a:r>
            <a:r>
              <a:rPr lang="en-US" sz="4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contd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2930449" y="4757379"/>
            <a:ext cx="321469" cy="1080680"/>
            <a:chOff x="10769081" y="4598503"/>
            <a:chExt cx="321469" cy="1080680"/>
          </a:xfrm>
        </p:grpSpPr>
        <p:sp>
          <p:nvSpPr>
            <p:cNvPr id="92" name="Rectangle 41"/>
            <p:cNvSpPr/>
            <p:nvPr/>
          </p:nvSpPr>
          <p:spPr>
            <a:xfrm rot="5400000">
              <a:off x="10422998" y="5012740"/>
              <a:ext cx="1012527" cy="320360"/>
            </a:xfrm>
            <a:custGeom>
              <a:avLst/>
              <a:gdLst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" fmla="*/ 1012527 w 1103967"/>
                <a:gd name="connsiteY0" fmla="*/ 317979 h 409419"/>
                <a:gd name="connsiteX1" fmla="*/ 0 w 1103967"/>
                <a:gd name="connsiteY1" fmla="*/ 317979 h 409419"/>
                <a:gd name="connsiteX2" fmla="*/ 0 w 1103967"/>
                <a:gd name="connsiteY2" fmla="*/ 0 h 409419"/>
                <a:gd name="connsiteX3" fmla="*/ 1012527 w 1103967"/>
                <a:gd name="connsiteY3" fmla="*/ 0 h 409419"/>
                <a:gd name="connsiteX4" fmla="*/ 1103967 w 1103967"/>
                <a:gd name="connsiteY4" fmla="*/ 409419 h 409419"/>
                <a:gd name="connsiteX0" fmla="*/ 1012527 w 1012527"/>
                <a:gd name="connsiteY0" fmla="*/ 317979 h 317979"/>
                <a:gd name="connsiteX1" fmla="*/ 0 w 1012527"/>
                <a:gd name="connsiteY1" fmla="*/ 317979 h 317979"/>
                <a:gd name="connsiteX2" fmla="*/ 0 w 1012527"/>
                <a:gd name="connsiteY2" fmla="*/ 0 h 317979"/>
                <a:gd name="connsiteX3" fmla="*/ 1012527 w 1012527"/>
                <a:gd name="connsiteY3" fmla="*/ 0 h 317979"/>
                <a:gd name="connsiteX0" fmla="*/ 1012527 w 1012527"/>
                <a:gd name="connsiteY0" fmla="*/ 320360 h 320360"/>
                <a:gd name="connsiteX1" fmla="*/ 0 w 1012527"/>
                <a:gd name="connsiteY1" fmla="*/ 320360 h 320360"/>
                <a:gd name="connsiteX2" fmla="*/ 0 w 1012527"/>
                <a:gd name="connsiteY2" fmla="*/ 2381 h 320360"/>
                <a:gd name="connsiteX3" fmla="*/ 933945 w 1012527"/>
                <a:gd name="connsiteY3" fmla="*/ 0 h 320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2527" h="320360">
                  <a:moveTo>
                    <a:pt x="1012527" y="320360"/>
                  </a:moveTo>
                  <a:lnTo>
                    <a:pt x="0" y="320360"/>
                  </a:lnTo>
                  <a:lnTo>
                    <a:pt x="0" y="2381"/>
                  </a:lnTo>
                  <a:lnTo>
                    <a:pt x="933945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10769081" y="4939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10769081" y="5193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10769081" y="5463280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ectangle 104"/>
            <p:cNvSpPr/>
            <p:nvPr/>
          </p:nvSpPr>
          <p:spPr>
            <a:xfrm>
              <a:off x="10785915" y="4598503"/>
              <a:ext cx="296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0781121" y="4882454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0780844" y="5145735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08" name="Freeform 107"/>
            <p:cNvSpPr/>
            <p:nvPr/>
          </p:nvSpPr>
          <p:spPr>
            <a:xfrm>
              <a:off x="10769081" y="5600370"/>
              <a:ext cx="321469" cy="78582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" fmla="*/ 0 w 369096"/>
                <a:gd name="connsiteY0" fmla="*/ 76200 h 111918"/>
                <a:gd name="connsiteX1" fmla="*/ 71438 w 369096"/>
                <a:gd name="connsiteY1" fmla="*/ 0 h 111918"/>
                <a:gd name="connsiteX2" fmla="*/ 107156 w 369096"/>
                <a:gd name="connsiteY2" fmla="*/ 78581 h 111918"/>
                <a:gd name="connsiteX3" fmla="*/ 178594 w 369096"/>
                <a:gd name="connsiteY3" fmla="*/ 4762 h 111918"/>
                <a:gd name="connsiteX4" fmla="*/ 219075 w 369096"/>
                <a:gd name="connsiteY4" fmla="*/ 80962 h 111918"/>
                <a:gd name="connsiteX5" fmla="*/ 309563 w 369096"/>
                <a:gd name="connsiteY5" fmla="*/ 14287 h 111918"/>
                <a:gd name="connsiteX6" fmla="*/ 369094 w 369096"/>
                <a:gd name="connsiteY6" fmla="*/ 111918 h 111918"/>
                <a:gd name="connsiteX0" fmla="*/ 0 w 361953"/>
                <a:gd name="connsiteY0" fmla="*/ 76200 h 107155"/>
                <a:gd name="connsiteX1" fmla="*/ 71438 w 361953"/>
                <a:gd name="connsiteY1" fmla="*/ 0 h 107155"/>
                <a:gd name="connsiteX2" fmla="*/ 107156 w 361953"/>
                <a:gd name="connsiteY2" fmla="*/ 78581 h 107155"/>
                <a:gd name="connsiteX3" fmla="*/ 178594 w 361953"/>
                <a:gd name="connsiteY3" fmla="*/ 4762 h 107155"/>
                <a:gd name="connsiteX4" fmla="*/ 219075 w 361953"/>
                <a:gd name="connsiteY4" fmla="*/ 80962 h 107155"/>
                <a:gd name="connsiteX5" fmla="*/ 309563 w 361953"/>
                <a:gd name="connsiteY5" fmla="*/ 14287 h 107155"/>
                <a:gd name="connsiteX6" fmla="*/ 361950 w 361953"/>
                <a:gd name="connsiteY6" fmla="*/ 107155 h 107155"/>
                <a:gd name="connsiteX0" fmla="*/ 0 w 361950"/>
                <a:gd name="connsiteY0" fmla="*/ 76200 h 107155"/>
                <a:gd name="connsiteX1" fmla="*/ 71438 w 361950"/>
                <a:gd name="connsiteY1" fmla="*/ 0 h 107155"/>
                <a:gd name="connsiteX2" fmla="*/ 107156 w 361950"/>
                <a:gd name="connsiteY2" fmla="*/ 78581 h 107155"/>
                <a:gd name="connsiteX3" fmla="*/ 178594 w 361950"/>
                <a:gd name="connsiteY3" fmla="*/ 4762 h 107155"/>
                <a:gd name="connsiteX4" fmla="*/ 219075 w 361950"/>
                <a:gd name="connsiteY4" fmla="*/ 80962 h 107155"/>
                <a:gd name="connsiteX5" fmla="*/ 309563 w 361950"/>
                <a:gd name="connsiteY5" fmla="*/ 14287 h 107155"/>
                <a:gd name="connsiteX6" fmla="*/ 361950 w 361950"/>
                <a:gd name="connsiteY6" fmla="*/ 107155 h 107155"/>
                <a:gd name="connsiteX0" fmla="*/ 0 w 309563"/>
                <a:gd name="connsiteY0" fmla="*/ 76200 h 80962"/>
                <a:gd name="connsiteX1" fmla="*/ 71438 w 309563"/>
                <a:gd name="connsiteY1" fmla="*/ 0 h 80962"/>
                <a:gd name="connsiteX2" fmla="*/ 107156 w 309563"/>
                <a:gd name="connsiteY2" fmla="*/ 78581 h 80962"/>
                <a:gd name="connsiteX3" fmla="*/ 178594 w 309563"/>
                <a:gd name="connsiteY3" fmla="*/ 4762 h 80962"/>
                <a:gd name="connsiteX4" fmla="*/ 219075 w 309563"/>
                <a:gd name="connsiteY4" fmla="*/ 80962 h 80962"/>
                <a:gd name="connsiteX5" fmla="*/ 309563 w 309563"/>
                <a:gd name="connsiteY5" fmla="*/ 14287 h 80962"/>
                <a:gd name="connsiteX0" fmla="*/ 0 w 316992"/>
                <a:gd name="connsiteY0" fmla="*/ 76200 h 80962"/>
                <a:gd name="connsiteX1" fmla="*/ 71438 w 316992"/>
                <a:gd name="connsiteY1" fmla="*/ 0 h 80962"/>
                <a:gd name="connsiteX2" fmla="*/ 107156 w 316992"/>
                <a:gd name="connsiteY2" fmla="*/ 78581 h 80962"/>
                <a:gd name="connsiteX3" fmla="*/ 178594 w 316992"/>
                <a:gd name="connsiteY3" fmla="*/ 4762 h 80962"/>
                <a:gd name="connsiteX4" fmla="*/ 219075 w 316992"/>
                <a:gd name="connsiteY4" fmla="*/ 80962 h 80962"/>
                <a:gd name="connsiteX5" fmla="*/ 309563 w 316992"/>
                <a:gd name="connsiteY5" fmla="*/ 14287 h 80962"/>
                <a:gd name="connsiteX6" fmla="*/ 311946 w 316992"/>
                <a:gd name="connsiteY6" fmla="*/ 21432 h 80962"/>
                <a:gd name="connsiteX0" fmla="*/ 0 w 364333"/>
                <a:gd name="connsiteY0" fmla="*/ 76200 h 80962"/>
                <a:gd name="connsiteX1" fmla="*/ 71438 w 364333"/>
                <a:gd name="connsiteY1" fmla="*/ 0 h 80962"/>
                <a:gd name="connsiteX2" fmla="*/ 107156 w 364333"/>
                <a:gd name="connsiteY2" fmla="*/ 78581 h 80962"/>
                <a:gd name="connsiteX3" fmla="*/ 178594 w 364333"/>
                <a:gd name="connsiteY3" fmla="*/ 4762 h 80962"/>
                <a:gd name="connsiteX4" fmla="*/ 219075 w 364333"/>
                <a:gd name="connsiteY4" fmla="*/ 80962 h 80962"/>
                <a:gd name="connsiteX5" fmla="*/ 309563 w 364333"/>
                <a:gd name="connsiteY5" fmla="*/ 14287 h 80962"/>
                <a:gd name="connsiteX6" fmla="*/ 364333 w 364333"/>
                <a:gd name="connsiteY6" fmla="*/ 76201 h 80962"/>
                <a:gd name="connsiteX0" fmla="*/ 0 w 364333"/>
                <a:gd name="connsiteY0" fmla="*/ 76200 h 78581"/>
                <a:gd name="connsiteX1" fmla="*/ 71438 w 364333"/>
                <a:gd name="connsiteY1" fmla="*/ 0 h 78581"/>
                <a:gd name="connsiteX2" fmla="*/ 107156 w 364333"/>
                <a:gd name="connsiteY2" fmla="*/ 78581 h 78581"/>
                <a:gd name="connsiteX3" fmla="*/ 178594 w 364333"/>
                <a:gd name="connsiteY3" fmla="*/ 4762 h 78581"/>
                <a:gd name="connsiteX4" fmla="*/ 226219 w 364333"/>
                <a:gd name="connsiteY4" fmla="*/ 76200 h 78581"/>
                <a:gd name="connsiteX5" fmla="*/ 309563 w 364333"/>
                <a:gd name="connsiteY5" fmla="*/ 14287 h 78581"/>
                <a:gd name="connsiteX6" fmla="*/ 364333 w 364333"/>
                <a:gd name="connsiteY6" fmla="*/ 76201 h 7858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26219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11944 w 364333"/>
                <a:gd name="connsiteY5" fmla="*/ 7143 h 76201"/>
                <a:gd name="connsiteX6" fmla="*/ 364333 w 364333"/>
                <a:gd name="connsiteY6" fmla="*/ 76201 h 76201"/>
                <a:gd name="connsiteX0" fmla="*/ 0 w 311944"/>
                <a:gd name="connsiteY0" fmla="*/ 76200 h 76200"/>
                <a:gd name="connsiteX1" fmla="*/ 71438 w 311944"/>
                <a:gd name="connsiteY1" fmla="*/ 0 h 76200"/>
                <a:gd name="connsiteX2" fmla="*/ 121444 w 311944"/>
                <a:gd name="connsiteY2" fmla="*/ 76199 h 76200"/>
                <a:gd name="connsiteX3" fmla="*/ 178594 w 311944"/>
                <a:gd name="connsiteY3" fmla="*/ 4762 h 76200"/>
                <a:gd name="connsiteX4" fmla="*/ 242888 w 311944"/>
                <a:gd name="connsiteY4" fmla="*/ 76200 h 76200"/>
                <a:gd name="connsiteX5" fmla="*/ 311944 w 311944"/>
                <a:gd name="connsiteY5" fmla="*/ 7143 h 76200"/>
                <a:gd name="connsiteX0" fmla="*/ 0 w 321469"/>
                <a:gd name="connsiteY0" fmla="*/ 78582 h 78582"/>
                <a:gd name="connsiteX1" fmla="*/ 71438 w 321469"/>
                <a:gd name="connsiteY1" fmla="*/ 2382 h 78582"/>
                <a:gd name="connsiteX2" fmla="*/ 121444 w 321469"/>
                <a:gd name="connsiteY2" fmla="*/ 78581 h 78582"/>
                <a:gd name="connsiteX3" fmla="*/ 178594 w 321469"/>
                <a:gd name="connsiteY3" fmla="*/ 7144 h 78582"/>
                <a:gd name="connsiteX4" fmla="*/ 242888 w 321469"/>
                <a:gd name="connsiteY4" fmla="*/ 78582 h 78582"/>
                <a:gd name="connsiteX5" fmla="*/ 321469 w 321469"/>
                <a:gd name="connsiteY5" fmla="*/ 0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469" h="78582">
                  <a:moveTo>
                    <a:pt x="0" y="78582"/>
                  </a:moveTo>
                  <a:lnTo>
                    <a:pt x="71438" y="2382"/>
                  </a:lnTo>
                  <a:lnTo>
                    <a:pt x="121444" y="78581"/>
                  </a:lnTo>
                  <a:lnTo>
                    <a:pt x="178594" y="7144"/>
                  </a:lnTo>
                  <a:lnTo>
                    <a:pt x="242888" y="78582"/>
                  </a:lnTo>
                  <a:lnTo>
                    <a:pt x="3214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3815561" y="4757379"/>
            <a:ext cx="321469" cy="1080680"/>
            <a:chOff x="10769081" y="4598503"/>
            <a:chExt cx="321469" cy="1080680"/>
          </a:xfrm>
        </p:grpSpPr>
        <p:sp>
          <p:nvSpPr>
            <p:cNvPr id="110" name="Rectangle 41"/>
            <p:cNvSpPr/>
            <p:nvPr/>
          </p:nvSpPr>
          <p:spPr>
            <a:xfrm rot="5400000">
              <a:off x="10422998" y="5012740"/>
              <a:ext cx="1012527" cy="320360"/>
            </a:xfrm>
            <a:custGeom>
              <a:avLst/>
              <a:gdLst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" fmla="*/ 1012527 w 1103967"/>
                <a:gd name="connsiteY0" fmla="*/ 317979 h 409419"/>
                <a:gd name="connsiteX1" fmla="*/ 0 w 1103967"/>
                <a:gd name="connsiteY1" fmla="*/ 317979 h 409419"/>
                <a:gd name="connsiteX2" fmla="*/ 0 w 1103967"/>
                <a:gd name="connsiteY2" fmla="*/ 0 h 409419"/>
                <a:gd name="connsiteX3" fmla="*/ 1012527 w 1103967"/>
                <a:gd name="connsiteY3" fmla="*/ 0 h 409419"/>
                <a:gd name="connsiteX4" fmla="*/ 1103967 w 1103967"/>
                <a:gd name="connsiteY4" fmla="*/ 409419 h 409419"/>
                <a:gd name="connsiteX0" fmla="*/ 1012527 w 1012527"/>
                <a:gd name="connsiteY0" fmla="*/ 317979 h 317979"/>
                <a:gd name="connsiteX1" fmla="*/ 0 w 1012527"/>
                <a:gd name="connsiteY1" fmla="*/ 317979 h 317979"/>
                <a:gd name="connsiteX2" fmla="*/ 0 w 1012527"/>
                <a:gd name="connsiteY2" fmla="*/ 0 h 317979"/>
                <a:gd name="connsiteX3" fmla="*/ 1012527 w 1012527"/>
                <a:gd name="connsiteY3" fmla="*/ 0 h 317979"/>
                <a:gd name="connsiteX0" fmla="*/ 1012527 w 1012527"/>
                <a:gd name="connsiteY0" fmla="*/ 320360 h 320360"/>
                <a:gd name="connsiteX1" fmla="*/ 0 w 1012527"/>
                <a:gd name="connsiteY1" fmla="*/ 320360 h 320360"/>
                <a:gd name="connsiteX2" fmla="*/ 0 w 1012527"/>
                <a:gd name="connsiteY2" fmla="*/ 2381 h 320360"/>
                <a:gd name="connsiteX3" fmla="*/ 933945 w 1012527"/>
                <a:gd name="connsiteY3" fmla="*/ 0 h 320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2527" h="320360">
                  <a:moveTo>
                    <a:pt x="1012527" y="320360"/>
                  </a:moveTo>
                  <a:lnTo>
                    <a:pt x="0" y="320360"/>
                  </a:lnTo>
                  <a:lnTo>
                    <a:pt x="0" y="2381"/>
                  </a:lnTo>
                  <a:lnTo>
                    <a:pt x="933945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" name="Straight Connector 110"/>
            <p:cNvCxnSpPr/>
            <p:nvPr/>
          </p:nvCxnSpPr>
          <p:spPr>
            <a:xfrm>
              <a:off x="10769081" y="4939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10769081" y="5193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10769081" y="5463280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tangle 113"/>
            <p:cNvSpPr/>
            <p:nvPr/>
          </p:nvSpPr>
          <p:spPr>
            <a:xfrm>
              <a:off x="10785915" y="4598503"/>
              <a:ext cx="296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0781121" y="4882454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0780844" y="5145735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17" name="Freeform 116"/>
            <p:cNvSpPr/>
            <p:nvPr/>
          </p:nvSpPr>
          <p:spPr>
            <a:xfrm>
              <a:off x="10769081" y="5600370"/>
              <a:ext cx="321469" cy="78582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" fmla="*/ 0 w 369096"/>
                <a:gd name="connsiteY0" fmla="*/ 76200 h 111918"/>
                <a:gd name="connsiteX1" fmla="*/ 71438 w 369096"/>
                <a:gd name="connsiteY1" fmla="*/ 0 h 111918"/>
                <a:gd name="connsiteX2" fmla="*/ 107156 w 369096"/>
                <a:gd name="connsiteY2" fmla="*/ 78581 h 111918"/>
                <a:gd name="connsiteX3" fmla="*/ 178594 w 369096"/>
                <a:gd name="connsiteY3" fmla="*/ 4762 h 111918"/>
                <a:gd name="connsiteX4" fmla="*/ 219075 w 369096"/>
                <a:gd name="connsiteY4" fmla="*/ 80962 h 111918"/>
                <a:gd name="connsiteX5" fmla="*/ 309563 w 369096"/>
                <a:gd name="connsiteY5" fmla="*/ 14287 h 111918"/>
                <a:gd name="connsiteX6" fmla="*/ 369094 w 369096"/>
                <a:gd name="connsiteY6" fmla="*/ 111918 h 111918"/>
                <a:gd name="connsiteX0" fmla="*/ 0 w 361953"/>
                <a:gd name="connsiteY0" fmla="*/ 76200 h 107155"/>
                <a:gd name="connsiteX1" fmla="*/ 71438 w 361953"/>
                <a:gd name="connsiteY1" fmla="*/ 0 h 107155"/>
                <a:gd name="connsiteX2" fmla="*/ 107156 w 361953"/>
                <a:gd name="connsiteY2" fmla="*/ 78581 h 107155"/>
                <a:gd name="connsiteX3" fmla="*/ 178594 w 361953"/>
                <a:gd name="connsiteY3" fmla="*/ 4762 h 107155"/>
                <a:gd name="connsiteX4" fmla="*/ 219075 w 361953"/>
                <a:gd name="connsiteY4" fmla="*/ 80962 h 107155"/>
                <a:gd name="connsiteX5" fmla="*/ 309563 w 361953"/>
                <a:gd name="connsiteY5" fmla="*/ 14287 h 107155"/>
                <a:gd name="connsiteX6" fmla="*/ 361950 w 361953"/>
                <a:gd name="connsiteY6" fmla="*/ 107155 h 107155"/>
                <a:gd name="connsiteX0" fmla="*/ 0 w 361950"/>
                <a:gd name="connsiteY0" fmla="*/ 76200 h 107155"/>
                <a:gd name="connsiteX1" fmla="*/ 71438 w 361950"/>
                <a:gd name="connsiteY1" fmla="*/ 0 h 107155"/>
                <a:gd name="connsiteX2" fmla="*/ 107156 w 361950"/>
                <a:gd name="connsiteY2" fmla="*/ 78581 h 107155"/>
                <a:gd name="connsiteX3" fmla="*/ 178594 w 361950"/>
                <a:gd name="connsiteY3" fmla="*/ 4762 h 107155"/>
                <a:gd name="connsiteX4" fmla="*/ 219075 w 361950"/>
                <a:gd name="connsiteY4" fmla="*/ 80962 h 107155"/>
                <a:gd name="connsiteX5" fmla="*/ 309563 w 361950"/>
                <a:gd name="connsiteY5" fmla="*/ 14287 h 107155"/>
                <a:gd name="connsiteX6" fmla="*/ 361950 w 361950"/>
                <a:gd name="connsiteY6" fmla="*/ 107155 h 107155"/>
                <a:gd name="connsiteX0" fmla="*/ 0 w 309563"/>
                <a:gd name="connsiteY0" fmla="*/ 76200 h 80962"/>
                <a:gd name="connsiteX1" fmla="*/ 71438 w 309563"/>
                <a:gd name="connsiteY1" fmla="*/ 0 h 80962"/>
                <a:gd name="connsiteX2" fmla="*/ 107156 w 309563"/>
                <a:gd name="connsiteY2" fmla="*/ 78581 h 80962"/>
                <a:gd name="connsiteX3" fmla="*/ 178594 w 309563"/>
                <a:gd name="connsiteY3" fmla="*/ 4762 h 80962"/>
                <a:gd name="connsiteX4" fmla="*/ 219075 w 309563"/>
                <a:gd name="connsiteY4" fmla="*/ 80962 h 80962"/>
                <a:gd name="connsiteX5" fmla="*/ 309563 w 309563"/>
                <a:gd name="connsiteY5" fmla="*/ 14287 h 80962"/>
                <a:gd name="connsiteX0" fmla="*/ 0 w 316992"/>
                <a:gd name="connsiteY0" fmla="*/ 76200 h 80962"/>
                <a:gd name="connsiteX1" fmla="*/ 71438 w 316992"/>
                <a:gd name="connsiteY1" fmla="*/ 0 h 80962"/>
                <a:gd name="connsiteX2" fmla="*/ 107156 w 316992"/>
                <a:gd name="connsiteY2" fmla="*/ 78581 h 80962"/>
                <a:gd name="connsiteX3" fmla="*/ 178594 w 316992"/>
                <a:gd name="connsiteY3" fmla="*/ 4762 h 80962"/>
                <a:gd name="connsiteX4" fmla="*/ 219075 w 316992"/>
                <a:gd name="connsiteY4" fmla="*/ 80962 h 80962"/>
                <a:gd name="connsiteX5" fmla="*/ 309563 w 316992"/>
                <a:gd name="connsiteY5" fmla="*/ 14287 h 80962"/>
                <a:gd name="connsiteX6" fmla="*/ 311946 w 316992"/>
                <a:gd name="connsiteY6" fmla="*/ 21432 h 80962"/>
                <a:gd name="connsiteX0" fmla="*/ 0 w 364333"/>
                <a:gd name="connsiteY0" fmla="*/ 76200 h 80962"/>
                <a:gd name="connsiteX1" fmla="*/ 71438 w 364333"/>
                <a:gd name="connsiteY1" fmla="*/ 0 h 80962"/>
                <a:gd name="connsiteX2" fmla="*/ 107156 w 364333"/>
                <a:gd name="connsiteY2" fmla="*/ 78581 h 80962"/>
                <a:gd name="connsiteX3" fmla="*/ 178594 w 364333"/>
                <a:gd name="connsiteY3" fmla="*/ 4762 h 80962"/>
                <a:gd name="connsiteX4" fmla="*/ 219075 w 364333"/>
                <a:gd name="connsiteY4" fmla="*/ 80962 h 80962"/>
                <a:gd name="connsiteX5" fmla="*/ 309563 w 364333"/>
                <a:gd name="connsiteY5" fmla="*/ 14287 h 80962"/>
                <a:gd name="connsiteX6" fmla="*/ 364333 w 364333"/>
                <a:gd name="connsiteY6" fmla="*/ 76201 h 80962"/>
                <a:gd name="connsiteX0" fmla="*/ 0 w 364333"/>
                <a:gd name="connsiteY0" fmla="*/ 76200 h 78581"/>
                <a:gd name="connsiteX1" fmla="*/ 71438 w 364333"/>
                <a:gd name="connsiteY1" fmla="*/ 0 h 78581"/>
                <a:gd name="connsiteX2" fmla="*/ 107156 w 364333"/>
                <a:gd name="connsiteY2" fmla="*/ 78581 h 78581"/>
                <a:gd name="connsiteX3" fmla="*/ 178594 w 364333"/>
                <a:gd name="connsiteY3" fmla="*/ 4762 h 78581"/>
                <a:gd name="connsiteX4" fmla="*/ 226219 w 364333"/>
                <a:gd name="connsiteY4" fmla="*/ 76200 h 78581"/>
                <a:gd name="connsiteX5" fmla="*/ 309563 w 364333"/>
                <a:gd name="connsiteY5" fmla="*/ 14287 h 78581"/>
                <a:gd name="connsiteX6" fmla="*/ 364333 w 364333"/>
                <a:gd name="connsiteY6" fmla="*/ 76201 h 7858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26219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11944 w 364333"/>
                <a:gd name="connsiteY5" fmla="*/ 7143 h 76201"/>
                <a:gd name="connsiteX6" fmla="*/ 364333 w 364333"/>
                <a:gd name="connsiteY6" fmla="*/ 76201 h 76201"/>
                <a:gd name="connsiteX0" fmla="*/ 0 w 311944"/>
                <a:gd name="connsiteY0" fmla="*/ 76200 h 76200"/>
                <a:gd name="connsiteX1" fmla="*/ 71438 w 311944"/>
                <a:gd name="connsiteY1" fmla="*/ 0 h 76200"/>
                <a:gd name="connsiteX2" fmla="*/ 121444 w 311944"/>
                <a:gd name="connsiteY2" fmla="*/ 76199 h 76200"/>
                <a:gd name="connsiteX3" fmla="*/ 178594 w 311944"/>
                <a:gd name="connsiteY3" fmla="*/ 4762 h 76200"/>
                <a:gd name="connsiteX4" fmla="*/ 242888 w 311944"/>
                <a:gd name="connsiteY4" fmla="*/ 76200 h 76200"/>
                <a:gd name="connsiteX5" fmla="*/ 311944 w 311944"/>
                <a:gd name="connsiteY5" fmla="*/ 7143 h 76200"/>
                <a:gd name="connsiteX0" fmla="*/ 0 w 321469"/>
                <a:gd name="connsiteY0" fmla="*/ 78582 h 78582"/>
                <a:gd name="connsiteX1" fmla="*/ 71438 w 321469"/>
                <a:gd name="connsiteY1" fmla="*/ 2382 h 78582"/>
                <a:gd name="connsiteX2" fmla="*/ 121444 w 321469"/>
                <a:gd name="connsiteY2" fmla="*/ 78581 h 78582"/>
                <a:gd name="connsiteX3" fmla="*/ 178594 w 321469"/>
                <a:gd name="connsiteY3" fmla="*/ 7144 h 78582"/>
                <a:gd name="connsiteX4" fmla="*/ 242888 w 321469"/>
                <a:gd name="connsiteY4" fmla="*/ 78582 h 78582"/>
                <a:gd name="connsiteX5" fmla="*/ 321469 w 321469"/>
                <a:gd name="connsiteY5" fmla="*/ 0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469" h="78582">
                  <a:moveTo>
                    <a:pt x="0" y="78582"/>
                  </a:moveTo>
                  <a:lnTo>
                    <a:pt x="71438" y="2382"/>
                  </a:lnTo>
                  <a:lnTo>
                    <a:pt x="121444" y="78581"/>
                  </a:lnTo>
                  <a:lnTo>
                    <a:pt x="178594" y="7144"/>
                  </a:lnTo>
                  <a:lnTo>
                    <a:pt x="242888" y="78582"/>
                  </a:lnTo>
                  <a:lnTo>
                    <a:pt x="3214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4724588" y="4757148"/>
            <a:ext cx="321469" cy="1080680"/>
            <a:chOff x="10769081" y="4598503"/>
            <a:chExt cx="321469" cy="1080680"/>
          </a:xfrm>
        </p:grpSpPr>
        <p:sp>
          <p:nvSpPr>
            <p:cNvPr id="119" name="Rectangle 41"/>
            <p:cNvSpPr/>
            <p:nvPr/>
          </p:nvSpPr>
          <p:spPr>
            <a:xfrm rot="5400000">
              <a:off x="10422998" y="5012740"/>
              <a:ext cx="1012527" cy="320360"/>
            </a:xfrm>
            <a:custGeom>
              <a:avLst/>
              <a:gdLst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" fmla="*/ 1012527 w 1103967"/>
                <a:gd name="connsiteY0" fmla="*/ 317979 h 409419"/>
                <a:gd name="connsiteX1" fmla="*/ 0 w 1103967"/>
                <a:gd name="connsiteY1" fmla="*/ 317979 h 409419"/>
                <a:gd name="connsiteX2" fmla="*/ 0 w 1103967"/>
                <a:gd name="connsiteY2" fmla="*/ 0 h 409419"/>
                <a:gd name="connsiteX3" fmla="*/ 1012527 w 1103967"/>
                <a:gd name="connsiteY3" fmla="*/ 0 h 409419"/>
                <a:gd name="connsiteX4" fmla="*/ 1103967 w 1103967"/>
                <a:gd name="connsiteY4" fmla="*/ 409419 h 409419"/>
                <a:gd name="connsiteX0" fmla="*/ 1012527 w 1012527"/>
                <a:gd name="connsiteY0" fmla="*/ 317979 h 317979"/>
                <a:gd name="connsiteX1" fmla="*/ 0 w 1012527"/>
                <a:gd name="connsiteY1" fmla="*/ 317979 h 317979"/>
                <a:gd name="connsiteX2" fmla="*/ 0 w 1012527"/>
                <a:gd name="connsiteY2" fmla="*/ 0 h 317979"/>
                <a:gd name="connsiteX3" fmla="*/ 1012527 w 1012527"/>
                <a:gd name="connsiteY3" fmla="*/ 0 h 317979"/>
                <a:gd name="connsiteX0" fmla="*/ 1012527 w 1012527"/>
                <a:gd name="connsiteY0" fmla="*/ 320360 h 320360"/>
                <a:gd name="connsiteX1" fmla="*/ 0 w 1012527"/>
                <a:gd name="connsiteY1" fmla="*/ 320360 h 320360"/>
                <a:gd name="connsiteX2" fmla="*/ 0 w 1012527"/>
                <a:gd name="connsiteY2" fmla="*/ 2381 h 320360"/>
                <a:gd name="connsiteX3" fmla="*/ 933945 w 1012527"/>
                <a:gd name="connsiteY3" fmla="*/ 0 h 320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2527" h="320360">
                  <a:moveTo>
                    <a:pt x="1012527" y="320360"/>
                  </a:moveTo>
                  <a:lnTo>
                    <a:pt x="0" y="320360"/>
                  </a:lnTo>
                  <a:lnTo>
                    <a:pt x="0" y="2381"/>
                  </a:lnTo>
                  <a:lnTo>
                    <a:pt x="933945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10769081" y="4939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10769081" y="5193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10769081" y="5463280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/>
            <p:cNvSpPr/>
            <p:nvPr/>
          </p:nvSpPr>
          <p:spPr>
            <a:xfrm>
              <a:off x="10785915" y="459850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0781121" y="4882454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26" name="Freeform 125"/>
            <p:cNvSpPr/>
            <p:nvPr/>
          </p:nvSpPr>
          <p:spPr>
            <a:xfrm>
              <a:off x="10769081" y="5600370"/>
              <a:ext cx="321469" cy="78582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" fmla="*/ 0 w 369096"/>
                <a:gd name="connsiteY0" fmla="*/ 76200 h 111918"/>
                <a:gd name="connsiteX1" fmla="*/ 71438 w 369096"/>
                <a:gd name="connsiteY1" fmla="*/ 0 h 111918"/>
                <a:gd name="connsiteX2" fmla="*/ 107156 w 369096"/>
                <a:gd name="connsiteY2" fmla="*/ 78581 h 111918"/>
                <a:gd name="connsiteX3" fmla="*/ 178594 w 369096"/>
                <a:gd name="connsiteY3" fmla="*/ 4762 h 111918"/>
                <a:gd name="connsiteX4" fmla="*/ 219075 w 369096"/>
                <a:gd name="connsiteY4" fmla="*/ 80962 h 111918"/>
                <a:gd name="connsiteX5" fmla="*/ 309563 w 369096"/>
                <a:gd name="connsiteY5" fmla="*/ 14287 h 111918"/>
                <a:gd name="connsiteX6" fmla="*/ 369094 w 369096"/>
                <a:gd name="connsiteY6" fmla="*/ 111918 h 111918"/>
                <a:gd name="connsiteX0" fmla="*/ 0 w 361953"/>
                <a:gd name="connsiteY0" fmla="*/ 76200 h 107155"/>
                <a:gd name="connsiteX1" fmla="*/ 71438 w 361953"/>
                <a:gd name="connsiteY1" fmla="*/ 0 h 107155"/>
                <a:gd name="connsiteX2" fmla="*/ 107156 w 361953"/>
                <a:gd name="connsiteY2" fmla="*/ 78581 h 107155"/>
                <a:gd name="connsiteX3" fmla="*/ 178594 w 361953"/>
                <a:gd name="connsiteY3" fmla="*/ 4762 h 107155"/>
                <a:gd name="connsiteX4" fmla="*/ 219075 w 361953"/>
                <a:gd name="connsiteY4" fmla="*/ 80962 h 107155"/>
                <a:gd name="connsiteX5" fmla="*/ 309563 w 361953"/>
                <a:gd name="connsiteY5" fmla="*/ 14287 h 107155"/>
                <a:gd name="connsiteX6" fmla="*/ 361950 w 361953"/>
                <a:gd name="connsiteY6" fmla="*/ 107155 h 107155"/>
                <a:gd name="connsiteX0" fmla="*/ 0 w 361950"/>
                <a:gd name="connsiteY0" fmla="*/ 76200 h 107155"/>
                <a:gd name="connsiteX1" fmla="*/ 71438 w 361950"/>
                <a:gd name="connsiteY1" fmla="*/ 0 h 107155"/>
                <a:gd name="connsiteX2" fmla="*/ 107156 w 361950"/>
                <a:gd name="connsiteY2" fmla="*/ 78581 h 107155"/>
                <a:gd name="connsiteX3" fmla="*/ 178594 w 361950"/>
                <a:gd name="connsiteY3" fmla="*/ 4762 h 107155"/>
                <a:gd name="connsiteX4" fmla="*/ 219075 w 361950"/>
                <a:gd name="connsiteY4" fmla="*/ 80962 h 107155"/>
                <a:gd name="connsiteX5" fmla="*/ 309563 w 361950"/>
                <a:gd name="connsiteY5" fmla="*/ 14287 h 107155"/>
                <a:gd name="connsiteX6" fmla="*/ 361950 w 361950"/>
                <a:gd name="connsiteY6" fmla="*/ 107155 h 107155"/>
                <a:gd name="connsiteX0" fmla="*/ 0 w 309563"/>
                <a:gd name="connsiteY0" fmla="*/ 76200 h 80962"/>
                <a:gd name="connsiteX1" fmla="*/ 71438 w 309563"/>
                <a:gd name="connsiteY1" fmla="*/ 0 h 80962"/>
                <a:gd name="connsiteX2" fmla="*/ 107156 w 309563"/>
                <a:gd name="connsiteY2" fmla="*/ 78581 h 80962"/>
                <a:gd name="connsiteX3" fmla="*/ 178594 w 309563"/>
                <a:gd name="connsiteY3" fmla="*/ 4762 h 80962"/>
                <a:gd name="connsiteX4" fmla="*/ 219075 w 309563"/>
                <a:gd name="connsiteY4" fmla="*/ 80962 h 80962"/>
                <a:gd name="connsiteX5" fmla="*/ 309563 w 309563"/>
                <a:gd name="connsiteY5" fmla="*/ 14287 h 80962"/>
                <a:gd name="connsiteX0" fmla="*/ 0 w 316992"/>
                <a:gd name="connsiteY0" fmla="*/ 76200 h 80962"/>
                <a:gd name="connsiteX1" fmla="*/ 71438 w 316992"/>
                <a:gd name="connsiteY1" fmla="*/ 0 h 80962"/>
                <a:gd name="connsiteX2" fmla="*/ 107156 w 316992"/>
                <a:gd name="connsiteY2" fmla="*/ 78581 h 80962"/>
                <a:gd name="connsiteX3" fmla="*/ 178594 w 316992"/>
                <a:gd name="connsiteY3" fmla="*/ 4762 h 80962"/>
                <a:gd name="connsiteX4" fmla="*/ 219075 w 316992"/>
                <a:gd name="connsiteY4" fmla="*/ 80962 h 80962"/>
                <a:gd name="connsiteX5" fmla="*/ 309563 w 316992"/>
                <a:gd name="connsiteY5" fmla="*/ 14287 h 80962"/>
                <a:gd name="connsiteX6" fmla="*/ 311946 w 316992"/>
                <a:gd name="connsiteY6" fmla="*/ 21432 h 80962"/>
                <a:gd name="connsiteX0" fmla="*/ 0 w 364333"/>
                <a:gd name="connsiteY0" fmla="*/ 76200 h 80962"/>
                <a:gd name="connsiteX1" fmla="*/ 71438 w 364333"/>
                <a:gd name="connsiteY1" fmla="*/ 0 h 80962"/>
                <a:gd name="connsiteX2" fmla="*/ 107156 w 364333"/>
                <a:gd name="connsiteY2" fmla="*/ 78581 h 80962"/>
                <a:gd name="connsiteX3" fmla="*/ 178594 w 364333"/>
                <a:gd name="connsiteY3" fmla="*/ 4762 h 80962"/>
                <a:gd name="connsiteX4" fmla="*/ 219075 w 364333"/>
                <a:gd name="connsiteY4" fmla="*/ 80962 h 80962"/>
                <a:gd name="connsiteX5" fmla="*/ 309563 w 364333"/>
                <a:gd name="connsiteY5" fmla="*/ 14287 h 80962"/>
                <a:gd name="connsiteX6" fmla="*/ 364333 w 364333"/>
                <a:gd name="connsiteY6" fmla="*/ 76201 h 80962"/>
                <a:gd name="connsiteX0" fmla="*/ 0 w 364333"/>
                <a:gd name="connsiteY0" fmla="*/ 76200 h 78581"/>
                <a:gd name="connsiteX1" fmla="*/ 71438 w 364333"/>
                <a:gd name="connsiteY1" fmla="*/ 0 h 78581"/>
                <a:gd name="connsiteX2" fmla="*/ 107156 w 364333"/>
                <a:gd name="connsiteY2" fmla="*/ 78581 h 78581"/>
                <a:gd name="connsiteX3" fmla="*/ 178594 w 364333"/>
                <a:gd name="connsiteY3" fmla="*/ 4762 h 78581"/>
                <a:gd name="connsiteX4" fmla="*/ 226219 w 364333"/>
                <a:gd name="connsiteY4" fmla="*/ 76200 h 78581"/>
                <a:gd name="connsiteX5" fmla="*/ 309563 w 364333"/>
                <a:gd name="connsiteY5" fmla="*/ 14287 h 78581"/>
                <a:gd name="connsiteX6" fmla="*/ 364333 w 364333"/>
                <a:gd name="connsiteY6" fmla="*/ 76201 h 7858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26219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11944 w 364333"/>
                <a:gd name="connsiteY5" fmla="*/ 7143 h 76201"/>
                <a:gd name="connsiteX6" fmla="*/ 364333 w 364333"/>
                <a:gd name="connsiteY6" fmla="*/ 76201 h 76201"/>
                <a:gd name="connsiteX0" fmla="*/ 0 w 311944"/>
                <a:gd name="connsiteY0" fmla="*/ 76200 h 76200"/>
                <a:gd name="connsiteX1" fmla="*/ 71438 w 311944"/>
                <a:gd name="connsiteY1" fmla="*/ 0 h 76200"/>
                <a:gd name="connsiteX2" fmla="*/ 121444 w 311944"/>
                <a:gd name="connsiteY2" fmla="*/ 76199 h 76200"/>
                <a:gd name="connsiteX3" fmla="*/ 178594 w 311944"/>
                <a:gd name="connsiteY3" fmla="*/ 4762 h 76200"/>
                <a:gd name="connsiteX4" fmla="*/ 242888 w 311944"/>
                <a:gd name="connsiteY4" fmla="*/ 76200 h 76200"/>
                <a:gd name="connsiteX5" fmla="*/ 311944 w 311944"/>
                <a:gd name="connsiteY5" fmla="*/ 7143 h 76200"/>
                <a:gd name="connsiteX0" fmla="*/ 0 w 321469"/>
                <a:gd name="connsiteY0" fmla="*/ 78582 h 78582"/>
                <a:gd name="connsiteX1" fmla="*/ 71438 w 321469"/>
                <a:gd name="connsiteY1" fmla="*/ 2382 h 78582"/>
                <a:gd name="connsiteX2" fmla="*/ 121444 w 321469"/>
                <a:gd name="connsiteY2" fmla="*/ 78581 h 78582"/>
                <a:gd name="connsiteX3" fmla="*/ 178594 w 321469"/>
                <a:gd name="connsiteY3" fmla="*/ 7144 h 78582"/>
                <a:gd name="connsiteX4" fmla="*/ 242888 w 321469"/>
                <a:gd name="connsiteY4" fmla="*/ 78582 h 78582"/>
                <a:gd name="connsiteX5" fmla="*/ 321469 w 321469"/>
                <a:gd name="connsiteY5" fmla="*/ 0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469" h="78582">
                  <a:moveTo>
                    <a:pt x="0" y="78582"/>
                  </a:moveTo>
                  <a:lnTo>
                    <a:pt x="71438" y="2382"/>
                  </a:lnTo>
                  <a:lnTo>
                    <a:pt x="121444" y="78581"/>
                  </a:lnTo>
                  <a:lnTo>
                    <a:pt x="178594" y="7144"/>
                  </a:lnTo>
                  <a:lnTo>
                    <a:pt x="242888" y="78582"/>
                  </a:lnTo>
                  <a:lnTo>
                    <a:pt x="3214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5654719" y="4756917"/>
            <a:ext cx="321469" cy="1080680"/>
            <a:chOff x="10769081" y="4598503"/>
            <a:chExt cx="321469" cy="1080680"/>
          </a:xfrm>
        </p:grpSpPr>
        <p:sp>
          <p:nvSpPr>
            <p:cNvPr id="128" name="Rectangle 41"/>
            <p:cNvSpPr/>
            <p:nvPr/>
          </p:nvSpPr>
          <p:spPr>
            <a:xfrm rot="5400000">
              <a:off x="10422998" y="5012740"/>
              <a:ext cx="1012527" cy="320360"/>
            </a:xfrm>
            <a:custGeom>
              <a:avLst/>
              <a:gdLst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" fmla="*/ 1012527 w 1103967"/>
                <a:gd name="connsiteY0" fmla="*/ 317979 h 409419"/>
                <a:gd name="connsiteX1" fmla="*/ 0 w 1103967"/>
                <a:gd name="connsiteY1" fmla="*/ 317979 h 409419"/>
                <a:gd name="connsiteX2" fmla="*/ 0 w 1103967"/>
                <a:gd name="connsiteY2" fmla="*/ 0 h 409419"/>
                <a:gd name="connsiteX3" fmla="*/ 1012527 w 1103967"/>
                <a:gd name="connsiteY3" fmla="*/ 0 h 409419"/>
                <a:gd name="connsiteX4" fmla="*/ 1103967 w 1103967"/>
                <a:gd name="connsiteY4" fmla="*/ 409419 h 409419"/>
                <a:gd name="connsiteX0" fmla="*/ 1012527 w 1012527"/>
                <a:gd name="connsiteY0" fmla="*/ 317979 h 317979"/>
                <a:gd name="connsiteX1" fmla="*/ 0 w 1012527"/>
                <a:gd name="connsiteY1" fmla="*/ 317979 h 317979"/>
                <a:gd name="connsiteX2" fmla="*/ 0 w 1012527"/>
                <a:gd name="connsiteY2" fmla="*/ 0 h 317979"/>
                <a:gd name="connsiteX3" fmla="*/ 1012527 w 1012527"/>
                <a:gd name="connsiteY3" fmla="*/ 0 h 317979"/>
                <a:gd name="connsiteX0" fmla="*/ 1012527 w 1012527"/>
                <a:gd name="connsiteY0" fmla="*/ 320360 h 320360"/>
                <a:gd name="connsiteX1" fmla="*/ 0 w 1012527"/>
                <a:gd name="connsiteY1" fmla="*/ 320360 h 320360"/>
                <a:gd name="connsiteX2" fmla="*/ 0 w 1012527"/>
                <a:gd name="connsiteY2" fmla="*/ 2381 h 320360"/>
                <a:gd name="connsiteX3" fmla="*/ 933945 w 1012527"/>
                <a:gd name="connsiteY3" fmla="*/ 0 h 320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2527" h="320360">
                  <a:moveTo>
                    <a:pt x="1012527" y="320360"/>
                  </a:moveTo>
                  <a:lnTo>
                    <a:pt x="0" y="320360"/>
                  </a:lnTo>
                  <a:lnTo>
                    <a:pt x="0" y="2381"/>
                  </a:lnTo>
                  <a:lnTo>
                    <a:pt x="933945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10769081" y="4939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10769081" y="5193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10769081" y="5463280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Rectangle 131"/>
            <p:cNvSpPr/>
            <p:nvPr/>
          </p:nvSpPr>
          <p:spPr>
            <a:xfrm>
              <a:off x="10785915" y="4598503"/>
              <a:ext cx="296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35" name="Freeform 134"/>
            <p:cNvSpPr/>
            <p:nvPr/>
          </p:nvSpPr>
          <p:spPr>
            <a:xfrm>
              <a:off x="10769081" y="5600370"/>
              <a:ext cx="321469" cy="78582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" fmla="*/ 0 w 369096"/>
                <a:gd name="connsiteY0" fmla="*/ 76200 h 111918"/>
                <a:gd name="connsiteX1" fmla="*/ 71438 w 369096"/>
                <a:gd name="connsiteY1" fmla="*/ 0 h 111918"/>
                <a:gd name="connsiteX2" fmla="*/ 107156 w 369096"/>
                <a:gd name="connsiteY2" fmla="*/ 78581 h 111918"/>
                <a:gd name="connsiteX3" fmla="*/ 178594 w 369096"/>
                <a:gd name="connsiteY3" fmla="*/ 4762 h 111918"/>
                <a:gd name="connsiteX4" fmla="*/ 219075 w 369096"/>
                <a:gd name="connsiteY4" fmla="*/ 80962 h 111918"/>
                <a:gd name="connsiteX5" fmla="*/ 309563 w 369096"/>
                <a:gd name="connsiteY5" fmla="*/ 14287 h 111918"/>
                <a:gd name="connsiteX6" fmla="*/ 369094 w 369096"/>
                <a:gd name="connsiteY6" fmla="*/ 111918 h 111918"/>
                <a:gd name="connsiteX0" fmla="*/ 0 w 361953"/>
                <a:gd name="connsiteY0" fmla="*/ 76200 h 107155"/>
                <a:gd name="connsiteX1" fmla="*/ 71438 w 361953"/>
                <a:gd name="connsiteY1" fmla="*/ 0 h 107155"/>
                <a:gd name="connsiteX2" fmla="*/ 107156 w 361953"/>
                <a:gd name="connsiteY2" fmla="*/ 78581 h 107155"/>
                <a:gd name="connsiteX3" fmla="*/ 178594 w 361953"/>
                <a:gd name="connsiteY3" fmla="*/ 4762 h 107155"/>
                <a:gd name="connsiteX4" fmla="*/ 219075 w 361953"/>
                <a:gd name="connsiteY4" fmla="*/ 80962 h 107155"/>
                <a:gd name="connsiteX5" fmla="*/ 309563 w 361953"/>
                <a:gd name="connsiteY5" fmla="*/ 14287 h 107155"/>
                <a:gd name="connsiteX6" fmla="*/ 361950 w 361953"/>
                <a:gd name="connsiteY6" fmla="*/ 107155 h 107155"/>
                <a:gd name="connsiteX0" fmla="*/ 0 w 361950"/>
                <a:gd name="connsiteY0" fmla="*/ 76200 h 107155"/>
                <a:gd name="connsiteX1" fmla="*/ 71438 w 361950"/>
                <a:gd name="connsiteY1" fmla="*/ 0 h 107155"/>
                <a:gd name="connsiteX2" fmla="*/ 107156 w 361950"/>
                <a:gd name="connsiteY2" fmla="*/ 78581 h 107155"/>
                <a:gd name="connsiteX3" fmla="*/ 178594 w 361950"/>
                <a:gd name="connsiteY3" fmla="*/ 4762 h 107155"/>
                <a:gd name="connsiteX4" fmla="*/ 219075 w 361950"/>
                <a:gd name="connsiteY4" fmla="*/ 80962 h 107155"/>
                <a:gd name="connsiteX5" fmla="*/ 309563 w 361950"/>
                <a:gd name="connsiteY5" fmla="*/ 14287 h 107155"/>
                <a:gd name="connsiteX6" fmla="*/ 361950 w 361950"/>
                <a:gd name="connsiteY6" fmla="*/ 107155 h 107155"/>
                <a:gd name="connsiteX0" fmla="*/ 0 w 309563"/>
                <a:gd name="connsiteY0" fmla="*/ 76200 h 80962"/>
                <a:gd name="connsiteX1" fmla="*/ 71438 w 309563"/>
                <a:gd name="connsiteY1" fmla="*/ 0 h 80962"/>
                <a:gd name="connsiteX2" fmla="*/ 107156 w 309563"/>
                <a:gd name="connsiteY2" fmla="*/ 78581 h 80962"/>
                <a:gd name="connsiteX3" fmla="*/ 178594 w 309563"/>
                <a:gd name="connsiteY3" fmla="*/ 4762 h 80962"/>
                <a:gd name="connsiteX4" fmla="*/ 219075 w 309563"/>
                <a:gd name="connsiteY4" fmla="*/ 80962 h 80962"/>
                <a:gd name="connsiteX5" fmla="*/ 309563 w 309563"/>
                <a:gd name="connsiteY5" fmla="*/ 14287 h 80962"/>
                <a:gd name="connsiteX0" fmla="*/ 0 w 316992"/>
                <a:gd name="connsiteY0" fmla="*/ 76200 h 80962"/>
                <a:gd name="connsiteX1" fmla="*/ 71438 w 316992"/>
                <a:gd name="connsiteY1" fmla="*/ 0 h 80962"/>
                <a:gd name="connsiteX2" fmla="*/ 107156 w 316992"/>
                <a:gd name="connsiteY2" fmla="*/ 78581 h 80962"/>
                <a:gd name="connsiteX3" fmla="*/ 178594 w 316992"/>
                <a:gd name="connsiteY3" fmla="*/ 4762 h 80962"/>
                <a:gd name="connsiteX4" fmla="*/ 219075 w 316992"/>
                <a:gd name="connsiteY4" fmla="*/ 80962 h 80962"/>
                <a:gd name="connsiteX5" fmla="*/ 309563 w 316992"/>
                <a:gd name="connsiteY5" fmla="*/ 14287 h 80962"/>
                <a:gd name="connsiteX6" fmla="*/ 311946 w 316992"/>
                <a:gd name="connsiteY6" fmla="*/ 21432 h 80962"/>
                <a:gd name="connsiteX0" fmla="*/ 0 w 364333"/>
                <a:gd name="connsiteY0" fmla="*/ 76200 h 80962"/>
                <a:gd name="connsiteX1" fmla="*/ 71438 w 364333"/>
                <a:gd name="connsiteY1" fmla="*/ 0 h 80962"/>
                <a:gd name="connsiteX2" fmla="*/ 107156 w 364333"/>
                <a:gd name="connsiteY2" fmla="*/ 78581 h 80962"/>
                <a:gd name="connsiteX3" fmla="*/ 178594 w 364333"/>
                <a:gd name="connsiteY3" fmla="*/ 4762 h 80962"/>
                <a:gd name="connsiteX4" fmla="*/ 219075 w 364333"/>
                <a:gd name="connsiteY4" fmla="*/ 80962 h 80962"/>
                <a:gd name="connsiteX5" fmla="*/ 309563 w 364333"/>
                <a:gd name="connsiteY5" fmla="*/ 14287 h 80962"/>
                <a:gd name="connsiteX6" fmla="*/ 364333 w 364333"/>
                <a:gd name="connsiteY6" fmla="*/ 76201 h 80962"/>
                <a:gd name="connsiteX0" fmla="*/ 0 w 364333"/>
                <a:gd name="connsiteY0" fmla="*/ 76200 h 78581"/>
                <a:gd name="connsiteX1" fmla="*/ 71438 w 364333"/>
                <a:gd name="connsiteY1" fmla="*/ 0 h 78581"/>
                <a:gd name="connsiteX2" fmla="*/ 107156 w 364333"/>
                <a:gd name="connsiteY2" fmla="*/ 78581 h 78581"/>
                <a:gd name="connsiteX3" fmla="*/ 178594 w 364333"/>
                <a:gd name="connsiteY3" fmla="*/ 4762 h 78581"/>
                <a:gd name="connsiteX4" fmla="*/ 226219 w 364333"/>
                <a:gd name="connsiteY4" fmla="*/ 76200 h 78581"/>
                <a:gd name="connsiteX5" fmla="*/ 309563 w 364333"/>
                <a:gd name="connsiteY5" fmla="*/ 14287 h 78581"/>
                <a:gd name="connsiteX6" fmla="*/ 364333 w 364333"/>
                <a:gd name="connsiteY6" fmla="*/ 76201 h 7858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26219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11944 w 364333"/>
                <a:gd name="connsiteY5" fmla="*/ 7143 h 76201"/>
                <a:gd name="connsiteX6" fmla="*/ 364333 w 364333"/>
                <a:gd name="connsiteY6" fmla="*/ 76201 h 76201"/>
                <a:gd name="connsiteX0" fmla="*/ 0 w 311944"/>
                <a:gd name="connsiteY0" fmla="*/ 76200 h 76200"/>
                <a:gd name="connsiteX1" fmla="*/ 71438 w 311944"/>
                <a:gd name="connsiteY1" fmla="*/ 0 h 76200"/>
                <a:gd name="connsiteX2" fmla="*/ 121444 w 311944"/>
                <a:gd name="connsiteY2" fmla="*/ 76199 h 76200"/>
                <a:gd name="connsiteX3" fmla="*/ 178594 w 311944"/>
                <a:gd name="connsiteY3" fmla="*/ 4762 h 76200"/>
                <a:gd name="connsiteX4" fmla="*/ 242888 w 311944"/>
                <a:gd name="connsiteY4" fmla="*/ 76200 h 76200"/>
                <a:gd name="connsiteX5" fmla="*/ 311944 w 311944"/>
                <a:gd name="connsiteY5" fmla="*/ 7143 h 76200"/>
                <a:gd name="connsiteX0" fmla="*/ 0 w 321469"/>
                <a:gd name="connsiteY0" fmla="*/ 78582 h 78582"/>
                <a:gd name="connsiteX1" fmla="*/ 71438 w 321469"/>
                <a:gd name="connsiteY1" fmla="*/ 2382 h 78582"/>
                <a:gd name="connsiteX2" fmla="*/ 121444 w 321469"/>
                <a:gd name="connsiteY2" fmla="*/ 78581 h 78582"/>
                <a:gd name="connsiteX3" fmla="*/ 178594 w 321469"/>
                <a:gd name="connsiteY3" fmla="*/ 7144 h 78582"/>
                <a:gd name="connsiteX4" fmla="*/ 242888 w 321469"/>
                <a:gd name="connsiteY4" fmla="*/ 78582 h 78582"/>
                <a:gd name="connsiteX5" fmla="*/ 321469 w 321469"/>
                <a:gd name="connsiteY5" fmla="*/ 0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469" h="78582">
                  <a:moveTo>
                    <a:pt x="0" y="78582"/>
                  </a:moveTo>
                  <a:lnTo>
                    <a:pt x="71438" y="2382"/>
                  </a:lnTo>
                  <a:lnTo>
                    <a:pt x="121444" y="78581"/>
                  </a:lnTo>
                  <a:lnTo>
                    <a:pt x="178594" y="7144"/>
                  </a:lnTo>
                  <a:lnTo>
                    <a:pt x="242888" y="78582"/>
                  </a:lnTo>
                  <a:lnTo>
                    <a:pt x="3214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6542212" y="4764040"/>
            <a:ext cx="324946" cy="1080680"/>
            <a:chOff x="10769081" y="4598503"/>
            <a:chExt cx="324946" cy="1080680"/>
          </a:xfrm>
        </p:grpSpPr>
        <p:sp>
          <p:nvSpPr>
            <p:cNvPr id="146" name="Rectangle 41"/>
            <p:cNvSpPr/>
            <p:nvPr/>
          </p:nvSpPr>
          <p:spPr>
            <a:xfrm rot="5400000">
              <a:off x="10422998" y="5012740"/>
              <a:ext cx="1012527" cy="320360"/>
            </a:xfrm>
            <a:custGeom>
              <a:avLst/>
              <a:gdLst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" fmla="*/ 1012527 w 1103967"/>
                <a:gd name="connsiteY0" fmla="*/ 317979 h 409419"/>
                <a:gd name="connsiteX1" fmla="*/ 0 w 1103967"/>
                <a:gd name="connsiteY1" fmla="*/ 317979 h 409419"/>
                <a:gd name="connsiteX2" fmla="*/ 0 w 1103967"/>
                <a:gd name="connsiteY2" fmla="*/ 0 h 409419"/>
                <a:gd name="connsiteX3" fmla="*/ 1012527 w 1103967"/>
                <a:gd name="connsiteY3" fmla="*/ 0 h 409419"/>
                <a:gd name="connsiteX4" fmla="*/ 1103967 w 1103967"/>
                <a:gd name="connsiteY4" fmla="*/ 409419 h 409419"/>
                <a:gd name="connsiteX0" fmla="*/ 1012527 w 1012527"/>
                <a:gd name="connsiteY0" fmla="*/ 317979 h 317979"/>
                <a:gd name="connsiteX1" fmla="*/ 0 w 1012527"/>
                <a:gd name="connsiteY1" fmla="*/ 317979 h 317979"/>
                <a:gd name="connsiteX2" fmla="*/ 0 w 1012527"/>
                <a:gd name="connsiteY2" fmla="*/ 0 h 317979"/>
                <a:gd name="connsiteX3" fmla="*/ 1012527 w 1012527"/>
                <a:gd name="connsiteY3" fmla="*/ 0 h 317979"/>
                <a:gd name="connsiteX0" fmla="*/ 1012527 w 1012527"/>
                <a:gd name="connsiteY0" fmla="*/ 320360 h 320360"/>
                <a:gd name="connsiteX1" fmla="*/ 0 w 1012527"/>
                <a:gd name="connsiteY1" fmla="*/ 320360 h 320360"/>
                <a:gd name="connsiteX2" fmla="*/ 0 w 1012527"/>
                <a:gd name="connsiteY2" fmla="*/ 2381 h 320360"/>
                <a:gd name="connsiteX3" fmla="*/ 933945 w 1012527"/>
                <a:gd name="connsiteY3" fmla="*/ 0 h 320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2527" h="320360">
                  <a:moveTo>
                    <a:pt x="1012527" y="320360"/>
                  </a:moveTo>
                  <a:lnTo>
                    <a:pt x="0" y="320360"/>
                  </a:lnTo>
                  <a:lnTo>
                    <a:pt x="0" y="2381"/>
                  </a:lnTo>
                  <a:lnTo>
                    <a:pt x="933945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10769081" y="4939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10769081" y="5193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10769081" y="5463280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Rectangle 149"/>
            <p:cNvSpPr/>
            <p:nvPr/>
          </p:nvSpPr>
          <p:spPr>
            <a:xfrm>
              <a:off x="10785915" y="4598503"/>
              <a:ext cx="296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10781121" y="4882454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pc="100" dirty="0"/>
                <a:t>×</a:t>
              </a:r>
              <a:endParaRPr lang="en-US" dirty="0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0780844" y="5145735"/>
              <a:ext cx="2904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53" name="Freeform 152"/>
            <p:cNvSpPr/>
            <p:nvPr/>
          </p:nvSpPr>
          <p:spPr>
            <a:xfrm>
              <a:off x="10769081" y="5600370"/>
              <a:ext cx="321469" cy="78582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" fmla="*/ 0 w 369096"/>
                <a:gd name="connsiteY0" fmla="*/ 76200 h 111918"/>
                <a:gd name="connsiteX1" fmla="*/ 71438 w 369096"/>
                <a:gd name="connsiteY1" fmla="*/ 0 h 111918"/>
                <a:gd name="connsiteX2" fmla="*/ 107156 w 369096"/>
                <a:gd name="connsiteY2" fmla="*/ 78581 h 111918"/>
                <a:gd name="connsiteX3" fmla="*/ 178594 w 369096"/>
                <a:gd name="connsiteY3" fmla="*/ 4762 h 111918"/>
                <a:gd name="connsiteX4" fmla="*/ 219075 w 369096"/>
                <a:gd name="connsiteY4" fmla="*/ 80962 h 111918"/>
                <a:gd name="connsiteX5" fmla="*/ 309563 w 369096"/>
                <a:gd name="connsiteY5" fmla="*/ 14287 h 111918"/>
                <a:gd name="connsiteX6" fmla="*/ 369094 w 369096"/>
                <a:gd name="connsiteY6" fmla="*/ 111918 h 111918"/>
                <a:gd name="connsiteX0" fmla="*/ 0 w 361953"/>
                <a:gd name="connsiteY0" fmla="*/ 76200 h 107155"/>
                <a:gd name="connsiteX1" fmla="*/ 71438 w 361953"/>
                <a:gd name="connsiteY1" fmla="*/ 0 h 107155"/>
                <a:gd name="connsiteX2" fmla="*/ 107156 w 361953"/>
                <a:gd name="connsiteY2" fmla="*/ 78581 h 107155"/>
                <a:gd name="connsiteX3" fmla="*/ 178594 w 361953"/>
                <a:gd name="connsiteY3" fmla="*/ 4762 h 107155"/>
                <a:gd name="connsiteX4" fmla="*/ 219075 w 361953"/>
                <a:gd name="connsiteY4" fmla="*/ 80962 h 107155"/>
                <a:gd name="connsiteX5" fmla="*/ 309563 w 361953"/>
                <a:gd name="connsiteY5" fmla="*/ 14287 h 107155"/>
                <a:gd name="connsiteX6" fmla="*/ 361950 w 361953"/>
                <a:gd name="connsiteY6" fmla="*/ 107155 h 107155"/>
                <a:gd name="connsiteX0" fmla="*/ 0 w 361950"/>
                <a:gd name="connsiteY0" fmla="*/ 76200 h 107155"/>
                <a:gd name="connsiteX1" fmla="*/ 71438 w 361950"/>
                <a:gd name="connsiteY1" fmla="*/ 0 h 107155"/>
                <a:gd name="connsiteX2" fmla="*/ 107156 w 361950"/>
                <a:gd name="connsiteY2" fmla="*/ 78581 h 107155"/>
                <a:gd name="connsiteX3" fmla="*/ 178594 w 361950"/>
                <a:gd name="connsiteY3" fmla="*/ 4762 h 107155"/>
                <a:gd name="connsiteX4" fmla="*/ 219075 w 361950"/>
                <a:gd name="connsiteY4" fmla="*/ 80962 h 107155"/>
                <a:gd name="connsiteX5" fmla="*/ 309563 w 361950"/>
                <a:gd name="connsiteY5" fmla="*/ 14287 h 107155"/>
                <a:gd name="connsiteX6" fmla="*/ 361950 w 361950"/>
                <a:gd name="connsiteY6" fmla="*/ 107155 h 107155"/>
                <a:gd name="connsiteX0" fmla="*/ 0 w 309563"/>
                <a:gd name="connsiteY0" fmla="*/ 76200 h 80962"/>
                <a:gd name="connsiteX1" fmla="*/ 71438 w 309563"/>
                <a:gd name="connsiteY1" fmla="*/ 0 h 80962"/>
                <a:gd name="connsiteX2" fmla="*/ 107156 w 309563"/>
                <a:gd name="connsiteY2" fmla="*/ 78581 h 80962"/>
                <a:gd name="connsiteX3" fmla="*/ 178594 w 309563"/>
                <a:gd name="connsiteY3" fmla="*/ 4762 h 80962"/>
                <a:gd name="connsiteX4" fmla="*/ 219075 w 309563"/>
                <a:gd name="connsiteY4" fmla="*/ 80962 h 80962"/>
                <a:gd name="connsiteX5" fmla="*/ 309563 w 309563"/>
                <a:gd name="connsiteY5" fmla="*/ 14287 h 80962"/>
                <a:gd name="connsiteX0" fmla="*/ 0 w 316992"/>
                <a:gd name="connsiteY0" fmla="*/ 76200 h 80962"/>
                <a:gd name="connsiteX1" fmla="*/ 71438 w 316992"/>
                <a:gd name="connsiteY1" fmla="*/ 0 h 80962"/>
                <a:gd name="connsiteX2" fmla="*/ 107156 w 316992"/>
                <a:gd name="connsiteY2" fmla="*/ 78581 h 80962"/>
                <a:gd name="connsiteX3" fmla="*/ 178594 w 316992"/>
                <a:gd name="connsiteY3" fmla="*/ 4762 h 80962"/>
                <a:gd name="connsiteX4" fmla="*/ 219075 w 316992"/>
                <a:gd name="connsiteY4" fmla="*/ 80962 h 80962"/>
                <a:gd name="connsiteX5" fmla="*/ 309563 w 316992"/>
                <a:gd name="connsiteY5" fmla="*/ 14287 h 80962"/>
                <a:gd name="connsiteX6" fmla="*/ 311946 w 316992"/>
                <a:gd name="connsiteY6" fmla="*/ 21432 h 80962"/>
                <a:gd name="connsiteX0" fmla="*/ 0 w 364333"/>
                <a:gd name="connsiteY0" fmla="*/ 76200 h 80962"/>
                <a:gd name="connsiteX1" fmla="*/ 71438 w 364333"/>
                <a:gd name="connsiteY1" fmla="*/ 0 h 80962"/>
                <a:gd name="connsiteX2" fmla="*/ 107156 w 364333"/>
                <a:gd name="connsiteY2" fmla="*/ 78581 h 80962"/>
                <a:gd name="connsiteX3" fmla="*/ 178594 w 364333"/>
                <a:gd name="connsiteY3" fmla="*/ 4762 h 80962"/>
                <a:gd name="connsiteX4" fmla="*/ 219075 w 364333"/>
                <a:gd name="connsiteY4" fmla="*/ 80962 h 80962"/>
                <a:gd name="connsiteX5" fmla="*/ 309563 w 364333"/>
                <a:gd name="connsiteY5" fmla="*/ 14287 h 80962"/>
                <a:gd name="connsiteX6" fmla="*/ 364333 w 364333"/>
                <a:gd name="connsiteY6" fmla="*/ 76201 h 80962"/>
                <a:gd name="connsiteX0" fmla="*/ 0 w 364333"/>
                <a:gd name="connsiteY0" fmla="*/ 76200 h 78581"/>
                <a:gd name="connsiteX1" fmla="*/ 71438 w 364333"/>
                <a:gd name="connsiteY1" fmla="*/ 0 h 78581"/>
                <a:gd name="connsiteX2" fmla="*/ 107156 w 364333"/>
                <a:gd name="connsiteY2" fmla="*/ 78581 h 78581"/>
                <a:gd name="connsiteX3" fmla="*/ 178594 w 364333"/>
                <a:gd name="connsiteY3" fmla="*/ 4762 h 78581"/>
                <a:gd name="connsiteX4" fmla="*/ 226219 w 364333"/>
                <a:gd name="connsiteY4" fmla="*/ 76200 h 78581"/>
                <a:gd name="connsiteX5" fmla="*/ 309563 w 364333"/>
                <a:gd name="connsiteY5" fmla="*/ 14287 h 78581"/>
                <a:gd name="connsiteX6" fmla="*/ 364333 w 364333"/>
                <a:gd name="connsiteY6" fmla="*/ 76201 h 7858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26219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11944 w 364333"/>
                <a:gd name="connsiteY5" fmla="*/ 7143 h 76201"/>
                <a:gd name="connsiteX6" fmla="*/ 364333 w 364333"/>
                <a:gd name="connsiteY6" fmla="*/ 76201 h 76201"/>
                <a:gd name="connsiteX0" fmla="*/ 0 w 311944"/>
                <a:gd name="connsiteY0" fmla="*/ 76200 h 76200"/>
                <a:gd name="connsiteX1" fmla="*/ 71438 w 311944"/>
                <a:gd name="connsiteY1" fmla="*/ 0 h 76200"/>
                <a:gd name="connsiteX2" fmla="*/ 121444 w 311944"/>
                <a:gd name="connsiteY2" fmla="*/ 76199 h 76200"/>
                <a:gd name="connsiteX3" fmla="*/ 178594 w 311944"/>
                <a:gd name="connsiteY3" fmla="*/ 4762 h 76200"/>
                <a:gd name="connsiteX4" fmla="*/ 242888 w 311944"/>
                <a:gd name="connsiteY4" fmla="*/ 76200 h 76200"/>
                <a:gd name="connsiteX5" fmla="*/ 311944 w 311944"/>
                <a:gd name="connsiteY5" fmla="*/ 7143 h 76200"/>
                <a:gd name="connsiteX0" fmla="*/ 0 w 321469"/>
                <a:gd name="connsiteY0" fmla="*/ 78582 h 78582"/>
                <a:gd name="connsiteX1" fmla="*/ 71438 w 321469"/>
                <a:gd name="connsiteY1" fmla="*/ 2382 h 78582"/>
                <a:gd name="connsiteX2" fmla="*/ 121444 w 321469"/>
                <a:gd name="connsiteY2" fmla="*/ 78581 h 78582"/>
                <a:gd name="connsiteX3" fmla="*/ 178594 w 321469"/>
                <a:gd name="connsiteY3" fmla="*/ 7144 h 78582"/>
                <a:gd name="connsiteX4" fmla="*/ 242888 w 321469"/>
                <a:gd name="connsiteY4" fmla="*/ 78582 h 78582"/>
                <a:gd name="connsiteX5" fmla="*/ 321469 w 321469"/>
                <a:gd name="connsiteY5" fmla="*/ 0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469" h="78582">
                  <a:moveTo>
                    <a:pt x="0" y="78582"/>
                  </a:moveTo>
                  <a:lnTo>
                    <a:pt x="71438" y="2382"/>
                  </a:lnTo>
                  <a:lnTo>
                    <a:pt x="121444" y="78581"/>
                  </a:lnTo>
                  <a:lnTo>
                    <a:pt x="178594" y="7144"/>
                  </a:lnTo>
                  <a:lnTo>
                    <a:pt x="242888" y="78582"/>
                  </a:lnTo>
                  <a:lnTo>
                    <a:pt x="3214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384812" y="4085115"/>
            <a:ext cx="1600406" cy="376469"/>
            <a:chOff x="2384812" y="4085115"/>
            <a:chExt cx="1600406" cy="376469"/>
          </a:xfrm>
        </p:grpSpPr>
        <p:sp>
          <p:nvSpPr>
            <p:cNvPr id="164" name="Rectangle 163"/>
            <p:cNvSpPr/>
            <p:nvPr/>
          </p:nvSpPr>
          <p:spPr>
            <a:xfrm>
              <a:off x="2384812" y="4136468"/>
              <a:ext cx="1600406" cy="3179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5" name="Straight Connector 164"/>
            <p:cNvCxnSpPr/>
            <p:nvPr/>
          </p:nvCxnSpPr>
          <p:spPr>
            <a:xfrm>
              <a:off x="2696782" y="4136468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3021304" y="4136468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3345826" y="4136468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3670348" y="4136468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Rectangle 169"/>
            <p:cNvSpPr/>
            <p:nvPr/>
          </p:nvSpPr>
          <p:spPr>
            <a:xfrm>
              <a:off x="2401508" y="4085115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2720828" y="4085115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3038529" y="408749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3366659" y="4092252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pc="100" dirty="0"/>
                <a:t>×</a:t>
              </a:r>
              <a:endParaRPr lang="en-US" dirty="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3683531" y="40922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8983939" y="596050"/>
            <a:ext cx="2283946" cy="1200329"/>
            <a:chOff x="8814008" y="1588522"/>
            <a:chExt cx="2283946" cy="1200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TextBox 176"/>
                <p:cNvSpPr txBox="1"/>
                <p:nvPr/>
              </p:nvSpPr>
              <p:spPr>
                <a:xfrm>
                  <a:off x="9513241" y="1588522"/>
                  <a:ext cx="1584713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E</a:t>
                  </a:r>
                  <a:r>
                    <a:rPr lang="en-US" sz="24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4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r>
                    <a:rPr lang="en-US" sz="2000" spc="100" dirty="0">
                      <a:solidFill>
                        <a:schemeClr val="tx1"/>
                      </a:solidFill>
                    </a:rPr>
                    <a:t>E+T</a:t>
                  </a:r>
                  <a:r>
                    <a:rPr lang="en-US" sz="2000" dirty="0">
                      <a:solidFill>
                        <a:schemeClr val="tx1"/>
                      </a:solidFill>
                    </a:rPr>
                    <a:t> | </a:t>
                  </a:r>
                  <a:r>
                    <a:rPr lang="en-US" sz="2000" dirty="0"/>
                    <a:t>T</a:t>
                  </a:r>
                </a:p>
                <a:p>
                  <a:r>
                    <a:rPr lang="en-US" sz="2000" dirty="0"/>
                    <a:t>T</a:t>
                  </a:r>
                  <a:r>
                    <a:rPr lang="en-US" sz="24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4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r>
                    <a:rPr lang="en-US" sz="2000" spc="100" dirty="0"/>
                    <a:t>T×F</a:t>
                  </a:r>
                  <a:r>
                    <a:rPr lang="en-US" sz="2400" dirty="0">
                      <a:solidFill>
                        <a:schemeClr val="tx1"/>
                      </a:solidFill>
                      <a:latin typeface="+mj-lt"/>
                    </a:rPr>
                    <a:t> | </a:t>
                  </a:r>
                  <a:r>
                    <a:rPr lang="en-US" sz="2000" dirty="0"/>
                    <a:t>F</a:t>
                  </a:r>
                </a:p>
                <a:p>
                  <a:r>
                    <a:rPr lang="en-US" sz="2000" dirty="0"/>
                    <a:t>F</a:t>
                  </a:r>
                  <a:r>
                    <a:rPr lang="en-US" sz="24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400" i="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r>
                    <a:rPr lang="en-US" sz="2000" dirty="0"/>
                    <a:t>( E ) </a:t>
                  </a:r>
                  <a:r>
                    <a:rPr lang="en-US" sz="2400" i="0" dirty="0">
                      <a:solidFill>
                        <a:schemeClr val="tx1"/>
                      </a:solidFill>
                      <a:latin typeface="+mj-lt"/>
                    </a:rPr>
                    <a:t>| </a:t>
                  </a:r>
                  <a:r>
                    <a:rPr lang="en-US" sz="2000" dirty="0"/>
                    <a:t>a</a:t>
                  </a:r>
                </a:p>
              </p:txBody>
            </p:sp>
          </mc:Choice>
          <mc:Fallback xmlns="">
            <p:sp>
              <p:nvSpPr>
                <p:cNvPr id="177" name="TextBox 1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3241" y="1588522"/>
                  <a:ext cx="1584713" cy="1200329"/>
                </a:xfrm>
                <a:prstGeom prst="rect">
                  <a:avLst/>
                </a:prstGeom>
                <a:blipFill>
                  <a:blip r:embed="rId4"/>
                  <a:stretch>
                    <a:fillRect l="-3846" b="-106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Rectangle 177"/>
                <p:cNvSpPr/>
                <p:nvPr/>
              </p:nvSpPr>
              <p:spPr>
                <a:xfrm>
                  <a:off x="8814008" y="1625199"/>
                  <a:ext cx="516423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8" name="Rectangle 1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4008" y="1625199"/>
                  <a:ext cx="516423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9627EEC-9C51-554D-ABC8-26F4BAD25232}"/>
              </a:ext>
            </a:extLst>
          </p:cNvPr>
          <p:cNvSpPr txBox="1"/>
          <p:nvPr/>
        </p:nvSpPr>
        <p:spPr>
          <a:xfrm>
            <a:off x="5791200" y="64146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18163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7199" y="992311"/>
                <a:ext cx="9014550" cy="2739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800" b="1" dirty="0"/>
                  <a:t>Theorem: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is a CFL  iff*  some PDA recognizes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			            Done.</a:t>
                </a:r>
              </a:p>
              <a:p>
                <a:r>
                  <a:rPr lang="en-US" sz="2400" dirty="0"/>
                  <a:t>			            In book.  You are responsible for knowing</a:t>
                </a:r>
                <a:br>
                  <a:rPr lang="en-US" sz="2400" dirty="0"/>
                </a:br>
                <a:r>
                  <a:rPr lang="en-US" sz="2400" dirty="0"/>
                  <a:t>			            it is true, but not for knowing the proof.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* “iff”  =  “if an only if” means the implication goes both ways.</a:t>
                </a:r>
              </a:p>
              <a:p>
                <a:r>
                  <a:rPr lang="en-US" sz="2400" dirty="0"/>
                  <a:t>So we need to prove both directions:  forward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) and reverse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2400" dirty="0"/>
                  <a:t>).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9" y="992311"/>
                <a:ext cx="9014550" cy="2739211"/>
              </a:xfrm>
              <a:prstGeom prst="rect">
                <a:avLst/>
              </a:prstGeom>
              <a:blipFill>
                <a:blip r:embed="rId3"/>
                <a:stretch>
                  <a:fillRect l="-1421" t="-2227" b="-4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/>
          <p:cNvSpPr txBox="1"/>
          <p:nvPr/>
        </p:nvSpPr>
        <p:spPr>
          <a:xfrm>
            <a:off x="1440831" y="2710"/>
            <a:ext cx="6740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Equivalence of CFGs and PDAs</a:t>
            </a:r>
          </a:p>
        </p:txBody>
      </p:sp>
      <p:cxnSp>
        <p:nvCxnSpPr>
          <p:cNvPr id="230" name="Straight Arrow Connector 229"/>
          <p:cNvCxnSpPr/>
          <p:nvPr/>
        </p:nvCxnSpPr>
        <p:spPr>
          <a:xfrm>
            <a:off x="3052512" y="1660258"/>
            <a:ext cx="433138" cy="137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/>
          <p:nvPr/>
        </p:nvCxnSpPr>
        <p:spPr>
          <a:xfrm>
            <a:off x="2931069" y="1660258"/>
            <a:ext cx="433138" cy="137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/>
          <p:cNvSpPr/>
          <p:nvPr/>
        </p:nvSpPr>
        <p:spPr>
          <a:xfrm>
            <a:off x="10894281" y="5932125"/>
            <a:ext cx="1205779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4.3</a:t>
            </a:r>
          </a:p>
        </p:txBody>
      </p:sp>
      <p:sp>
        <p:nvSpPr>
          <p:cNvPr id="251" name="TextBox 250"/>
          <p:cNvSpPr txBox="1"/>
          <p:nvPr/>
        </p:nvSpPr>
        <p:spPr>
          <a:xfrm>
            <a:off x="6232477" y="3731522"/>
            <a:ext cx="4187873" cy="2539157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Check-in 4.3</a:t>
            </a:r>
          </a:p>
          <a:p>
            <a:r>
              <a:rPr lang="en-US" sz="2400" dirty="0"/>
              <a:t>Is every Regular Language also </a:t>
            </a:r>
            <a:br>
              <a:rPr lang="en-US" sz="2400" dirty="0"/>
            </a:br>
            <a:r>
              <a:rPr lang="en-US" sz="2400" dirty="0"/>
              <a:t>a Context Free Language?</a:t>
            </a:r>
          </a:p>
          <a:p>
            <a:pPr marL="457200" indent="-457200">
              <a:spcBef>
                <a:spcPts val="600"/>
              </a:spcBef>
              <a:buAutoNum type="alphaLcParenBoth"/>
            </a:pPr>
            <a:r>
              <a:rPr lang="en-US" sz="2400" dirty="0"/>
              <a:t>Yes</a:t>
            </a:r>
          </a:p>
          <a:p>
            <a:pPr marL="457200" indent="-457200">
              <a:spcBef>
                <a:spcPts val="600"/>
              </a:spcBef>
              <a:buAutoNum type="alphaLcParenBoth"/>
            </a:pPr>
            <a:r>
              <a:rPr lang="en-US" sz="2400" dirty="0"/>
              <a:t>No</a:t>
            </a:r>
          </a:p>
          <a:p>
            <a:pPr marL="457200" indent="-457200">
              <a:spcBef>
                <a:spcPts val="600"/>
              </a:spcBef>
              <a:buAutoNum type="alphaLcParenBoth"/>
            </a:pPr>
            <a:r>
              <a:rPr lang="en-US" sz="2400" dirty="0"/>
              <a:t>Not sure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49509C-7990-0247-B886-4B200242D077}"/>
              </a:ext>
            </a:extLst>
          </p:cNvPr>
          <p:cNvSpPr txBox="1"/>
          <p:nvPr/>
        </p:nvSpPr>
        <p:spPr>
          <a:xfrm>
            <a:off x="5527964" y="64700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89434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7 L 0.00131 0.0555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7" grpId="0" animBg="1"/>
      <p:bldP spid="25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9"/>
          <p:cNvSpPr txBox="1"/>
          <p:nvPr/>
        </p:nvSpPr>
        <p:spPr>
          <a:xfrm>
            <a:off x="1440831" y="2710"/>
            <a:ext cx="3901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Recap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09060" y="1042581"/>
          <a:ext cx="5364732" cy="222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7966">
                  <a:extLst>
                    <a:ext uri="{9D8B030D-6E8A-4147-A177-3AD203B41FA5}">
                      <a16:colId xmlns:a16="http://schemas.microsoft.com/office/drawing/2014/main" val="1675458543"/>
                    </a:ext>
                  </a:extLst>
                </a:gridCol>
                <a:gridCol w="1978522">
                  <a:extLst>
                    <a:ext uri="{9D8B030D-6E8A-4147-A177-3AD203B41FA5}">
                      <a16:colId xmlns:a16="http://schemas.microsoft.com/office/drawing/2014/main" val="159469629"/>
                    </a:ext>
                  </a:extLst>
                </a:gridCol>
                <a:gridCol w="1788244">
                  <a:extLst>
                    <a:ext uri="{9D8B030D-6E8A-4147-A177-3AD203B41FA5}">
                      <a16:colId xmlns:a16="http://schemas.microsoft.com/office/drawing/2014/main" val="976773964"/>
                    </a:ext>
                  </a:extLst>
                </a:gridCol>
              </a:tblGrid>
              <a:tr h="74277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Recognizer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Generator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3797452"/>
                  </a:ext>
                </a:extLst>
              </a:tr>
              <a:tr h="7427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Regular language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DFA or NFA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Regular expression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90159448"/>
                  </a:ext>
                </a:extLst>
              </a:tr>
              <a:tr h="7427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Context Free language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PDA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Context</a:t>
                      </a:r>
                      <a:r>
                        <a:rPr lang="en-US" sz="2000" baseline="0" dirty="0"/>
                        <a:t> Free Grammar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8405924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181610" y="3717123"/>
            <a:ext cx="3870807" cy="2194195"/>
            <a:chOff x="842245" y="3915086"/>
            <a:chExt cx="3870807" cy="2194195"/>
          </a:xfrm>
        </p:grpSpPr>
        <p:sp>
          <p:nvSpPr>
            <p:cNvPr id="4" name="Oval 3"/>
            <p:cNvSpPr/>
            <p:nvPr/>
          </p:nvSpPr>
          <p:spPr>
            <a:xfrm rot="21216799">
              <a:off x="1008748" y="4497304"/>
              <a:ext cx="1536569" cy="125376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 rot="21216799">
              <a:off x="842245" y="3915086"/>
              <a:ext cx="3870807" cy="219419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137491" y="4801020"/>
              <a:ext cx="127908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Regular languages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10281" y="4154689"/>
              <a:ext cx="141402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Context Free languages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A568DD9-25C6-1F43-B67C-59CBC15828D9}"/>
              </a:ext>
            </a:extLst>
          </p:cNvPr>
          <p:cNvSpPr txBox="1"/>
          <p:nvPr/>
        </p:nvSpPr>
        <p:spPr>
          <a:xfrm>
            <a:off x="5805055" y="63730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8379496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571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 review of today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5615" y="1464754"/>
            <a:ext cx="757011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400" b="1" spc="200" dirty="0">
                <a:solidFill>
                  <a:prstClr val="white"/>
                </a:solidFill>
                <a:latin typeface="Calibri Light" panose="020F0302020204030204"/>
              </a:rPr>
              <a:t>Defined Context Free Grammars (CFGs)</a:t>
            </a:r>
            <a:br>
              <a:rPr lang="en-US" sz="2400" b="1" spc="200" dirty="0">
                <a:solidFill>
                  <a:prstClr val="white"/>
                </a:solidFill>
                <a:latin typeface="Calibri Light" panose="020F0302020204030204"/>
              </a:rPr>
            </a:br>
            <a:r>
              <a:rPr lang="en-US" sz="2400" b="1" spc="200" dirty="0">
                <a:solidFill>
                  <a:prstClr val="white"/>
                </a:solidFill>
                <a:latin typeface="Calibri Light" panose="020F0302020204030204"/>
              </a:rPr>
              <a:t>and Context Free Languages (CFLs)</a:t>
            </a:r>
            <a:endParaRPr lang="en-US" sz="2400" b="1" spc="200" dirty="0">
              <a:solidFill>
                <a:prstClr val="white"/>
              </a:solidFill>
              <a:latin typeface="+mj-lt"/>
            </a:endParaRPr>
          </a:p>
          <a:p>
            <a:pPr marL="457200" lvl="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400" b="1" spc="200" dirty="0">
                <a:solidFill>
                  <a:prstClr val="white"/>
                </a:solidFill>
                <a:latin typeface="Calibri Light" panose="020F0302020204030204"/>
              </a:rPr>
              <a:t>Defined Pushdown Automata(PDAs)</a:t>
            </a:r>
            <a:endParaRPr lang="en-US" sz="2400" b="1" spc="200" dirty="0"/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400" b="1" spc="200" dirty="0">
                <a:latin typeface="+mj-lt"/>
              </a:rPr>
              <a:t>Gave conversion of CFGs to PDAs.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1B4BBB-6EB9-6548-BD61-92CA78C60EE1}"/>
              </a:ext>
            </a:extLst>
          </p:cNvPr>
          <p:cNvSpPr txBox="1"/>
          <p:nvPr/>
        </p:nvSpPr>
        <p:spPr>
          <a:xfrm>
            <a:off x="5555673" y="61514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84555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EB3551-F897-FE4A-B346-E310DEF2A8BD}"/>
              </a:ext>
            </a:extLst>
          </p:cNvPr>
          <p:cNvSpPr txBox="1"/>
          <p:nvPr/>
        </p:nvSpPr>
        <p:spPr>
          <a:xfrm>
            <a:off x="448886" y="1250467"/>
            <a:ext cx="115380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MIT </a:t>
            </a:r>
            <a:r>
              <a:rPr lang="en-US" sz="2400" dirty="0" err="1"/>
              <a:t>OpenCourseWare</a:t>
            </a:r>
            <a:endParaRPr lang="en-US" sz="2400" dirty="0"/>
          </a:p>
          <a:p>
            <a:r>
              <a:rPr lang="en-US" sz="2400" dirty="0">
                <a:hlinkClick r:id="rId2"/>
              </a:rPr>
              <a:t>https://ocw.mit.edu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800" dirty="0"/>
              <a:t>18.404J Theory of Computation</a:t>
            </a:r>
          </a:p>
          <a:p>
            <a:r>
              <a:rPr lang="en-US" sz="2400" dirty="0"/>
              <a:t>Fall 2020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200" dirty="0"/>
              <a:t>For information about citing these materials or our Terms of Use, visit: </a:t>
            </a:r>
            <a:r>
              <a:rPr lang="en-US" sz="2200" dirty="0">
                <a:hlinkClick r:id="rId3"/>
              </a:rPr>
              <a:t>https://ocw.mit.edu/terms</a:t>
            </a:r>
            <a:r>
              <a:rPr lang="en-US" sz="2200" dirty="0"/>
              <a:t>.</a:t>
            </a:r>
          </a:p>
          <a:p>
            <a:pPr>
              <a:spcBef>
                <a:spcPts val="1200"/>
              </a:spcBef>
            </a:pPr>
            <a:endParaRPr lang="en-US" sz="2400" b="1" spc="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074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754" y="0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18.404/6.840</a:t>
            </a:r>
            <a:r>
              <a:rPr lang="en-US" sz="4000" baseline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Lecture 5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618" y="1363579"/>
            <a:ext cx="667558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Last time:  </a:t>
            </a:r>
            <a:br>
              <a:rPr lang="en-US" sz="2400" baseline="0" dirty="0"/>
            </a:br>
            <a:r>
              <a:rPr lang="en-US" sz="2000" dirty="0"/>
              <a:t>- Context free grammars (CFGs) </a:t>
            </a:r>
          </a:p>
          <a:p>
            <a:r>
              <a:rPr lang="en-US" sz="2000" dirty="0"/>
              <a:t>- Context free languages (CFLs)</a:t>
            </a:r>
          </a:p>
          <a:p>
            <a:r>
              <a:rPr lang="en-US" sz="2000" dirty="0"/>
              <a:t>- Pushdown automata (PDA)</a:t>
            </a:r>
          </a:p>
          <a:p>
            <a:r>
              <a:rPr lang="en-US" sz="2000" dirty="0"/>
              <a:t>- Converting CFGs to PDAs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Today: 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(Sipser §2.3, §3.1) </a:t>
            </a:r>
            <a:b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Proving languages not Context Free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Turing machines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T-recognizable and T-decidable languages</a:t>
            </a: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B1AB54-6676-B844-8D61-05EC2A795F06}"/>
              </a:ext>
            </a:extLst>
          </p:cNvPr>
          <p:cNvSpPr txBox="1"/>
          <p:nvPr/>
        </p:nvSpPr>
        <p:spPr>
          <a:xfrm>
            <a:off x="6638306" y="64483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8699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75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9BDCBE-729C-4E4C-BF1E-E7D67F9E6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rgbClr val="EBEBEB"/>
                </a:solidFill>
              </a:rPr>
              <a:t>Finite Automata</a:t>
            </a:r>
          </a:p>
        </p:txBody>
      </p:sp>
      <p:pic>
        <p:nvPicPr>
          <p:cNvPr id="1026" name="Picture 2" descr="PPT - Finite Automata PowerPoint Presentation, free download - ID:4427233">
            <a:extLst>
              <a:ext uri="{FF2B5EF4-FFF2-40B4-BE49-F238E27FC236}">
                <a16:creationId xmlns:a16="http://schemas.microsoft.com/office/drawing/2014/main" id="{8DB26FE6-746F-0D45-B496-1EB22EEE1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4607" y="1032175"/>
            <a:ext cx="6391533" cy="479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C64A5-5A3B-2E4D-90B9-5F61CEB10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Good models for computers with an extremely limited amount of memory – </a:t>
            </a:r>
            <a:r>
              <a:rPr lang="en-US" dirty="0" err="1">
                <a:solidFill>
                  <a:srgbClr val="FFFFFF"/>
                </a:solidFill>
              </a:rPr>
              <a:t>Eg.</a:t>
            </a:r>
            <a:r>
              <a:rPr lang="en-US" dirty="0">
                <a:solidFill>
                  <a:srgbClr val="FFFFFF"/>
                </a:solidFill>
              </a:rPr>
              <a:t> Controller for an automatic door</a:t>
            </a:r>
          </a:p>
        </p:txBody>
      </p:sp>
      <p:sp>
        <p:nvSpPr>
          <p:cNvPr id="83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653487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Equivalence of CFGs and PDAs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1270" y="1069854"/>
                <a:ext cx="9049879" cy="4678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dirty="0"/>
                  <a:t>Recall Theorem: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is a CFL  iff  some PDA recognizes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			                  Done.</a:t>
                </a:r>
              </a:p>
              <a:p>
                <a:r>
                  <a:rPr lang="en-US" sz="2000" dirty="0"/>
                  <a:t>	                                                  Need to know the fact, not the proof</a:t>
                </a:r>
              </a:p>
              <a:p>
                <a:endParaRPr lang="en-US" sz="2000" dirty="0"/>
              </a:p>
              <a:p>
                <a:r>
                  <a:rPr lang="en-US" sz="2400" b="1" dirty="0"/>
                  <a:t>Corollaries:</a:t>
                </a:r>
              </a:p>
              <a:p>
                <a:pPr marL="457200" indent="-457200">
                  <a:buAutoNum type="arabicParenR"/>
                </a:pPr>
                <a:r>
                  <a:rPr lang="en-US" sz="2000" dirty="0"/>
                  <a:t>Every regular language is a CFL.</a:t>
                </a:r>
              </a:p>
              <a:p>
                <a:pPr marL="457200" indent="-457200">
                  <a:buAutoNum type="arabicParenR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is a CFL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is regular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is a CFL.</a:t>
                </a:r>
              </a:p>
              <a:p>
                <a:r>
                  <a:rPr lang="en-US" sz="2000" b="1" dirty="0"/>
                  <a:t>Proof sketch of (2):  </a:t>
                </a:r>
              </a:p>
              <a:p>
                <a:r>
                  <a:rPr lang="en-US" sz="2000" dirty="0"/>
                  <a:t>While reading the input, the finite control of the PDA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simulates the DFA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:r>
                  <a:rPr lang="en-US" sz="2000" b="1" dirty="0"/>
                  <a:t>Note 1: 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are CFLs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may not be a CFL (will show today).</a:t>
                </a:r>
              </a:p>
              <a:p>
                <a:r>
                  <a:rPr lang="en-US" sz="2000" dirty="0"/>
                  <a:t>Therefore the class of CFLs is not closed under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2000" dirty="0"/>
                  <a:t>.  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Note 2:  </a:t>
                </a:r>
                <a:r>
                  <a:rPr lang="en-US" sz="2000" dirty="0"/>
                  <a:t>The class of CFLs is closed under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∪,∘,∗</m:t>
                    </m:r>
                  </m:oMath>
                </a14:m>
                <a:r>
                  <a:rPr lang="en-US" sz="2000" dirty="0"/>
                  <a:t>  (see Pset 2).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70" y="1069854"/>
                <a:ext cx="9049879" cy="4678204"/>
              </a:xfrm>
              <a:prstGeom prst="rect">
                <a:avLst/>
              </a:prstGeom>
              <a:blipFill>
                <a:blip r:embed="rId3"/>
                <a:stretch>
                  <a:fillRect l="-1078" t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12226296" y="2747602"/>
            <a:ext cx="914400" cy="91440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439069" y="1941816"/>
            <a:ext cx="341821" cy="66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513762" y="1660655"/>
            <a:ext cx="358445" cy="1403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F241D40-25D8-324F-A05B-1B7E450B6A62}"/>
              </a:ext>
            </a:extLst>
          </p:cNvPr>
          <p:cNvSpPr txBox="1"/>
          <p:nvPr/>
        </p:nvSpPr>
        <p:spPr>
          <a:xfrm>
            <a:off x="5937662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2098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9167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Proving languages not Context Free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1271" y="1069854"/>
                <a:ext cx="7632852" cy="33680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dirty="0"/>
                  <a:t>Let 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r>
                  <a:rPr lang="en-US" sz="2000" dirty="0"/>
                  <a:t>.    </a:t>
                </a:r>
                <a:r>
                  <a:rPr lang="en-US" sz="2400" dirty="0"/>
                  <a:t>We will show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isn’t a CFL.</a:t>
                </a:r>
              </a:p>
              <a:p>
                <a:endParaRPr lang="en-US" sz="2000" dirty="0"/>
              </a:p>
              <a:p>
                <a:r>
                  <a:rPr lang="en-US" sz="2400" b="1" dirty="0"/>
                  <a:t>Pumping Lemma for CFLs:   </a:t>
                </a:r>
                <a:r>
                  <a:rPr lang="en-US" sz="2400" dirty="0"/>
                  <a:t>For every CFL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, there is a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such that if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 and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 then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𝑢𝑣𝑥𝑦𝑧</m:t>
                    </m:r>
                  </m:oMath>
                </a14:m>
                <a:r>
                  <a:rPr lang="en-US" sz="2400" dirty="0"/>
                  <a:t>  where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  1)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  for all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400" dirty="0"/>
                  <a:t>   </a:t>
                </a:r>
              </a:p>
              <a:p>
                <a:r>
                  <a:rPr lang="en-US" sz="2400" dirty="0"/>
                  <a:t>  2)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l-GR" sz="2400" dirty="0"/>
                      <m:t>ε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  3)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𝑥𝑦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Informally:  All long strings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are </a:t>
                </a:r>
                <a:r>
                  <a:rPr lang="en-US" sz="2000" dirty="0" err="1"/>
                  <a:t>pumpable</a:t>
                </a:r>
                <a:r>
                  <a:rPr lang="en-US" sz="2000" dirty="0"/>
                  <a:t> and stay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71" y="1069854"/>
                <a:ext cx="7632852" cy="3368038"/>
              </a:xfrm>
              <a:prstGeom prst="rect">
                <a:avLst/>
              </a:prstGeom>
              <a:blipFill>
                <a:blip r:embed="rId3"/>
                <a:stretch>
                  <a:fillRect l="-1278" t="-543" r="-479" b="-2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12226296" y="2747602"/>
            <a:ext cx="914400" cy="91440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929137" y="4901398"/>
            <a:ext cx="1349615" cy="10869"/>
          </a:xfrm>
          <a:prstGeom prst="line">
            <a:avLst/>
          </a:prstGeom>
          <a:ln w="31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0242895" y="3469484"/>
                <a:ext cx="3537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2895" y="3469484"/>
                <a:ext cx="35375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9338623" y="3466596"/>
                <a:ext cx="3679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8623" y="3466596"/>
                <a:ext cx="36798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9803584" y="3439917"/>
                <a:ext cx="3679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3584" y="3439917"/>
                <a:ext cx="367986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 flipV="1">
            <a:off x="8435824" y="3809250"/>
            <a:ext cx="2161379" cy="6801"/>
          </a:xfrm>
          <a:prstGeom prst="line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8911080" y="3749519"/>
            <a:ext cx="1456" cy="129886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9300215" y="3744758"/>
            <a:ext cx="662" cy="129885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7784123" y="3609195"/>
                <a:ext cx="62985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123" y="3609195"/>
                <a:ext cx="629851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/>
          <p:cNvCxnSpPr/>
          <p:nvPr/>
        </p:nvCxnSpPr>
        <p:spPr>
          <a:xfrm flipH="1" flipV="1">
            <a:off x="9695272" y="3744306"/>
            <a:ext cx="1456" cy="129886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10236807" y="3744307"/>
            <a:ext cx="662" cy="129885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8469844" y="3465834"/>
                <a:ext cx="3764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9844" y="3465834"/>
                <a:ext cx="37645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8937599" y="3472680"/>
                <a:ext cx="3693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7599" y="3472680"/>
                <a:ext cx="36933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/>
          <p:nvPr/>
        </p:nvCxnSpPr>
        <p:spPr>
          <a:xfrm flipH="1">
            <a:off x="8307316" y="3943251"/>
            <a:ext cx="320352" cy="393377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8794373" y="3934619"/>
            <a:ext cx="302144" cy="402009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0479737" y="3909674"/>
            <a:ext cx="494607" cy="426954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9516464" y="3927313"/>
            <a:ext cx="49" cy="363138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0043536" y="3928222"/>
            <a:ext cx="470433" cy="383991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9129115" y="3935792"/>
            <a:ext cx="1" cy="376421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9985313" y="3927313"/>
            <a:ext cx="25624" cy="409315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9240341" y="4679581"/>
                <a:ext cx="60587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0341" y="4679581"/>
                <a:ext cx="605870" cy="369332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/>
          <p:cNvCxnSpPr/>
          <p:nvPr/>
        </p:nvCxnSpPr>
        <p:spPr>
          <a:xfrm flipV="1">
            <a:off x="8435824" y="3342079"/>
            <a:ext cx="2161379" cy="6801"/>
          </a:xfrm>
          <a:prstGeom prst="line">
            <a:avLst/>
          </a:prstGeom>
          <a:ln w="31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9066765" y="3121770"/>
                <a:ext cx="60587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6765" y="3121770"/>
                <a:ext cx="605870" cy="369332"/>
              </a:xfrm>
              <a:prstGeom prst="rect">
                <a:avLst/>
              </a:prstGeom>
              <a:blipFill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Connector 76"/>
          <p:cNvCxnSpPr/>
          <p:nvPr/>
        </p:nvCxnSpPr>
        <p:spPr>
          <a:xfrm flipV="1">
            <a:off x="8914549" y="3814282"/>
            <a:ext cx="375395" cy="1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9701326" y="3809251"/>
            <a:ext cx="525600" cy="3190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/>
              <p:cNvSpPr/>
              <p:nvPr/>
            </p:nvSpPr>
            <p:spPr>
              <a:xfrm>
                <a:off x="10730730" y="3595880"/>
                <a:ext cx="633507" cy="392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0730" y="3595880"/>
                <a:ext cx="633507" cy="39299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8053344" y="4234031"/>
            <a:ext cx="3882479" cy="565829"/>
            <a:chOff x="777875" y="5467693"/>
            <a:chExt cx="3882479" cy="565829"/>
          </a:xfrm>
        </p:grpSpPr>
        <p:cxnSp>
          <p:nvCxnSpPr>
            <p:cNvPr id="29" name="Straight Connector 28"/>
            <p:cNvCxnSpPr/>
            <p:nvPr/>
          </p:nvCxnSpPr>
          <p:spPr>
            <a:xfrm flipV="1">
              <a:off x="777875" y="5697490"/>
              <a:ext cx="3111500" cy="25917"/>
            </a:xfrm>
            <a:prstGeom prst="line">
              <a:avLst/>
            </a:prstGeom>
            <a:ln w="317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 flipV="1">
              <a:off x="1653668" y="5641580"/>
              <a:ext cx="1456" cy="12988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2042803" y="5641581"/>
              <a:ext cx="662" cy="12988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 flipV="1">
              <a:off x="2437860" y="5641129"/>
              <a:ext cx="1456" cy="12988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 flipV="1">
              <a:off x="2979395" y="5641130"/>
              <a:ext cx="662" cy="12988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 flipV="1">
              <a:off x="3522175" y="5634328"/>
              <a:ext cx="662" cy="12988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 flipV="1">
              <a:off x="1265261" y="5648272"/>
              <a:ext cx="1456" cy="12988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 flipV="1">
              <a:off x="1654396" y="5645892"/>
              <a:ext cx="662" cy="12988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/>
                <p:cNvSpPr/>
                <p:nvPr/>
              </p:nvSpPr>
              <p:spPr>
                <a:xfrm>
                  <a:off x="3610757" y="5610851"/>
                  <a:ext cx="35375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Rectangle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0757" y="5610851"/>
                  <a:ext cx="353751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ctangle 64"/>
                <p:cNvSpPr/>
                <p:nvPr/>
              </p:nvSpPr>
              <p:spPr>
                <a:xfrm>
                  <a:off x="2091395" y="5632960"/>
                  <a:ext cx="3679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Rectangle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1395" y="5632960"/>
                  <a:ext cx="367986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/>
                <p:cNvSpPr/>
                <p:nvPr/>
              </p:nvSpPr>
              <p:spPr>
                <a:xfrm>
                  <a:off x="2556356" y="5606281"/>
                  <a:ext cx="3679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6356" y="5606281"/>
                  <a:ext cx="367986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/>
                <p:cNvSpPr/>
                <p:nvPr/>
              </p:nvSpPr>
              <p:spPr>
                <a:xfrm>
                  <a:off x="815573" y="5664190"/>
                  <a:ext cx="3764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573" y="5664190"/>
                  <a:ext cx="376450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/>
                <p:cNvSpPr/>
                <p:nvPr/>
              </p:nvSpPr>
              <p:spPr>
                <a:xfrm>
                  <a:off x="1690371" y="5639044"/>
                  <a:ext cx="3693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0371" y="5639044"/>
                  <a:ext cx="369332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/>
                <p:cNvSpPr/>
                <p:nvPr/>
              </p:nvSpPr>
              <p:spPr>
                <a:xfrm>
                  <a:off x="1300644" y="5654820"/>
                  <a:ext cx="3693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5" name="Rectangl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0644" y="5654820"/>
                  <a:ext cx="369332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3081802" y="5606281"/>
                  <a:ext cx="3679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1802" y="5606281"/>
                  <a:ext cx="367986" cy="369332"/>
                </a:xfrm>
                <a:prstGeom prst="rect">
                  <a:avLst/>
                </a:prstGeom>
                <a:blipFill>
                  <a:blip r:embed="rId19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Connector 83"/>
            <p:cNvCxnSpPr/>
            <p:nvPr/>
          </p:nvCxnSpPr>
          <p:spPr>
            <a:xfrm flipV="1">
              <a:off x="1261621" y="5714791"/>
              <a:ext cx="780454" cy="4082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2439580" y="5703058"/>
              <a:ext cx="1082595" cy="7148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Rectangle 92"/>
                <p:cNvSpPr/>
                <p:nvPr/>
              </p:nvSpPr>
              <p:spPr>
                <a:xfrm>
                  <a:off x="4026847" y="5467693"/>
                  <a:ext cx="633507" cy="39299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93" name="Rectangle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6847" y="5467693"/>
                  <a:ext cx="633507" cy="39299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7FB983D-B7F1-A64D-84D9-F0702D312D1E}"/>
              </a:ext>
            </a:extLst>
          </p:cNvPr>
          <p:cNvSpPr txBox="1"/>
          <p:nvPr/>
        </p:nvSpPr>
        <p:spPr>
          <a:xfrm>
            <a:off x="5747657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9921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EBCD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EBCD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9" grpId="0"/>
      <p:bldP spid="20" grpId="0"/>
      <p:bldP spid="21" grpId="0"/>
      <p:bldP spid="21" grpId="1"/>
      <p:bldP spid="23" grpId="0"/>
      <p:bldP spid="27" grpId="0"/>
      <p:bldP spid="28" grpId="0"/>
      <p:bldP spid="28" grpId="1"/>
      <p:bldP spid="60" grpId="0" animBg="1"/>
      <p:bldP spid="13" grpId="0" animBg="1"/>
      <p:bldP spid="9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71415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Pumping Lemma – Proof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1271" y="1069854"/>
                <a:ext cx="6516229" cy="17181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Pumping Lemma for CFLs:   </a:t>
                </a:r>
                <a:r>
                  <a:rPr lang="en-US" sz="2000" dirty="0"/>
                  <a:t>For every CFL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, there is 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</a:t>
                </a:r>
                <a:br>
                  <a:rPr lang="en-US" sz="2000" dirty="0"/>
                </a:br>
                <a:r>
                  <a:rPr lang="en-US" sz="2000" dirty="0"/>
                  <a:t>such that if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 and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 then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𝑢𝑣𝑥𝑦𝑧</m:t>
                    </m:r>
                  </m:oMath>
                </a14:m>
                <a:r>
                  <a:rPr lang="en-US" sz="2000" dirty="0"/>
                  <a:t>  where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1)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  for all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/>
                  <a:t>   </a:t>
                </a:r>
              </a:p>
              <a:p>
                <a:r>
                  <a:rPr lang="en-US" sz="2000" dirty="0"/>
                  <a:t>  2)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l-GR" sz="2000" dirty="0"/>
                      <m:t>ε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  3)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𝑥𝑦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71" y="1069854"/>
                <a:ext cx="6516229" cy="1718163"/>
              </a:xfrm>
              <a:prstGeom prst="rect">
                <a:avLst/>
              </a:prstGeom>
              <a:blipFill>
                <a:blip r:embed="rId3"/>
                <a:stretch>
                  <a:fillRect l="-934" t="-1767" b="-53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819530" y="5554415"/>
                <a:ext cx="313197" cy="326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530" y="5554415"/>
                <a:ext cx="313197" cy="3269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002339" y="5575180"/>
                <a:ext cx="325800" cy="3269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339" y="5575180"/>
                <a:ext cx="325800" cy="3269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910934" y="5551187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934" y="5551187"/>
                <a:ext cx="371384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98910" y="5408330"/>
                <a:ext cx="557645" cy="3542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10" y="5408330"/>
                <a:ext cx="557645" cy="3542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1164933" y="5563022"/>
                <a:ext cx="333294" cy="3269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933" y="5563022"/>
                <a:ext cx="333294" cy="32699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2073620" y="5559690"/>
                <a:ext cx="3693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620" y="5559690"/>
                <a:ext cx="36933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/>
          <p:cNvCxnSpPr/>
          <p:nvPr/>
        </p:nvCxnSpPr>
        <p:spPr>
          <a:xfrm flipV="1">
            <a:off x="831478" y="5555733"/>
            <a:ext cx="4611896" cy="42539"/>
          </a:xfrm>
          <a:prstGeom prst="line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831482" y="3256526"/>
            <a:ext cx="2109229" cy="2312113"/>
          </a:xfrm>
          <a:prstGeom prst="straightConnector1">
            <a:avLst/>
          </a:prstGeom>
          <a:ln w="952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193380" y="3260866"/>
            <a:ext cx="2249994" cy="2259843"/>
          </a:xfrm>
          <a:prstGeom prst="straightConnector1">
            <a:avLst/>
          </a:prstGeom>
          <a:ln w="952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910426" y="2968879"/>
            <a:ext cx="262842" cy="326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1867758" y="4374360"/>
            <a:ext cx="1086983" cy="1211631"/>
          </a:xfrm>
          <a:prstGeom prst="straightConnector1">
            <a:avLst/>
          </a:prstGeom>
          <a:ln w="952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2756473" y="5106087"/>
            <a:ext cx="368476" cy="444524"/>
          </a:xfrm>
          <a:prstGeom prst="straightConnector1">
            <a:avLst/>
          </a:prstGeom>
          <a:ln w="952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322260" y="5116164"/>
            <a:ext cx="385007" cy="434447"/>
          </a:xfrm>
          <a:prstGeom prst="straightConnector1">
            <a:avLst/>
          </a:prstGeom>
          <a:ln w="952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3156257" y="4363175"/>
            <a:ext cx="1300449" cy="1210418"/>
          </a:xfrm>
          <a:prstGeom prst="straightConnector1">
            <a:avLst/>
          </a:prstGeom>
          <a:ln w="952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reeform 72"/>
          <p:cNvSpPr/>
          <p:nvPr/>
        </p:nvSpPr>
        <p:spPr>
          <a:xfrm>
            <a:off x="2902115" y="3315127"/>
            <a:ext cx="330771" cy="2270324"/>
          </a:xfrm>
          <a:custGeom>
            <a:avLst/>
            <a:gdLst>
              <a:gd name="connsiteX0" fmla="*/ 183595 w 404096"/>
              <a:gd name="connsiteY0" fmla="*/ 0 h 2564295"/>
              <a:gd name="connsiteX1" fmla="*/ 4691 w 404096"/>
              <a:gd name="connsiteY1" fmla="*/ 536713 h 2564295"/>
              <a:gd name="connsiteX2" fmla="*/ 352561 w 404096"/>
              <a:gd name="connsiteY2" fmla="*/ 1520686 h 2564295"/>
              <a:gd name="connsiteX3" fmla="*/ 402256 w 404096"/>
              <a:gd name="connsiteY3" fmla="*/ 2146852 h 2564295"/>
              <a:gd name="connsiteX4" fmla="*/ 352561 w 404096"/>
              <a:gd name="connsiteY4" fmla="*/ 2564295 h 2564295"/>
              <a:gd name="connsiteX5" fmla="*/ 352561 w 404096"/>
              <a:gd name="connsiteY5" fmla="*/ 2564295 h 2564295"/>
              <a:gd name="connsiteX0" fmla="*/ 155132 w 374666"/>
              <a:gd name="connsiteY0" fmla="*/ 0 h 2564295"/>
              <a:gd name="connsiteX1" fmla="*/ 6045 w 374666"/>
              <a:gd name="connsiteY1" fmla="*/ 536713 h 2564295"/>
              <a:gd name="connsiteX2" fmla="*/ 324098 w 374666"/>
              <a:gd name="connsiteY2" fmla="*/ 1520686 h 2564295"/>
              <a:gd name="connsiteX3" fmla="*/ 373793 w 374666"/>
              <a:gd name="connsiteY3" fmla="*/ 2146852 h 2564295"/>
              <a:gd name="connsiteX4" fmla="*/ 324098 w 374666"/>
              <a:gd name="connsiteY4" fmla="*/ 2564295 h 2564295"/>
              <a:gd name="connsiteX5" fmla="*/ 324098 w 374666"/>
              <a:gd name="connsiteY5" fmla="*/ 2564295 h 2564295"/>
              <a:gd name="connsiteX0" fmla="*/ 149452 w 368986"/>
              <a:gd name="connsiteY0" fmla="*/ 0 h 2564295"/>
              <a:gd name="connsiteX1" fmla="*/ 365 w 368986"/>
              <a:gd name="connsiteY1" fmla="*/ 536713 h 2564295"/>
              <a:gd name="connsiteX2" fmla="*/ 318418 w 368986"/>
              <a:gd name="connsiteY2" fmla="*/ 1520686 h 2564295"/>
              <a:gd name="connsiteX3" fmla="*/ 368113 w 368986"/>
              <a:gd name="connsiteY3" fmla="*/ 2146852 h 2564295"/>
              <a:gd name="connsiteX4" fmla="*/ 318418 w 368986"/>
              <a:gd name="connsiteY4" fmla="*/ 2564295 h 2564295"/>
              <a:gd name="connsiteX5" fmla="*/ 318418 w 368986"/>
              <a:gd name="connsiteY5" fmla="*/ 2564295 h 2564295"/>
              <a:gd name="connsiteX0" fmla="*/ 137845 w 377257"/>
              <a:gd name="connsiteY0" fmla="*/ 0 h 2564295"/>
              <a:gd name="connsiteX1" fmla="*/ 8636 w 377257"/>
              <a:gd name="connsiteY1" fmla="*/ 536713 h 2564295"/>
              <a:gd name="connsiteX2" fmla="*/ 326689 w 377257"/>
              <a:gd name="connsiteY2" fmla="*/ 1520686 h 2564295"/>
              <a:gd name="connsiteX3" fmla="*/ 376384 w 377257"/>
              <a:gd name="connsiteY3" fmla="*/ 2146852 h 2564295"/>
              <a:gd name="connsiteX4" fmla="*/ 326689 w 377257"/>
              <a:gd name="connsiteY4" fmla="*/ 2564295 h 2564295"/>
              <a:gd name="connsiteX5" fmla="*/ 326689 w 377257"/>
              <a:gd name="connsiteY5" fmla="*/ 2564295 h 2564295"/>
              <a:gd name="connsiteX0" fmla="*/ 135335 w 374747"/>
              <a:gd name="connsiteY0" fmla="*/ 0 h 2564295"/>
              <a:gd name="connsiteX1" fmla="*/ 6126 w 374747"/>
              <a:gd name="connsiteY1" fmla="*/ 536713 h 2564295"/>
              <a:gd name="connsiteX2" fmla="*/ 324179 w 374747"/>
              <a:gd name="connsiteY2" fmla="*/ 1520686 h 2564295"/>
              <a:gd name="connsiteX3" fmla="*/ 373874 w 374747"/>
              <a:gd name="connsiteY3" fmla="*/ 2146852 h 2564295"/>
              <a:gd name="connsiteX4" fmla="*/ 324179 w 374747"/>
              <a:gd name="connsiteY4" fmla="*/ 2564295 h 2564295"/>
              <a:gd name="connsiteX5" fmla="*/ 324179 w 374747"/>
              <a:gd name="connsiteY5" fmla="*/ 2564295 h 2564295"/>
              <a:gd name="connsiteX0" fmla="*/ 134188 w 373600"/>
              <a:gd name="connsiteY0" fmla="*/ 0 h 2564295"/>
              <a:gd name="connsiteX1" fmla="*/ 4979 w 373600"/>
              <a:gd name="connsiteY1" fmla="*/ 536713 h 2564295"/>
              <a:gd name="connsiteX2" fmla="*/ 323032 w 373600"/>
              <a:gd name="connsiteY2" fmla="*/ 1520686 h 2564295"/>
              <a:gd name="connsiteX3" fmla="*/ 372727 w 373600"/>
              <a:gd name="connsiteY3" fmla="*/ 2146852 h 2564295"/>
              <a:gd name="connsiteX4" fmla="*/ 323032 w 373600"/>
              <a:gd name="connsiteY4" fmla="*/ 2564295 h 2564295"/>
              <a:gd name="connsiteX5" fmla="*/ 323032 w 373600"/>
              <a:gd name="connsiteY5" fmla="*/ 2564295 h 2564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3600" h="2564295">
                <a:moveTo>
                  <a:pt x="134188" y="0"/>
                </a:moveTo>
                <a:cubicBezTo>
                  <a:pt x="100229" y="141632"/>
                  <a:pt x="-26495" y="283265"/>
                  <a:pt x="4979" y="536713"/>
                </a:cubicBezTo>
                <a:cubicBezTo>
                  <a:pt x="36453" y="790161"/>
                  <a:pt x="261741" y="1252330"/>
                  <a:pt x="323032" y="1520686"/>
                </a:cubicBezTo>
                <a:cubicBezTo>
                  <a:pt x="384323" y="1789042"/>
                  <a:pt x="372727" y="1972917"/>
                  <a:pt x="372727" y="2146852"/>
                </a:cubicBezTo>
                <a:cubicBezTo>
                  <a:pt x="372727" y="2320787"/>
                  <a:pt x="323032" y="2564295"/>
                  <a:pt x="323032" y="2564295"/>
                </a:cubicBezTo>
                <a:lnTo>
                  <a:pt x="323032" y="2564295"/>
                </a:lnTo>
              </a:path>
            </a:pathLst>
          </a:custGeom>
          <a:noFill/>
          <a:ln>
            <a:solidFill>
              <a:schemeClr val="tx1"/>
            </a:solidFill>
            <a:prstDash val="sysDot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2927" y="2922797"/>
            <a:ext cx="1782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Proof by picture: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178211" y="2312215"/>
            <a:ext cx="2950966" cy="3071163"/>
            <a:chOff x="6061399" y="2861781"/>
            <a:chExt cx="2950966" cy="3071163"/>
          </a:xfrm>
        </p:grpSpPr>
        <p:grpSp>
          <p:nvGrpSpPr>
            <p:cNvPr id="88" name="Group 87"/>
            <p:cNvGrpSpPr/>
            <p:nvPr/>
          </p:nvGrpSpPr>
          <p:grpSpPr>
            <a:xfrm>
              <a:off x="6061399" y="2861781"/>
              <a:ext cx="2950966" cy="2487322"/>
              <a:chOff x="3587530" y="311445"/>
              <a:chExt cx="2950966" cy="248732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Rectangle 88"/>
                  <p:cNvSpPr/>
                  <p:nvPr/>
                </p:nvSpPr>
                <p:spPr>
                  <a:xfrm>
                    <a:off x="6095264" y="1783443"/>
                    <a:ext cx="200402" cy="18711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9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5264" y="1783443"/>
                    <a:ext cx="200402" cy="18711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30303" b="-7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Rectangle 89"/>
                  <p:cNvSpPr/>
                  <p:nvPr/>
                </p:nvSpPr>
                <p:spPr>
                  <a:xfrm>
                    <a:off x="5582160" y="1774761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i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0" name="Rectangle 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82160" y="1774761"/>
                    <a:ext cx="371384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81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Rectangle 90"/>
                  <p:cNvSpPr/>
                  <p:nvPr/>
                </p:nvSpPr>
                <p:spPr>
                  <a:xfrm>
                    <a:off x="3781243" y="1802188"/>
                    <a:ext cx="213261" cy="18711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1" name="Rectangle 9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81243" y="1802188"/>
                    <a:ext cx="213261" cy="18711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34286" b="-6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Rectangle 93"/>
                  <p:cNvSpPr/>
                  <p:nvPr/>
                </p:nvSpPr>
                <p:spPr>
                  <a:xfrm>
                    <a:off x="4345046" y="1796559"/>
                    <a:ext cx="36933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4" name="Rectangle 9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45046" y="1796559"/>
                    <a:ext cx="369332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5" name="Straight Connector 94"/>
              <p:cNvCxnSpPr/>
              <p:nvPr/>
            </p:nvCxnSpPr>
            <p:spPr>
              <a:xfrm flipV="1">
                <a:off x="3587530" y="1862952"/>
                <a:ext cx="2950966" cy="24343"/>
              </a:xfrm>
              <a:prstGeom prst="line">
                <a:avLst/>
              </a:prstGeom>
              <a:ln w="317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/>
              <p:nvPr/>
            </p:nvCxnSpPr>
            <p:spPr>
              <a:xfrm flipH="1">
                <a:off x="3587533" y="554927"/>
                <a:ext cx="1366198" cy="131541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/>
              <p:nvPr/>
            </p:nvCxnSpPr>
            <p:spPr>
              <a:xfrm>
                <a:off x="5121598" y="535877"/>
                <a:ext cx="1416898" cy="1307033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Rectangle 97"/>
              <p:cNvSpPr/>
              <p:nvPr/>
            </p:nvSpPr>
            <p:spPr>
              <a:xfrm>
                <a:off x="4907999" y="311445"/>
                <a:ext cx="168182" cy="1871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4866007" y="958247"/>
                <a:ext cx="175447" cy="1871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R</a:t>
                </a: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4988457" y="1391665"/>
                <a:ext cx="175447" cy="1871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R</a:t>
                </a:r>
              </a:p>
            </p:txBody>
          </p:sp>
          <p:cxnSp>
            <p:nvCxnSpPr>
              <p:cNvPr id="101" name="Straight Arrow Connector 100"/>
              <p:cNvCxnSpPr/>
              <p:nvPr/>
            </p:nvCxnSpPr>
            <p:spPr>
              <a:xfrm flipH="1">
                <a:off x="4250605" y="1212632"/>
                <a:ext cx="671032" cy="66763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>
                <a:off x="5121598" y="1212632"/>
                <a:ext cx="785569" cy="66054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3" name="Group 102"/>
              <p:cNvGrpSpPr/>
              <p:nvPr/>
            </p:nvGrpSpPr>
            <p:grpSpPr>
              <a:xfrm>
                <a:off x="4440829" y="1652006"/>
                <a:ext cx="1602908" cy="1146761"/>
                <a:chOff x="8334402" y="1702115"/>
                <a:chExt cx="1602908" cy="1146761"/>
              </a:xfrm>
            </p:grpSpPr>
            <p:sp>
              <p:nvSpPr>
                <p:cNvPr id="104" name="Trapezoid 103"/>
                <p:cNvSpPr/>
                <p:nvPr/>
              </p:nvSpPr>
              <p:spPr>
                <a:xfrm>
                  <a:off x="8651081" y="1752647"/>
                  <a:ext cx="769144" cy="316659"/>
                </a:xfrm>
                <a:prstGeom prst="trapezoid">
                  <a:avLst>
                    <a:gd name="adj" fmla="val 7942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5" name="Group 104"/>
                <p:cNvGrpSpPr/>
                <p:nvPr/>
              </p:nvGrpSpPr>
              <p:grpSpPr>
                <a:xfrm>
                  <a:off x="8334402" y="1702115"/>
                  <a:ext cx="1602908" cy="1146761"/>
                  <a:chOff x="8145915" y="2159957"/>
                  <a:chExt cx="1801661" cy="97650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6" name="Rectangle 105"/>
                      <p:cNvSpPr/>
                      <p:nvPr/>
                    </p:nvSpPr>
                    <p:spPr>
                      <a:xfrm>
                        <a:off x="8914326" y="2821296"/>
                        <a:ext cx="208466" cy="187119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6" name="Rectangle 105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914326" y="2821296"/>
                        <a:ext cx="208466" cy="187119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 r="-50000" b="-4444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7" name="Rectangle 106"/>
                      <p:cNvSpPr/>
                      <p:nvPr/>
                    </p:nvSpPr>
                    <p:spPr>
                      <a:xfrm>
                        <a:off x="9530142" y="2800165"/>
                        <a:ext cx="417434" cy="314498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US" i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530142" y="2800165"/>
                        <a:ext cx="417434" cy="314498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 b="-8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8" name="Rectangle 107"/>
                      <p:cNvSpPr/>
                      <p:nvPr/>
                    </p:nvSpPr>
                    <p:spPr>
                      <a:xfrm>
                        <a:off x="8263532" y="2821963"/>
                        <a:ext cx="415127" cy="314499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m:oMathPara>
                        </a14:m>
                        <a:endParaRPr lang="en-US" i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263532" y="2821963"/>
                        <a:ext cx="415127" cy="314499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09" name="Straight Connector 108"/>
                  <p:cNvCxnSpPr/>
                  <p:nvPr/>
                </p:nvCxnSpPr>
                <p:spPr>
                  <a:xfrm flipV="1">
                    <a:off x="8145915" y="2807347"/>
                    <a:ext cx="1656562" cy="13151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0" name="Rectangle 109"/>
                  <p:cNvSpPr/>
                  <p:nvPr/>
                </p:nvSpPr>
                <p:spPr>
                  <a:xfrm>
                    <a:off x="8881508" y="2390298"/>
                    <a:ext cx="175447" cy="18711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/>
                      <a:t>R</a:t>
                    </a:r>
                  </a:p>
                </p:txBody>
              </p:sp>
              <p:cxnSp>
                <p:nvCxnSpPr>
                  <p:cNvPr id="111" name="Straight Arrow Connector 110"/>
                  <p:cNvCxnSpPr/>
                  <p:nvPr/>
                </p:nvCxnSpPr>
                <p:spPr>
                  <a:xfrm flipH="1">
                    <a:off x="8145915" y="2159957"/>
                    <a:ext cx="671032" cy="667636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Arrow Connector 143"/>
                  <p:cNvCxnSpPr/>
                  <p:nvPr/>
                </p:nvCxnSpPr>
                <p:spPr>
                  <a:xfrm flipH="1">
                    <a:off x="8714567" y="2609533"/>
                    <a:ext cx="222197" cy="197814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Arrow Connector 144"/>
                  <p:cNvCxnSpPr/>
                  <p:nvPr/>
                </p:nvCxnSpPr>
                <p:spPr>
                  <a:xfrm>
                    <a:off x="9126543" y="2609533"/>
                    <a:ext cx="196398" cy="197814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Arrow Connector 145"/>
                  <p:cNvCxnSpPr/>
                  <p:nvPr/>
                </p:nvCxnSpPr>
                <p:spPr>
                  <a:xfrm>
                    <a:off x="9016908" y="2159957"/>
                    <a:ext cx="785569" cy="660541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6166713" y="5286613"/>
                  <a:ext cx="2201244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dirty="0"/>
                    <a:t>Generates 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𝑢𝑣𝑣𝑥𝑦𝑦𝑧</m:t>
                      </m:r>
                    </m:oMath>
                  </a14:m>
                  <a:endParaRPr lang="en-US" dirty="0"/>
                </a:p>
                <a:p>
                  <a:pPr algn="r"/>
                  <a:r>
                    <a:rPr lang="en-US" b="0" dirty="0"/>
                    <a:t>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6713" y="5286613"/>
                  <a:ext cx="2201244" cy="646331"/>
                </a:xfrm>
                <a:prstGeom prst="rect">
                  <a:avLst/>
                </a:prstGeom>
                <a:blipFill>
                  <a:blip r:embed="rId17"/>
                  <a:stretch>
                    <a:fillRect t="-4717" b="-37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9104480" y="3113056"/>
            <a:ext cx="2950963" cy="2389755"/>
            <a:chOff x="9167446" y="3520421"/>
            <a:chExt cx="2950963" cy="2389755"/>
          </a:xfrm>
        </p:grpSpPr>
        <p:grpSp>
          <p:nvGrpSpPr>
            <p:cNvPr id="147" name="Group 146"/>
            <p:cNvGrpSpPr/>
            <p:nvPr/>
          </p:nvGrpSpPr>
          <p:grpSpPr>
            <a:xfrm>
              <a:off x="9167446" y="3520421"/>
              <a:ext cx="2950963" cy="1737196"/>
              <a:chOff x="6171362" y="3881006"/>
              <a:chExt cx="2950963" cy="173719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Rectangle 147"/>
                  <p:cNvSpPr/>
                  <p:nvPr/>
                </p:nvSpPr>
                <p:spPr>
                  <a:xfrm>
                    <a:off x="8702272" y="5431083"/>
                    <a:ext cx="200402" cy="18711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8" name="Rectangle 1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02272" y="5431083"/>
                    <a:ext cx="200402" cy="18711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r="-30303" b="-6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Rectangle 148"/>
                  <p:cNvSpPr/>
                  <p:nvPr/>
                </p:nvSpPr>
                <p:spPr>
                  <a:xfrm>
                    <a:off x="6375543" y="5411178"/>
                    <a:ext cx="213261" cy="18711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9" name="Rectangle 14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75543" y="5411178"/>
                    <a:ext cx="213261" cy="187119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r="-34286" b="-7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0" name="Straight Arrow Connector 149"/>
              <p:cNvCxnSpPr/>
              <p:nvPr/>
            </p:nvCxnSpPr>
            <p:spPr>
              <a:xfrm flipH="1">
                <a:off x="6171362" y="4124488"/>
                <a:ext cx="1366198" cy="131541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/>
              <p:nvPr/>
            </p:nvCxnSpPr>
            <p:spPr>
              <a:xfrm>
                <a:off x="7705427" y="4105438"/>
                <a:ext cx="1416898" cy="1307033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Rectangle 151"/>
              <p:cNvSpPr/>
              <p:nvPr/>
            </p:nvSpPr>
            <p:spPr>
              <a:xfrm>
                <a:off x="7491828" y="3881006"/>
                <a:ext cx="168182" cy="1871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7449836" y="4527808"/>
                <a:ext cx="175447" cy="1871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R</a:t>
                </a:r>
              </a:p>
            </p:txBody>
          </p:sp>
          <p:cxnSp>
            <p:nvCxnSpPr>
              <p:cNvPr id="154" name="Straight Arrow Connector 153"/>
              <p:cNvCxnSpPr/>
              <p:nvPr/>
            </p:nvCxnSpPr>
            <p:spPr>
              <a:xfrm flipH="1">
                <a:off x="6834434" y="4782193"/>
                <a:ext cx="671032" cy="66763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7705427" y="4782193"/>
                <a:ext cx="785569" cy="66054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Rectangle 155"/>
                  <p:cNvSpPr/>
                  <p:nvPr/>
                </p:nvSpPr>
                <p:spPr>
                  <a:xfrm>
                    <a:off x="7477189" y="4975030"/>
                    <a:ext cx="208466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6" name="Rectangle 1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77189" y="4975030"/>
                    <a:ext cx="208466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r="-3235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7" name="Straight Connector 156"/>
              <p:cNvCxnSpPr/>
              <p:nvPr/>
            </p:nvCxnSpPr>
            <p:spPr>
              <a:xfrm flipV="1">
                <a:off x="7242809" y="5037924"/>
                <a:ext cx="763981" cy="16229"/>
              </a:xfrm>
              <a:prstGeom prst="line">
                <a:avLst/>
              </a:prstGeom>
              <a:ln w="317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V="1">
                <a:off x="8486655" y="5439899"/>
                <a:ext cx="635670" cy="9931"/>
              </a:xfrm>
              <a:prstGeom prst="line">
                <a:avLst/>
              </a:prstGeom>
              <a:ln w="317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6192544" y="5427037"/>
                <a:ext cx="641890" cy="4046"/>
              </a:xfrm>
              <a:prstGeom prst="line">
                <a:avLst/>
              </a:prstGeom>
              <a:ln w="317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Rectangle 160"/>
                <p:cNvSpPr/>
                <p:nvPr/>
              </p:nvSpPr>
              <p:spPr>
                <a:xfrm>
                  <a:off x="9681575" y="5240184"/>
                  <a:ext cx="1625188" cy="66999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dirty="0"/>
                    <a:t>Generates 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𝑢𝑥𝑧</m:t>
                      </m:r>
                    </m:oMath>
                  </a14:m>
                  <a:endParaRPr lang="en-US" dirty="0"/>
                </a:p>
                <a:p>
                  <a:pPr algn="r"/>
                  <a:r>
                    <a:rPr lang="en-US" b="0" dirty="0"/>
                    <a:t>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1" name="Rectangle 1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1575" y="5240184"/>
                  <a:ext cx="1625188" cy="669992"/>
                </a:xfrm>
                <a:prstGeom prst="rect">
                  <a:avLst/>
                </a:prstGeom>
                <a:blipFill>
                  <a:blip r:embed="rId21"/>
                  <a:stretch>
                    <a:fillRect l="-3008" t="-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850309" y="5914959"/>
            <a:ext cx="4611896" cy="536494"/>
            <a:chOff x="850309" y="5914959"/>
            <a:chExt cx="4611896" cy="536494"/>
          </a:xfrm>
        </p:grpSpPr>
        <p:cxnSp>
          <p:nvCxnSpPr>
            <p:cNvPr id="162" name="Straight Connector 161"/>
            <p:cNvCxnSpPr/>
            <p:nvPr/>
          </p:nvCxnSpPr>
          <p:spPr>
            <a:xfrm flipV="1">
              <a:off x="850309" y="6095749"/>
              <a:ext cx="4611896" cy="42539"/>
            </a:xfrm>
            <a:prstGeom prst="line">
              <a:avLst/>
            </a:prstGeom>
            <a:ln w="63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2124780" y="5914959"/>
              <a:ext cx="2025291" cy="536494"/>
            </a:xfrm>
            <a:prstGeom prst="rect">
              <a:avLst/>
            </a:prstGeom>
            <a:solidFill>
              <a:schemeClr val="bg1"/>
            </a:solidFill>
          </p:spPr>
        </p:pic>
      </p:grpSp>
      <p:grpSp>
        <p:nvGrpSpPr>
          <p:cNvPr id="5" name="Group 4"/>
          <p:cNvGrpSpPr/>
          <p:nvPr/>
        </p:nvGrpSpPr>
        <p:grpSpPr>
          <a:xfrm>
            <a:off x="5433811" y="3075116"/>
            <a:ext cx="634039" cy="2475495"/>
            <a:chOff x="5433811" y="3075116"/>
            <a:chExt cx="634039" cy="2475495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5741620" y="3075116"/>
              <a:ext cx="28216" cy="2475495"/>
            </a:xfrm>
            <a:prstGeom prst="line">
              <a:avLst/>
            </a:prstGeom>
            <a:ln w="63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23"/>
            <a:srcRect t="19489" b="29004"/>
            <a:stretch/>
          </p:blipFill>
          <p:spPr>
            <a:xfrm>
              <a:off x="5433811" y="4015618"/>
              <a:ext cx="634039" cy="694034"/>
            </a:xfrm>
            <a:prstGeom prst="rect">
              <a:avLst/>
            </a:prstGeom>
            <a:solidFill>
              <a:schemeClr val="bg1"/>
            </a:solidFill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5586837" y="5570907"/>
                <a:ext cx="147970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Long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tall parse tree</a:t>
                </a: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837" y="5570907"/>
                <a:ext cx="1479700" cy="646331"/>
              </a:xfrm>
              <a:prstGeom prst="rect">
                <a:avLst/>
              </a:prstGeom>
              <a:blipFill>
                <a:blip r:embed="rId24"/>
                <a:stretch>
                  <a:fillRect l="-3292" t="-5660" r="-3292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7822391" y="5643864"/>
            <a:ext cx="34648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“cutting and pasting” argument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906902" y="4114913"/>
            <a:ext cx="274196" cy="32699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091888" y="4847471"/>
            <a:ext cx="274196" cy="32699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0B0077-F5A7-0A48-846C-AF3589FB4470}"/>
              </a:ext>
            </a:extLst>
          </p:cNvPr>
          <p:cNvSpPr txBox="1"/>
          <p:nvPr/>
        </p:nvSpPr>
        <p:spPr>
          <a:xfrm>
            <a:off x="6317673" y="64958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8200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3" grpId="0"/>
      <p:bldP spid="27" grpId="0"/>
      <p:bldP spid="28" grpId="0"/>
      <p:bldP spid="14" grpId="0"/>
      <p:bldP spid="73" grpId="0" animBg="1"/>
      <p:bldP spid="3" grpId="0"/>
      <p:bldP spid="33" grpId="0"/>
      <p:bldP spid="37" grpId="0"/>
      <p:bldP spid="62" grpId="0" animBg="1"/>
      <p:bldP spid="6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9167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Pumping Lemma – Proof details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1271" y="1069854"/>
                <a:ext cx="6148858" cy="13334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8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we have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𝑢𝑣𝑥𝑦𝑧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 where: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  1)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  for all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      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…cutting and pasting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  2)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𝑣𝑦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l-GR" sz="2000" dirty="0">
                        <a:solidFill>
                          <a:schemeClr val="tx1"/>
                        </a:solidFill>
                      </a:rPr>
                      <m:t>ε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        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…start with the smallest parse tree for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  3)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𝑣𝑥𝑦</m:t>
                        </m:r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  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…pick the lowest repetition of a variable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71" y="1069854"/>
                <a:ext cx="6148858" cy="1333442"/>
              </a:xfrm>
              <a:prstGeom prst="rect">
                <a:avLst/>
              </a:prstGeom>
              <a:blipFill>
                <a:blip r:embed="rId3"/>
                <a:stretch>
                  <a:fillRect l="-990" t="-2273" b="-72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12226296" y="3379346"/>
            <a:ext cx="914400" cy="91440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4668149" y="2877948"/>
            <a:ext cx="979755" cy="861774"/>
            <a:chOff x="10388701" y="4086137"/>
            <a:chExt cx="979755" cy="861774"/>
          </a:xfrm>
        </p:grpSpPr>
        <p:sp>
          <p:nvSpPr>
            <p:cNvPr id="89" name="Rectangle 88"/>
            <p:cNvSpPr/>
            <p:nvPr/>
          </p:nvSpPr>
          <p:spPr>
            <a:xfrm>
              <a:off x="10388701" y="4086137"/>
              <a:ext cx="979755" cy="861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ts val="1200"/>
                </a:spcBef>
              </a:pPr>
              <a:r>
                <a:rPr lang="en-US" sz="2000" dirty="0">
                  <a:solidFill>
                    <a:prstClr val="white"/>
                  </a:solidFill>
                </a:rPr>
                <a:t>E</a:t>
              </a:r>
            </a:p>
            <a:p>
              <a:pPr algn="ctr">
                <a:spcBef>
                  <a:spcPts val="1200"/>
                </a:spcBef>
              </a:pPr>
              <a:r>
                <a:rPr lang="en-US" sz="2000" spc="700" dirty="0">
                  <a:solidFill>
                    <a:prstClr val="white"/>
                  </a:solidFill>
                </a:rPr>
                <a:t> E+T</a:t>
              </a:r>
            </a:p>
          </p:txBody>
        </p:sp>
        <p:cxnSp>
          <p:nvCxnSpPr>
            <p:cNvPr id="90" name="Straight Connector 89"/>
            <p:cNvCxnSpPr/>
            <p:nvPr/>
          </p:nvCxnSpPr>
          <p:spPr>
            <a:xfrm flipH="1">
              <a:off x="10706931" y="4419971"/>
              <a:ext cx="133979" cy="19406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10884095" y="4419971"/>
              <a:ext cx="10161" cy="19406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10936926" y="4419971"/>
              <a:ext cx="154180" cy="19406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22686" y="2587848"/>
                <a:ext cx="7421728" cy="3665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the length of the longest right hand side of a rule    (E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000" spc="100" dirty="0"/>
                  <a:t>E+T)</a:t>
                </a:r>
                <a:r>
                  <a:rPr lang="en-US" sz="2000" dirty="0"/>
                  <a:t> </a:t>
                </a:r>
              </a:p>
              <a:p>
                <a:r>
                  <a:rPr lang="en-US" sz="2000" b="0" dirty="0"/>
                  <a:t>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the max branching of the parse tree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/>
                  <a:t>the height of the parse tree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. 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A tree of height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000" dirty="0"/>
                  <a:t> and max branching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has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sz="2000" dirty="0"/>
                  <a:t> leaves.</a:t>
                </a:r>
              </a:p>
              <a:p>
                <a:r>
                  <a:rPr lang="en-US" sz="2000" dirty="0"/>
                  <a:t>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/>
                  <a:t>   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# variables in the grammar.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So if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000" dirty="0"/>
                  <a:t>  then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sz="2000" dirty="0"/>
                  <a:t>  and so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Thus at least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/>
                  <a:t> variables occur in the longest path.</a:t>
                </a:r>
              </a:p>
              <a:p>
                <a:r>
                  <a:rPr lang="en-US" sz="2000" dirty="0"/>
                  <a:t>So some variable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must repeat on a path. </a:t>
                </a: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86" y="2587848"/>
                <a:ext cx="7421728" cy="3665875"/>
              </a:xfrm>
              <a:prstGeom prst="rect">
                <a:avLst/>
              </a:prstGeom>
              <a:blipFill>
                <a:blip r:embed="rId4"/>
                <a:stretch>
                  <a:fillRect l="-821" r="-493" b="-2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6300129" y="3056096"/>
            <a:ext cx="5146732" cy="2933293"/>
            <a:chOff x="6300129" y="2424352"/>
            <a:chExt cx="5146732" cy="29332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10823017" y="5009888"/>
                  <a:ext cx="313197" cy="32699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23017" y="5009888"/>
                  <a:ext cx="313197" cy="32699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9005826" y="5030653"/>
                  <a:ext cx="325800" cy="32699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5826" y="5030653"/>
                  <a:ext cx="325800" cy="32699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/>
                <p:cNvSpPr/>
                <p:nvPr/>
              </p:nvSpPr>
              <p:spPr>
                <a:xfrm>
                  <a:off x="9914421" y="5006660"/>
                  <a:ext cx="325800" cy="32699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Rect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4421" y="5006660"/>
                  <a:ext cx="325800" cy="326992"/>
                </a:xfrm>
                <a:prstGeom prst="rect">
                  <a:avLst/>
                </a:prstGeom>
                <a:blipFill>
                  <a:blip r:embed="rId7"/>
                  <a:stretch>
                    <a:fillRect b="-185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6300129" y="4893596"/>
                  <a:ext cx="557645" cy="3542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0129" y="4893596"/>
                  <a:ext cx="557645" cy="35424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/>
                <p:cNvSpPr/>
                <p:nvPr/>
              </p:nvSpPr>
              <p:spPr>
                <a:xfrm>
                  <a:off x="7168420" y="5018495"/>
                  <a:ext cx="333294" cy="32699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Rectangle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8420" y="5018495"/>
                  <a:ext cx="333294" cy="32699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8077107" y="5015163"/>
                  <a:ext cx="326992" cy="32699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7107" y="5015163"/>
                  <a:ext cx="326992" cy="32699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Straight Connector 57"/>
            <p:cNvCxnSpPr/>
            <p:nvPr/>
          </p:nvCxnSpPr>
          <p:spPr>
            <a:xfrm flipV="1">
              <a:off x="6834965" y="5011206"/>
              <a:ext cx="4611896" cy="42539"/>
            </a:xfrm>
            <a:prstGeom prst="line">
              <a:avLst/>
            </a:prstGeom>
            <a:ln w="317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>
              <a:off x="6834969" y="2711999"/>
              <a:ext cx="2109229" cy="231211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9196867" y="2716339"/>
              <a:ext cx="2249994" cy="225984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8913913" y="2424352"/>
              <a:ext cx="262842" cy="3269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flipH="1">
              <a:off x="7871245" y="3829833"/>
              <a:ext cx="1086983" cy="121163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H="1">
              <a:off x="8759960" y="4561560"/>
              <a:ext cx="368476" cy="44452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9325747" y="4571637"/>
              <a:ext cx="385007" cy="43444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9159744" y="3818648"/>
              <a:ext cx="1300449" cy="12104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Freeform 77"/>
            <p:cNvSpPr/>
            <p:nvPr/>
          </p:nvSpPr>
          <p:spPr>
            <a:xfrm>
              <a:off x="8905602" y="2770600"/>
              <a:ext cx="330771" cy="2270324"/>
            </a:xfrm>
            <a:custGeom>
              <a:avLst/>
              <a:gdLst>
                <a:gd name="connsiteX0" fmla="*/ 183595 w 404096"/>
                <a:gd name="connsiteY0" fmla="*/ 0 h 2564295"/>
                <a:gd name="connsiteX1" fmla="*/ 4691 w 404096"/>
                <a:gd name="connsiteY1" fmla="*/ 536713 h 2564295"/>
                <a:gd name="connsiteX2" fmla="*/ 352561 w 404096"/>
                <a:gd name="connsiteY2" fmla="*/ 1520686 h 2564295"/>
                <a:gd name="connsiteX3" fmla="*/ 402256 w 404096"/>
                <a:gd name="connsiteY3" fmla="*/ 2146852 h 2564295"/>
                <a:gd name="connsiteX4" fmla="*/ 352561 w 404096"/>
                <a:gd name="connsiteY4" fmla="*/ 2564295 h 2564295"/>
                <a:gd name="connsiteX5" fmla="*/ 352561 w 404096"/>
                <a:gd name="connsiteY5" fmla="*/ 2564295 h 2564295"/>
                <a:gd name="connsiteX0" fmla="*/ 155132 w 374666"/>
                <a:gd name="connsiteY0" fmla="*/ 0 h 2564295"/>
                <a:gd name="connsiteX1" fmla="*/ 6045 w 374666"/>
                <a:gd name="connsiteY1" fmla="*/ 536713 h 2564295"/>
                <a:gd name="connsiteX2" fmla="*/ 324098 w 374666"/>
                <a:gd name="connsiteY2" fmla="*/ 1520686 h 2564295"/>
                <a:gd name="connsiteX3" fmla="*/ 373793 w 374666"/>
                <a:gd name="connsiteY3" fmla="*/ 2146852 h 2564295"/>
                <a:gd name="connsiteX4" fmla="*/ 324098 w 374666"/>
                <a:gd name="connsiteY4" fmla="*/ 2564295 h 2564295"/>
                <a:gd name="connsiteX5" fmla="*/ 324098 w 374666"/>
                <a:gd name="connsiteY5" fmla="*/ 2564295 h 2564295"/>
                <a:gd name="connsiteX0" fmla="*/ 149452 w 368986"/>
                <a:gd name="connsiteY0" fmla="*/ 0 h 2564295"/>
                <a:gd name="connsiteX1" fmla="*/ 365 w 368986"/>
                <a:gd name="connsiteY1" fmla="*/ 536713 h 2564295"/>
                <a:gd name="connsiteX2" fmla="*/ 318418 w 368986"/>
                <a:gd name="connsiteY2" fmla="*/ 1520686 h 2564295"/>
                <a:gd name="connsiteX3" fmla="*/ 368113 w 368986"/>
                <a:gd name="connsiteY3" fmla="*/ 2146852 h 2564295"/>
                <a:gd name="connsiteX4" fmla="*/ 318418 w 368986"/>
                <a:gd name="connsiteY4" fmla="*/ 2564295 h 2564295"/>
                <a:gd name="connsiteX5" fmla="*/ 318418 w 368986"/>
                <a:gd name="connsiteY5" fmla="*/ 2564295 h 2564295"/>
                <a:gd name="connsiteX0" fmla="*/ 137845 w 377257"/>
                <a:gd name="connsiteY0" fmla="*/ 0 h 2564295"/>
                <a:gd name="connsiteX1" fmla="*/ 8636 w 377257"/>
                <a:gd name="connsiteY1" fmla="*/ 536713 h 2564295"/>
                <a:gd name="connsiteX2" fmla="*/ 326689 w 377257"/>
                <a:gd name="connsiteY2" fmla="*/ 1520686 h 2564295"/>
                <a:gd name="connsiteX3" fmla="*/ 376384 w 377257"/>
                <a:gd name="connsiteY3" fmla="*/ 2146852 h 2564295"/>
                <a:gd name="connsiteX4" fmla="*/ 326689 w 377257"/>
                <a:gd name="connsiteY4" fmla="*/ 2564295 h 2564295"/>
                <a:gd name="connsiteX5" fmla="*/ 326689 w 377257"/>
                <a:gd name="connsiteY5" fmla="*/ 2564295 h 2564295"/>
                <a:gd name="connsiteX0" fmla="*/ 135335 w 374747"/>
                <a:gd name="connsiteY0" fmla="*/ 0 h 2564295"/>
                <a:gd name="connsiteX1" fmla="*/ 6126 w 374747"/>
                <a:gd name="connsiteY1" fmla="*/ 536713 h 2564295"/>
                <a:gd name="connsiteX2" fmla="*/ 324179 w 374747"/>
                <a:gd name="connsiteY2" fmla="*/ 1520686 h 2564295"/>
                <a:gd name="connsiteX3" fmla="*/ 373874 w 374747"/>
                <a:gd name="connsiteY3" fmla="*/ 2146852 h 2564295"/>
                <a:gd name="connsiteX4" fmla="*/ 324179 w 374747"/>
                <a:gd name="connsiteY4" fmla="*/ 2564295 h 2564295"/>
                <a:gd name="connsiteX5" fmla="*/ 324179 w 374747"/>
                <a:gd name="connsiteY5" fmla="*/ 2564295 h 2564295"/>
                <a:gd name="connsiteX0" fmla="*/ 134188 w 373600"/>
                <a:gd name="connsiteY0" fmla="*/ 0 h 2564295"/>
                <a:gd name="connsiteX1" fmla="*/ 4979 w 373600"/>
                <a:gd name="connsiteY1" fmla="*/ 536713 h 2564295"/>
                <a:gd name="connsiteX2" fmla="*/ 323032 w 373600"/>
                <a:gd name="connsiteY2" fmla="*/ 1520686 h 2564295"/>
                <a:gd name="connsiteX3" fmla="*/ 372727 w 373600"/>
                <a:gd name="connsiteY3" fmla="*/ 2146852 h 2564295"/>
                <a:gd name="connsiteX4" fmla="*/ 323032 w 373600"/>
                <a:gd name="connsiteY4" fmla="*/ 2564295 h 2564295"/>
                <a:gd name="connsiteX5" fmla="*/ 323032 w 373600"/>
                <a:gd name="connsiteY5" fmla="*/ 2564295 h 2564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3600" h="2564295">
                  <a:moveTo>
                    <a:pt x="134188" y="0"/>
                  </a:moveTo>
                  <a:cubicBezTo>
                    <a:pt x="100229" y="141632"/>
                    <a:pt x="-26495" y="283265"/>
                    <a:pt x="4979" y="536713"/>
                  </a:cubicBezTo>
                  <a:cubicBezTo>
                    <a:pt x="36453" y="790161"/>
                    <a:pt x="261741" y="1252330"/>
                    <a:pt x="323032" y="1520686"/>
                  </a:cubicBezTo>
                  <a:cubicBezTo>
                    <a:pt x="384323" y="1789042"/>
                    <a:pt x="372727" y="1972917"/>
                    <a:pt x="372727" y="2146852"/>
                  </a:cubicBezTo>
                  <a:cubicBezTo>
                    <a:pt x="372727" y="2320787"/>
                    <a:pt x="323032" y="2564295"/>
                    <a:pt x="323032" y="2564295"/>
                  </a:cubicBezTo>
                  <a:lnTo>
                    <a:pt x="323032" y="2564295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sysDot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910389" y="3570386"/>
              <a:ext cx="274196" cy="32699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9095375" y="4302944"/>
              <a:ext cx="274196" cy="32699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3657507" y="1421082"/>
            <a:ext cx="2390775" cy="3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838233" y="1735407"/>
            <a:ext cx="4210049" cy="3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838233" y="2021208"/>
            <a:ext cx="4210050" cy="3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853796" y="6037126"/>
            <a:ext cx="4611896" cy="800103"/>
            <a:chOff x="6853796" y="5405382"/>
            <a:chExt cx="4611896" cy="800103"/>
          </a:xfrm>
        </p:grpSpPr>
        <p:cxnSp>
          <p:nvCxnSpPr>
            <p:cNvPr id="82" name="Straight Connector 81"/>
            <p:cNvCxnSpPr/>
            <p:nvPr/>
          </p:nvCxnSpPr>
          <p:spPr>
            <a:xfrm flipV="1">
              <a:off x="6853796" y="5551222"/>
              <a:ext cx="4611896" cy="42539"/>
            </a:xfrm>
            <a:prstGeom prst="line">
              <a:avLst/>
            </a:prstGeom>
            <a:ln w="63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8199456" y="5405382"/>
                  <a:ext cx="1687641" cy="41934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/>
                    <a:t>use 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sup>
                      </m:sSup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9456" y="5405382"/>
                  <a:ext cx="1687641" cy="419346"/>
                </a:xfrm>
                <a:prstGeom prst="rect">
                  <a:avLst/>
                </a:prstGeom>
                <a:blipFill>
                  <a:blip r:embed="rId11"/>
                  <a:stretch>
                    <a:fillRect l="-3610" t="-2899" b="-246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8097579" y="5786139"/>
                  <a:ext cx="1946815" cy="41934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/>
                    <a:t>set 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7579" y="5786139"/>
                  <a:ext cx="1946815" cy="419346"/>
                </a:xfrm>
                <a:prstGeom prst="rect">
                  <a:avLst/>
                </a:prstGeom>
                <a:blipFill>
                  <a:blip r:embed="rId12"/>
                  <a:stretch>
                    <a:fillRect l="-3125" t="-4348" b="-246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11223210" y="3162333"/>
            <a:ext cx="968790" cy="2475495"/>
            <a:chOff x="11223210" y="2530589"/>
            <a:chExt cx="968790" cy="2475495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11668907" y="2530589"/>
              <a:ext cx="28216" cy="2475495"/>
            </a:xfrm>
            <a:prstGeom prst="line">
              <a:avLst/>
            </a:prstGeom>
            <a:ln w="63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11223210" y="3231832"/>
                  <a:ext cx="968790" cy="67710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 dirty="0"/>
                    <a:t>want  </a:t>
                  </a:r>
                  <a:br>
                    <a:rPr lang="en-US" dirty="0"/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&gt;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23210" y="3231832"/>
                  <a:ext cx="968790" cy="677108"/>
                </a:xfrm>
                <a:prstGeom prst="rect">
                  <a:avLst/>
                </a:prstGeom>
                <a:blipFill>
                  <a:blip r:embed="rId13"/>
                  <a:stretch>
                    <a:fillRect l="-1887" t="-54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9A5054A-0EB5-B14A-8F02-CE86B3F64864}"/>
              </a:ext>
            </a:extLst>
          </p:cNvPr>
          <p:cNvSpPr txBox="1"/>
          <p:nvPr/>
        </p:nvSpPr>
        <p:spPr>
          <a:xfrm>
            <a:off x="5795158" y="65076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132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  <p:bldP spid="3" grpId="0" animBg="1"/>
      <p:bldP spid="37" grpId="0" animBg="1"/>
      <p:bldP spid="3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2700" y="0"/>
            <a:ext cx="8459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Example 1 of Proving Non-CF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121773" y="2948308"/>
                <a:ext cx="9803304" cy="3433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Let </a:t>
                </a:r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≥0}</m:t>
                    </m:r>
                    <m:r>
                      <a:rPr lang="en-US" sz="2400" b="0" i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sz="2000" b="1" dirty="0"/>
                  <a:t>Show: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is not a CFL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Proof by Contradiction:</a:t>
                </a:r>
              </a:p>
              <a:p>
                <a:r>
                  <a:rPr lang="en-US" sz="2000" dirty="0"/>
                  <a:t>Assume (to get a contradiction)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u="sng" dirty="0"/>
                  <a:t>is</a:t>
                </a:r>
                <a:r>
                  <a:rPr lang="en-US" sz="2000" dirty="0"/>
                  <a:t> a CFL .</a:t>
                </a:r>
              </a:p>
              <a:p>
                <a:r>
                  <a:rPr lang="en-US" sz="2000" dirty="0"/>
                  <a:t>The CFL pumping lemma gives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as above.  Let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.  </a:t>
                </a:r>
              </a:p>
              <a:p>
                <a:r>
                  <a:rPr lang="en-US" sz="2000" dirty="0"/>
                  <a:t>Pumping lemma says that can divide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𝑢𝑣𝑥𝑦𝑧</m:t>
                    </m:r>
                  </m:oMath>
                </a14:m>
                <a:r>
                  <a:rPr lang="en-US" sz="2000" dirty="0"/>
                  <a:t>  satisfying the 3 conditions.</a:t>
                </a:r>
              </a:p>
              <a:p>
                <a:r>
                  <a:rPr lang="en-US" sz="2000" dirty="0"/>
                  <a:t>Condition 3 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𝑣𝑥𝑦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)  implies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𝑣𝑥𝑦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cannot contain both 0s and 2s.</a:t>
                </a:r>
              </a:p>
              <a:p>
                <a:r>
                  <a:rPr lang="en-US" sz="2000" dirty="0"/>
                  <a:t>So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  has unequal numbers of 0s, 1s, and 2s.  </a:t>
                </a:r>
              </a:p>
              <a:p>
                <a:r>
                  <a:rPr lang="en-US" sz="2000" dirty="0"/>
                  <a:t>Thus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, violating Condition 1.  Contradiction! </a:t>
                </a:r>
                <a:br>
                  <a:rPr lang="en-US" sz="2000" dirty="0"/>
                </a:br>
                <a:r>
                  <a:rPr lang="en-US" sz="2000" dirty="0"/>
                  <a:t>Therefore our assumption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is a CFL) is false.   We conclude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is not a CFL .</a:t>
                </a:r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73" y="2948308"/>
                <a:ext cx="9803304" cy="3433056"/>
              </a:xfrm>
              <a:prstGeom prst="rect">
                <a:avLst/>
              </a:prstGeom>
              <a:blipFill>
                <a:blip r:embed="rId3"/>
                <a:stretch>
                  <a:fillRect l="-995" t="-533" b="-2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9610151" y="4727344"/>
            <a:ext cx="2301898" cy="611182"/>
            <a:chOff x="9528152" y="5012527"/>
            <a:chExt cx="2301898" cy="611182"/>
          </a:xfrm>
        </p:grpSpPr>
        <p:cxnSp>
          <p:nvCxnSpPr>
            <p:cNvPr id="48" name="Straight Connector 47"/>
            <p:cNvCxnSpPr/>
            <p:nvPr/>
          </p:nvCxnSpPr>
          <p:spPr>
            <a:xfrm flipV="1">
              <a:off x="9996620" y="5483210"/>
              <a:ext cx="842166" cy="3401"/>
            </a:xfrm>
            <a:prstGeom prst="line">
              <a:avLst/>
            </a:prstGeom>
            <a:ln w="9525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10149569" y="5285155"/>
                  <a:ext cx="558358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9569" y="5285155"/>
                  <a:ext cx="558358" cy="338554"/>
                </a:xfrm>
                <a:prstGeom prst="rect">
                  <a:avLst/>
                </a:prstGeom>
                <a:blipFill>
                  <a:blip r:embed="rId4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Group 2"/>
            <p:cNvGrpSpPr/>
            <p:nvPr/>
          </p:nvGrpSpPr>
          <p:grpSpPr>
            <a:xfrm>
              <a:off x="9591525" y="5012527"/>
              <a:ext cx="1898724" cy="377473"/>
              <a:chOff x="9316103" y="3506889"/>
              <a:chExt cx="1898724" cy="37747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/>
                  <p:cNvSpPr/>
                  <p:nvPr/>
                </p:nvSpPr>
                <p:spPr>
                  <a:xfrm>
                    <a:off x="10861076" y="3514492"/>
                    <a:ext cx="35375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2" name="Rectangle 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61076" y="3514492"/>
                    <a:ext cx="353751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/>
                  <p:cNvSpPr/>
                  <p:nvPr/>
                </p:nvSpPr>
                <p:spPr>
                  <a:xfrm>
                    <a:off x="9316103" y="3506889"/>
                    <a:ext cx="37644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Rectangle 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16103" y="3506889"/>
                    <a:ext cx="376449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/>
                  <p:cNvSpPr/>
                  <p:nvPr/>
                </p:nvSpPr>
                <p:spPr>
                  <a:xfrm>
                    <a:off x="10258769" y="3506889"/>
                    <a:ext cx="36798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Rectangle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58769" y="3506889"/>
                    <a:ext cx="367986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10004553" y="3515030"/>
                    <a:ext cx="36798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Rectangle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04553" y="3515030"/>
                    <a:ext cx="367986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9709188" y="3506889"/>
                    <a:ext cx="36798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9188" y="3506889"/>
                    <a:ext cx="367986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5" name="Straight Connector 34"/>
            <p:cNvCxnSpPr/>
            <p:nvPr/>
          </p:nvCxnSpPr>
          <p:spPr>
            <a:xfrm flipV="1">
              <a:off x="9528152" y="5064117"/>
              <a:ext cx="2301898" cy="9184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 flipV="1">
              <a:off x="9995259" y="5073301"/>
              <a:ext cx="1456" cy="12988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 flipV="1">
              <a:off x="10323822" y="5079263"/>
              <a:ext cx="662" cy="12988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 flipV="1">
              <a:off x="10591773" y="5075449"/>
              <a:ext cx="662" cy="12988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 flipV="1">
              <a:off x="10836669" y="5082147"/>
              <a:ext cx="662" cy="12988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8902118" y="4310892"/>
            <a:ext cx="3166362" cy="400110"/>
            <a:chOff x="8878931" y="4686068"/>
            <a:chExt cx="3166362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8878931" y="4686068"/>
                  <a:ext cx="62985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8931" y="4686068"/>
                  <a:ext cx="629851" cy="4001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9446505" y="4701457"/>
                  <a:ext cx="259878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00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⋯0011⋯1122⋯22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6505" y="4701457"/>
                  <a:ext cx="2598788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51271" y="1069854"/>
                <a:ext cx="6516229" cy="17181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Pumping Lemma for CFLs:   </a:t>
                </a:r>
                <a:r>
                  <a:rPr lang="en-US" sz="2000" dirty="0"/>
                  <a:t>For every CFL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, there is 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</a:t>
                </a:r>
                <a:br>
                  <a:rPr lang="en-US" sz="2000" dirty="0"/>
                </a:br>
                <a:r>
                  <a:rPr lang="en-US" sz="2000" dirty="0"/>
                  <a:t>such that if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 and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 then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𝑢𝑣𝑥𝑦𝑧</m:t>
                    </m:r>
                  </m:oMath>
                </a14:m>
                <a:r>
                  <a:rPr lang="en-US" sz="2000" dirty="0"/>
                  <a:t>  where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1)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  for all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/>
                  <a:t>   </a:t>
                </a:r>
              </a:p>
              <a:p>
                <a:r>
                  <a:rPr lang="en-US" sz="2000" dirty="0"/>
                  <a:t>  2)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l-GR" sz="2000" dirty="0"/>
                      <m:t>ε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  3)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𝑥𝑦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 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71" y="1069854"/>
                <a:ext cx="6516229" cy="1718163"/>
              </a:xfrm>
              <a:prstGeom prst="rect">
                <a:avLst/>
              </a:prstGeom>
              <a:blipFill>
                <a:blip r:embed="rId14"/>
                <a:stretch>
                  <a:fillRect l="-934" t="-1767" b="-53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10922856" y="6448554"/>
            <a:ext cx="1205779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5.1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80154" y="3916843"/>
                <a:ext cx="8713646" cy="246452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C000"/>
                    </a:solidFill>
                  </a:rPr>
                  <a:t>Check-in 5.1</a:t>
                </a:r>
              </a:p>
              <a:p>
                <a:r>
                  <a:rPr lang="en-US" sz="2000" dirty="0"/>
                  <a:t>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≥0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   (equal #s of 0s and 1s)</a:t>
                </a:r>
              </a:p>
              <a:p>
                <a:r>
                  <a:rPr lang="en-US" sz="2000" dirty="0"/>
                  <a:t>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≥0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   (equal #s of 1s and 2s)</a:t>
                </a:r>
              </a:p>
              <a:p>
                <a:r>
                  <a:rPr lang="en-US" sz="2000" dirty="0"/>
                  <a:t>  Observe that PDAs can recognize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.  What can we now conclude?</a:t>
                </a:r>
                <a:r>
                  <a:rPr lang="en-US" dirty="0"/>
                  <a:t>  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a)    The class of CFLs is not closed under intersection.</a:t>
                </a:r>
              </a:p>
              <a:p>
                <a:r>
                  <a:rPr lang="en-US" sz="2000" dirty="0"/>
                  <a:t>  b)    The Pumping Lemma shows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is not a CFL .</a:t>
                </a:r>
              </a:p>
              <a:p>
                <a:r>
                  <a:rPr lang="en-US" sz="2000" dirty="0"/>
                  <a:t>  c)    The class of CFLs is closed under complement.</a:t>
                </a: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54" y="3916843"/>
                <a:ext cx="8713646" cy="2464521"/>
              </a:xfrm>
              <a:prstGeom prst="rect">
                <a:avLst/>
              </a:prstGeom>
              <a:blipFill>
                <a:blip r:embed="rId15"/>
                <a:stretch>
                  <a:fillRect l="-906" t="-1220" b="-2683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3238BC7-5F4B-7549-9B7C-D48343EA1022}"/>
              </a:ext>
            </a:extLst>
          </p:cNvPr>
          <p:cNvSpPr txBox="1"/>
          <p:nvPr/>
        </p:nvSpPr>
        <p:spPr>
          <a:xfrm>
            <a:off x="6103917" y="64958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21630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uiExpand="1" build="p"/>
      <p:bldP spid="22" grpId="0" animBg="1"/>
      <p:bldP spid="2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2700" y="0"/>
            <a:ext cx="8459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Example 2 of Proving Non-CF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157220" y="2843121"/>
                <a:ext cx="8993045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𝑤𝑤</m:t>
                        </m:r>
                      </m:e>
                    </m:d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4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} .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={0,1}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.</a:t>
                </a:r>
              </a:p>
              <a:p>
                <a:r>
                  <a:rPr lang="en-US" sz="2000" b="1" dirty="0"/>
                  <a:t>Show: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 is not a CFL.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Assume (for contradiction)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 is a CFL.</a:t>
                </a:r>
              </a:p>
              <a:p>
                <a:r>
                  <a:rPr lang="en-US" sz="2000" dirty="0"/>
                  <a:t>The CFL pumping lemma gives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as above.  Need to choose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.   Which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Try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.  </a:t>
                </a:r>
                <a:r>
                  <a:rPr lang="en-US" sz="20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 </a:t>
                </a:r>
                <a:r>
                  <a:rPr lang="en-US" sz="2000" u="sng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can</a:t>
                </a:r>
                <a:r>
                  <a:rPr lang="en-US" sz="20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 be pumped and stay inside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.   Bad choice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Try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.   </a:t>
                </a:r>
                <a:br>
                  <a:rPr lang="en-US" sz="2000" dirty="0"/>
                </a:br>
                <a:r>
                  <a:rPr lang="en-US" sz="2000" dirty="0"/>
                  <a:t>Show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cannot be pumped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𝑢𝑣𝑥𝑦𝑧</m:t>
                    </m:r>
                  </m:oMath>
                </a14:m>
                <a:r>
                  <a:rPr lang="en-US" sz="2000" dirty="0"/>
                  <a:t>  satisfying the 3 conditions.</a:t>
                </a:r>
              </a:p>
              <a:p>
                <a:r>
                  <a:rPr lang="en-US" sz="2000" dirty="0"/>
                  <a:t>Condition 3 implies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𝑣𝑥𝑦</m:t>
                    </m:r>
                  </m:oMath>
                </a14:m>
                <a:r>
                  <a:rPr lang="en-US" sz="2000" dirty="0"/>
                  <a:t> does not overlap two runs of 0s or two runs of 1s.</a:t>
                </a:r>
              </a:p>
              <a:p>
                <a:r>
                  <a:rPr lang="en-US" sz="2000" dirty="0"/>
                  <a:t>Therefore, in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, two runs of 0s or two runs of 1s have unequal length.</a:t>
                </a:r>
              </a:p>
              <a:p>
                <a:r>
                  <a:rPr lang="en-US" sz="2000" dirty="0"/>
                  <a:t>So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 violating Condition 1.  Contradiction!  Thus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 is not a CFL.</a:t>
                </a:r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20" y="2843121"/>
                <a:ext cx="8993045" cy="3539430"/>
              </a:xfrm>
              <a:prstGeom prst="rect">
                <a:avLst/>
              </a:prstGeom>
              <a:blipFill>
                <a:blip r:embed="rId3"/>
                <a:stretch>
                  <a:fillRect l="-1085" t="-1377" b="-2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358915" y="608646"/>
                <a:ext cx="5833163" cy="23337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Pumping Lemma for CFLs:   </a:t>
                </a:r>
                <a:r>
                  <a:rPr lang="en-US" sz="2000" dirty="0"/>
                  <a:t>For every CFL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, there is 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</a:t>
                </a:r>
                <a:br>
                  <a:rPr lang="en-US" sz="2000" dirty="0"/>
                </a:br>
                <a:r>
                  <a:rPr lang="en-US" sz="2000" dirty="0"/>
                  <a:t>such that if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 and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 then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𝑢𝑣𝑥𝑦𝑧</m:t>
                    </m:r>
                  </m:oMath>
                </a14:m>
                <a:r>
                  <a:rPr lang="en-US" sz="2000" dirty="0"/>
                  <a:t>  where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1)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  for all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/>
                  <a:t>   </a:t>
                </a:r>
              </a:p>
              <a:p>
                <a:r>
                  <a:rPr lang="en-US" sz="2000" dirty="0"/>
                  <a:t>  2)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l-GR" sz="2000" dirty="0"/>
                      <m:t>ε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  3)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𝑥𝑦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 </a:t>
                </a:r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15" y="608646"/>
                <a:ext cx="5833163" cy="2333716"/>
              </a:xfrm>
              <a:prstGeom prst="rect">
                <a:avLst/>
              </a:prstGeom>
              <a:blipFill>
                <a:blip r:embed="rId4"/>
                <a:stretch>
                  <a:fillRect l="-866" t="-1075" b="-268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9150265" y="3485891"/>
            <a:ext cx="2892249" cy="400110"/>
            <a:chOff x="9218102" y="5088914"/>
            <a:chExt cx="2892249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9218102" y="5088914"/>
                  <a:ext cx="73199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8102" y="5088914"/>
                  <a:ext cx="731995" cy="40011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9785676" y="5104303"/>
                  <a:ext cx="23246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000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⋯001000⋯001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5676" y="5104303"/>
                  <a:ext cx="2324675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/>
          <p:cNvGrpSpPr/>
          <p:nvPr/>
        </p:nvGrpSpPr>
        <p:grpSpPr>
          <a:xfrm>
            <a:off x="9848035" y="3849609"/>
            <a:ext cx="2061390" cy="561916"/>
            <a:chOff x="9848035" y="3849609"/>
            <a:chExt cx="2061390" cy="561916"/>
          </a:xfrm>
        </p:grpSpPr>
        <p:cxnSp>
          <p:nvCxnSpPr>
            <p:cNvPr id="37" name="Straight Connector 36"/>
            <p:cNvCxnSpPr/>
            <p:nvPr/>
          </p:nvCxnSpPr>
          <p:spPr>
            <a:xfrm flipV="1">
              <a:off x="10477757" y="4296822"/>
              <a:ext cx="674876" cy="2690"/>
            </a:xfrm>
            <a:prstGeom prst="line">
              <a:avLst/>
            </a:prstGeom>
            <a:ln w="9525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9911408" y="3849609"/>
              <a:ext cx="1898724" cy="381511"/>
              <a:chOff x="9316103" y="3502313"/>
              <a:chExt cx="1898724" cy="38151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Rectangle 50"/>
                  <p:cNvSpPr/>
                  <p:nvPr/>
                </p:nvSpPr>
                <p:spPr>
                  <a:xfrm>
                    <a:off x="10861076" y="3514492"/>
                    <a:ext cx="35375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2" name="Rectangle 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61076" y="3514492"/>
                    <a:ext cx="353751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Rectangle 51"/>
                  <p:cNvSpPr/>
                  <p:nvPr/>
                </p:nvSpPr>
                <p:spPr>
                  <a:xfrm>
                    <a:off x="9316103" y="3506889"/>
                    <a:ext cx="37644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Rectangle 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16103" y="3506889"/>
                    <a:ext cx="376449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Rectangle 52"/>
                  <p:cNvSpPr/>
                  <p:nvPr/>
                </p:nvSpPr>
                <p:spPr>
                  <a:xfrm>
                    <a:off x="10258769" y="3506889"/>
                    <a:ext cx="36798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Rectangle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58769" y="3506889"/>
                    <a:ext cx="367986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/>
                  <p:cNvSpPr/>
                  <p:nvPr/>
                </p:nvSpPr>
                <p:spPr>
                  <a:xfrm>
                    <a:off x="10035897" y="3509213"/>
                    <a:ext cx="36798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4" name="Rectangle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35897" y="3509213"/>
                    <a:ext cx="367986" cy="369332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Rectangle 54"/>
                  <p:cNvSpPr/>
                  <p:nvPr/>
                </p:nvSpPr>
                <p:spPr>
                  <a:xfrm>
                    <a:off x="9808926" y="3502313"/>
                    <a:ext cx="36798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5" name="Rectangle 5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08926" y="3502313"/>
                    <a:ext cx="367986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5" name="Straight Connector 44"/>
            <p:cNvCxnSpPr/>
            <p:nvPr/>
          </p:nvCxnSpPr>
          <p:spPr>
            <a:xfrm flipV="1">
              <a:off x="9848035" y="3912259"/>
              <a:ext cx="2061390" cy="270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 flipV="1">
              <a:off x="10469452" y="3917638"/>
              <a:ext cx="1456" cy="12988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 flipV="1">
              <a:off x="10738955" y="3920921"/>
              <a:ext cx="662" cy="12988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 flipV="1">
              <a:off x="10889431" y="3917107"/>
              <a:ext cx="662" cy="12988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 flipV="1">
              <a:off x="11156552" y="3923805"/>
              <a:ext cx="662" cy="12988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10631202" y="4182118"/>
              <a:ext cx="363887" cy="229407"/>
            </a:xfrm>
            <a:prstGeom prst="rect">
              <a:avLst/>
            </a:prstGeom>
          </p:spPr>
        </p:pic>
      </p:grpSp>
      <p:grpSp>
        <p:nvGrpSpPr>
          <p:cNvPr id="62" name="Group 61"/>
          <p:cNvGrpSpPr/>
          <p:nvPr/>
        </p:nvGrpSpPr>
        <p:grpSpPr>
          <a:xfrm>
            <a:off x="9182421" y="4803929"/>
            <a:ext cx="2927515" cy="400110"/>
            <a:chOff x="9218102" y="5088914"/>
            <a:chExt cx="2927515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/>
                <p:cNvSpPr/>
                <p:nvPr/>
              </p:nvSpPr>
              <p:spPr>
                <a:xfrm>
                  <a:off x="9218102" y="5088914"/>
                  <a:ext cx="73795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5" name="Rectangle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8102" y="5088914"/>
                  <a:ext cx="737958" cy="400110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/>
                <p:cNvSpPr/>
                <p:nvPr/>
              </p:nvSpPr>
              <p:spPr>
                <a:xfrm>
                  <a:off x="9785676" y="5104303"/>
                  <a:ext cx="23599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⋯01⋯10⋯01⋯1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Rectangle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5676" y="5104303"/>
                  <a:ext cx="2359941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9880191" y="5167647"/>
            <a:ext cx="2097497" cy="561916"/>
            <a:chOff x="9880191" y="5167647"/>
            <a:chExt cx="2097497" cy="561916"/>
          </a:xfrm>
        </p:grpSpPr>
        <p:cxnSp>
          <p:nvCxnSpPr>
            <p:cNvPr id="72" name="Straight Connector 71"/>
            <p:cNvCxnSpPr/>
            <p:nvPr/>
          </p:nvCxnSpPr>
          <p:spPr>
            <a:xfrm flipV="1">
              <a:off x="10509913" y="5614860"/>
              <a:ext cx="674876" cy="2690"/>
            </a:xfrm>
            <a:prstGeom prst="line">
              <a:avLst/>
            </a:prstGeom>
            <a:ln w="9525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/>
            <p:cNvGrpSpPr/>
            <p:nvPr/>
          </p:nvGrpSpPr>
          <p:grpSpPr>
            <a:xfrm>
              <a:off x="9943564" y="5167647"/>
              <a:ext cx="1898724" cy="381511"/>
              <a:chOff x="9316103" y="3502313"/>
              <a:chExt cx="1898724" cy="38151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Rectangle 79"/>
                  <p:cNvSpPr/>
                  <p:nvPr/>
                </p:nvSpPr>
                <p:spPr>
                  <a:xfrm>
                    <a:off x="10861076" y="3514492"/>
                    <a:ext cx="35375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2" name="Rectangle 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61076" y="3514492"/>
                    <a:ext cx="353751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Rectangle 80"/>
                  <p:cNvSpPr/>
                  <p:nvPr/>
                </p:nvSpPr>
                <p:spPr>
                  <a:xfrm>
                    <a:off x="9316103" y="3506889"/>
                    <a:ext cx="37644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Rectangle 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16103" y="3506889"/>
                    <a:ext cx="376449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Rectangle 81"/>
                  <p:cNvSpPr/>
                  <p:nvPr/>
                </p:nvSpPr>
                <p:spPr>
                  <a:xfrm>
                    <a:off x="10258769" y="3506889"/>
                    <a:ext cx="36798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Rectangle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58769" y="3506889"/>
                    <a:ext cx="367986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Rectangle 82"/>
                  <p:cNvSpPr/>
                  <p:nvPr/>
                </p:nvSpPr>
                <p:spPr>
                  <a:xfrm>
                    <a:off x="10035897" y="3509213"/>
                    <a:ext cx="36798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3" name="Rectangle 8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35897" y="3509213"/>
                    <a:ext cx="367986" cy="369332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Rectangle 83"/>
                  <p:cNvSpPr/>
                  <p:nvPr/>
                </p:nvSpPr>
                <p:spPr>
                  <a:xfrm>
                    <a:off x="9808926" y="3502313"/>
                    <a:ext cx="36798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4" name="Rectangle 8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08926" y="3502313"/>
                    <a:ext cx="367986" cy="369332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4" name="Straight Connector 73"/>
            <p:cNvCxnSpPr/>
            <p:nvPr/>
          </p:nvCxnSpPr>
          <p:spPr>
            <a:xfrm>
              <a:off x="9880191" y="5232997"/>
              <a:ext cx="2097497" cy="4046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 flipV="1">
              <a:off x="10501608" y="5235676"/>
              <a:ext cx="1456" cy="12988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 flipV="1">
              <a:off x="10771111" y="5238959"/>
              <a:ext cx="662" cy="12988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 flipV="1">
              <a:off x="10921587" y="5235145"/>
              <a:ext cx="662" cy="12988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 flipV="1">
              <a:off x="11188708" y="5241843"/>
              <a:ext cx="662" cy="12988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10663358" y="5500156"/>
              <a:ext cx="363887" cy="229407"/>
            </a:xfrm>
            <a:prstGeom prst="rect">
              <a:avLst/>
            </a:prstGeom>
          </p:spPr>
        </p:pic>
      </p:grpSp>
      <p:sp>
        <p:nvSpPr>
          <p:cNvPr id="24" name="Rectangle 23"/>
          <p:cNvSpPr/>
          <p:nvPr/>
        </p:nvSpPr>
        <p:spPr>
          <a:xfrm>
            <a:off x="2657803" y="4393925"/>
            <a:ext cx="6057900" cy="349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5FE7E9-A569-7C46-83D8-9E39FCB073C8}"/>
              </a:ext>
            </a:extLst>
          </p:cNvPr>
          <p:cNvSpPr txBox="1"/>
          <p:nvPr/>
        </p:nvSpPr>
        <p:spPr>
          <a:xfrm>
            <a:off x="5759532" y="64839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15407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uiExpand="1" build="p"/>
      <p:bldP spid="2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Turing Machines (TMs)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47292" y="2568785"/>
            <a:ext cx="688693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AutoNum type="arabicParenR"/>
            </a:pPr>
            <a:r>
              <a:rPr lang="en-US" sz="20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Head can read and write</a:t>
            </a:r>
          </a:p>
          <a:p>
            <a:pPr marL="457200" indent="-457200">
              <a:spcBef>
                <a:spcPts val="600"/>
              </a:spcBef>
              <a:buAutoNum type="arabicParenR"/>
            </a:pPr>
            <a:r>
              <a:rPr lang="en-US" sz="2000" dirty="0"/>
              <a:t>Head is two way (can move left or right)</a:t>
            </a:r>
          </a:p>
          <a:p>
            <a:pPr marL="457200" indent="-457200">
              <a:spcBef>
                <a:spcPts val="600"/>
              </a:spcBef>
              <a:buAutoNum type="arabicParenR"/>
            </a:pPr>
            <a:r>
              <a:rPr lang="en-US" sz="2000" dirty="0"/>
              <a:t>Tape is infinite (to the right)</a:t>
            </a:r>
          </a:p>
          <a:p>
            <a:pPr marL="457200" indent="-457200">
              <a:spcBef>
                <a:spcPts val="600"/>
              </a:spcBef>
              <a:buAutoNum type="arabicParenR"/>
            </a:pPr>
            <a:r>
              <a:rPr lang="en-US" sz="2000" dirty="0"/>
              <a:t>Infinitely many blanks “</a:t>
            </a:r>
            <a:r>
              <a:rPr lang="en-US" sz="2800" baseline="30000" dirty="0"/>
              <a:t>˽</a:t>
            </a:r>
            <a:r>
              <a:rPr lang="en-US" sz="2000" dirty="0"/>
              <a:t>“ follow input</a:t>
            </a:r>
          </a:p>
          <a:p>
            <a:pPr marL="457200" indent="-457200">
              <a:spcBef>
                <a:spcPts val="600"/>
              </a:spcBef>
              <a:buAutoNum type="arabicParenR"/>
            </a:pPr>
            <a:r>
              <a:rPr lang="en-US" sz="2000" dirty="0"/>
              <a:t>Can accept or reject any time (not only at end of input)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48379" y="965339"/>
            <a:ext cx="4676017" cy="1345993"/>
            <a:chOff x="629329" y="739221"/>
            <a:chExt cx="4676017" cy="1345993"/>
          </a:xfrm>
        </p:grpSpPr>
        <p:sp>
          <p:nvSpPr>
            <p:cNvPr id="4" name="PDA box"/>
            <p:cNvSpPr/>
            <p:nvPr/>
          </p:nvSpPr>
          <p:spPr>
            <a:xfrm>
              <a:off x="629329" y="1191457"/>
              <a:ext cx="1430767" cy="8937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inite Control"/>
            <p:cNvSpPr/>
            <p:nvPr/>
          </p:nvSpPr>
          <p:spPr>
            <a:xfrm>
              <a:off x="919627" y="1297779"/>
              <a:ext cx="85016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Finite</a:t>
              </a:r>
              <a:br>
                <a:rPr lang="en-US" dirty="0"/>
              </a:br>
              <a:r>
                <a:rPr lang="en-US" dirty="0"/>
                <a:t>control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485017" y="1190466"/>
              <a:ext cx="2818503" cy="317979"/>
            </a:xfrm>
            <a:custGeom>
              <a:avLst/>
              <a:gdLst>
                <a:gd name="connsiteX0" fmla="*/ 0 w 2742303"/>
                <a:gd name="connsiteY0" fmla="*/ 0 h 317979"/>
                <a:gd name="connsiteX1" fmla="*/ 2742303 w 2742303"/>
                <a:gd name="connsiteY1" fmla="*/ 0 h 317979"/>
                <a:gd name="connsiteX2" fmla="*/ 2742303 w 2742303"/>
                <a:gd name="connsiteY2" fmla="*/ 317979 h 317979"/>
                <a:gd name="connsiteX3" fmla="*/ 0 w 2742303"/>
                <a:gd name="connsiteY3" fmla="*/ 317979 h 317979"/>
                <a:gd name="connsiteX4" fmla="*/ 0 w 2742303"/>
                <a:gd name="connsiteY4" fmla="*/ 0 h 317979"/>
                <a:gd name="connsiteX0" fmla="*/ 2742303 w 2833743"/>
                <a:gd name="connsiteY0" fmla="*/ 317979 h 409419"/>
                <a:gd name="connsiteX1" fmla="*/ 0 w 2833743"/>
                <a:gd name="connsiteY1" fmla="*/ 317979 h 409419"/>
                <a:gd name="connsiteX2" fmla="*/ 0 w 2833743"/>
                <a:gd name="connsiteY2" fmla="*/ 0 h 409419"/>
                <a:gd name="connsiteX3" fmla="*/ 2742303 w 2833743"/>
                <a:gd name="connsiteY3" fmla="*/ 0 h 409419"/>
                <a:gd name="connsiteX4" fmla="*/ 2833743 w 2833743"/>
                <a:gd name="connsiteY4" fmla="*/ 409419 h 409419"/>
                <a:gd name="connsiteX0" fmla="*/ 2742303 w 2742303"/>
                <a:gd name="connsiteY0" fmla="*/ 317979 h 317979"/>
                <a:gd name="connsiteX1" fmla="*/ 0 w 2742303"/>
                <a:gd name="connsiteY1" fmla="*/ 317979 h 317979"/>
                <a:gd name="connsiteX2" fmla="*/ 0 w 2742303"/>
                <a:gd name="connsiteY2" fmla="*/ 0 h 317979"/>
                <a:gd name="connsiteX3" fmla="*/ 2742303 w 2742303"/>
                <a:gd name="connsiteY3" fmla="*/ 0 h 317979"/>
                <a:gd name="connsiteX0" fmla="*/ 2818503 w 2818503"/>
                <a:gd name="connsiteY0" fmla="*/ 317979 h 317979"/>
                <a:gd name="connsiteX1" fmla="*/ 0 w 2818503"/>
                <a:gd name="connsiteY1" fmla="*/ 317979 h 317979"/>
                <a:gd name="connsiteX2" fmla="*/ 0 w 2818503"/>
                <a:gd name="connsiteY2" fmla="*/ 0 h 317979"/>
                <a:gd name="connsiteX3" fmla="*/ 2742303 w 2818503"/>
                <a:gd name="connsiteY3" fmla="*/ 0 h 31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8503" h="317979">
                  <a:moveTo>
                    <a:pt x="2818503" y="317979"/>
                  </a:moveTo>
                  <a:lnTo>
                    <a:pt x="0" y="317979"/>
                  </a:lnTo>
                  <a:lnTo>
                    <a:pt x="0" y="0"/>
                  </a:lnTo>
                  <a:lnTo>
                    <a:pt x="27423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796988" y="1190466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121510" y="1190466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46032" y="1190466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770554" y="1190466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095076" y="1190466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2501714" y="1139113"/>
              <a:ext cx="2952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821034" y="1139113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138735" y="1141492"/>
              <a:ext cx="2952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456436" y="1143871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774137" y="1146250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721345" y="1081057"/>
              <a:ext cx="4924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. . .</a:t>
              </a:r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4399876" y="1190466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4721345" y="1190466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Freeform 40"/>
            <p:cNvSpPr/>
            <p:nvPr/>
          </p:nvSpPr>
          <p:spPr>
            <a:xfrm>
              <a:off x="1571306" y="850600"/>
              <a:ext cx="1086487" cy="340025"/>
            </a:xfrm>
            <a:custGeom>
              <a:avLst/>
              <a:gdLst>
                <a:gd name="connsiteX0" fmla="*/ 319 w 1086487"/>
                <a:gd name="connsiteY0" fmla="*/ 340025 h 340025"/>
                <a:gd name="connsiteX1" fmla="*/ 152719 w 1086487"/>
                <a:gd name="connsiteY1" fmla="*/ 54275 h 340025"/>
                <a:gd name="connsiteX2" fmla="*/ 933769 w 1086487"/>
                <a:gd name="connsiteY2" fmla="*/ 25700 h 340025"/>
                <a:gd name="connsiteX3" fmla="*/ 1086169 w 1086487"/>
                <a:gd name="connsiteY3" fmla="*/ 340025 h 34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6487" h="340025">
                  <a:moveTo>
                    <a:pt x="319" y="340025"/>
                  </a:moveTo>
                  <a:cubicBezTo>
                    <a:pt x="-1269" y="223343"/>
                    <a:pt x="-2856" y="106662"/>
                    <a:pt x="152719" y="54275"/>
                  </a:cubicBezTo>
                  <a:cubicBezTo>
                    <a:pt x="308294" y="1888"/>
                    <a:pt x="778194" y="-21925"/>
                    <a:pt x="933769" y="25700"/>
                  </a:cubicBezTo>
                  <a:cubicBezTo>
                    <a:pt x="1089344" y="73325"/>
                    <a:pt x="1087756" y="206675"/>
                    <a:pt x="1086169" y="340025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577457" y="1467504"/>
              <a:ext cx="22105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read/write input tape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577457" y="739221"/>
              <a:ext cx="6543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head</a:t>
              </a:r>
            </a:p>
          </p:txBody>
        </p:sp>
        <p:sp>
          <p:nvSpPr>
            <p:cNvPr id="93" name="Freeform 92"/>
            <p:cNvSpPr/>
            <p:nvPr/>
          </p:nvSpPr>
          <p:spPr>
            <a:xfrm rot="16200000">
              <a:off x="5100087" y="1300804"/>
              <a:ext cx="320022" cy="90497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" fmla="*/ 0 w 369096"/>
                <a:gd name="connsiteY0" fmla="*/ 76200 h 111918"/>
                <a:gd name="connsiteX1" fmla="*/ 71438 w 369096"/>
                <a:gd name="connsiteY1" fmla="*/ 0 h 111918"/>
                <a:gd name="connsiteX2" fmla="*/ 107156 w 369096"/>
                <a:gd name="connsiteY2" fmla="*/ 78581 h 111918"/>
                <a:gd name="connsiteX3" fmla="*/ 178594 w 369096"/>
                <a:gd name="connsiteY3" fmla="*/ 4762 h 111918"/>
                <a:gd name="connsiteX4" fmla="*/ 219075 w 369096"/>
                <a:gd name="connsiteY4" fmla="*/ 80962 h 111918"/>
                <a:gd name="connsiteX5" fmla="*/ 309563 w 369096"/>
                <a:gd name="connsiteY5" fmla="*/ 14287 h 111918"/>
                <a:gd name="connsiteX6" fmla="*/ 369094 w 369096"/>
                <a:gd name="connsiteY6" fmla="*/ 111918 h 111918"/>
                <a:gd name="connsiteX0" fmla="*/ 0 w 361953"/>
                <a:gd name="connsiteY0" fmla="*/ 76200 h 107155"/>
                <a:gd name="connsiteX1" fmla="*/ 71438 w 361953"/>
                <a:gd name="connsiteY1" fmla="*/ 0 h 107155"/>
                <a:gd name="connsiteX2" fmla="*/ 107156 w 361953"/>
                <a:gd name="connsiteY2" fmla="*/ 78581 h 107155"/>
                <a:gd name="connsiteX3" fmla="*/ 178594 w 361953"/>
                <a:gd name="connsiteY3" fmla="*/ 4762 h 107155"/>
                <a:gd name="connsiteX4" fmla="*/ 219075 w 361953"/>
                <a:gd name="connsiteY4" fmla="*/ 80962 h 107155"/>
                <a:gd name="connsiteX5" fmla="*/ 309563 w 361953"/>
                <a:gd name="connsiteY5" fmla="*/ 14287 h 107155"/>
                <a:gd name="connsiteX6" fmla="*/ 361950 w 361953"/>
                <a:gd name="connsiteY6" fmla="*/ 107155 h 107155"/>
                <a:gd name="connsiteX0" fmla="*/ 0 w 361950"/>
                <a:gd name="connsiteY0" fmla="*/ 76200 h 107155"/>
                <a:gd name="connsiteX1" fmla="*/ 71438 w 361950"/>
                <a:gd name="connsiteY1" fmla="*/ 0 h 107155"/>
                <a:gd name="connsiteX2" fmla="*/ 107156 w 361950"/>
                <a:gd name="connsiteY2" fmla="*/ 78581 h 107155"/>
                <a:gd name="connsiteX3" fmla="*/ 178594 w 361950"/>
                <a:gd name="connsiteY3" fmla="*/ 4762 h 107155"/>
                <a:gd name="connsiteX4" fmla="*/ 219075 w 361950"/>
                <a:gd name="connsiteY4" fmla="*/ 80962 h 107155"/>
                <a:gd name="connsiteX5" fmla="*/ 309563 w 361950"/>
                <a:gd name="connsiteY5" fmla="*/ 14287 h 107155"/>
                <a:gd name="connsiteX6" fmla="*/ 361950 w 361950"/>
                <a:gd name="connsiteY6" fmla="*/ 107155 h 107155"/>
                <a:gd name="connsiteX0" fmla="*/ 0 w 309563"/>
                <a:gd name="connsiteY0" fmla="*/ 76200 h 80962"/>
                <a:gd name="connsiteX1" fmla="*/ 71438 w 309563"/>
                <a:gd name="connsiteY1" fmla="*/ 0 h 80962"/>
                <a:gd name="connsiteX2" fmla="*/ 107156 w 309563"/>
                <a:gd name="connsiteY2" fmla="*/ 78581 h 80962"/>
                <a:gd name="connsiteX3" fmla="*/ 178594 w 309563"/>
                <a:gd name="connsiteY3" fmla="*/ 4762 h 80962"/>
                <a:gd name="connsiteX4" fmla="*/ 219075 w 309563"/>
                <a:gd name="connsiteY4" fmla="*/ 80962 h 80962"/>
                <a:gd name="connsiteX5" fmla="*/ 309563 w 309563"/>
                <a:gd name="connsiteY5" fmla="*/ 14287 h 80962"/>
                <a:gd name="connsiteX0" fmla="*/ 0 w 316992"/>
                <a:gd name="connsiteY0" fmla="*/ 76200 h 80962"/>
                <a:gd name="connsiteX1" fmla="*/ 71438 w 316992"/>
                <a:gd name="connsiteY1" fmla="*/ 0 h 80962"/>
                <a:gd name="connsiteX2" fmla="*/ 107156 w 316992"/>
                <a:gd name="connsiteY2" fmla="*/ 78581 h 80962"/>
                <a:gd name="connsiteX3" fmla="*/ 178594 w 316992"/>
                <a:gd name="connsiteY3" fmla="*/ 4762 h 80962"/>
                <a:gd name="connsiteX4" fmla="*/ 219075 w 316992"/>
                <a:gd name="connsiteY4" fmla="*/ 80962 h 80962"/>
                <a:gd name="connsiteX5" fmla="*/ 309563 w 316992"/>
                <a:gd name="connsiteY5" fmla="*/ 14287 h 80962"/>
                <a:gd name="connsiteX6" fmla="*/ 311946 w 316992"/>
                <a:gd name="connsiteY6" fmla="*/ 21432 h 80962"/>
                <a:gd name="connsiteX0" fmla="*/ 0 w 364333"/>
                <a:gd name="connsiteY0" fmla="*/ 76200 h 80962"/>
                <a:gd name="connsiteX1" fmla="*/ 71438 w 364333"/>
                <a:gd name="connsiteY1" fmla="*/ 0 h 80962"/>
                <a:gd name="connsiteX2" fmla="*/ 107156 w 364333"/>
                <a:gd name="connsiteY2" fmla="*/ 78581 h 80962"/>
                <a:gd name="connsiteX3" fmla="*/ 178594 w 364333"/>
                <a:gd name="connsiteY3" fmla="*/ 4762 h 80962"/>
                <a:gd name="connsiteX4" fmla="*/ 219075 w 364333"/>
                <a:gd name="connsiteY4" fmla="*/ 80962 h 80962"/>
                <a:gd name="connsiteX5" fmla="*/ 309563 w 364333"/>
                <a:gd name="connsiteY5" fmla="*/ 14287 h 80962"/>
                <a:gd name="connsiteX6" fmla="*/ 364333 w 364333"/>
                <a:gd name="connsiteY6" fmla="*/ 76201 h 80962"/>
                <a:gd name="connsiteX0" fmla="*/ 0 w 364333"/>
                <a:gd name="connsiteY0" fmla="*/ 76200 h 78581"/>
                <a:gd name="connsiteX1" fmla="*/ 71438 w 364333"/>
                <a:gd name="connsiteY1" fmla="*/ 0 h 78581"/>
                <a:gd name="connsiteX2" fmla="*/ 107156 w 364333"/>
                <a:gd name="connsiteY2" fmla="*/ 78581 h 78581"/>
                <a:gd name="connsiteX3" fmla="*/ 178594 w 364333"/>
                <a:gd name="connsiteY3" fmla="*/ 4762 h 78581"/>
                <a:gd name="connsiteX4" fmla="*/ 226219 w 364333"/>
                <a:gd name="connsiteY4" fmla="*/ 76200 h 78581"/>
                <a:gd name="connsiteX5" fmla="*/ 309563 w 364333"/>
                <a:gd name="connsiteY5" fmla="*/ 14287 h 78581"/>
                <a:gd name="connsiteX6" fmla="*/ 364333 w 364333"/>
                <a:gd name="connsiteY6" fmla="*/ 76201 h 7858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26219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11944 w 364333"/>
                <a:gd name="connsiteY5" fmla="*/ 7143 h 76201"/>
                <a:gd name="connsiteX6" fmla="*/ 364333 w 364333"/>
                <a:gd name="connsiteY6" fmla="*/ 76201 h 76201"/>
                <a:gd name="connsiteX0" fmla="*/ 0 w 311944"/>
                <a:gd name="connsiteY0" fmla="*/ 76200 h 76200"/>
                <a:gd name="connsiteX1" fmla="*/ 71438 w 311944"/>
                <a:gd name="connsiteY1" fmla="*/ 0 h 76200"/>
                <a:gd name="connsiteX2" fmla="*/ 121444 w 311944"/>
                <a:gd name="connsiteY2" fmla="*/ 76199 h 76200"/>
                <a:gd name="connsiteX3" fmla="*/ 178594 w 311944"/>
                <a:gd name="connsiteY3" fmla="*/ 4762 h 76200"/>
                <a:gd name="connsiteX4" fmla="*/ 242888 w 311944"/>
                <a:gd name="connsiteY4" fmla="*/ 76200 h 76200"/>
                <a:gd name="connsiteX5" fmla="*/ 311944 w 311944"/>
                <a:gd name="connsiteY5" fmla="*/ 7143 h 76200"/>
                <a:gd name="connsiteX0" fmla="*/ 0 w 321469"/>
                <a:gd name="connsiteY0" fmla="*/ 78582 h 78582"/>
                <a:gd name="connsiteX1" fmla="*/ 71438 w 321469"/>
                <a:gd name="connsiteY1" fmla="*/ 2382 h 78582"/>
                <a:gd name="connsiteX2" fmla="*/ 121444 w 321469"/>
                <a:gd name="connsiteY2" fmla="*/ 78581 h 78582"/>
                <a:gd name="connsiteX3" fmla="*/ 178594 w 321469"/>
                <a:gd name="connsiteY3" fmla="*/ 7144 h 78582"/>
                <a:gd name="connsiteX4" fmla="*/ 242888 w 321469"/>
                <a:gd name="connsiteY4" fmla="*/ 78582 h 78582"/>
                <a:gd name="connsiteX5" fmla="*/ 321469 w 321469"/>
                <a:gd name="connsiteY5" fmla="*/ 0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469" h="78582">
                  <a:moveTo>
                    <a:pt x="0" y="78582"/>
                  </a:moveTo>
                  <a:lnTo>
                    <a:pt x="71438" y="2382"/>
                  </a:lnTo>
                  <a:lnTo>
                    <a:pt x="121444" y="78581"/>
                  </a:lnTo>
                  <a:lnTo>
                    <a:pt x="178594" y="7144"/>
                  </a:lnTo>
                  <a:lnTo>
                    <a:pt x="242888" y="78582"/>
                  </a:lnTo>
                  <a:lnTo>
                    <a:pt x="3214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109974" y="1082774"/>
              <a:ext cx="29367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aseline="30000" dirty="0"/>
                <a:t>˽</a:t>
              </a:r>
              <a:endParaRPr lang="en-US" sz="2400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414626" y="1082774"/>
              <a:ext cx="29367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aseline="30000" dirty="0"/>
                <a:t>˽</a:t>
              </a:r>
              <a:endParaRPr lang="en-US" sz="2400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BA94146-0263-0346-B008-1F88E1780C84}"/>
              </a:ext>
            </a:extLst>
          </p:cNvPr>
          <p:cNvSpPr txBox="1"/>
          <p:nvPr/>
        </p:nvSpPr>
        <p:spPr>
          <a:xfrm>
            <a:off x="5818909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30974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uiExpand="1" build="allAtOnce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TM – 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4063" y="1452936"/>
                <a:ext cx="7619565" cy="2817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i="0" dirty="0"/>
                  <a:t>TM recognizing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400" dirty="0"/>
                              <m:t>a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400" dirty="0"/>
                              <m:t>b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400" dirty="0"/>
                              <m:t>c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457200" indent="-457200">
                  <a:spcBef>
                    <a:spcPts val="600"/>
                  </a:spcBef>
                  <a:buAutoNum type="arabicParenR"/>
                </a:pPr>
                <a:r>
                  <a:rPr lang="en-US" sz="2000" b="0" dirty="0"/>
                  <a:t>Scan right until  </a:t>
                </a:r>
                <a:r>
                  <a:rPr lang="en-US" sz="2800" baseline="30000" dirty="0">
                    <a:solidFill>
                      <a:prstClr val="white"/>
                    </a:solidFill>
                  </a:rPr>
                  <a:t>˽</a:t>
                </a:r>
                <a:r>
                  <a:rPr lang="en-US" sz="2000" b="0" dirty="0"/>
                  <a:t>  while checking if input is in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dirty="0"/>
                          <m:t>a</m:t>
                        </m:r>
                      </m:e>
                      <m:sup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dirty="0"/>
                          <m:t>b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dirty="0"/>
                          <m:t>c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b="0" dirty="0"/>
                  <a:t>, </a:t>
                </a:r>
                <a:r>
                  <a:rPr lang="en-US" sz="2000" b="0" i="1" dirty="0"/>
                  <a:t>reject</a:t>
                </a:r>
                <a:r>
                  <a:rPr lang="en-US" sz="2000" b="0" dirty="0"/>
                  <a:t> if not. </a:t>
                </a:r>
              </a:p>
              <a:p>
                <a:pPr marL="457200" indent="-457200">
                  <a:spcBef>
                    <a:spcPts val="600"/>
                  </a:spcBef>
                  <a:buAutoNum type="arabicParenR"/>
                </a:pPr>
                <a:r>
                  <a:rPr lang="en-US" sz="2000" dirty="0"/>
                  <a:t>Return head to left end.</a:t>
                </a:r>
              </a:p>
              <a:p>
                <a:pPr marL="457200" indent="-457200">
                  <a:spcBef>
                    <a:spcPts val="600"/>
                  </a:spcBef>
                  <a:buAutoNum type="arabicParenR"/>
                </a:pPr>
                <a:r>
                  <a:rPr lang="en-US" sz="2000" b="0" dirty="0"/>
                  <a:t>Scan right, crossing off single a, b, and c.  </a:t>
                </a:r>
              </a:p>
              <a:p>
                <a:pPr marL="457200" indent="-457200">
                  <a:spcBef>
                    <a:spcPts val="600"/>
                  </a:spcBef>
                  <a:buAutoNum type="arabicParenR"/>
                </a:pPr>
                <a:r>
                  <a:rPr lang="en-US" sz="2000" b="0" dirty="0"/>
                  <a:t>If the last one of each symbol, </a:t>
                </a:r>
                <a:r>
                  <a:rPr lang="en-US" sz="2000" b="0" i="1" dirty="0"/>
                  <a:t>accept</a:t>
                </a:r>
                <a:r>
                  <a:rPr lang="en-US" sz="2000" b="0" dirty="0"/>
                  <a:t>.</a:t>
                </a:r>
              </a:p>
              <a:p>
                <a:pPr marL="457200" indent="-457200">
                  <a:spcBef>
                    <a:spcPts val="600"/>
                  </a:spcBef>
                  <a:buAutoNum type="arabicParenR"/>
                </a:pPr>
                <a:r>
                  <a:rPr lang="en-US" sz="2000" dirty="0"/>
                  <a:t>If the last one of some symbol but not others,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.</a:t>
                </a:r>
              </a:p>
              <a:p>
                <a:pPr marL="457200" indent="-457200">
                  <a:spcBef>
                    <a:spcPts val="600"/>
                  </a:spcBef>
                  <a:buAutoNum type="arabicParenR"/>
                </a:pPr>
                <a:r>
                  <a:rPr lang="en-US" sz="2000" dirty="0"/>
                  <a:t>If all symbols remain, return to left end and repeat from (3).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63" y="1452936"/>
                <a:ext cx="7619565" cy="2817503"/>
              </a:xfrm>
              <a:prstGeom prst="rect">
                <a:avLst/>
              </a:prstGeom>
              <a:blipFill>
                <a:blip r:embed="rId3"/>
                <a:stretch>
                  <a:fillRect l="-1280" t="-648" b="-3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8302645" y="3397250"/>
            <a:ext cx="2877073" cy="571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 43"/>
          <p:cNvSpPr/>
          <p:nvPr/>
        </p:nvSpPr>
        <p:spPr>
          <a:xfrm>
            <a:off x="8307594" y="3403600"/>
            <a:ext cx="2879725" cy="104775"/>
          </a:xfrm>
          <a:custGeom>
            <a:avLst/>
            <a:gdLst>
              <a:gd name="connsiteX0" fmla="*/ 2876550 w 2879725"/>
              <a:gd name="connsiteY0" fmla="*/ 0 h 104775"/>
              <a:gd name="connsiteX1" fmla="*/ 2879725 w 2879725"/>
              <a:gd name="connsiteY1" fmla="*/ 104775 h 104775"/>
              <a:gd name="connsiteX2" fmla="*/ 0 w 2879725"/>
              <a:gd name="connsiteY2" fmla="*/ 104775 h 104775"/>
              <a:gd name="connsiteX3" fmla="*/ 0 w 2879725"/>
              <a:gd name="connsiteY3" fmla="*/ 104775 h 104775"/>
              <a:gd name="connsiteX4" fmla="*/ 0 w 2879725"/>
              <a:gd name="connsiteY4" fmla="*/ 104775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9725" h="104775">
                <a:moveTo>
                  <a:pt x="2876550" y="0"/>
                </a:moveTo>
                <a:cubicBezTo>
                  <a:pt x="2877608" y="34925"/>
                  <a:pt x="2878667" y="69850"/>
                  <a:pt x="2879725" y="104775"/>
                </a:cubicBezTo>
                <a:lnTo>
                  <a:pt x="0" y="104775"/>
                </a:lnTo>
                <a:lnTo>
                  <a:pt x="0" y="104775"/>
                </a:lnTo>
                <a:lnTo>
                  <a:pt x="0" y="104775"/>
                </a:ln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8307594" y="3511550"/>
            <a:ext cx="1911350" cy="111125"/>
          </a:xfrm>
          <a:custGeom>
            <a:avLst/>
            <a:gdLst>
              <a:gd name="connsiteX0" fmla="*/ 0 w 1911350"/>
              <a:gd name="connsiteY0" fmla="*/ 0 h 111125"/>
              <a:gd name="connsiteX1" fmla="*/ 0 w 1911350"/>
              <a:gd name="connsiteY1" fmla="*/ 111125 h 111125"/>
              <a:gd name="connsiteX2" fmla="*/ 1911350 w 1911350"/>
              <a:gd name="connsiteY2" fmla="*/ 107950 h 111125"/>
              <a:gd name="connsiteX3" fmla="*/ 1911350 w 1911350"/>
              <a:gd name="connsiteY3" fmla="*/ 107950 h 111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1350" h="111125">
                <a:moveTo>
                  <a:pt x="0" y="0"/>
                </a:moveTo>
                <a:lnTo>
                  <a:pt x="0" y="111125"/>
                </a:lnTo>
                <a:lnTo>
                  <a:pt x="1911350" y="107950"/>
                </a:lnTo>
                <a:lnTo>
                  <a:pt x="1911350" y="107950"/>
                </a:ln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8293576" y="3622062"/>
            <a:ext cx="1924339" cy="104775"/>
          </a:xfrm>
          <a:custGeom>
            <a:avLst/>
            <a:gdLst>
              <a:gd name="connsiteX0" fmla="*/ 2876550 w 2879725"/>
              <a:gd name="connsiteY0" fmla="*/ 0 h 104775"/>
              <a:gd name="connsiteX1" fmla="*/ 2879725 w 2879725"/>
              <a:gd name="connsiteY1" fmla="*/ 104775 h 104775"/>
              <a:gd name="connsiteX2" fmla="*/ 0 w 2879725"/>
              <a:gd name="connsiteY2" fmla="*/ 104775 h 104775"/>
              <a:gd name="connsiteX3" fmla="*/ 0 w 2879725"/>
              <a:gd name="connsiteY3" fmla="*/ 104775 h 104775"/>
              <a:gd name="connsiteX4" fmla="*/ 0 w 2879725"/>
              <a:gd name="connsiteY4" fmla="*/ 104775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9725" h="104775">
                <a:moveTo>
                  <a:pt x="2876550" y="0"/>
                </a:moveTo>
                <a:cubicBezTo>
                  <a:pt x="2877608" y="34925"/>
                  <a:pt x="2878667" y="69850"/>
                  <a:pt x="2879725" y="104775"/>
                </a:cubicBezTo>
                <a:lnTo>
                  <a:pt x="0" y="104775"/>
                </a:lnTo>
                <a:lnTo>
                  <a:pt x="0" y="104775"/>
                </a:lnTo>
                <a:lnTo>
                  <a:pt x="0" y="104775"/>
                </a:ln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8307079" y="3726224"/>
            <a:ext cx="2251589" cy="111125"/>
          </a:xfrm>
          <a:custGeom>
            <a:avLst/>
            <a:gdLst>
              <a:gd name="connsiteX0" fmla="*/ 0 w 1911350"/>
              <a:gd name="connsiteY0" fmla="*/ 0 h 111125"/>
              <a:gd name="connsiteX1" fmla="*/ 0 w 1911350"/>
              <a:gd name="connsiteY1" fmla="*/ 111125 h 111125"/>
              <a:gd name="connsiteX2" fmla="*/ 1911350 w 1911350"/>
              <a:gd name="connsiteY2" fmla="*/ 107950 h 111125"/>
              <a:gd name="connsiteX3" fmla="*/ 1911350 w 1911350"/>
              <a:gd name="connsiteY3" fmla="*/ 107950 h 111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1350" h="111125">
                <a:moveTo>
                  <a:pt x="0" y="0"/>
                </a:moveTo>
                <a:lnTo>
                  <a:pt x="0" y="111125"/>
                </a:lnTo>
                <a:lnTo>
                  <a:pt x="1911350" y="107950"/>
                </a:lnTo>
                <a:lnTo>
                  <a:pt x="1911350" y="107950"/>
                </a:ln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/>
          <p:cNvSpPr/>
          <p:nvPr/>
        </p:nvSpPr>
        <p:spPr>
          <a:xfrm>
            <a:off x="8311087" y="3836124"/>
            <a:ext cx="2240827" cy="100484"/>
          </a:xfrm>
          <a:custGeom>
            <a:avLst/>
            <a:gdLst>
              <a:gd name="connsiteX0" fmla="*/ 2876550 w 2879725"/>
              <a:gd name="connsiteY0" fmla="*/ 0 h 104775"/>
              <a:gd name="connsiteX1" fmla="*/ 2879725 w 2879725"/>
              <a:gd name="connsiteY1" fmla="*/ 104775 h 104775"/>
              <a:gd name="connsiteX2" fmla="*/ 0 w 2879725"/>
              <a:gd name="connsiteY2" fmla="*/ 104775 h 104775"/>
              <a:gd name="connsiteX3" fmla="*/ 0 w 2879725"/>
              <a:gd name="connsiteY3" fmla="*/ 104775 h 104775"/>
              <a:gd name="connsiteX4" fmla="*/ 0 w 2879725"/>
              <a:gd name="connsiteY4" fmla="*/ 104775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9725" h="104775">
                <a:moveTo>
                  <a:pt x="2876550" y="0"/>
                </a:moveTo>
                <a:cubicBezTo>
                  <a:pt x="2877608" y="34925"/>
                  <a:pt x="2878667" y="69850"/>
                  <a:pt x="2879725" y="104775"/>
                </a:cubicBezTo>
                <a:lnTo>
                  <a:pt x="0" y="104775"/>
                </a:lnTo>
                <a:lnTo>
                  <a:pt x="0" y="104775"/>
                </a:lnTo>
                <a:lnTo>
                  <a:pt x="0" y="104775"/>
                </a:ln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8311087" y="3936607"/>
            <a:ext cx="2590481" cy="111125"/>
          </a:xfrm>
          <a:custGeom>
            <a:avLst/>
            <a:gdLst>
              <a:gd name="connsiteX0" fmla="*/ 0 w 1911350"/>
              <a:gd name="connsiteY0" fmla="*/ 0 h 111125"/>
              <a:gd name="connsiteX1" fmla="*/ 0 w 1911350"/>
              <a:gd name="connsiteY1" fmla="*/ 111125 h 111125"/>
              <a:gd name="connsiteX2" fmla="*/ 1911350 w 1911350"/>
              <a:gd name="connsiteY2" fmla="*/ 107950 h 111125"/>
              <a:gd name="connsiteX3" fmla="*/ 1911350 w 1911350"/>
              <a:gd name="connsiteY3" fmla="*/ 107950 h 111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1350" h="111125">
                <a:moveTo>
                  <a:pt x="0" y="0"/>
                </a:moveTo>
                <a:lnTo>
                  <a:pt x="0" y="111125"/>
                </a:lnTo>
                <a:lnTo>
                  <a:pt x="1911350" y="107950"/>
                </a:lnTo>
                <a:lnTo>
                  <a:pt x="1911350" y="107950"/>
                </a:ln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8195151" y="2954497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9165498" y="2959321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10114595" y="2946341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8514307" y="2959837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8834804" y="2953487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9816155" y="2949246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9503816" y="2946647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10759609" y="2946341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10447270" y="2943742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10956459" y="3836123"/>
            <a:ext cx="804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accept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787461" y="2253157"/>
            <a:ext cx="5139978" cy="1368905"/>
            <a:chOff x="6787461" y="2253157"/>
            <a:chExt cx="5139978" cy="1368905"/>
          </a:xfrm>
        </p:grpSpPr>
        <p:sp>
          <p:nvSpPr>
            <p:cNvPr id="92" name="Rectangle 91"/>
            <p:cNvSpPr/>
            <p:nvPr/>
          </p:nvSpPr>
          <p:spPr>
            <a:xfrm>
              <a:off x="7827835" y="2253157"/>
              <a:ext cx="6543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head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787461" y="2891016"/>
              <a:ext cx="969800" cy="731046"/>
              <a:chOff x="6510950" y="2719566"/>
              <a:chExt cx="969800" cy="731046"/>
            </a:xfrm>
          </p:grpSpPr>
          <p:sp>
            <p:nvSpPr>
              <p:cNvPr id="4" name="PDA box"/>
              <p:cNvSpPr/>
              <p:nvPr/>
            </p:nvSpPr>
            <p:spPr>
              <a:xfrm>
                <a:off x="6510950" y="2719566"/>
                <a:ext cx="969800" cy="7310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inite Control"/>
              <p:cNvSpPr/>
              <p:nvPr/>
            </p:nvSpPr>
            <p:spPr>
              <a:xfrm>
                <a:off x="6558795" y="2761923"/>
                <a:ext cx="85016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Finite</a:t>
                </a:r>
                <a:br>
                  <a:rPr lang="en-US" dirty="0"/>
                </a:br>
                <a:r>
                  <a:rPr lang="en-US" dirty="0"/>
                  <a:t>control</a:t>
                </a:r>
              </a:p>
            </p:txBody>
          </p:sp>
        </p:grpSp>
        <p:sp>
          <p:nvSpPr>
            <p:cNvPr id="41" name="Freeform 40"/>
            <p:cNvSpPr/>
            <p:nvPr/>
          </p:nvSpPr>
          <p:spPr>
            <a:xfrm>
              <a:off x="7224600" y="2555575"/>
              <a:ext cx="1086487" cy="340025"/>
            </a:xfrm>
            <a:custGeom>
              <a:avLst/>
              <a:gdLst>
                <a:gd name="connsiteX0" fmla="*/ 319 w 1086487"/>
                <a:gd name="connsiteY0" fmla="*/ 340025 h 340025"/>
                <a:gd name="connsiteX1" fmla="*/ 152719 w 1086487"/>
                <a:gd name="connsiteY1" fmla="*/ 54275 h 340025"/>
                <a:gd name="connsiteX2" fmla="*/ 933769 w 1086487"/>
                <a:gd name="connsiteY2" fmla="*/ 25700 h 340025"/>
                <a:gd name="connsiteX3" fmla="*/ 1086169 w 1086487"/>
                <a:gd name="connsiteY3" fmla="*/ 340025 h 34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6487" h="340025">
                  <a:moveTo>
                    <a:pt x="319" y="340025"/>
                  </a:moveTo>
                  <a:cubicBezTo>
                    <a:pt x="-1269" y="223343"/>
                    <a:pt x="-2856" y="106662"/>
                    <a:pt x="152719" y="54275"/>
                  </a:cubicBezTo>
                  <a:cubicBezTo>
                    <a:pt x="308294" y="1888"/>
                    <a:pt x="778194" y="-21925"/>
                    <a:pt x="933769" y="25700"/>
                  </a:cubicBezTo>
                  <a:cubicBezTo>
                    <a:pt x="1089344" y="73325"/>
                    <a:pt x="1087756" y="206675"/>
                    <a:pt x="1086169" y="340025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8936010" y="2541886"/>
              <a:ext cx="11548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input tape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8138311" y="2797921"/>
              <a:ext cx="3789128" cy="461665"/>
              <a:chOff x="8138311" y="2797921"/>
              <a:chExt cx="3789128" cy="461665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8138311" y="2895441"/>
                <a:ext cx="3789128" cy="317979"/>
              </a:xfrm>
              <a:custGeom>
                <a:avLst/>
                <a:gdLst>
                  <a:gd name="connsiteX0" fmla="*/ 0 w 2742303"/>
                  <a:gd name="connsiteY0" fmla="*/ 0 h 317979"/>
                  <a:gd name="connsiteX1" fmla="*/ 2742303 w 2742303"/>
                  <a:gd name="connsiteY1" fmla="*/ 0 h 317979"/>
                  <a:gd name="connsiteX2" fmla="*/ 2742303 w 2742303"/>
                  <a:gd name="connsiteY2" fmla="*/ 317979 h 317979"/>
                  <a:gd name="connsiteX3" fmla="*/ 0 w 2742303"/>
                  <a:gd name="connsiteY3" fmla="*/ 317979 h 317979"/>
                  <a:gd name="connsiteX4" fmla="*/ 0 w 2742303"/>
                  <a:gd name="connsiteY4" fmla="*/ 0 h 317979"/>
                  <a:gd name="connsiteX0" fmla="*/ 2742303 w 2833743"/>
                  <a:gd name="connsiteY0" fmla="*/ 317979 h 409419"/>
                  <a:gd name="connsiteX1" fmla="*/ 0 w 2833743"/>
                  <a:gd name="connsiteY1" fmla="*/ 317979 h 409419"/>
                  <a:gd name="connsiteX2" fmla="*/ 0 w 2833743"/>
                  <a:gd name="connsiteY2" fmla="*/ 0 h 409419"/>
                  <a:gd name="connsiteX3" fmla="*/ 2742303 w 2833743"/>
                  <a:gd name="connsiteY3" fmla="*/ 0 h 409419"/>
                  <a:gd name="connsiteX4" fmla="*/ 2833743 w 2833743"/>
                  <a:gd name="connsiteY4" fmla="*/ 409419 h 409419"/>
                  <a:gd name="connsiteX0" fmla="*/ 2742303 w 2742303"/>
                  <a:gd name="connsiteY0" fmla="*/ 317979 h 317979"/>
                  <a:gd name="connsiteX1" fmla="*/ 0 w 2742303"/>
                  <a:gd name="connsiteY1" fmla="*/ 317979 h 317979"/>
                  <a:gd name="connsiteX2" fmla="*/ 0 w 2742303"/>
                  <a:gd name="connsiteY2" fmla="*/ 0 h 317979"/>
                  <a:gd name="connsiteX3" fmla="*/ 2742303 w 2742303"/>
                  <a:gd name="connsiteY3" fmla="*/ 0 h 317979"/>
                  <a:gd name="connsiteX0" fmla="*/ 2818503 w 2818503"/>
                  <a:gd name="connsiteY0" fmla="*/ 317979 h 317979"/>
                  <a:gd name="connsiteX1" fmla="*/ 0 w 2818503"/>
                  <a:gd name="connsiteY1" fmla="*/ 317979 h 317979"/>
                  <a:gd name="connsiteX2" fmla="*/ 0 w 2818503"/>
                  <a:gd name="connsiteY2" fmla="*/ 0 h 317979"/>
                  <a:gd name="connsiteX3" fmla="*/ 2742303 w 2818503"/>
                  <a:gd name="connsiteY3" fmla="*/ 0 h 317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18503" h="317979">
                    <a:moveTo>
                      <a:pt x="2818503" y="317979"/>
                    </a:moveTo>
                    <a:lnTo>
                      <a:pt x="0" y="317979"/>
                    </a:lnTo>
                    <a:lnTo>
                      <a:pt x="0" y="0"/>
                    </a:lnTo>
                    <a:lnTo>
                      <a:pt x="2742303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>
                <a:off x="8450282" y="2895441"/>
                <a:ext cx="0" cy="31797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8774804" y="2895441"/>
                <a:ext cx="0" cy="31797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9099326" y="2895441"/>
                <a:ext cx="0" cy="31797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9423848" y="2895441"/>
                <a:ext cx="0" cy="31797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9748370" y="2895441"/>
                <a:ext cx="0" cy="31797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8155008" y="2844088"/>
                <a:ext cx="2952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8474328" y="2844088"/>
                <a:ext cx="3064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8792029" y="2846467"/>
                <a:ext cx="2952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9113883" y="2861688"/>
                <a:ext cx="3064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9430960" y="2865339"/>
                <a:ext cx="3064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cxnSp>
            <p:nvCxnSpPr>
              <p:cNvPr id="67" name="Straight Connector 66"/>
              <p:cNvCxnSpPr/>
              <p:nvPr/>
            </p:nvCxnSpPr>
            <p:spPr>
              <a:xfrm>
                <a:off x="10053170" y="2895441"/>
                <a:ext cx="0" cy="31797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10374639" y="2895441"/>
                <a:ext cx="0" cy="31797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Freeform 92"/>
              <p:cNvSpPr/>
              <p:nvPr/>
            </p:nvSpPr>
            <p:spPr>
              <a:xfrm rot="16200000">
                <a:off x="11713845" y="2999826"/>
                <a:ext cx="315260" cy="107164"/>
              </a:xfrm>
              <a:custGeom>
                <a:avLst/>
                <a:gdLst>
                  <a:gd name="connsiteX0" fmla="*/ 0 w 369096"/>
                  <a:gd name="connsiteY0" fmla="*/ 76200 h 171450"/>
                  <a:gd name="connsiteX1" fmla="*/ 71438 w 369096"/>
                  <a:gd name="connsiteY1" fmla="*/ 0 h 171450"/>
                  <a:gd name="connsiteX2" fmla="*/ 107156 w 369096"/>
                  <a:gd name="connsiteY2" fmla="*/ 78581 h 171450"/>
                  <a:gd name="connsiteX3" fmla="*/ 178594 w 369096"/>
                  <a:gd name="connsiteY3" fmla="*/ 4762 h 171450"/>
                  <a:gd name="connsiteX4" fmla="*/ 219075 w 369096"/>
                  <a:gd name="connsiteY4" fmla="*/ 80962 h 171450"/>
                  <a:gd name="connsiteX5" fmla="*/ 309563 w 369096"/>
                  <a:gd name="connsiteY5" fmla="*/ 14287 h 171450"/>
                  <a:gd name="connsiteX6" fmla="*/ 369094 w 369096"/>
                  <a:gd name="connsiteY6" fmla="*/ 111918 h 171450"/>
                  <a:gd name="connsiteX7" fmla="*/ 307181 w 369096"/>
                  <a:gd name="connsiteY7" fmla="*/ 171450 h 171450"/>
                  <a:gd name="connsiteX0" fmla="*/ 0 w 369096"/>
                  <a:gd name="connsiteY0" fmla="*/ 76200 h 111918"/>
                  <a:gd name="connsiteX1" fmla="*/ 71438 w 369096"/>
                  <a:gd name="connsiteY1" fmla="*/ 0 h 111918"/>
                  <a:gd name="connsiteX2" fmla="*/ 107156 w 369096"/>
                  <a:gd name="connsiteY2" fmla="*/ 78581 h 111918"/>
                  <a:gd name="connsiteX3" fmla="*/ 178594 w 369096"/>
                  <a:gd name="connsiteY3" fmla="*/ 4762 h 111918"/>
                  <a:gd name="connsiteX4" fmla="*/ 219075 w 369096"/>
                  <a:gd name="connsiteY4" fmla="*/ 80962 h 111918"/>
                  <a:gd name="connsiteX5" fmla="*/ 309563 w 369096"/>
                  <a:gd name="connsiteY5" fmla="*/ 14287 h 111918"/>
                  <a:gd name="connsiteX6" fmla="*/ 369094 w 369096"/>
                  <a:gd name="connsiteY6" fmla="*/ 111918 h 111918"/>
                  <a:gd name="connsiteX0" fmla="*/ 0 w 361953"/>
                  <a:gd name="connsiteY0" fmla="*/ 76200 h 107155"/>
                  <a:gd name="connsiteX1" fmla="*/ 71438 w 361953"/>
                  <a:gd name="connsiteY1" fmla="*/ 0 h 107155"/>
                  <a:gd name="connsiteX2" fmla="*/ 107156 w 361953"/>
                  <a:gd name="connsiteY2" fmla="*/ 78581 h 107155"/>
                  <a:gd name="connsiteX3" fmla="*/ 178594 w 361953"/>
                  <a:gd name="connsiteY3" fmla="*/ 4762 h 107155"/>
                  <a:gd name="connsiteX4" fmla="*/ 219075 w 361953"/>
                  <a:gd name="connsiteY4" fmla="*/ 80962 h 107155"/>
                  <a:gd name="connsiteX5" fmla="*/ 309563 w 361953"/>
                  <a:gd name="connsiteY5" fmla="*/ 14287 h 107155"/>
                  <a:gd name="connsiteX6" fmla="*/ 361950 w 361953"/>
                  <a:gd name="connsiteY6" fmla="*/ 107155 h 107155"/>
                  <a:gd name="connsiteX0" fmla="*/ 0 w 361950"/>
                  <a:gd name="connsiteY0" fmla="*/ 76200 h 107155"/>
                  <a:gd name="connsiteX1" fmla="*/ 71438 w 361950"/>
                  <a:gd name="connsiteY1" fmla="*/ 0 h 107155"/>
                  <a:gd name="connsiteX2" fmla="*/ 107156 w 361950"/>
                  <a:gd name="connsiteY2" fmla="*/ 78581 h 107155"/>
                  <a:gd name="connsiteX3" fmla="*/ 178594 w 361950"/>
                  <a:gd name="connsiteY3" fmla="*/ 4762 h 107155"/>
                  <a:gd name="connsiteX4" fmla="*/ 219075 w 361950"/>
                  <a:gd name="connsiteY4" fmla="*/ 80962 h 107155"/>
                  <a:gd name="connsiteX5" fmla="*/ 309563 w 361950"/>
                  <a:gd name="connsiteY5" fmla="*/ 14287 h 107155"/>
                  <a:gd name="connsiteX6" fmla="*/ 361950 w 361950"/>
                  <a:gd name="connsiteY6" fmla="*/ 107155 h 107155"/>
                  <a:gd name="connsiteX0" fmla="*/ 0 w 309563"/>
                  <a:gd name="connsiteY0" fmla="*/ 76200 h 80962"/>
                  <a:gd name="connsiteX1" fmla="*/ 71438 w 309563"/>
                  <a:gd name="connsiteY1" fmla="*/ 0 h 80962"/>
                  <a:gd name="connsiteX2" fmla="*/ 107156 w 309563"/>
                  <a:gd name="connsiteY2" fmla="*/ 78581 h 80962"/>
                  <a:gd name="connsiteX3" fmla="*/ 178594 w 309563"/>
                  <a:gd name="connsiteY3" fmla="*/ 4762 h 80962"/>
                  <a:gd name="connsiteX4" fmla="*/ 219075 w 309563"/>
                  <a:gd name="connsiteY4" fmla="*/ 80962 h 80962"/>
                  <a:gd name="connsiteX5" fmla="*/ 309563 w 309563"/>
                  <a:gd name="connsiteY5" fmla="*/ 14287 h 80962"/>
                  <a:gd name="connsiteX0" fmla="*/ 0 w 316992"/>
                  <a:gd name="connsiteY0" fmla="*/ 76200 h 80962"/>
                  <a:gd name="connsiteX1" fmla="*/ 71438 w 316992"/>
                  <a:gd name="connsiteY1" fmla="*/ 0 h 80962"/>
                  <a:gd name="connsiteX2" fmla="*/ 107156 w 316992"/>
                  <a:gd name="connsiteY2" fmla="*/ 78581 h 80962"/>
                  <a:gd name="connsiteX3" fmla="*/ 178594 w 316992"/>
                  <a:gd name="connsiteY3" fmla="*/ 4762 h 80962"/>
                  <a:gd name="connsiteX4" fmla="*/ 219075 w 316992"/>
                  <a:gd name="connsiteY4" fmla="*/ 80962 h 80962"/>
                  <a:gd name="connsiteX5" fmla="*/ 309563 w 316992"/>
                  <a:gd name="connsiteY5" fmla="*/ 14287 h 80962"/>
                  <a:gd name="connsiteX6" fmla="*/ 311946 w 316992"/>
                  <a:gd name="connsiteY6" fmla="*/ 21432 h 80962"/>
                  <a:gd name="connsiteX0" fmla="*/ 0 w 364333"/>
                  <a:gd name="connsiteY0" fmla="*/ 76200 h 80962"/>
                  <a:gd name="connsiteX1" fmla="*/ 71438 w 364333"/>
                  <a:gd name="connsiteY1" fmla="*/ 0 h 80962"/>
                  <a:gd name="connsiteX2" fmla="*/ 107156 w 364333"/>
                  <a:gd name="connsiteY2" fmla="*/ 78581 h 80962"/>
                  <a:gd name="connsiteX3" fmla="*/ 178594 w 364333"/>
                  <a:gd name="connsiteY3" fmla="*/ 4762 h 80962"/>
                  <a:gd name="connsiteX4" fmla="*/ 219075 w 364333"/>
                  <a:gd name="connsiteY4" fmla="*/ 80962 h 80962"/>
                  <a:gd name="connsiteX5" fmla="*/ 309563 w 364333"/>
                  <a:gd name="connsiteY5" fmla="*/ 14287 h 80962"/>
                  <a:gd name="connsiteX6" fmla="*/ 364333 w 364333"/>
                  <a:gd name="connsiteY6" fmla="*/ 76201 h 80962"/>
                  <a:gd name="connsiteX0" fmla="*/ 0 w 364333"/>
                  <a:gd name="connsiteY0" fmla="*/ 76200 h 78581"/>
                  <a:gd name="connsiteX1" fmla="*/ 71438 w 364333"/>
                  <a:gd name="connsiteY1" fmla="*/ 0 h 78581"/>
                  <a:gd name="connsiteX2" fmla="*/ 107156 w 364333"/>
                  <a:gd name="connsiteY2" fmla="*/ 78581 h 78581"/>
                  <a:gd name="connsiteX3" fmla="*/ 178594 w 364333"/>
                  <a:gd name="connsiteY3" fmla="*/ 4762 h 78581"/>
                  <a:gd name="connsiteX4" fmla="*/ 226219 w 364333"/>
                  <a:gd name="connsiteY4" fmla="*/ 76200 h 78581"/>
                  <a:gd name="connsiteX5" fmla="*/ 309563 w 364333"/>
                  <a:gd name="connsiteY5" fmla="*/ 14287 h 78581"/>
                  <a:gd name="connsiteX6" fmla="*/ 364333 w 364333"/>
                  <a:gd name="connsiteY6" fmla="*/ 76201 h 78581"/>
                  <a:gd name="connsiteX0" fmla="*/ 0 w 364333"/>
                  <a:gd name="connsiteY0" fmla="*/ 76200 h 76201"/>
                  <a:gd name="connsiteX1" fmla="*/ 71438 w 364333"/>
                  <a:gd name="connsiteY1" fmla="*/ 0 h 76201"/>
                  <a:gd name="connsiteX2" fmla="*/ 121444 w 364333"/>
                  <a:gd name="connsiteY2" fmla="*/ 76199 h 76201"/>
                  <a:gd name="connsiteX3" fmla="*/ 178594 w 364333"/>
                  <a:gd name="connsiteY3" fmla="*/ 4762 h 76201"/>
                  <a:gd name="connsiteX4" fmla="*/ 226219 w 364333"/>
                  <a:gd name="connsiteY4" fmla="*/ 76200 h 76201"/>
                  <a:gd name="connsiteX5" fmla="*/ 309563 w 364333"/>
                  <a:gd name="connsiteY5" fmla="*/ 14287 h 76201"/>
                  <a:gd name="connsiteX6" fmla="*/ 364333 w 364333"/>
                  <a:gd name="connsiteY6" fmla="*/ 76201 h 76201"/>
                  <a:gd name="connsiteX0" fmla="*/ 0 w 364333"/>
                  <a:gd name="connsiteY0" fmla="*/ 76200 h 76201"/>
                  <a:gd name="connsiteX1" fmla="*/ 71438 w 364333"/>
                  <a:gd name="connsiteY1" fmla="*/ 0 h 76201"/>
                  <a:gd name="connsiteX2" fmla="*/ 121444 w 364333"/>
                  <a:gd name="connsiteY2" fmla="*/ 76199 h 76201"/>
                  <a:gd name="connsiteX3" fmla="*/ 178594 w 364333"/>
                  <a:gd name="connsiteY3" fmla="*/ 4762 h 76201"/>
                  <a:gd name="connsiteX4" fmla="*/ 242888 w 364333"/>
                  <a:gd name="connsiteY4" fmla="*/ 76200 h 76201"/>
                  <a:gd name="connsiteX5" fmla="*/ 309563 w 364333"/>
                  <a:gd name="connsiteY5" fmla="*/ 14287 h 76201"/>
                  <a:gd name="connsiteX6" fmla="*/ 364333 w 364333"/>
                  <a:gd name="connsiteY6" fmla="*/ 76201 h 76201"/>
                  <a:gd name="connsiteX0" fmla="*/ 0 w 364333"/>
                  <a:gd name="connsiteY0" fmla="*/ 76200 h 76201"/>
                  <a:gd name="connsiteX1" fmla="*/ 71438 w 364333"/>
                  <a:gd name="connsiteY1" fmla="*/ 0 h 76201"/>
                  <a:gd name="connsiteX2" fmla="*/ 121444 w 364333"/>
                  <a:gd name="connsiteY2" fmla="*/ 76199 h 76201"/>
                  <a:gd name="connsiteX3" fmla="*/ 178594 w 364333"/>
                  <a:gd name="connsiteY3" fmla="*/ 4762 h 76201"/>
                  <a:gd name="connsiteX4" fmla="*/ 242888 w 364333"/>
                  <a:gd name="connsiteY4" fmla="*/ 76200 h 76201"/>
                  <a:gd name="connsiteX5" fmla="*/ 311944 w 364333"/>
                  <a:gd name="connsiteY5" fmla="*/ 7143 h 76201"/>
                  <a:gd name="connsiteX6" fmla="*/ 364333 w 364333"/>
                  <a:gd name="connsiteY6" fmla="*/ 76201 h 76201"/>
                  <a:gd name="connsiteX0" fmla="*/ 0 w 311944"/>
                  <a:gd name="connsiteY0" fmla="*/ 76200 h 76200"/>
                  <a:gd name="connsiteX1" fmla="*/ 71438 w 311944"/>
                  <a:gd name="connsiteY1" fmla="*/ 0 h 76200"/>
                  <a:gd name="connsiteX2" fmla="*/ 121444 w 311944"/>
                  <a:gd name="connsiteY2" fmla="*/ 76199 h 76200"/>
                  <a:gd name="connsiteX3" fmla="*/ 178594 w 311944"/>
                  <a:gd name="connsiteY3" fmla="*/ 4762 h 76200"/>
                  <a:gd name="connsiteX4" fmla="*/ 242888 w 311944"/>
                  <a:gd name="connsiteY4" fmla="*/ 76200 h 76200"/>
                  <a:gd name="connsiteX5" fmla="*/ 311944 w 311944"/>
                  <a:gd name="connsiteY5" fmla="*/ 7143 h 76200"/>
                  <a:gd name="connsiteX0" fmla="*/ 0 w 321469"/>
                  <a:gd name="connsiteY0" fmla="*/ 78582 h 78582"/>
                  <a:gd name="connsiteX1" fmla="*/ 71438 w 321469"/>
                  <a:gd name="connsiteY1" fmla="*/ 2382 h 78582"/>
                  <a:gd name="connsiteX2" fmla="*/ 121444 w 321469"/>
                  <a:gd name="connsiteY2" fmla="*/ 78581 h 78582"/>
                  <a:gd name="connsiteX3" fmla="*/ 178594 w 321469"/>
                  <a:gd name="connsiteY3" fmla="*/ 7144 h 78582"/>
                  <a:gd name="connsiteX4" fmla="*/ 242888 w 321469"/>
                  <a:gd name="connsiteY4" fmla="*/ 78582 h 78582"/>
                  <a:gd name="connsiteX5" fmla="*/ 321469 w 321469"/>
                  <a:gd name="connsiteY5" fmla="*/ 0 h 78582"/>
                  <a:gd name="connsiteX0" fmla="*/ 0 w 309509"/>
                  <a:gd name="connsiteY0" fmla="*/ 86851 h 86851"/>
                  <a:gd name="connsiteX1" fmla="*/ 71438 w 309509"/>
                  <a:gd name="connsiteY1" fmla="*/ 10651 h 86851"/>
                  <a:gd name="connsiteX2" fmla="*/ 121444 w 309509"/>
                  <a:gd name="connsiteY2" fmla="*/ 86850 h 86851"/>
                  <a:gd name="connsiteX3" fmla="*/ 178594 w 309509"/>
                  <a:gd name="connsiteY3" fmla="*/ 15413 h 86851"/>
                  <a:gd name="connsiteX4" fmla="*/ 242888 w 309509"/>
                  <a:gd name="connsiteY4" fmla="*/ 86851 h 86851"/>
                  <a:gd name="connsiteX5" fmla="*/ 309509 w 309509"/>
                  <a:gd name="connsiteY5" fmla="*/ 0 h 86851"/>
                  <a:gd name="connsiteX0" fmla="*/ 0 w 297549"/>
                  <a:gd name="connsiteY0" fmla="*/ 76200 h 76200"/>
                  <a:gd name="connsiteX1" fmla="*/ 71438 w 297549"/>
                  <a:gd name="connsiteY1" fmla="*/ 0 h 76200"/>
                  <a:gd name="connsiteX2" fmla="*/ 121444 w 297549"/>
                  <a:gd name="connsiteY2" fmla="*/ 76199 h 76200"/>
                  <a:gd name="connsiteX3" fmla="*/ 178594 w 297549"/>
                  <a:gd name="connsiteY3" fmla="*/ 4762 h 76200"/>
                  <a:gd name="connsiteX4" fmla="*/ 242888 w 297549"/>
                  <a:gd name="connsiteY4" fmla="*/ 76200 h 76200"/>
                  <a:gd name="connsiteX5" fmla="*/ 297549 w 297549"/>
                  <a:gd name="connsiteY5" fmla="*/ 16229 h 76200"/>
                  <a:gd name="connsiteX0" fmla="*/ 0 w 316685"/>
                  <a:gd name="connsiteY0" fmla="*/ 93054 h 93054"/>
                  <a:gd name="connsiteX1" fmla="*/ 71438 w 316685"/>
                  <a:gd name="connsiteY1" fmla="*/ 16854 h 93054"/>
                  <a:gd name="connsiteX2" fmla="*/ 121444 w 316685"/>
                  <a:gd name="connsiteY2" fmla="*/ 93053 h 93054"/>
                  <a:gd name="connsiteX3" fmla="*/ 178594 w 316685"/>
                  <a:gd name="connsiteY3" fmla="*/ 21616 h 93054"/>
                  <a:gd name="connsiteX4" fmla="*/ 242888 w 316685"/>
                  <a:gd name="connsiteY4" fmla="*/ 93054 h 93054"/>
                  <a:gd name="connsiteX5" fmla="*/ 316685 w 316685"/>
                  <a:gd name="connsiteY5" fmla="*/ 0 h 93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6685" h="93054">
                    <a:moveTo>
                      <a:pt x="0" y="93054"/>
                    </a:moveTo>
                    <a:lnTo>
                      <a:pt x="71438" y="16854"/>
                    </a:lnTo>
                    <a:lnTo>
                      <a:pt x="121444" y="93053"/>
                    </a:lnTo>
                    <a:lnTo>
                      <a:pt x="178594" y="21616"/>
                    </a:lnTo>
                    <a:lnTo>
                      <a:pt x="242888" y="93054"/>
                    </a:lnTo>
                    <a:cubicBezTo>
                      <a:pt x="269082" y="66860"/>
                      <a:pt x="290491" y="26194"/>
                      <a:pt x="316685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0709335" y="2847338"/>
                <a:ext cx="27775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10698489" y="2891016"/>
                <a:ext cx="0" cy="31797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11017576" y="2900534"/>
                <a:ext cx="0" cy="31797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Rectangle 34"/>
              <p:cNvSpPr/>
              <p:nvPr/>
            </p:nvSpPr>
            <p:spPr>
              <a:xfrm>
                <a:off x="10065114" y="2854475"/>
                <a:ext cx="2824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0381831" y="2854475"/>
                <a:ext cx="2824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9751149" y="2865339"/>
                <a:ext cx="3064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11336664" y="2897820"/>
                <a:ext cx="0" cy="31797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/>
              <p:cNvSpPr/>
              <p:nvPr/>
            </p:nvSpPr>
            <p:spPr>
              <a:xfrm>
                <a:off x="11032883" y="2797921"/>
                <a:ext cx="2936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aseline="30000" dirty="0"/>
                  <a:t>˽</a:t>
                </a:r>
                <a:endParaRPr lang="en-US" sz="2400" dirty="0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1358041" y="2797921"/>
                <a:ext cx="2936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aseline="30000" dirty="0"/>
                  <a:t>˽</a:t>
                </a:r>
                <a:endParaRPr lang="en-US" sz="2400" dirty="0"/>
              </a:p>
            </p:txBody>
          </p:sp>
          <p:cxnSp>
            <p:nvCxnSpPr>
              <p:cNvPr id="74" name="Straight Connector 73"/>
              <p:cNvCxnSpPr/>
              <p:nvPr/>
            </p:nvCxnSpPr>
            <p:spPr>
              <a:xfrm>
                <a:off x="11669651" y="2894418"/>
                <a:ext cx="0" cy="31797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Freeform 11"/>
          <p:cNvSpPr/>
          <p:nvPr/>
        </p:nvSpPr>
        <p:spPr>
          <a:xfrm>
            <a:off x="184290" y="2897820"/>
            <a:ext cx="103842" cy="1163004"/>
          </a:xfrm>
          <a:custGeom>
            <a:avLst/>
            <a:gdLst>
              <a:gd name="connsiteX0" fmla="*/ 228600 w 228600"/>
              <a:gd name="connsiteY0" fmla="*/ 1200150 h 1209675"/>
              <a:gd name="connsiteX1" fmla="*/ 228600 w 228600"/>
              <a:gd name="connsiteY1" fmla="*/ 1200150 h 1209675"/>
              <a:gd name="connsiteX2" fmla="*/ 9525 w 228600"/>
              <a:gd name="connsiteY2" fmla="*/ 1209675 h 1209675"/>
              <a:gd name="connsiteX3" fmla="*/ 0 w 228600"/>
              <a:gd name="connsiteY3" fmla="*/ 0 h 1209675"/>
              <a:gd name="connsiteX4" fmla="*/ 180975 w 228600"/>
              <a:gd name="connsiteY4" fmla="*/ 0 h 1209675"/>
              <a:gd name="connsiteX5" fmla="*/ 180975 w 228600"/>
              <a:gd name="connsiteY5" fmla="*/ 0 h 1209675"/>
              <a:gd name="connsiteX6" fmla="*/ 180975 w 228600"/>
              <a:gd name="connsiteY6" fmla="*/ 0 h 1209675"/>
              <a:gd name="connsiteX0" fmla="*/ 228600 w 228600"/>
              <a:gd name="connsiteY0" fmla="*/ 1200150 h 1209675"/>
              <a:gd name="connsiteX1" fmla="*/ 119062 w 228600"/>
              <a:gd name="connsiteY1" fmla="*/ 1209675 h 1209675"/>
              <a:gd name="connsiteX2" fmla="*/ 9525 w 228600"/>
              <a:gd name="connsiteY2" fmla="*/ 1209675 h 1209675"/>
              <a:gd name="connsiteX3" fmla="*/ 0 w 228600"/>
              <a:gd name="connsiteY3" fmla="*/ 0 h 1209675"/>
              <a:gd name="connsiteX4" fmla="*/ 180975 w 228600"/>
              <a:gd name="connsiteY4" fmla="*/ 0 h 1209675"/>
              <a:gd name="connsiteX5" fmla="*/ 180975 w 228600"/>
              <a:gd name="connsiteY5" fmla="*/ 0 h 1209675"/>
              <a:gd name="connsiteX6" fmla="*/ 180975 w 228600"/>
              <a:gd name="connsiteY6" fmla="*/ 0 h 1209675"/>
              <a:gd name="connsiteX0" fmla="*/ 228600 w 228600"/>
              <a:gd name="connsiteY0" fmla="*/ 1200150 h 1209675"/>
              <a:gd name="connsiteX1" fmla="*/ 119062 w 228600"/>
              <a:gd name="connsiteY1" fmla="*/ 1209675 h 1209675"/>
              <a:gd name="connsiteX2" fmla="*/ 9525 w 228600"/>
              <a:gd name="connsiteY2" fmla="*/ 1209675 h 1209675"/>
              <a:gd name="connsiteX3" fmla="*/ 0 w 228600"/>
              <a:gd name="connsiteY3" fmla="*/ 0 h 1209675"/>
              <a:gd name="connsiteX4" fmla="*/ 180975 w 228600"/>
              <a:gd name="connsiteY4" fmla="*/ 0 h 1209675"/>
              <a:gd name="connsiteX5" fmla="*/ 180975 w 228600"/>
              <a:gd name="connsiteY5" fmla="*/ 0 h 1209675"/>
              <a:gd name="connsiteX6" fmla="*/ 109537 w 228600"/>
              <a:gd name="connsiteY6" fmla="*/ 4762 h 1209675"/>
              <a:gd name="connsiteX0" fmla="*/ 119062 w 180975"/>
              <a:gd name="connsiteY0" fmla="*/ 1209675 h 1209675"/>
              <a:gd name="connsiteX1" fmla="*/ 9525 w 180975"/>
              <a:gd name="connsiteY1" fmla="*/ 1209675 h 1209675"/>
              <a:gd name="connsiteX2" fmla="*/ 0 w 180975"/>
              <a:gd name="connsiteY2" fmla="*/ 0 h 1209675"/>
              <a:gd name="connsiteX3" fmla="*/ 180975 w 180975"/>
              <a:gd name="connsiteY3" fmla="*/ 0 h 1209675"/>
              <a:gd name="connsiteX4" fmla="*/ 180975 w 180975"/>
              <a:gd name="connsiteY4" fmla="*/ 0 h 1209675"/>
              <a:gd name="connsiteX5" fmla="*/ 109537 w 180975"/>
              <a:gd name="connsiteY5" fmla="*/ 4762 h 1209675"/>
              <a:gd name="connsiteX0" fmla="*/ 123824 w 180975"/>
              <a:gd name="connsiteY0" fmla="*/ 1207294 h 1209675"/>
              <a:gd name="connsiteX1" fmla="*/ 9525 w 180975"/>
              <a:gd name="connsiteY1" fmla="*/ 1209675 h 1209675"/>
              <a:gd name="connsiteX2" fmla="*/ 0 w 180975"/>
              <a:gd name="connsiteY2" fmla="*/ 0 h 1209675"/>
              <a:gd name="connsiteX3" fmla="*/ 180975 w 180975"/>
              <a:gd name="connsiteY3" fmla="*/ 0 h 1209675"/>
              <a:gd name="connsiteX4" fmla="*/ 180975 w 180975"/>
              <a:gd name="connsiteY4" fmla="*/ 0 h 1209675"/>
              <a:gd name="connsiteX5" fmla="*/ 109537 w 180975"/>
              <a:gd name="connsiteY5" fmla="*/ 4762 h 1209675"/>
              <a:gd name="connsiteX0" fmla="*/ 123824 w 180975"/>
              <a:gd name="connsiteY0" fmla="*/ 1207294 h 1209675"/>
              <a:gd name="connsiteX1" fmla="*/ 9525 w 180975"/>
              <a:gd name="connsiteY1" fmla="*/ 1209675 h 1209675"/>
              <a:gd name="connsiteX2" fmla="*/ 0 w 180975"/>
              <a:gd name="connsiteY2" fmla="*/ 0 h 1209675"/>
              <a:gd name="connsiteX3" fmla="*/ 180975 w 180975"/>
              <a:gd name="connsiteY3" fmla="*/ 0 h 1209675"/>
              <a:gd name="connsiteX4" fmla="*/ 180975 w 180975"/>
              <a:gd name="connsiteY4" fmla="*/ 0 h 1209675"/>
              <a:gd name="connsiteX0" fmla="*/ 123824 w 180975"/>
              <a:gd name="connsiteY0" fmla="*/ 1207294 h 1209675"/>
              <a:gd name="connsiteX1" fmla="*/ 9525 w 180975"/>
              <a:gd name="connsiteY1" fmla="*/ 1209675 h 1209675"/>
              <a:gd name="connsiteX2" fmla="*/ 0 w 180975"/>
              <a:gd name="connsiteY2" fmla="*/ 0 h 1209675"/>
              <a:gd name="connsiteX3" fmla="*/ 180975 w 180975"/>
              <a:gd name="connsiteY3" fmla="*/ 0 h 1209675"/>
              <a:gd name="connsiteX4" fmla="*/ 180975 w 180975"/>
              <a:gd name="connsiteY4" fmla="*/ 0 h 1209675"/>
              <a:gd name="connsiteX0" fmla="*/ 114299 w 171450"/>
              <a:gd name="connsiteY0" fmla="*/ 1207294 h 1209675"/>
              <a:gd name="connsiteX1" fmla="*/ 0 w 171450"/>
              <a:gd name="connsiteY1" fmla="*/ 1209675 h 1209675"/>
              <a:gd name="connsiteX2" fmla="*/ 4762 w 171450"/>
              <a:gd name="connsiteY2" fmla="*/ 0 h 1209675"/>
              <a:gd name="connsiteX3" fmla="*/ 171450 w 171450"/>
              <a:gd name="connsiteY3" fmla="*/ 0 h 1209675"/>
              <a:gd name="connsiteX4" fmla="*/ 171450 w 171450"/>
              <a:gd name="connsiteY4" fmla="*/ 0 h 1209675"/>
              <a:gd name="connsiteX0" fmla="*/ 121609 w 178760"/>
              <a:gd name="connsiteY0" fmla="*/ 1207294 h 1209675"/>
              <a:gd name="connsiteX1" fmla="*/ 7310 w 178760"/>
              <a:gd name="connsiteY1" fmla="*/ 1209675 h 1209675"/>
              <a:gd name="connsiteX2" fmla="*/ 166 w 178760"/>
              <a:gd name="connsiteY2" fmla="*/ 0 h 1209675"/>
              <a:gd name="connsiteX3" fmla="*/ 178760 w 178760"/>
              <a:gd name="connsiteY3" fmla="*/ 0 h 1209675"/>
              <a:gd name="connsiteX4" fmla="*/ 178760 w 178760"/>
              <a:gd name="connsiteY4" fmla="*/ 0 h 1209675"/>
              <a:gd name="connsiteX0" fmla="*/ 121609 w 181980"/>
              <a:gd name="connsiteY0" fmla="*/ 1207294 h 1209675"/>
              <a:gd name="connsiteX1" fmla="*/ 7310 w 181980"/>
              <a:gd name="connsiteY1" fmla="*/ 1209675 h 1209675"/>
              <a:gd name="connsiteX2" fmla="*/ 166 w 181980"/>
              <a:gd name="connsiteY2" fmla="*/ 0 h 1209675"/>
              <a:gd name="connsiteX3" fmla="*/ 178760 w 181980"/>
              <a:gd name="connsiteY3" fmla="*/ 0 h 1209675"/>
              <a:gd name="connsiteX4" fmla="*/ 109704 w 181980"/>
              <a:gd name="connsiteY4" fmla="*/ 2381 h 1209675"/>
              <a:gd name="connsiteX0" fmla="*/ 121609 w 121609"/>
              <a:gd name="connsiteY0" fmla="*/ 1207294 h 1209675"/>
              <a:gd name="connsiteX1" fmla="*/ 7310 w 121609"/>
              <a:gd name="connsiteY1" fmla="*/ 1209675 h 1209675"/>
              <a:gd name="connsiteX2" fmla="*/ 166 w 121609"/>
              <a:gd name="connsiteY2" fmla="*/ 0 h 1209675"/>
              <a:gd name="connsiteX3" fmla="*/ 109704 w 121609"/>
              <a:gd name="connsiteY3" fmla="*/ 2381 h 120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609" h="1209675">
                <a:moveTo>
                  <a:pt x="121609" y="1207294"/>
                </a:moveTo>
                <a:lnTo>
                  <a:pt x="7310" y="1209675"/>
                </a:lnTo>
                <a:cubicBezTo>
                  <a:pt x="8897" y="806450"/>
                  <a:pt x="-1421" y="403225"/>
                  <a:pt x="166" y="0"/>
                </a:cubicBezTo>
                <a:lnTo>
                  <a:pt x="109704" y="2381"/>
                </a:lnTo>
              </a:path>
            </a:pathLst>
          </a:custGeom>
          <a:noFill/>
          <a:ln>
            <a:solidFill>
              <a:schemeClr val="tx1"/>
            </a:solidFill>
            <a:tailEnd type="arrow" w="sm" len="sm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0922856" y="6448554"/>
            <a:ext cx="1205779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5.2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01966" y="4246428"/>
            <a:ext cx="8637700" cy="2000548"/>
            <a:chOff x="301966" y="4246428"/>
            <a:chExt cx="8637700" cy="20005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301966" y="4246428"/>
                  <a:ext cx="8637700" cy="200054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FFC000"/>
                      </a:solidFill>
                    </a:rPr>
                    <a:t>Check-in 5.2</a:t>
                  </a:r>
                </a:p>
                <a:p>
                  <a:pPr>
                    <a:spcBef>
                      <a:spcPts val="600"/>
                    </a:spcBef>
                  </a:pPr>
                  <a:r>
                    <a:rPr lang="en-US" sz="2000" dirty="0"/>
                    <a:t>How do we get the effect of “crossing off” with a Turing machine?</a:t>
                  </a:r>
                </a:p>
                <a:p>
                  <a:pPr>
                    <a:spcBef>
                      <a:spcPts val="600"/>
                    </a:spcBef>
                  </a:pPr>
                  <a:r>
                    <a:rPr lang="en-US" sz="2000" dirty="0"/>
                    <a:t>a)   We add that feature to the model.</a:t>
                  </a:r>
                </a:p>
                <a:p>
                  <a:pPr>
                    <a:spcBef>
                      <a:spcPts val="600"/>
                    </a:spcBef>
                  </a:pPr>
                  <a:r>
                    <a:rPr lang="en-US" sz="2000" dirty="0"/>
                    <a:t>b)   We use a tape alphabet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m:rPr>
                          <m:nor/>
                        </m:rPr>
                        <a:rPr lang="en-US" sz="2000" dirty="0"/>
                        <m:t>a</m:t>
                      </m:r>
                    </m:oMath>
                  </a14:m>
                  <a:r>
                    <a:rPr lang="en-US" sz="2000" dirty="0"/>
                    <a:t>,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0" i="0" dirty="0" smtClean="0"/>
                        <m:t>b</m:t>
                      </m:r>
                    </m:oMath>
                  </a14:m>
                  <a:r>
                    <a:rPr lang="en-US" sz="2000" dirty="0"/>
                    <a:t>,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0" i="0" dirty="0" smtClean="0"/>
                        <m:t>c</m:t>
                      </m:r>
                    </m:oMath>
                  </a14:m>
                  <a:r>
                    <a:rPr lang="en-US" sz="2000" dirty="0"/>
                    <a:t>,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a</m:t>
                      </m:r>
                    </m:oMath>
                  </a14:m>
                  <a:r>
                    <a:rPr lang="en-US" sz="2000" dirty="0"/>
                    <a:t>,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0" i="0" dirty="0" smtClean="0"/>
                        <m:t>b</m:t>
                      </m:r>
                    </m:oMath>
                  </a14:m>
                  <a:r>
                    <a:rPr lang="en-US" sz="2000" dirty="0"/>
                    <a:t>,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0" i="0" dirty="0" smtClean="0"/>
                        <m:t>c</m:t>
                      </m:r>
                    </m:oMath>
                  </a14:m>
                  <a:r>
                    <a:rPr lang="en-US" sz="2000" dirty="0"/>
                    <a:t>, </a:t>
                  </a:r>
                  <a:r>
                    <a:rPr lang="en-US" sz="2800" baseline="30000" dirty="0">
                      <a:solidFill>
                        <a:prstClr val="white"/>
                      </a:solidFill>
                    </a:rPr>
                    <a:t>˽</a:t>
                  </a:r>
                  <a:r>
                    <a:rPr lang="en-US" sz="2000" baseline="30000" dirty="0">
                      <a:solidFill>
                        <a:prstClr val="white"/>
                      </a:solidFill>
                    </a:rPr>
                    <a:t>  </a:t>
                  </a:r>
                  <a:r>
                    <a:rPr lang="en-US" sz="2000" dirty="0"/>
                    <a:t>}.</a:t>
                  </a:r>
                </a:p>
                <a:p>
                  <a:pPr>
                    <a:spcBef>
                      <a:spcPts val="600"/>
                    </a:spcBef>
                  </a:pPr>
                  <a:r>
                    <a:rPr lang="en-US" sz="2000" dirty="0"/>
                    <a:t>c)   All Turing machines come with an eraser.</a:t>
                  </a: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966" y="4246428"/>
                  <a:ext cx="8637700" cy="2000548"/>
                </a:xfrm>
                <a:prstGeom prst="rect">
                  <a:avLst/>
                </a:prstGeom>
                <a:blipFill>
                  <a:blip r:embed="rId4"/>
                  <a:stretch>
                    <a:fillRect l="-914" t="-1497" b="-3593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Straight Connector 65"/>
            <p:cNvCxnSpPr/>
            <p:nvPr/>
          </p:nvCxnSpPr>
          <p:spPr>
            <a:xfrm flipH="1">
              <a:off x="4554267" y="5568879"/>
              <a:ext cx="196850" cy="200025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4785139" y="5568879"/>
              <a:ext cx="196850" cy="200025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5026668" y="5568879"/>
              <a:ext cx="196850" cy="200025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FEA6EDF-B826-FC4E-B03E-86D3B388072C}"/>
              </a:ext>
            </a:extLst>
          </p:cNvPr>
          <p:cNvSpPr txBox="1"/>
          <p:nvPr/>
        </p:nvSpPr>
        <p:spPr>
          <a:xfrm>
            <a:off x="5830784" y="65076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64729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3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39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47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44" grpId="0" animBg="1"/>
      <p:bldP spid="45" grpId="0" animBg="1"/>
      <p:bldP spid="59" grpId="0" animBg="1"/>
      <p:bldP spid="60" grpId="0" animBg="1"/>
      <p:bldP spid="61" grpId="0" animBg="1"/>
      <p:bldP spid="62" grpId="0" animBg="1"/>
      <p:bldP spid="72" grpId="0"/>
      <p:bldP spid="12" grpId="0" animBg="1"/>
      <p:bldP spid="5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TM – Formal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71989" y="1013827"/>
                <a:ext cx="8494081" cy="2000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Defn:  </a:t>
                </a:r>
                <a:r>
                  <a:rPr lang="en-US" sz="2400" dirty="0"/>
                  <a:t>A </a:t>
                </a:r>
                <a:r>
                  <a:rPr lang="en-US" sz="2400" u="sng" dirty="0"/>
                  <a:t>Turing Machine</a:t>
                </a:r>
                <a:r>
                  <a:rPr lang="en-US" sz="2400" dirty="0"/>
                  <a:t> (TM) is a 7-tuple 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sz="2400" dirty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l-GR" sz="2400" i="1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nor/>
                      </m:rPr>
                      <a:rPr lang="en-US" sz="2400" b="0" i="0" baseline="-25000" dirty="0" smtClean="0">
                        <a:latin typeface="Cambria Math" panose="02040503050406030204" pitchFamily="18" charset="0"/>
                      </a:rPr>
                      <m:t>acc</m:t>
                    </m:r>
                    <m:r>
                      <a:rPr lang="en-US" sz="2400" b="0" i="1" baseline="-250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nor/>
                      </m:rPr>
                      <a:rPr lang="en-US" sz="2400" b="0" i="0" baseline="-25000" dirty="0" smtClean="0">
                        <a:latin typeface="Cambria Math" panose="02040503050406030204" pitchFamily="18" charset="0"/>
                      </a:rPr>
                      <m:t>rej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000" dirty="0"/>
                  <a:t>    input alphabet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2000" dirty="0"/>
                  <a:t>    tape alphabet 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: 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/>
                  <a:t> {L, R}     (L = Left,  R = Right)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000" dirty="0"/>
                          <m:t>a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000" dirty="0"/>
                      <m:t>b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/>
                  <a:t> R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89" y="1013827"/>
                <a:ext cx="8494081" cy="2000548"/>
              </a:xfrm>
              <a:prstGeom prst="rect">
                <a:avLst/>
              </a:prstGeom>
              <a:blipFill>
                <a:blip r:embed="rId3"/>
                <a:stretch>
                  <a:fillRect l="-1076" t="-2439" b="-45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1989" y="3484899"/>
                <a:ext cx="5403863" cy="2400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b="0" dirty="0"/>
                  <a:t>On input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b="0" dirty="0"/>
                  <a:t> a TM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b="0" dirty="0"/>
                  <a:t> may halt (enter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acc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or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rej</m:t>
                    </m:r>
                  </m:oMath>
                </a14:m>
                <a:r>
                  <a:rPr lang="en-US" sz="2000" b="0" dirty="0"/>
                  <a:t>)</a:t>
                </a:r>
                <a:br>
                  <a:rPr lang="en-US" sz="2000" b="0" dirty="0"/>
                </a:br>
                <a:r>
                  <a:rPr lang="en-US" sz="2000" b="0" dirty="0"/>
                  <a:t>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b="0" dirty="0"/>
                  <a:t> may run forever (“loop”).  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000" dirty="0"/>
                  <a:t>So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b="0" dirty="0"/>
                  <a:t> has 3 possible outcomes for each input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b="0" dirty="0"/>
                  <a:t>:</a:t>
                </a:r>
              </a:p>
              <a:p>
                <a:pPr marL="288925" indent="-288925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US" sz="2000" dirty="0"/>
                  <a:t> </a:t>
                </a:r>
                <a:r>
                  <a:rPr lang="en-US" sz="2000" i="1" u="sng" dirty="0"/>
                  <a:t>Accept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 (enter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acc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dirty="0"/>
                  <a:t>)</a:t>
                </a:r>
              </a:p>
              <a:p>
                <a:pPr marL="288925" indent="-288925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US" sz="2000" dirty="0"/>
                  <a:t> </a:t>
                </a:r>
                <a:r>
                  <a:rPr lang="en-US" sz="2000" i="1" u="sng" dirty="0"/>
                  <a:t>Reject</a:t>
                </a:r>
                <a:r>
                  <a:rPr lang="en-US" sz="2000" i="1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by halting  (enter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rej</m:t>
                    </m:r>
                  </m:oMath>
                </a14:m>
                <a:r>
                  <a:rPr lang="en-US" sz="2000" b="0" dirty="0"/>
                  <a:t> )</a:t>
                </a:r>
              </a:p>
              <a:p>
                <a:pPr marL="288925" indent="-288925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US" sz="2000" dirty="0"/>
                  <a:t> </a:t>
                </a:r>
                <a:r>
                  <a:rPr lang="en-US" sz="2000" i="1" u="sng" dirty="0"/>
                  <a:t>Reject</a:t>
                </a:r>
                <a:r>
                  <a:rPr lang="en-US" sz="2000" i="1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by looping  (running forever)</a:t>
                </a:r>
                <a:endParaRPr lang="en-US" sz="2000" b="0" i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89" y="3484899"/>
                <a:ext cx="5403863" cy="2400657"/>
              </a:xfrm>
              <a:prstGeom prst="rect">
                <a:avLst/>
              </a:prstGeom>
              <a:blipFill>
                <a:blip r:embed="rId4"/>
                <a:stretch>
                  <a:fillRect l="-1240" t="-1527" b="-3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0894886" y="6448554"/>
            <a:ext cx="1233749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5.3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389351" y="3577232"/>
                <a:ext cx="5468820" cy="230832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C000"/>
                    </a:solidFill>
                  </a:rPr>
                  <a:t>Check-in 5.3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This Turing machine model is deterministic. </a:t>
                </a:r>
                <a:br>
                  <a:rPr lang="en-US" sz="2000" dirty="0"/>
                </a:br>
                <a:r>
                  <a:rPr lang="en-US" sz="2000" dirty="0"/>
                  <a:t>How would we change it to be nondeterministic?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a)   Add a second transition function.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b)   Change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000" dirty="0"/>
                  <a:t> to be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/>
                  <a:t> {L, R}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c)   Change the tape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2000" dirty="0"/>
                  <a:t> to be infinite.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351" y="3577232"/>
                <a:ext cx="5468820" cy="2308324"/>
              </a:xfrm>
              <a:prstGeom prst="rect">
                <a:avLst/>
              </a:prstGeom>
              <a:blipFill>
                <a:blip r:embed="rId5"/>
                <a:stretch>
                  <a:fillRect l="-1329" t="-1302" b="-3125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10D41EA-4A9A-9940-BFD6-A45C98837654}"/>
              </a:ext>
            </a:extLst>
          </p:cNvPr>
          <p:cNvSpPr txBox="1"/>
          <p:nvPr/>
        </p:nvSpPr>
        <p:spPr>
          <a:xfrm>
            <a:off x="5949538" y="64245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60622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/>
      <p:bldP spid="5" grpId="0" animBg="1"/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TM Recognizers and Deciders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90650" y="1119386"/>
                <a:ext cx="9309942" cy="3308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be a TM. 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b="0" i="1" dirty="0"/>
                  <a:t> </a:t>
                </a:r>
                <a:r>
                  <a:rPr lang="en-US" sz="2400" b="0" dirty="0"/>
                  <a:t>accepts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b="0" i="1" dirty="0"/>
                  <a:t>. 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0" dirty="0"/>
                  <a:t>Say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b="0" i="1" dirty="0"/>
                  <a:t> </a:t>
                </a:r>
                <a:r>
                  <a:rPr lang="en-US" sz="2400" b="0" dirty="0"/>
                  <a:t>recognizes</a:t>
                </a:r>
                <a:r>
                  <a:rPr lang="en-US" sz="2400" b="0" i="1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b="0" i="1" dirty="0"/>
                  <a:t> </a:t>
                </a:r>
                <a:r>
                  <a:rPr lang="en-US" sz="2400" b="0" dirty="0"/>
                  <a:t>if</a:t>
                </a:r>
                <a:r>
                  <a:rPr lang="en-US" sz="2400" b="0" i="1" dirty="0"/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i="1" dirty="0"/>
                  <a:t>.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Defn: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b="0" i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</a:t>
                </a:r>
                <a:r>
                  <a:rPr lang="en-US" sz="24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 </a:t>
                </a:r>
                <a:r>
                  <a:rPr lang="en-US" sz="2400" b="0" u="sng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Turing-recognizable</a:t>
                </a:r>
                <a:r>
                  <a:rPr lang="en-US" sz="24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for some TM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.</a:t>
                </a:r>
              </a:p>
              <a:p>
                <a:pPr>
                  <a:spcBef>
                    <a:spcPts val="3000"/>
                  </a:spcBef>
                </a:pPr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Defn:  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a </a:t>
                </a:r>
                <a:r>
                  <a:rPr lang="en-US" sz="2400" b="0" u="sng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decider</a:t>
                </a:r>
                <a:r>
                  <a:rPr lang="en-US" sz="24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halts on all inputs.</a:t>
                </a:r>
              </a:p>
              <a:p>
                <a:pPr>
                  <a:spcBef>
                    <a:spcPts val="3000"/>
                  </a:spcBef>
                </a:pPr>
                <a:r>
                  <a:rPr lang="en-US" sz="2400" dirty="0"/>
                  <a:t>Say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decides</a:t>
                </a:r>
                <a:r>
                  <a:rPr lang="en-US" sz="2400" i="1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i="1" dirty="0"/>
                  <a:t>  </a:t>
                </a:r>
                <a:r>
                  <a:rPr lang="en-US" sz="2400" dirty="0"/>
                  <a:t>if</a:t>
                </a:r>
                <a:r>
                  <a:rPr lang="en-US" sz="2400" i="1" dirty="0"/>
                  <a:t>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dirty="0"/>
                  <a:t> 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b="0" dirty="0"/>
                  <a:t> is a decider.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Defn: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i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is </a:t>
                </a:r>
                <a:r>
                  <a:rPr lang="en-US" sz="2400" u="sng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Turing-decidable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for some TM decider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50" y="1119386"/>
                <a:ext cx="9309942" cy="3308598"/>
              </a:xfrm>
              <a:prstGeom prst="rect">
                <a:avLst/>
              </a:prstGeom>
              <a:blipFill>
                <a:blip r:embed="rId3"/>
                <a:stretch>
                  <a:fillRect l="-982" t="-1476" b="-3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8867775" y="2609850"/>
            <a:ext cx="3148146" cy="3941980"/>
            <a:chOff x="8867775" y="2609850"/>
            <a:chExt cx="3148146" cy="3941980"/>
          </a:xfrm>
        </p:grpSpPr>
        <p:sp>
          <p:nvSpPr>
            <p:cNvPr id="4" name="Oval 3"/>
            <p:cNvSpPr/>
            <p:nvPr/>
          </p:nvSpPr>
          <p:spPr>
            <a:xfrm>
              <a:off x="8867775" y="2609850"/>
              <a:ext cx="3148146" cy="3941980"/>
            </a:xfrm>
            <a:prstGeom prst="ellipse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9700592" y="2842934"/>
              <a:ext cx="15496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T-recognizable</a:t>
              </a:r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9184547" y="3790949"/>
            <a:ext cx="2514601" cy="2635329"/>
            <a:chOff x="9184547" y="3790949"/>
            <a:chExt cx="2514601" cy="2635329"/>
          </a:xfrm>
        </p:grpSpPr>
        <p:sp>
          <p:nvSpPr>
            <p:cNvPr id="8" name="Oval 7"/>
            <p:cNvSpPr/>
            <p:nvPr/>
          </p:nvSpPr>
          <p:spPr>
            <a:xfrm>
              <a:off x="9184547" y="3790949"/>
              <a:ext cx="2514601" cy="2635329"/>
            </a:xfrm>
            <a:prstGeom prst="ellipse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815331" y="4024033"/>
              <a:ext cx="12779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T-decidable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382725" y="4626449"/>
            <a:ext cx="2143125" cy="1683485"/>
            <a:chOff x="9382725" y="4626449"/>
            <a:chExt cx="2143125" cy="1683485"/>
          </a:xfrm>
        </p:grpSpPr>
        <p:sp>
          <p:nvSpPr>
            <p:cNvPr id="10" name="Oval 9"/>
            <p:cNvSpPr/>
            <p:nvPr/>
          </p:nvSpPr>
          <p:spPr>
            <a:xfrm>
              <a:off x="9382725" y="4626449"/>
              <a:ext cx="2143125" cy="1683485"/>
            </a:xfrm>
            <a:prstGeom prst="ellipse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141123" y="4751149"/>
              <a:ext cx="6014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CFLs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629775" y="5327709"/>
            <a:ext cx="1620472" cy="900469"/>
            <a:chOff x="9629775" y="5327709"/>
            <a:chExt cx="1620472" cy="900469"/>
          </a:xfrm>
        </p:grpSpPr>
        <p:sp>
          <p:nvSpPr>
            <p:cNvPr id="12" name="Oval 11"/>
            <p:cNvSpPr/>
            <p:nvPr/>
          </p:nvSpPr>
          <p:spPr>
            <a:xfrm>
              <a:off x="9629775" y="5327709"/>
              <a:ext cx="1620472" cy="900469"/>
            </a:xfrm>
            <a:prstGeom prst="ellipse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014157" y="5567278"/>
              <a:ext cx="8517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regular</a:t>
              </a:r>
              <a:endParaRPr 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DC9A898-49D6-E143-90D7-A0E2229094A7}"/>
              </a:ext>
            </a:extLst>
          </p:cNvPr>
          <p:cNvSpPr txBox="1"/>
          <p:nvPr/>
        </p:nvSpPr>
        <p:spPr>
          <a:xfrm>
            <a:off x="5712031" y="63057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44617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681965" y="2302977"/>
                <a:ext cx="5991814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Input:</a:t>
                </a:r>
                <a:r>
                  <a:rPr lang="en-US" sz="2000" dirty="0"/>
                  <a:t>  finite string</a:t>
                </a:r>
                <a:br>
                  <a:rPr lang="en-US" sz="2000" dirty="0"/>
                </a:br>
                <a:r>
                  <a:rPr lang="en-US" sz="2000" b="1" dirty="0"/>
                  <a:t>Output:</a:t>
                </a:r>
                <a:r>
                  <a:rPr lang="en-US" sz="2000" dirty="0"/>
                  <a:t>  </a:t>
                </a:r>
                <a:r>
                  <a:rPr lang="en-US" sz="2000" u="sng" dirty="0"/>
                  <a:t>Accept</a:t>
                </a:r>
                <a:r>
                  <a:rPr lang="en-US" sz="2000" dirty="0"/>
                  <a:t> or </a:t>
                </a:r>
                <a:r>
                  <a:rPr lang="en-US" sz="2000" u="sng" dirty="0"/>
                  <a:t>Reject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Computation process:  </a:t>
                </a:r>
                <a:r>
                  <a:rPr lang="en-US" sz="2000" dirty="0"/>
                  <a:t>Begin at start state,</a:t>
                </a:r>
                <a:br>
                  <a:rPr lang="en-US" sz="2000" dirty="0"/>
                </a:br>
                <a:r>
                  <a:rPr lang="en-US" sz="2000" dirty="0"/>
                  <a:t>   read input symbols, follow corresponding transitions, </a:t>
                </a:r>
                <a:br>
                  <a:rPr lang="en-US" sz="2000" dirty="0"/>
                </a:br>
                <a:r>
                  <a:rPr lang="en-US" sz="2000" dirty="0"/>
                  <a:t>   </a:t>
                </a:r>
                <a:r>
                  <a:rPr lang="en-US" sz="2000" u="sng" dirty="0"/>
                  <a:t>Accept</a:t>
                </a:r>
                <a:r>
                  <a:rPr lang="en-US" sz="2000" dirty="0"/>
                  <a:t> if end with accept state, </a:t>
                </a:r>
                <a:r>
                  <a:rPr lang="en-US" sz="2000" u="sng" dirty="0"/>
                  <a:t>Reject</a:t>
                </a:r>
                <a:r>
                  <a:rPr lang="en-US" sz="2000" dirty="0"/>
                  <a:t> if not.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Examples:</a:t>
                </a:r>
                <a:r>
                  <a:rPr lang="en-US" sz="2000" dirty="0"/>
                  <a:t>  01101 → Accept </a:t>
                </a:r>
                <a:br>
                  <a:rPr lang="en-US" sz="2000" dirty="0"/>
                </a:br>
                <a:r>
                  <a:rPr lang="en-US" sz="2000" dirty="0"/>
                  <a:t>                     00101 → Reject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 accepts exactly those strings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where</a:t>
                </a:r>
                <a:br>
                  <a:rPr lang="en-US" sz="2000" dirty="0"/>
                </a:br>
                <a:r>
                  <a:rPr lang="en-US" sz="2000" dirty="0"/>
                  <a:t>      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 = {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contains substring 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</a:rPr>
                      <m:t>11}.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965" y="2302977"/>
                <a:ext cx="5991814" cy="3323987"/>
              </a:xfrm>
              <a:prstGeom prst="rect">
                <a:avLst/>
              </a:prstGeom>
              <a:blipFill>
                <a:blip r:embed="rId3"/>
                <a:stretch>
                  <a:fillRect l="-1017" t="-1101" b="-2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77240" y="0"/>
            <a:ext cx="75729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Let’s begin:  Finite Automata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77241" y="896827"/>
            <a:ext cx="4571186" cy="1327137"/>
            <a:chOff x="413068" y="587327"/>
            <a:chExt cx="4571186" cy="1327137"/>
          </a:xfrm>
        </p:grpSpPr>
        <p:sp>
          <p:nvSpPr>
            <p:cNvPr id="2" name="Oval 1"/>
            <p:cNvSpPr/>
            <p:nvPr/>
          </p:nvSpPr>
          <p:spPr>
            <a:xfrm>
              <a:off x="1133341" y="1197735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444839" y="1197735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756337" y="1197735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820498" y="1264881"/>
              <a:ext cx="425468" cy="4452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1549400" y="1057208"/>
              <a:ext cx="965200" cy="212792"/>
            </a:xfrm>
            <a:custGeom>
              <a:avLst/>
              <a:gdLst>
                <a:gd name="connsiteX0" fmla="*/ 0 w 965200"/>
                <a:gd name="connsiteY0" fmla="*/ 178110 h 216210"/>
                <a:gd name="connsiteX1" fmla="*/ 609600 w 965200"/>
                <a:gd name="connsiteY1" fmla="*/ 310 h 216210"/>
                <a:gd name="connsiteX2" fmla="*/ 965200 w 965200"/>
                <a:gd name="connsiteY2" fmla="*/ 216210 h 216210"/>
                <a:gd name="connsiteX0" fmla="*/ 0 w 965200"/>
                <a:gd name="connsiteY0" fmla="*/ 174946 h 213046"/>
                <a:gd name="connsiteX1" fmla="*/ 53340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692 h 212792"/>
                <a:gd name="connsiteX1" fmla="*/ 501650 w 965200"/>
                <a:gd name="connsiteY1" fmla="*/ 67 h 212792"/>
                <a:gd name="connsiteX2" fmla="*/ 965200 w 965200"/>
                <a:gd name="connsiteY2" fmla="*/ 212792 h 212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5200" h="212792">
                  <a:moveTo>
                    <a:pt x="0" y="174692"/>
                  </a:moveTo>
                  <a:cubicBezTo>
                    <a:pt x="224366" y="82617"/>
                    <a:pt x="340783" y="3242"/>
                    <a:pt x="501650" y="67"/>
                  </a:cubicBezTo>
                  <a:cubicBezTo>
                    <a:pt x="662517" y="-3108"/>
                    <a:pt x="867833" y="108017"/>
                    <a:pt x="965200" y="212792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 rot="10482408">
              <a:off x="1567398" y="1692601"/>
              <a:ext cx="965200" cy="212792"/>
            </a:xfrm>
            <a:custGeom>
              <a:avLst/>
              <a:gdLst>
                <a:gd name="connsiteX0" fmla="*/ 0 w 965200"/>
                <a:gd name="connsiteY0" fmla="*/ 178110 h 216210"/>
                <a:gd name="connsiteX1" fmla="*/ 609600 w 965200"/>
                <a:gd name="connsiteY1" fmla="*/ 310 h 216210"/>
                <a:gd name="connsiteX2" fmla="*/ 965200 w 965200"/>
                <a:gd name="connsiteY2" fmla="*/ 216210 h 216210"/>
                <a:gd name="connsiteX0" fmla="*/ 0 w 965200"/>
                <a:gd name="connsiteY0" fmla="*/ 174946 h 213046"/>
                <a:gd name="connsiteX1" fmla="*/ 53340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692 h 212792"/>
                <a:gd name="connsiteX1" fmla="*/ 501650 w 965200"/>
                <a:gd name="connsiteY1" fmla="*/ 67 h 212792"/>
                <a:gd name="connsiteX2" fmla="*/ 965200 w 965200"/>
                <a:gd name="connsiteY2" fmla="*/ 212792 h 212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5200" h="212792">
                  <a:moveTo>
                    <a:pt x="0" y="174692"/>
                  </a:moveTo>
                  <a:cubicBezTo>
                    <a:pt x="224366" y="82617"/>
                    <a:pt x="340783" y="3242"/>
                    <a:pt x="501650" y="67"/>
                  </a:cubicBezTo>
                  <a:cubicBezTo>
                    <a:pt x="662517" y="-3108"/>
                    <a:pt x="867833" y="108017"/>
                    <a:pt x="965200" y="212792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6" idx="6"/>
              <a:endCxn id="7" idx="2"/>
            </p:cNvCxnSpPr>
            <p:nvPr/>
          </p:nvCxnSpPr>
          <p:spPr>
            <a:xfrm>
              <a:off x="2998630" y="1487510"/>
              <a:ext cx="75770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 15"/>
            <p:cNvSpPr/>
            <p:nvPr/>
          </p:nvSpPr>
          <p:spPr>
            <a:xfrm>
              <a:off x="4193383" y="1116644"/>
              <a:ext cx="383682" cy="339885"/>
            </a:xfrm>
            <a:custGeom>
              <a:avLst/>
              <a:gdLst>
                <a:gd name="connsiteX0" fmla="*/ 0 w 446175"/>
                <a:gd name="connsiteY0" fmla="*/ 147014 h 413714"/>
                <a:gd name="connsiteX1" fmla="*/ 241300 w 446175"/>
                <a:gd name="connsiteY1" fmla="*/ 964 h 413714"/>
                <a:gd name="connsiteX2" fmla="*/ 444500 w 446175"/>
                <a:gd name="connsiteY2" fmla="*/ 210514 h 413714"/>
                <a:gd name="connsiteX3" fmla="*/ 127000 w 446175"/>
                <a:gd name="connsiteY3" fmla="*/ 413714 h 413714"/>
                <a:gd name="connsiteX0" fmla="*/ 0 w 383473"/>
                <a:gd name="connsiteY0" fmla="*/ 147579 h 414279"/>
                <a:gd name="connsiteX1" fmla="*/ 241300 w 383473"/>
                <a:gd name="connsiteY1" fmla="*/ 1529 h 414279"/>
                <a:gd name="connsiteX2" fmla="*/ 381000 w 383473"/>
                <a:gd name="connsiteY2" fmla="*/ 230129 h 414279"/>
                <a:gd name="connsiteX3" fmla="*/ 127000 w 383473"/>
                <a:gd name="connsiteY3" fmla="*/ 414279 h 414279"/>
                <a:gd name="connsiteX0" fmla="*/ 0 w 383869"/>
                <a:gd name="connsiteY0" fmla="*/ 116583 h 383283"/>
                <a:gd name="connsiteX1" fmla="*/ 247650 w 383869"/>
                <a:gd name="connsiteY1" fmla="*/ 2283 h 383283"/>
                <a:gd name="connsiteX2" fmla="*/ 381000 w 383869"/>
                <a:gd name="connsiteY2" fmla="*/ 199133 h 383283"/>
                <a:gd name="connsiteX3" fmla="*/ 127000 w 383869"/>
                <a:gd name="connsiteY3" fmla="*/ 383283 h 383283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8429 h 339885"/>
                <a:gd name="connsiteX1" fmla="*/ 247650 w 383682"/>
                <a:gd name="connsiteY1" fmla="*/ 4129 h 339885"/>
                <a:gd name="connsiteX2" fmla="*/ 381000 w 383682"/>
                <a:gd name="connsiteY2" fmla="*/ 200979 h 339885"/>
                <a:gd name="connsiteX3" fmla="*/ 131763 w 383682"/>
                <a:gd name="connsiteY3" fmla="*/ 339885 h 339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682" h="339885">
                  <a:moveTo>
                    <a:pt x="0" y="118429"/>
                  </a:moveTo>
                  <a:cubicBezTo>
                    <a:pt x="52652" y="6775"/>
                    <a:pt x="184150" y="-9629"/>
                    <a:pt x="247650" y="4129"/>
                  </a:cubicBezTo>
                  <a:cubicBezTo>
                    <a:pt x="311150" y="17887"/>
                    <a:pt x="400314" y="145020"/>
                    <a:pt x="381000" y="200979"/>
                  </a:cubicBezTo>
                  <a:cubicBezTo>
                    <a:pt x="361686" y="256938"/>
                    <a:pt x="292894" y="315543"/>
                    <a:pt x="131763" y="339885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850006" y="1487510"/>
              <a:ext cx="2833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413068" y="739861"/>
                  <a:ext cx="62869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68" y="739861"/>
                  <a:ext cx="628698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1180031" y="1256474"/>
                  <a:ext cx="47481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0031" y="1256474"/>
                  <a:ext cx="474810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2491545" y="1256474"/>
                  <a:ext cx="47481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545" y="1256474"/>
                  <a:ext cx="474810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3796709" y="1246949"/>
                  <a:ext cx="47481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6709" y="1246949"/>
                  <a:ext cx="474810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Rectangle 22"/>
            <p:cNvSpPr/>
            <p:nvPr/>
          </p:nvSpPr>
          <p:spPr>
            <a:xfrm>
              <a:off x="3210480" y="1118178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507842" y="931978"/>
              <a:ext cx="4764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0,1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0539" y="154513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881157" y="687876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7" name="Freeform 26"/>
            <p:cNvSpPr/>
            <p:nvPr/>
          </p:nvSpPr>
          <p:spPr>
            <a:xfrm rot="17874118">
              <a:off x="1188749" y="912272"/>
              <a:ext cx="383682" cy="339885"/>
            </a:xfrm>
            <a:custGeom>
              <a:avLst/>
              <a:gdLst>
                <a:gd name="connsiteX0" fmla="*/ 0 w 446175"/>
                <a:gd name="connsiteY0" fmla="*/ 147014 h 413714"/>
                <a:gd name="connsiteX1" fmla="*/ 241300 w 446175"/>
                <a:gd name="connsiteY1" fmla="*/ 964 h 413714"/>
                <a:gd name="connsiteX2" fmla="*/ 444500 w 446175"/>
                <a:gd name="connsiteY2" fmla="*/ 210514 h 413714"/>
                <a:gd name="connsiteX3" fmla="*/ 127000 w 446175"/>
                <a:gd name="connsiteY3" fmla="*/ 413714 h 413714"/>
                <a:gd name="connsiteX0" fmla="*/ 0 w 383473"/>
                <a:gd name="connsiteY0" fmla="*/ 147579 h 414279"/>
                <a:gd name="connsiteX1" fmla="*/ 241300 w 383473"/>
                <a:gd name="connsiteY1" fmla="*/ 1529 h 414279"/>
                <a:gd name="connsiteX2" fmla="*/ 381000 w 383473"/>
                <a:gd name="connsiteY2" fmla="*/ 230129 h 414279"/>
                <a:gd name="connsiteX3" fmla="*/ 127000 w 383473"/>
                <a:gd name="connsiteY3" fmla="*/ 414279 h 414279"/>
                <a:gd name="connsiteX0" fmla="*/ 0 w 383869"/>
                <a:gd name="connsiteY0" fmla="*/ 116583 h 383283"/>
                <a:gd name="connsiteX1" fmla="*/ 247650 w 383869"/>
                <a:gd name="connsiteY1" fmla="*/ 2283 h 383283"/>
                <a:gd name="connsiteX2" fmla="*/ 381000 w 383869"/>
                <a:gd name="connsiteY2" fmla="*/ 199133 h 383283"/>
                <a:gd name="connsiteX3" fmla="*/ 127000 w 383869"/>
                <a:gd name="connsiteY3" fmla="*/ 383283 h 383283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8429 h 339885"/>
                <a:gd name="connsiteX1" fmla="*/ 247650 w 383682"/>
                <a:gd name="connsiteY1" fmla="*/ 4129 h 339885"/>
                <a:gd name="connsiteX2" fmla="*/ 381000 w 383682"/>
                <a:gd name="connsiteY2" fmla="*/ 200979 h 339885"/>
                <a:gd name="connsiteX3" fmla="*/ 131763 w 383682"/>
                <a:gd name="connsiteY3" fmla="*/ 339885 h 339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682" h="339885">
                  <a:moveTo>
                    <a:pt x="0" y="118429"/>
                  </a:moveTo>
                  <a:cubicBezTo>
                    <a:pt x="52652" y="6775"/>
                    <a:pt x="184150" y="-9629"/>
                    <a:pt x="247650" y="4129"/>
                  </a:cubicBezTo>
                  <a:cubicBezTo>
                    <a:pt x="311150" y="17887"/>
                    <a:pt x="400314" y="145020"/>
                    <a:pt x="381000" y="200979"/>
                  </a:cubicBezTo>
                  <a:cubicBezTo>
                    <a:pt x="361686" y="256938"/>
                    <a:pt x="292894" y="315543"/>
                    <a:pt x="131763" y="339885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229747" y="587327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92689" y="2733865"/>
                <a:ext cx="3645961" cy="2462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800"/>
                  </a:spcBef>
                </a:pPr>
                <a:r>
                  <a:rPr lang="en-US" sz="2000" dirty="0"/>
                  <a:t>States: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1800"/>
                  </a:spcBef>
                </a:pPr>
                <a:r>
                  <a:rPr lang="en-US" sz="2000" dirty="0"/>
                  <a:t>Transitions:  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000" dirty="0"/>
                  <a:t>Start state:  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000" dirty="0"/>
                  <a:t>Accept states:  </a:t>
                </a:r>
              </a:p>
              <a:p>
                <a:pPr>
                  <a:spcBef>
                    <a:spcPts val="600"/>
                  </a:spcBef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689" y="2733865"/>
                <a:ext cx="3645961" cy="2462213"/>
              </a:xfrm>
              <a:prstGeom prst="rect">
                <a:avLst/>
              </a:prstGeom>
              <a:blipFill>
                <a:blip r:embed="rId8"/>
                <a:stretch>
                  <a:fillRect l="-1672" t="-1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2355319" y="3223908"/>
            <a:ext cx="757707" cy="307777"/>
            <a:chOff x="2094993" y="3298333"/>
            <a:chExt cx="757707" cy="307777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2094993" y="3565483"/>
              <a:ext cx="75770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2306820" y="3298333"/>
              <a:ext cx="2760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221769" y="3832895"/>
            <a:ext cx="621415" cy="353805"/>
            <a:chOff x="1980125" y="3669985"/>
            <a:chExt cx="621415" cy="353805"/>
          </a:xfrm>
        </p:grpSpPr>
        <p:sp>
          <p:nvSpPr>
            <p:cNvPr id="34" name="Oval 33"/>
            <p:cNvSpPr/>
            <p:nvPr/>
          </p:nvSpPr>
          <p:spPr>
            <a:xfrm>
              <a:off x="2263460" y="3669985"/>
              <a:ext cx="338080" cy="353805"/>
            </a:xfrm>
            <a:prstGeom prst="ellips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1980125" y="3842161"/>
              <a:ext cx="2833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2697655" y="4347633"/>
            <a:ext cx="345724" cy="361805"/>
            <a:chOff x="2263460" y="4381396"/>
            <a:chExt cx="553791" cy="579550"/>
          </a:xfrm>
        </p:grpSpPr>
        <p:sp>
          <p:nvSpPr>
            <p:cNvPr id="42" name="Oval 41"/>
            <p:cNvSpPr/>
            <p:nvPr/>
          </p:nvSpPr>
          <p:spPr>
            <a:xfrm>
              <a:off x="2263460" y="4381396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2327621" y="4448542"/>
              <a:ext cx="425468" cy="4452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92689" y="5814793"/>
                <a:ext cx="102893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dirty="0"/>
                  <a:t>Say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the language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i="1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sz="2400" dirty="0"/>
                  <a:t>and that</a:t>
                </a:r>
                <a:r>
                  <a:rPr lang="en-US" sz="240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i="1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recognizes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sz="2400" dirty="0"/>
                  <a:t>and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i="1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689" y="5814793"/>
                <a:ext cx="10289317" cy="461665"/>
              </a:xfrm>
              <a:prstGeom prst="rect">
                <a:avLst/>
              </a:prstGeom>
              <a:blipFill>
                <a:blip r:embed="rId9"/>
                <a:stretch>
                  <a:fillRect l="-889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1FCC73C-BFB2-DA49-BDBD-15A1248D1963}"/>
              </a:ext>
            </a:extLst>
          </p:cNvPr>
          <p:cNvSpPr txBox="1"/>
          <p:nvPr/>
        </p:nvSpPr>
        <p:spPr>
          <a:xfrm>
            <a:off x="5541818" y="63592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46018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" grpId="0" uiExpand="1" build="p"/>
      <p:bldP spid="48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571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 review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5615" y="1464754"/>
            <a:ext cx="712314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400" b="1" spc="200" dirty="0">
                <a:solidFill>
                  <a:prstClr val="white"/>
                </a:solidFill>
                <a:latin typeface="Calibri Light" panose="020F0302020204030204"/>
              </a:rPr>
              <a:t>Proved the CFL Pumping Lemma as a tool for showing that languages are not context free.</a:t>
            </a:r>
          </a:p>
          <a:p>
            <a:pPr marL="457200" lvl="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400" b="1" spc="200" dirty="0">
                <a:solidFill>
                  <a:prstClr val="white"/>
                </a:solidFill>
                <a:latin typeface="Calibri Light" panose="020F0302020204030204"/>
              </a:rPr>
              <a:t>Defined Turing machines (TMs).</a:t>
            </a:r>
          </a:p>
          <a:p>
            <a:pPr marL="457200" lvl="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400" b="1" spc="200" dirty="0">
                <a:solidFill>
                  <a:prstClr val="white"/>
                </a:solidFill>
                <a:latin typeface="Calibri Light" panose="020F0302020204030204"/>
              </a:rPr>
              <a:t>Defined TM deciders (halt on all inputs).</a:t>
            </a:r>
            <a:endParaRPr lang="en-US" sz="2400" b="1" spc="200" dirty="0"/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400" b="1" spc="200" dirty="0">
                <a:latin typeface="+mj-lt"/>
              </a:rPr>
              <a:t>T-recognizable and T-decidable languages.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108E39-1F57-7144-A2C4-ABE28086A0EF}"/>
              </a:ext>
            </a:extLst>
          </p:cNvPr>
          <p:cNvSpPr txBox="1"/>
          <p:nvPr/>
        </p:nvSpPr>
        <p:spPr>
          <a:xfrm>
            <a:off x="6210795" y="641267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28094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0"/>
            <a:ext cx="8102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Finite Automata – Formal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900" y="1542955"/>
                <a:ext cx="7032425" cy="2769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Defn:  </a:t>
                </a:r>
                <a:r>
                  <a:rPr lang="en-US" sz="2400" dirty="0"/>
                  <a:t>A </a:t>
                </a:r>
                <a:r>
                  <a:rPr lang="en-US" sz="2400" u="sng" dirty="0"/>
                  <a:t>finite automaton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is a 5-tuple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sz="2400" i="0" dirty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l-GR" sz="2400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endParaRPr lang="en-US" sz="2400" b="1" dirty="0"/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/>
                  <a:t>   finite set of states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0" dirty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000" dirty="0"/>
                  <a:t>    finite set of alphabet symbols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a:rPr lang="el-GR" sz="2000" i="1" dirty="0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000" dirty="0"/>
                  <a:t>    transition function  </a:t>
                </a:r>
                <a14:m>
                  <m:oMath xmlns:m="http://schemas.openxmlformats.org/officeDocument/2006/math">
                    <m:r>
                      <a:rPr lang="el-GR" sz="2000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l-GR" sz="2000" i="0" dirty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     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   start state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000" dirty="0"/>
                  <a:t> set of accept states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0" y="1542955"/>
                <a:ext cx="7032425" cy="2769989"/>
              </a:xfrm>
              <a:prstGeom prst="rect">
                <a:avLst/>
              </a:prstGeom>
              <a:blipFill>
                <a:blip r:embed="rId3"/>
                <a:stretch>
                  <a:fillRect l="-1388" t="-1758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3029828" y="3688499"/>
            <a:ext cx="3984778" cy="499900"/>
            <a:chOff x="2710308" y="3203886"/>
            <a:chExt cx="3984778" cy="4999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 4"/>
                <p:cNvSpPr/>
                <p:nvPr/>
              </p:nvSpPr>
              <p:spPr>
                <a:xfrm>
                  <a:off x="2710308" y="3304931"/>
                  <a:ext cx="1767663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l-GR" sz="1200" i="1" dirty="0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1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) = 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200" dirty="0"/>
                    <a:t> means  </a:t>
                  </a:r>
                </a:p>
              </p:txBody>
            </p:sp>
          </mc:Choice>
          <mc:Fallback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0308" y="3304931"/>
                  <a:ext cx="1767663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Group 13"/>
            <p:cNvGrpSpPr/>
            <p:nvPr/>
          </p:nvGrpSpPr>
          <p:grpSpPr>
            <a:xfrm>
              <a:off x="5247173" y="3203886"/>
              <a:ext cx="1447913" cy="499900"/>
              <a:chOff x="5588995" y="3188611"/>
              <a:chExt cx="1447913" cy="49990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6669480" y="3325914"/>
                <a:ext cx="338080" cy="35380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 flipV="1">
                <a:off x="5927075" y="3506882"/>
                <a:ext cx="742405" cy="47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5588995" y="3354482"/>
                <a:ext cx="338080" cy="3340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/>
                  <p:nvPr/>
                </p:nvSpPr>
                <p:spPr>
                  <a:xfrm>
                    <a:off x="5599439" y="3298001"/>
                    <a:ext cx="36958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Rectangle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99439" y="3298001"/>
                    <a:ext cx="369588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/>
                  <p:cNvSpPr/>
                  <p:nvPr/>
                </p:nvSpPr>
                <p:spPr>
                  <a:xfrm>
                    <a:off x="6685273" y="3288401"/>
                    <a:ext cx="35163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85273" y="3288401"/>
                    <a:ext cx="351635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Rectangle 12"/>
              <p:cNvSpPr/>
              <p:nvPr/>
            </p:nvSpPr>
            <p:spPr>
              <a:xfrm>
                <a:off x="6153212" y="3188611"/>
                <a:ext cx="2952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7588123" y="3337726"/>
            <a:ext cx="3736900" cy="1145542"/>
            <a:chOff x="380722" y="533597"/>
            <a:chExt cx="4684103" cy="1435903"/>
          </a:xfrm>
        </p:grpSpPr>
        <p:sp>
          <p:nvSpPr>
            <p:cNvPr id="17" name="Oval 16"/>
            <p:cNvSpPr/>
            <p:nvPr/>
          </p:nvSpPr>
          <p:spPr>
            <a:xfrm>
              <a:off x="1133341" y="1197735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444839" y="1197735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756337" y="1197735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820498" y="1264881"/>
              <a:ext cx="425468" cy="4452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1549400" y="1057208"/>
              <a:ext cx="965200" cy="212792"/>
            </a:xfrm>
            <a:custGeom>
              <a:avLst/>
              <a:gdLst>
                <a:gd name="connsiteX0" fmla="*/ 0 w 965200"/>
                <a:gd name="connsiteY0" fmla="*/ 178110 h 216210"/>
                <a:gd name="connsiteX1" fmla="*/ 609600 w 965200"/>
                <a:gd name="connsiteY1" fmla="*/ 310 h 216210"/>
                <a:gd name="connsiteX2" fmla="*/ 965200 w 965200"/>
                <a:gd name="connsiteY2" fmla="*/ 216210 h 216210"/>
                <a:gd name="connsiteX0" fmla="*/ 0 w 965200"/>
                <a:gd name="connsiteY0" fmla="*/ 174946 h 213046"/>
                <a:gd name="connsiteX1" fmla="*/ 53340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692 h 212792"/>
                <a:gd name="connsiteX1" fmla="*/ 501650 w 965200"/>
                <a:gd name="connsiteY1" fmla="*/ 67 h 212792"/>
                <a:gd name="connsiteX2" fmla="*/ 965200 w 965200"/>
                <a:gd name="connsiteY2" fmla="*/ 212792 h 212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5200" h="212792">
                  <a:moveTo>
                    <a:pt x="0" y="174692"/>
                  </a:moveTo>
                  <a:cubicBezTo>
                    <a:pt x="224366" y="82617"/>
                    <a:pt x="340783" y="3242"/>
                    <a:pt x="501650" y="67"/>
                  </a:cubicBezTo>
                  <a:cubicBezTo>
                    <a:pt x="662517" y="-3108"/>
                    <a:pt x="867833" y="108017"/>
                    <a:pt x="965200" y="212792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 rot="10482408">
              <a:off x="1567398" y="1692601"/>
              <a:ext cx="965200" cy="212792"/>
            </a:xfrm>
            <a:custGeom>
              <a:avLst/>
              <a:gdLst>
                <a:gd name="connsiteX0" fmla="*/ 0 w 965200"/>
                <a:gd name="connsiteY0" fmla="*/ 178110 h 216210"/>
                <a:gd name="connsiteX1" fmla="*/ 609600 w 965200"/>
                <a:gd name="connsiteY1" fmla="*/ 310 h 216210"/>
                <a:gd name="connsiteX2" fmla="*/ 965200 w 965200"/>
                <a:gd name="connsiteY2" fmla="*/ 216210 h 216210"/>
                <a:gd name="connsiteX0" fmla="*/ 0 w 965200"/>
                <a:gd name="connsiteY0" fmla="*/ 174946 h 213046"/>
                <a:gd name="connsiteX1" fmla="*/ 53340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692 h 212792"/>
                <a:gd name="connsiteX1" fmla="*/ 501650 w 965200"/>
                <a:gd name="connsiteY1" fmla="*/ 67 h 212792"/>
                <a:gd name="connsiteX2" fmla="*/ 965200 w 965200"/>
                <a:gd name="connsiteY2" fmla="*/ 212792 h 212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5200" h="212792">
                  <a:moveTo>
                    <a:pt x="0" y="174692"/>
                  </a:moveTo>
                  <a:cubicBezTo>
                    <a:pt x="224366" y="82617"/>
                    <a:pt x="340783" y="3242"/>
                    <a:pt x="501650" y="67"/>
                  </a:cubicBezTo>
                  <a:cubicBezTo>
                    <a:pt x="662517" y="-3108"/>
                    <a:pt x="867833" y="108017"/>
                    <a:pt x="965200" y="212792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18" idx="6"/>
              <a:endCxn id="19" idx="2"/>
            </p:cNvCxnSpPr>
            <p:nvPr/>
          </p:nvCxnSpPr>
          <p:spPr>
            <a:xfrm>
              <a:off x="2998630" y="1487510"/>
              <a:ext cx="75770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reeform 23"/>
            <p:cNvSpPr/>
            <p:nvPr/>
          </p:nvSpPr>
          <p:spPr>
            <a:xfrm>
              <a:off x="4193383" y="1116644"/>
              <a:ext cx="383682" cy="339885"/>
            </a:xfrm>
            <a:custGeom>
              <a:avLst/>
              <a:gdLst>
                <a:gd name="connsiteX0" fmla="*/ 0 w 446175"/>
                <a:gd name="connsiteY0" fmla="*/ 147014 h 413714"/>
                <a:gd name="connsiteX1" fmla="*/ 241300 w 446175"/>
                <a:gd name="connsiteY1" fmla="*/ 964 h 413714"/>
                <a:gd name="connsiteX2" fmla="*/ 444500 w 446175"/>
                <a:gd name="connsiteY2" fmla="*/ 210514 h 413714"/>
                <a:gd name="connsiteX3" fmla="*/ 127000 w 446175"/>
                <a:gd name="connsiteY3" fmla="*/ 413714 h 413714"/>
                <a:gd name="connsiteX0" fmla="*/ 0 w 383473"/>
                <a:gd name="connsiteY0" fmla="*/ 147579 h 414279"/>
                <a:gd name="connsiteX1" fmla="*/ 241300 w 383473"/>
                <a:gd name="connsiteY1" fmla="*/ 1529 h 414279"/>
                <a:gd name="connsiteX2" fmla="*/ 381000 w 383473"/>
                <a:gd name="connsiteY2" fmla="*/ 230129 h 414279"/>
                <a:gd name="connsiteX3" fmla="*/ 127000 w 383473"/>
                <a:gd name="connsiteY3" fmla="*/ 414279 h 414279"/>
                <a:gd name="connsiteX0" fmla="*/ 0 w 383869"/>
                <a:gd name="connsiteY0" fmla="*/ 116583 h 383283"/>
                <a:gd name="connsiteX1" fmla="*/ 247650 w 383869"/>
                <a:gd name="connsiteY1" fmla="*/ 2283 h 383283"/>
                <a:gd name="connsiteX2" fmla="*/ 381000 w 383869"/>
                <a:gd name="connsiteY2" fmla="*/ 199133 h 383283"/>
                <a:gd name="connsiteX3" fmla="*/ 127000 w 383869"/>
                <a:gd name="connsiteY3" fmla="*/ 383283 h 383283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8429 h 339885"/>
                <a:gd name="connsiteX1" fmla="*/ 247650 w 383682"/>
                <a:gd name="connsiteY1" fmla="*/ 4129 h 339885"/>
                <a:gd name="connsiteX2" fmla="*/ 381000 w 383682"/>
                <a:gd name="connsiteY2" fmla="*/ 200979 h 339885"/>
                <a:gd name="connsiteX3" fmla="*/ 131763 w 383682"/>
                <a:gd name="connsiteY3" fmla="*/ 339885 h 339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682" h="339885">
                  <a:moveTo>
                    <a:pt x="0" y="118429"/>
                  </a:moveTo>
                  <a:cubicBezTo>
                    <a:pt x="52652" y="6775"/>
                    <a:pt x="184150" y="-9629"/>
                    <a:pt x="247650" y="4129"/>
                  </a:cubicBezTo>
                  <a:cubicBezTo>
                    <a:pt x="311150" y="17887"/>
                    <a:pt x="400314" y="145020"/>
                    <a:pt x="381000" y="200979"/>
                  </a:cubicBezTo>
                  <a:cubicBezTo>
                    <a:pt x="361686" y="256938"/>
                    <a:pt x="292894" y="315543"/>
                    <a:pt x="131763" y="339885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850006" y="1487510"/>
              <a:ext cx="2833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380722" y="641709"/>
                  <a:ext cx="695627" cy="50152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722" y="641709"/>
                  <a:ext cx="695627" cy="50152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1181932" y="1178867"/>
                  <a:ext cx="561002" cy="4629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1932" y="1178867"/>
                  <a:ext cx="561002" cy="462947"/>
                </a:xfrm>
                <a:prstGeom prst="rect">
                  <a:avLst/>
                </a:prstGeom>
                <a:blipFill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2483925" y="1181858"/>
                  <a:ext cx="561002" cy="4629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3925" y="1181858"/>
                  <a:ext cx="561002" cy="462947"/>
                </a:xfrm>
                <a:prstGeom prst="rect">
                  <a:avLst/>
                </a:prstGeom>
                <a:blipFill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3788899" y="1193791"/>
                  <a:ext cx="561002" cy="4629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baseline="-2500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8899" y="1193791"/>
                  <a:ext cx="561002" cy="462947"/>
                </a:xfrm>
                <a:prstGeom prst="rect">
                  <a:avLst/>
                </a:prstGeom>
                <a:blipFill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angle 29"/>
            <p:cNvSpPr/>
            <p:nvPr/>
          </p:nvSpPr>
          <p:spPr>
            <a:xfrm>
              <a:off x="3210480" y="1118178"/>
              <a:ext cx="362081" cy="4243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07842" y="931977"/>
              <a:ext cx="556983" cy="4243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0,1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00539" y="1545132"/>
              <a:ext cx="362081" cy="4243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81157" y="687876"/>
              <a:ext cx="362081" cy="4243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34" name="Freeform 33"/>
            <p:cNvSpPr/>
            <p:nvPr/>
          </p:nvSpPr>
          <p:spPr>
            <a:xfrm rot="17874118">
              <a:off x="1188749" y="912272"/>
              <a:ext cx="383682" cy="339885"/>
            </a:xfrm>
            <a:custGeom>
              <a:avLst/>
              <a:gdLst>
                <a:gd name="connsiteX0" fmla="*/ 0 w 446175"/>
                <a:gd name="connsiteY0" fmla="*/ 147014 h 413714"/>
                <a:gd name="connsiteX1" fmla="*/ 241300 w 446175"/>
                <a:gd name="connsiteY1" fmla="*/ 964 h 413714"/>
                <a:gd name="connsiteX2" fmla="*/ 444500 w 446175"/>
                <a:gd name="connsiteY2" fmla="*/ 210514 h 413714"/>
                <a:gd name="connsiteX3" fmla="*/ 127000 w 446175"/>
                <a:gd name="connsiteY3" fmla="*/ 413714 h 413714"/>
                <a:gd name="connsiteX0" fmla="*/ 0 w 383473"/>
                <a:gd name="connsiteY0" fmla="*/ 147579 h 414279"/>
                <a:gd name="connsiteX1" fmla="*/ 241300 w 383473"/>
                <a:gd name="connsiteY1" fmla="*/ 1529 h 414279"/>
                <a:gd name="connsiteX2" fmla="*/ 381000 w 383473"/>
                <a:gd name="connsiteY2" fmla="*/ 230129 h 414279"/>
                <a:gd name="connsiteX3" fmla="*/ 127000 w 383473"/>
                <a:gd name="connsiteY3" fmla="*/ 414279 h 414279"/>
                <a:gd name="connsiteX0" fmla="*/ 0 w 383869"/>
                <a:gd name="connsiteY0" fmla="*/ 116583 h 383283"/>
                <a:gd name="connsiteX1" fmla="*/ 247650 w 383869"/>
                <a:gd name="connsiteY1" fmla="*/ 2283 h 383283"/>
                <a:gd name="connsiteX2" fmla="*/ 381000 w 383869"/>
                <a:gd name="connsiteY2" fmla="*/ 199133 h 383283"/>
                <a:gd name="connsiteX3" fmla="*/ 127000 w 383869"/>
                <a:gd name="connsiteY3" fmla="*/ 383283 h 383283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8429 h 339885"/>
                <a:gd name="connsiteX1" fmla="*/ 247650 w 383682"/>
                <a:gd name="connsiteY1" fmla="*/ 4129 h 339885"/>
                <a:gd name="connsiteX2" fmla="*/ 381000 w 383682"/>
                <a:gd name="connsiteY2" fmla="*/ 200979 h 339885"/>
                <a:gd name="connsiteX3" fmla="*/ 131763 w 383682"/>
                <a:gd name="connsiteY3" fmla="*/ 339885 h 339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682" h="339885">
                  <a:moveTo>
                    <a:pt x="0" y="118429"/>
                  </a:moveTo>
                  <a:cubicBezTo>
                    <a:pt x="52652" y="6775"/>
                    <a:pt x="184150" y="-9629"/>
                    <a:pt x="247650" y="4129"/>
                  </a:cubicBezTo>
                  <a:cubicBezTo>
                    <a:pt x="311150" y="17887"/>
                    <a:pt x="400314" y="145020"/>
                    <a:pt x="381000" y="200979"/>
                  </a:cubicBezTo>
                  <a:cubicBezTo>
                    <a:pt x="361686" y="256938"/>
                    <a:pt x="292894" y="315543"/>
                    <a:pt x="131763" y="339885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229747" y="533597"/>
              <a:ext cx="362081" cy="4243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497520" y="4625649"/>
                <a:ext cx="2606176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sz="2000" i="0" dirty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l-GR" sz="2000" i="1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{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0" dirty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{0, 1}      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{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7520" y="4625649"/>
                <a:ext cx="2606176" cy="1785104"/>
              </a:xfrm>
              <a:prstGeom prst="rect">
                <a:avLst/>
              </a:prstGeom>
              <a:blipFill>
                <a:blip r:embed="rId11"/>
                <a:stretch>
                  <a:fillRect b="-2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36"/>
              <p:cNvGraphicFramePr>
                <a:graphicFrameLocks noGrp="1"/>
              </p:cNvGraphicFramePr>
              <p:nvPr/>
            </p:nvGraphicFramePr>
            <p:xfrm>
              <a:off x="10692115" y="4825793"/>
              <a:ext cx="1404933" cy="1584960"/>
            </p:xfrm>
            <a:graphic>
              <a:graphicData uri="http://schemas.openxmlformats.org/drawingml/2006/table">
                <a:tbl>
                  <a:tblPr firstRow="1" firstCol="1">
                    <a:tableStyleId>{2D5ABB26-0587-4C30-8999-92F81FD0307C}</a:tableStyleId>
                  </a:tblPr>
                  <a:tblGrid>
                    <a:gridCol w="468311">
                      <a:extLst>
                        <a:ext uri="{9D8B030D-6E8A-4147-A177-3AD203B41FA5}">
                          <a16:colId xmlns:a16="http://schemas.microsoft.com/office/drawing/2014/main" val="2402605525"/>
                        </a:ext>
                      </a:extLst>
                    </a:gridCol>
                    <a:gridCol w="468311">
                      <a:extLst>
                        <a:ext uri="{9D8B030D-6E8A-4147-A177-3AD203B41FA5}">
                          <a16:colId xmlns:a16="http://schemas.microsoft.com/office/drawing/2014/main" val="2704911565"/>
                        </a:ext>
                      </a:extLst>
                    </a:gridCol>
                    <a:gridCol w="468311">
                      <a:extLst>
                        <a:ext uri="{9D8B030D-6E8A-4147-A177-3AD203B41FA5}">
                          <a16:colId xmlns:a16="http://schemas.microsoft.com/office/drawing/2014/main" val="10694678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267640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2000" i="1" baseline="-2500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2000" i="1" baseline="-2500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2000" i="1" baseline="-2500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0597158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2000" i="1" baseline="-2500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𝑞</m:t>
                                </m:r>
                                <m:r>
                                  <a:rPr kumimoji="0" lang="en-US" sz="2000" b="0" i="1" u="none" strike="noStrike" kern="1200" cap="none" spc="0" normalizeH="0" baseline="-2500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𝑞</m:t>
                                </m:r>
                                <m:r>
                                  <a:rPr kumimoji="0" lang="en-US" sz="2000" b="0" i="1" u="none" strike="noStrike" kern="1200" cap="none" spc="0" normalizeH="0" baseline="-2500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3460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2000" i="1" baseline="-25000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𝑞</m:t>
                                </m:r>
                                <m:r>
                                  <a:rPr kumimoji="0" lang="en-US" sz="2000" b="0" i="1" u="none" strike="noStrike" kern="1200" cap="none" spc="0" normalizeH="0" baseline="-2500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𝑞</m:t>
                                </m:r>
                                <m:r>
                                  <a:rPr kumimoji="0" lang="en-US" sz="2000" b="0" i="1" u="none" strike="noStrike" kern="1200" cap="none" spc="0" normalizeH="0" baseline="-2500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07571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6312366"/>
                  </p:ext>
                </p:extLst>
              </p:nvPr>
            </p:nvGraphicFramePr>
            <p:xfrm>
              <a:off x="10692115" y="4825793"/>
              <a:ext cx="1404933" cy="1584960"/>
            </p:xfrm>
            <a:graphic>
              <a:graphicData uri="http://schemas.openxmlformats.org/drawingml/2006/table">
                <a:tbl>
                  <a:tblPr firstRow="1" firstCol="1">
                    <a:tableStyleId>{2D5ABB26-0587-4C30-8999-92F81FD0307C}</a:tableStyleId>
                  </a:tblPr>
                  <a:tblGrid>
                    <a:gridCol w="468311">
                      <a:extLst>
                        <a:ext uri="{9D8B030D-6E8A-4147-A177-3AD203B41FA5}">
                          <a16:colId xmlns:a16="http://schemas.microsoft.com/office/drawing/2014/main" val="2402605525"/>
                        </a:ext>
                      </a:extLst>
                    </a:gridCol>
                    <a:gridCol w="468311">
                      <a:extLst>
                        <a:ext uri="{9D8B030D-6E8A-4147-A177-3AD203B41FA5}">
                          <a16:colId xmlns:a16="http://schemas.microsoft.com/office/drawing/2014/main" val="2704911565"/>
                        </a:ext>
                      </a:extLst>
                    </a:gridCol>
                    <a:gridCol w="468311">
                      <a:extLst>
                        <a:ext uri="{9D8B030D-6E8A-4147-A177-3AD203B41FA5}">
                          <a16:colId xmlns:a16="http://schemas.microsoft.com/office/drawing/2014/main" val="1069467836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2676401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2"/>
                          <a:stretch>
                            <a:fillRect t="-106061" r="-202597" b="-2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2"/>
                          <a:stretch>
                            <a:fillRect l="-98718" t="-106061" r="-100000" b="-2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2"/>
                          <a:stretch>
                            <a:fillRect l="-201299" t="-106061" r="-1299" b="-20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971584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2"/>
                          <a:stretch>
                            <a:fillRect t="-209231" r="-202597" b="-1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2"/>
                          <a:stretch>
                            <a:fillRect l="-98718" t="-209231" r="-100000" b="-1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201299" t="-209231" r="-1299" b="-10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34603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2"/>
                          <a:stretch>
                            <a:fillRect t="-309231" r="-202597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2"/>
                          <a:stretch>
                            <a:fillRect l="-98718" t="-309231" r="-100000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201299" t="-309231" r="-1299" b="-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075718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0337146" y="4725965"/>
                <a:ext cx="70993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l-GR" sz="2000" i="1" dirty="0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7146" y="4725965"/>
                <a:ext cx="709938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7318551" y="2821458"/>
            <a:ext cx="12879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+mj-lt"/>
              </a:rPr>
              <a:t>Example: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EDC365-2F4B-E340-83D8-59FA8A0FF9F3}"/>
              </a:ext>
            </a:extLst>
          </p:cNvPr>
          <p:cNvSpPr txBox="1"/>
          <p:nvPr/>
        </p:nvSpPr>
        <p:spPr>
          <a:xfrm>
            <a:off x="5915891" y="64423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72545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6" grpId="0" uiExpand="1" build="allAtOnce"/>
      <p:bldP spid="6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724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Finite Automata – Computation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60740" y="1540946"/>
                <a:ext cx="6464525" cy="4770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Strings and languages</a:t>
                </a:r>
              </a:p>
              <a:p>
                <a:pPr marL="342900" indent="-342900">
                  <a:spcBef>
                    <a:spcPts val="1200"/>
                  </a:spcBef>
                  <a:buFontTx/>
                  <a:buChar char="-"/>
                </a:pPr>
                <a:r>
                  <a:rPr lang="en-US" sz="2000" dirty="0"/>
                  <a:t>A </a:t>
                </a:r>
                <a:r>
                  <a:rPr lang="en-US" sz="2000" u="sng" dirty="0"/>
                  <a:t>string</a:t>
                </a:r>
                <a:r>
                  <a:rPr lang="en-US" sz="2000" dirty="0"/>
                  <a:t> is a finite sequence of symbols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1" dirty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sz="2000" dirty="0"/>
              </a:p>
              <a:p>
                <a:pPr marL="342900" indent="-342900">
                  <a:spcBef>
                    <a:spcPts val="1200"/>
                  </a:spcBef>
                  <a:buFontTx/>
                  <a:buChar char="-"/>
                </a:pPr>
                <a:r>
                  <a:rPr lang="en-US" sz="2000" dirty="0"/>
                  <a:t>A </a:t>
                </a:r>
                <a:r>
                  <a:rPr lang="en-US" sz="2000" u="sng" dirty="0"/>
                  <a:t>language</a:t>
                </a:r>
                <a:r>
                  <a:rPr lang="en-US" sz="2000" dirty="0"/>
                  <a:t> is a set of strings (finite or infinite)</a:t>
                </a:r>
              </a:p>
              <a:p>
                <a:pPr marL="342900" indent="-342900">
                  <a:spcBef>
                    <a:spcPts val="1200"/>
                  </a:spcBef>
                  <a:buFontTx/>
                  <a:buChar char="-"/>
                </a:pPr>
                <a:r>
                  <a:rPr lang="en-US" sz="2000" dirty="0"/>
                  <a:t>The </a:t>
                </a:r>
                <a:r>
                  <a:rPr lang="en-US" sz="2000" u="sng" dirty="0"/>
                  <a:t>empty string</a:t>
                </a:r>
                <a:r>
                  <a:rPr lang="en-US" sz="2000" dirty="0"/>
                  <a:t>  </a:t>
                </a:r>
                <a:r>
                  <a:rPr lang="el-GR" sz="2000" dirty="0"/>
                  <a:t>ε</a:t>
                </a:r>
                <a:r>
                  <a:rPr lang="en-US" sz="2000" dirty="0"/>
                  <a:t>  is the string of length 0</a:t>
                </a:r>
              </a:p>
              <a:p>
                <a:pPr marL="342900" indent="-342900">
                  <a:spcBef>
                    <a:spcPts val="1200"/>
                  </a:spcBef>
                  <a:buFontTx/>
                  <a:buChar char="-"/>
                </a:pPr>
                <a:r>
                  <a:rPr lang="en-US" sz="2000" dirty="0"/>
                  <a:t>The </a:t>
                </a:r>
                <a:r>
                  <a:rPr lang="en-US" sz="2000" u="sng" dirty="0"/>
                  <a:t>empty language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ø</m:t>
                    </m:r>
                  </m:oMath>
                </a14:m>
                <a:r>
                  <a:rPr lang="en-US" sz="2000" dirty="0"/>
                  <a:t>  is the set with no strings</a:t>
                </a:r>
              </a:p>
              <a:p>
                <a:pPr>
                  <a:spcBef>
                    <a:spcPts val="1200"/>
                  </a:spcBef>
                </a:pPr>
                <a:endParaRPr lang="en-US" sz="2000" dirty="0"/>
              </a:p>
              <a:p>
                <a:pPr defTabSz="569913">
                  <a:spcBef>
                    <a:spcPts val="1200"/>
                  </a:spcBef>
                </a:pPr>
                <a:r>
                  <a:rPr lang="en-US" sz="2000" b="1" dirty="0" err="1"/>
                  <a:t>Defn</a:t>
                </a:r>
                <a:r>
                  <a:rPr lang="en-US" sz="2000" b="1" dirty="0"/>
                  <a:t>: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u="sng" dirty="0"/>
                  <a:t>accepts string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… 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baseline="-25000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000" dirty="0"/>
                  <a:t>each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baseline="-25000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sz="2000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2000" i="0" dirty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sz="2000" dirty="0"/>
                </a:br>
                <a:r>
                  <a:rPr lang="en-US" sz="2000" dirty="0"/>
                  <a:t>if there is a sequence of states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 baseline="-25000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l-GR" sz="2000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br>
                  <a:rPr lang="en-US" sz="2000" dirty="0"/>
                </a:br>
                <a:r>
                  <a:rPr lang="en-US" sz="2000" dirty="0"/>
                  <a:t>where:  </a:t>
                </a:r>
                <a:br>
                  <a:rPr lang="en-US" sz="2000" dirty="0"/>
                </a:br>
                <a:r>
                  <a:rPr lang="en-US" sz="2000" dirty="0"/>
                  <a:t>	-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   </a:t>
                </a:r>
                <a:br>
                  <a:rPr lang="en-US" sz="2000" dirty="0"/>
                </a:br>
                <a:r>
                  <a:rPr lang="en-US" sz="2000" dirty="0"/>
                  <a:t>	-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 baseline="-25000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l-GR" sz="2000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baseline="-25000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 for  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br>
                  <a:rPr lang="en-US" sz="2000" dirty="0"/>
                </a:br>
                <a:r>
                  <a:rPr lang="en-US" sz="2000" dirty="0"/>
                  <a:t>	-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 baseline="-25000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sz="2000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40" y="1540946"/>
                <a:ext cx="6464525" cy="4770537"/>
              </a:xfrm>
              <a:prstGeom prst="rect">
                <a:avLst/>
              </a:prstGeom>
              <a:blipFill>
                <a:blip r:embed="rId3"/>
                <a:stretch>
                  <a:fillRect l="-1509" t="-1023" b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7176103" y="2737402"/>
                <a:ext cx="4568043" cy="3400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2400" b="1" dirty="0">
                    <a:solidFill>
                      <a:prstClr val="white"/>
                    </a:solidFill>
                  </a:rPr>
                  <a:t>Recognizing languages</a:t>
                </a:r>
              </a:p>
              <a:p>
                <a:pPr marL="225425" indent="-225425">
                  <a:spcBef>
                    <a:spcPts val="600"/>
                  </a:spcBef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000" b="0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dirty="0">
                        <a:latin typeface="Cambria Math" panose="02040503050406030204" pitchFamily="18" charset="0"/>
                      </a:rPr>
                      <m:t>) = {</m:t>
                    </m:r>
                    <m:r>
                      <a:rPr lang="en-US" sz="2000" b="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dirty="0"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sz="2000" b="0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>
                        <a:latin typeface="Cambria Math" panose="02040503050406030204" pitchFamily="18" charset="0"/>
                      </a:rPr>
                      <m:t>accepts</m:t>
                    </m:r>
                    <m:r>
                      <a:rPr lang="en-US" sz="2000" b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dirty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225425" indent="-225425">
                  <a:spcBef>
                    <a:spcPts val="600"/>
                  </a:spcBef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is </a:t>
                </a:r>
                <a:r>
                  <a:rPr lang="en-US" sz="2000" u="sng" dirty="0"/>
                  <a:t>the language of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2000" dirty="0"/>
              </a:p>
              <a:p>
                <a:pPr marL="225425" indent="-225425">
                  <a:spcBef>
                    <a:spcPts val="600"/>
                  </a:spcBef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u="sng" dirty="0"/>
                  <a:t>recognizes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1200"/>
                  </a:spcBef>
                </a:pPr>
                <a:endParaRPr lang="en-US" sz="2400" b="1" dirty="0">
                  <a:solidFill>
                    <a:srgbClr val="FF0000"/>
                  </a:solidFill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Defn</a:t>
                </a:r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:  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 language is </a:t>
                </a:r>
                <a:r>
                  <a:rPr lang="en-US" sz="2400" u="sng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regular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if some </a:t>
                </a:r>
                <a:b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finite automaton recognizes it.</a:t>
                </a:r>
              </a:p>
              <a:p>
                <a:endParaRPr lang="en-US" sz="2400" b="1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103" y="2737402"/>
                <a:ext cx="4568043" cy="3400931"/>
              </a:xfrm>
              <a:prstGeom prst="rect">
                <a:avLst/>
              </a:prstGeom>
              <a:blipFill>
                <a:blip r:embed="rId4"/>
                <a:stretch>
                  <a:fillRect l="-1939" t="-1487" r="-2770" b="-13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2F08B75-42FD-854B-882C-5EDF93DA67E3}"/>
              </a:ext>
            </a:extLst>
          </p:cNvPr>
          <p:cNvSpPr txBox="1"/>
          <p:nvPr/>
        </p:nvSpPr>
        <p:spPr>
          <a:xfrm>
            <a:off x="5430982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93654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75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Regular Languages – Examples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17414" y="3227895"/>
                <a:ext cx="6757577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000" dirty="0"/>
                  <a:t>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 dirty="0">
                        <a:latin typeface="Cambria Math" panose="02040503050406030204" pitchFamily="18" charset="0"/>
                      </a:rPr>
                      <m:t>contains</m:t>
                    </m:r>
                    <m:r>
                      <a:rPr lang="en-US" sz="2000" i="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 dirty="0">
                        <a:latin typeface="Cambria Math" panose="02040503050406030204" pitchFamily="18" charset="0"/>
                      </a:rPr>
                      <m:t>substring</m:t>
                    </m:r>
                    <m:r>
                      <a:rPr lang="en-US" sz="2000" i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11}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>
                  <a:spcBef>
                    <a:spcPts val="1200"/>
                  </a:spcBef>
                </a:pPr>
                <a:r>
                  <a:rPr lang="en-US" sz="28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   </a:t>
                </a:r>
                <a:r>
                  <a:rPr lang="en-US" sz="2400" u="sng" dirty="0"/>
                  <a:t>Therefore </a:t>
                </a:r>
                <a14:m>
                  <m:oMath xmlns:m="http://schemas.openxmlformats.org/officeDocument/2006/math">
                    <m:r>
                      <a:rPr lang="en-US" sz="2400" u="sng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u="sng" dirty="0"/>
                  <a:t> is regular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14" y="3227895"/>
                <a:ext cx="6757577" cy="984885"/>
              </a:xfrm>
              <a:prstGeom prst="rect">
                <a:avLst/>
              </a:prstGeom>
              <a:blipFill>
                <a:blip r:embed="rId3"/>
                <a:stretch>
                  <a:fillRect b="-12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874991" y="2868423"/>
                <a:ext cx="531700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i="0" dirty="0">
                    <a:latin typeface="+mj-lt"/>
                  </a:rPr>
                  <a:t>More examples:</a:t>
                </a:r>
              </a:p>
              <a:p>
                <a:endParaRPr lang="en-US" sz="2000" u="sng" dirty="0"/>
              </a:p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has an even number of 1s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is regular (make automaton for practice).</a:t>
                </a:r>
              </a:p>
              <a:p>
                <a:pPr marL="290513" indent="-290513">
                  <a:buFontTx/>
                  <a:buChar char="-"/>
                </a:pPr>
                <a:endParaRPr lang="en-US" sz="2000" dirty="0"/>
              </a:p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has equal numbers of 0s and 1s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 is </a:t>
                </a:r>
                <a:r>
                  <a:rPr lang="en-US" sz="2000" u="sng" dirty="0"/>
                  <a:t>not</a:t>
                </a:r>
                <a:r>
                  <a:rPr lang="en-US" sz="2000" dirty="0"/>
                  <a:t> regular (we will prove).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991" y="2868423"/>
                <a:ext cx="5317009" cy="2308324"/>
              </a:xfrm>
              <a:prstGeom prst="rect">
                <a:avLst/>
              </a:prstGeom>
              <a:blipFill>
                <a:blip r:embed="rId4"/>
                <a:stretch>
                  <a:fillRect l="-1835" t="-2116" b="-3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738508" y="1506289"/>
            <a:ext cx="4743319" cy="1327137"/>
            <a:chOff x="240935" y="587327"/>
            <a:chExt cx="4743319" cy="1327137"/>
          </a:xfrm>
        </p:grpSpPr>
        <p:sp>
          <p:nvSpPr>
            <p:cNvPr id="27" name="Oval 26"/>
            <p:cNvSpPr/>
            <p:nvPr/>
          </p:nvSpPr>
          <p:spPr>
            <a:xfrm>
              <a:off x="1133341" y="1197735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444839" y="1197735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756337" y="1197735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820498" y="1264881"/>
              <a:ext cx="425468" cy="4452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1549400" y="1057208"/>
              <a:ext cx="965200" cy="212792"/>
            </a:xfrm>
            <a:custGeom>
              <a:avLst/>
              <a:gdLst>
                <a:gd name="connsiteX0" fmla="*/ 0 w 965200"/>
                <a:gd name="connsiteY0" fmla="*/ 178110 h 216210"/>
                <a:gd name="connsiteX1" fmla="*/ 609600 w 965200"/>
                <a:gd name="connsiteY1" fmla="*/ 310 h 216210"/>
                <a:gd name="connsiteX2" fmla="*/ 965200 w 965200"/>
                <a:gd name="connsiteY2" fmla="*/ 216210 h 216210"/>
                <a:gd name="connsiteX0" fmla="*/ 0 w 965200"/>
                <a:gd name="connsiteY0" fmla="*/ 174946 h 213046"/>
                <a:gd name="connsiteX1" fmla="*/ 53340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692 h 212792"/>
                <a:gd name="connsiteX1" fmla="*/ 501650 w 965200"/>
                <a:gd name="connsiteY1" fmla="*/ 67 h 212792"/>
                <a:gd name="connsiteX2" fmla="*/ 965200 w 965200"/>
                <a:gd name="connsiteY2" fmla="*/ 212792 h 212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5200" h="212792">
                  <a:moveTo>
                    <a:pt x="0" y="174692"/>
                  </a:moveTo>
                  <a:cubicBezTo>
                    <a:pt x="224366" y="82617"/>
                    <a:pt x="340783" y="3242"/>
                    <a:pt x="501650" y="67"/>
                  </a:cubicBezTo>
                  <a:cubicBezTo>
                    <a:pt x="662517" y="-3108"/>
                    <a:pt x="867833" y="108017"/>
                    <a:pt x="965200" y="212792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 rot="10482408">
              <a:off x="1567398" y="1692601"/>
              <a:ext cx="965200" cy="212792"/>
            </a:xfrm>
            <a:custGeom>
              <a:avLst/>
              <a:gdLst>
                <a:gd name="connsiteX0" fmla="*/ 0 w 965200"/>
                <a:gd name="connsiteY0" fmla="*/ 178110 h 216210"/>
                <a:gd name="connsiteX1" fmla="*/ 609600 w 965200"/>
                <a:gd name="connsiteY1" fmla="*/ 310 h 216210"/>
                <a:gd name="connsiteX2" fmla="*/ 965200 w 965200"/>
                <a:gd name="connsiteY2" fmla="*/ 216210 h 216210"/>
                <a:gd name="connsiteX0" fmla="*/ 0 w 965200"/>
                <a:gd name="connsiteY0" fmla="*/ 174946 h 213046"/>
                <a:gd name="connsiteX1" fmla="*/ 53340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692 h 212792"/>
                <a:gd name="connsiteX1" fmla="*/ 501650 w 965200"/>
                <a:gd name="connsiteY1" fmla="*/ 67 h 212792"/>
                <a:gd name="connsiteX2" fmla="*/ 965200 w 965200"/>
                <a:gd name="connsiteY2" fmla="*/ 212792 h 212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5200" h="212792">
                  <a:moveTo>
                    <a:pt x="0" y="174692"/>
                  </a:moveTo>
                  <a:cubicBezTo>
                    <a:pt x="224366" y="82617"/>
                    <a:pt x="340783" y="3242"/>
                    <a:pt x="501650" y="67"/>
                  </a:cubicBezTo>
                  <a:cubicBezTo>
                    <a:pt x="662517" y="-3108"/>
                    <a:pt x="867833" y="108017"/>
                    <a:pt x="965200" y="212792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Arrow Connector 32"/>
            <p:cNvCxnSpPr>
              <a:stCxn id="28" idx="6"/>
              <a:endCxn id="29" idx="2"/>
            </p:cNvCxnSpPr>
            <p:nvPr/>
          </p:nvCxnSpPr>
          <p:spPr>
            <a:xfrm>
              <a:off x="2998630" y="1487510"/>
              <a:ext cx="75770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reeform 33"/>
            <p:cNvSpPr/>
            <p:nvPr/>
          </p:nvSpPr>
          <p:spPr>
            <a:xfrm>
              <a:off x="4193383" y="1116644"/>
              <a:ext cx="383682" cy="339885"/>
            </a:xfrm>
            <a:custGeom>
              <a:avLst/>
              <a:gdLst>
                <a:gd name="connsiteX0" fmla="*/ 0 w 446175"/>
                <a:gd name="connsiteY0" fmla="*/ 147014 h 413714"/>
                <a:gd name="connsiteX1" fmla="*/ 241300 w 446175"/>
                <a:gd name="connsiteY1" fmla="*/ 964 h 413714"/>
                <a:gd name="connsiteX2" fmla="*/ 444500 w 446175"/>
                <a:gd name="connsiteY2" fmla="*/ 210514 h 413714"/>
                <a:gd name="connsiteX3" fmla="*/ 127000 w 446175"/>
                <a:gd name="connsiteY3" fmla="*/ 413714 h 413714"/>
                <a:gd name="connsiteX0" fmla="*/ 0 w 383473"/>
                <a:gd name="connsiteY0" fmla="*/ 147579 h 414279"/>
                <a:gd name="connsiteX1" fmla="*/ 241300 w 383473"/>
                <a:gd name="connsiteY1" fmla="*/ 1529 h 414279"/>
                <a:gd name="connsiteX2" fmla="*/ 381000 w 383473"/>
                <a:gd name="connsiteY2" fmla="*/ 230129 h 414279"/>
                <a:gd name="connsiteX3" fmla="*/ 127000 w 383473"/>
                <a:gd name="connsiteY3" fmla="*/ 414279 h 414279"/>
                <a:gd name="connsiteX0" fmla="*/ 0 w 383869"/>
                <a:gd name="connsiteY0" fmla="*/ 116583 h 383283"/>
                <a:gd name="connsiteX1" fmla="*/ 247650 w 383869"/>
                <a:gd name="connsiteY1" fmla="*/ 2283 h 383283"/>
                <a:gd name="connsiteX2" fmla="*/ 381000 w 383869"/>
                <a:gd name="connsiteY2" fmla="*/ 199133 h 383283"/>
                <a:gd name="connsiteX3" fmla="*/ 127000 w 383869"/>
                <a:gd name="connsiteY3" fmla="*/ 383283 h 383283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8429 h 339885"/>
                <a:gd name="connsiteX1" fmla="*/ 247650 w 383682"/>
                <a:gd name="connsiteY1" fmla="*/ 4129 h 339885"/>
                <a:gd name="connsiteX2" fmla="*/ 381000 w 383682"/>
                <a:gd name="connsiteY2" fmla="*/ 200979 h 339885"/>
                <a:gd name="connsiteX3" fmla="*/ 131763 w 383682"/>
                <a:gd name="connsiteY3" fmla="*/ 339885 h 339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682" h="339885">
                  <a:moveTo>
                    <a:pt x="0" y="118429"/>
                  </a:moveTo>
                  <a:cubicBezTo>
                    <a:pt x="52652" y="6775"/>
                    <a:pt x="184150" y="-9629"/>
                    <a:pt x="247650" y="4129"/>
                  </a:cubicBezTo>
                  <a:cubicBezTo>
                    <a:pt x="311150" y="17887"/>
                    <a:pt x="400314" y="145020"/>
                    <a:pt x="381000" y="200979"/>
                  </a:cubicBezTo>
                  <a:cubicBezTo>
                    <a:pt x="361686" y="256938"/>
                    <a:pt x="292894" y="315543"/>
                    <a:pt x="131763" y="339885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850006" y="1487510"/>
              <a:ext cx="2833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240935" y="654979"/>
                  <a:ext cx="62869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35" y="654979"/>
                  <a:ext cx="628698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1180031" y="1256474"/>
                  <a:ext cx="47481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0031" y="1256474"/>
                  <a:ext cx="474810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2491545" y="1256474"/>
                  <a:ext cx="47481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545" y="1256474"/>
                  <a:ext cx="474810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3796709" y="1246949"/>
                  <a:ext cx="47481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6709" y="1246949"/>
                  <a:ext cx="474810" cy="400110"/>
                </a:xfrm>
                <a:prstGeom prst="rect">
                  <a:avLst/>
                </a:prstGeom>
                <a:blipFill>
                  <a:blip r:embed="rId8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Rectangle 39"/>
            <p:cNvSpPr/>
            <p:nvPr/>
          </p:nvSpPr>
          <p:spPr>
            <a:xfrm>
              <a:off x="3210480" y="1118178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507842" y="931978"/>
              <a:ext cx="4764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0,1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900539" y="154513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881157" y="687876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Freeform 43"/>
            <p:cNvSpPr/>
            <p:nvPr/>
          </p:nvSpPr>
          <p:spPr>
            <a:xfrm rot="17874118">
              <a:off x="1188749" y="912272"/>
              <a:ext cx="383682" cy="339885"/>
            </a:xfrm>
            <a:custGeom>
              <a:avLst/>
              <a:gdLst>
                <a:gd name="connsiteX0" fmla="*/ 0 w 446175"/>
                <a:gd name="connsiteY0" fmla="*/ 147014 h 413714"/>
                <a:gd name="connsiteX1" fmla="*/ 241300 w 446175"/>
                <a:gd name="connsiteY1" fmla="*/ 964 h 413714"/>
                <a:gd name="connsiteX2" fmla="*/ 444500 w 446175"/>
                <a:gd name="connsiteY2" fmla="*/ 210514 h 413714"/>
                <a:gd name="connsiteX3" fmla="*/ 127000 w 446175"/>
                <a:gd name="connsiteY3" fmla="*/ 413714 h 413714"/>
                <a:gd name="connsiteX0" fmla="*/ 0 w 383473"/>
                <a:gd name="connsiteY0" fmla="*/ 147579 h 414279"/>
                <a:gd name="connsiteX1" fmla="*/ 241300 w 383473"/>
                <a:gd name="connsiteY1" fmla="*/ 1529 h 414279"/>
                <a:gd name="connsiteX2" fmla="*/ 381000 w 383473"/>
                <a:gd name="connsiteY2" fmla="*/ 230129 h 414279"/>
                <a:gd name="connsiteX3" fmla="*/ 127000 w 383473"/>
                <a:gd name="connsiteY3" fmla="*/ 414279 h 414279"/>
                <a:gd name="connsiteX0" fmla="*/ 0 w 383869"/>
                <a:gd name="connsiteY0" fmla="*/ 116583 h 383283"/>
                <a:gd name="connsiteX1" fmla="*/ 247650 w 383869"/>
                <a:gd name="connsiteY1" fmla="*/ 2283 h 383283"/>
                <a:gd name="connsiteX2" fmla="*/ 381000 w 383869"/>
                <a:gd name="connsiteY2" fmla="*/ 199133 h 383283"/>
                <a:gd name="connsiteX3" fmla="*/ 127000 w 383869"/>
                <a:gd name="connsiteY3" fmla="*/ 383283 h 383283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8429 h 339885"/>
                <a:gd name="connsiteX1" fmla="*/ 247650 w 383682"/>
                <a:gd name="connsiteY1" fmla="*/ 4129 h 339885"/>
                <a:gd name="connsiteX2" fmla="*/ 381000 w 383682"/>
                <a:gd name="connsiteY2" fmla="*/ 200979 h 339885"/>
                <a:gd name="connsiteX3" fmla="*/ 131763 w 383682"/>
                <a:gd name="connsiteY3" fmla="*/ 339885 h 339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682" h="339885">
                  <a:moveTo>
                    <a:pt x="0" y="118429"/>
                  </a:moveTo>
                  <a:cubicBezTo>
                    <a:pt x="52652" y="6775"/>
                    <a:pt x="184150" y="-9629"/>
                    <a:pt x="247650" y="4129"/>
                  </a:cubicBezTo>
                  <a:cubicBezTo>
                    <a:pt x="311150" y="17887"/>
                    <a:pt x="400314" y="145020"/>
                    <a:pt x="381000" y="200979"/>
                  </a:cubicBezTo>
                  <a:cubicBezTo>
                    <a:pt x="361686" y="256938"/>
                    <a:pt x="292894" y="315543"/>
                    <a:pt x="131763" y="339885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229747" y="587327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sp>
        <p:nvSpPr>
          <p:cNvPr id="46" name="Rectangle 45"/>
          <p:cNvSpPr/>
          <p:nvPr/>
        </p:nvSpPr>
        <p:spPr>
          <a:xfrm>
            <a:off x="2306246" y="5697456"/>
            <a:ext cx="71125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Goal:   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Understand the regular languages</a:t>
            </a:r>
            <a:endParaRPr lang="en-US" sz="3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ACBF1C-6921-5642-B66E-923A667D53DE}"/>
              </a:ext>
            </a:extLst>
          </p:cNvPr>
          <p:cNvSpPr txBox="1"/>
          <p:nvPr/>
        </p:nvSpPr>
        <p:spPr>
          <a:xfrm>
            <a:off x="5209309" y="63916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06721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4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{874A1452-BDAB-2845-B233-D2A2AFD79453}tf10001076</Template>
  <TotalTime>130</TotalTime>
  <Words>7984</Words>
  <Application>Microsoft Macintosh PowerPoint</Application>
  <PresentationFormat>Widescreen</PresentationFormat>
  <Paragraphs>1370</Paragraphs>
  <Slides>60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8" baseType="lpstr">
      <vt:lpstr>Arial</vt:lpstr>
      <vt:lpstr>Calibri</vt:lpstr>
      <vt:lpstr>Calibri Light</vt:lpstr>
      <vt:lpstr>Cambria Math</vt:lpstr>
      <vt:lpstr>Century Gothic</vt:lpstr>
      <vt:lpstr>Courier New</vt:lpstr>
      <vt:lpstr>Wingdings 3</vt:lpstr>
      <vt:lpstr>Ion Boardroom</vt:lpstr>
      <vt:lpstr>PowerPoint Presentation</vt:lpstr>
      <vt:lpstr>PowerPoint Presentation</vt:lpstr>
      <vt:lpstr>PowerPoint Presentation</vt:lpstr>
      <vt:lpstr>Regular Languages</vt:lpstr>
      <vt:lpstr>Finite Automata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Noha Hazzazi</dc:creator>
  <cp:lastModifiedBy>Noha Hazzazi</cp:lastModifiedBy>
  <cp:revision>6</cp:revision>
  <dcterms:created xsi:type="dcterms:W3CDTF">2022-01-23T17:42:08Z</dcterms:created>
  <dcterms:modified xsi:type="dcterms:W3CDTF">2022-01-23T19:52:12Z</dcterms:modified>
</cp:coreProperties>
</file>