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72" r:id="rId5"/>
    <p:sldId id="268" r:id="rId6"/>
    <p:sldId id="273" r:id="rId7"/>
    <p:sldId id="262" r:id="rId8"/>
    <p:sldId id="261" r:id="rId9"/>
    <p:sldId id="274" r:id="rId10"/>
    <p:sldId id="264" r:id="rId11"/>
    <p:sldId id="275" r:id="rId12"/>
    <p:sldId id="276" r:id="rId13"/>
    <p:sldId id="277" r:id="rId14"/>
    <p:sldId id="282" r:id="rId15"/>
    <p:sldId id="283" r:id="rId16"/>
    <p:sldId id="296" r:id="rId17"/>
    <p:sldId id="297" r:id="rId18"/>
    <p:sldId id="298" r:id="rId19"/>
    <p:sldId id="299" r:id="rId20"/>
    <p:sldId id="300" r:id="rId21"/>
    <p:sldId id="294" r:id="rId22"/>
    <p:sldId id="284" r:id="rId23"/>
    <p:sldId id="295"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598" autoAdjust="0"/>
  </p:normalViewPr>
  <p:slideViewPr>
    <p:cSldViewPr snapToGrid="0">
      <p:cViewPr varScale="1">
        <p:scale>
          <a:sx n="116" d="100"/>
          <a:sy n="116" d="100"/>
        </p:scale>
        <p:origin x="224" y="42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A1A06-9B03-471C-8670-C4D3C0817CD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9759C8-414C-4676-A6CD-98324AC4E59D}">
      <dgm:prSet custT="1"/>
      <dgm:spPr/>
      <dgm:t>
        <a:bodyPr/>
        <a:lstStyle/>
        <a:p>
          <a:pPr>
            <a:defRPr b="1"/>
          </a:pPr>
          <a:r>
            <a:rPr lang="en-US" sz="1800" b="0" dirty="0">
              <a:latin typeface="+mn-lt"/>
            </a:rPr>
            <a:t>Finding an accurate Dataset and Importing necessary libraries and tools.</a:t>
          </a:r>
        </a:p>
        <a:p>
          <a:pPr>
            <a:defRPr b="1"/>
          </a:pPr>
          <a:endParaRPr lang="en-US" sz="1800" dirty="0">
            <a:latin typeface="+mn-lt"/>
          </a:endParaRPr>
        </a:p>
        <a:p>
          <a:pPr>
            <a:defRPr b="1"/>
          </a:pPr>
          <a:r>
            <a:rPr lang="en-US" sz="1800" dirty="0">
              <a:latin typeface="+mn-lt"/>
            </a:rPr>
            <a:t>By : Nohith B</a:t>
          </a:r>
        </a:p>
        <a:p>
          <a:pPr>
            <a:defRPr b="1"/>
          </a:pPr>
          <a:r>
            <a:rPr lang="en-US" sz="1800" dirty="0">
              <a:latin typeface="+mn-lt"/>
            </a:rPr>
            <a:t>        2000050004</a:t>
          </a:r>
          <a:endParaRPr lang="en-US" sz="1400" dirty="0">
            <a:latin typeface="+mn-lt"/>
          </a:endParaRPr>
        </a:p>
      </dgm:t>
    </dgm:pt>
    <dgm:pt modelId="{40A4EAFD-BB50-4BD8-8DAE-1DD8EB17F327}" type="parTrans" cxnId="{80B3F500-8901-4A50-AB59-F28577B52B83}">
      <dgm:prSet/>
      <dgm:spPr/>
      <dgm:t>
        <a:bodyPr/>
        <a:lstStyle/>
        <a:p>
          <a:endParaRPr lang="en-US"/>
        </a:p>
      </dgm:t>
    </dgm:pt>
    <dgm:pt modelId="{B3318BCC-14B0-4614-936A-77042CB005B7}" type="sibTrans" cxnId="{80B3F500-8901-4A50-AB59-F28577B52B83}">
      <dgm:prSet/>
      <dgm:spPr/>
      <dgm:t>
        <a:bodyPr/>
        <a:lstStyle/>
        <a:p>
          <a:endParaRPr lang="en-US"/>
        </a:p>
      </dgm:t>
    </dgm:pt>
    <dgm:pt modelId="{345401CC-9254-4906-A381-496024ECCB69}">
      <dgm:prSet/>
      <dgm:spPr/>
      <dgm:t>
        <a:bodyPr/>
        <a:lstStyle/>
        <a:p>
          <a:pPr>
            <a:defRPr b="1"/>
          </a:pPr>
          <a:r>
            <a:rPr lang="en-US" b="0" dirty="0"/>
            <a:t>Data Pre-Processing and Data Cleaning steps done for the purpose of filtering data.</a:t>
          </a:r>
        </a:p>
        <a:p>
          <a:pPr>
            <a:defRPr b="1"/>
          </a:pPr>
          <a:endParaRPr lang="en-US" dirty="0"/>
        </a:p>
        <a:p>
          <a:pPr>
            <a:defRPr b="1"/>
          </a:pPr>
          <a:r>
            <a:rPr lang="en-US" dirty="0"/>
            <a:t>By : Karthik Reddy M</a:t>
          </a:r>
        </a:p>
        <a:p>
          <a:pPr>
            <a:defRPr b="1"/>
          </a:pPr>
          <a:r>
            <a:rPr lang="en-US" dirty="0"/>
            <a:t>        2000090022</a:t>
          </a:r>
        </a:p>
      </dgm:t>
    </dgm:pt>
    <dgm:pt modelId="{18657CCE-285A-4F5B-A970-8932AA527126}" type="parTrans" cxnId="{AF36D774-03EF-4E43-ACE7-90A2FDA8314C}">
      <dgm:prSet/>
      <dgm:spPr/>
      <dgm:t>
        <a:bodyPr/>
        <a:lstStyle/>
        <a:p>
          <a:endParaRPr lang="en-US"/>
        </a:p>
      </dgm:t>
    </dgm:pt>
    <dgm:pt modelId="{D9AD2187-64D4-43A5-A5AF-C8DA9A28E7C1}" type="sibTrans" cxnId="{AF36D774-03EF-4E43-ACE7-90A2FDA8314C}">
      <dgm:prSet/>
      <dgm:spPr/>
      <dgm:t>
        <a:bodyPr/>
        <a:lstStyle/>
        <a:p>
          <a:endParaRPr lang="en-US"/>
        </a:p>
      </dgm:t>
    </dgm:pt>
    <dgm:pt modelId="{874330FD-D8D3-4A9C-B7AB-C9EEEEC7F63F}">
      <dgm:prSet/>
      <dgm:spPr/>
      <dgm:t>
        <a:bodyPr/>
        <a:lstStyle/>
        <a:p>
          <a:pPr>
            <a:defRPr b="1"/>
          </a:pPr>
          <a:r>
            <a:rPr lang="en-US" b="0" dirty="0"/>
            <a:t>The most important part for the representation of data which is Data Visualization.</a:t>
          </a:r>
        </a:p>
        <a:p>
          <a:pPr>
            <a:defRPr b="1"/>
          </a:pPr>
          <a:endParaRPr lang="en-US" b="1" dirty="0"/>
        </a:p>
        <a:p>
          <a:pPr>
            <a:defRPr b="1"/>
          </a:pPr>
          <a:r>
            <a:rPr lang="en-US" b="1" dirty="0"/>
            <a:t>By : Vignesh Suprith B</a:t>
          </a:r>
        </a:p>
        <a:p>
          <a:pPr>
            <a:defRPr b="1"/>
          </a:pPr>
          <a:r>
            <a:rPr lang="en-US" b="1" dirty="0"/>
            <a:t>2000090042</a:t>
          </a:r>
        </a:p>
      </dgm:t>
    </dgm:pt>
    <dgm:pt modelId="{7FC8235A-3101-42BC-9070-FAC8C9247651}" type="parTrans" cxnId="{80B533B6-182A-4356-BDD2-C73E0D859865}">
      <dgm:prSet/>
      <dgm:spPr/>
      <dgm:t>
        <a:bodyPr/>
        <a:lstStyle/>
        <a:p>
          <a:endParaRPr lang="en-US"/>
        </a:p>
      </dgm:t>
    </dgm:pt>
    <dgm:pt modelId="{706CD9E5-319A-4161-AD6A-902697BB3583}" type="sibTrans" cxnId="{80B533B6-182A-4356-BDD2-C73E0D859865}">
      <dgm:prSet/>
      <dgm:spPr/>
      <dgm:t>
        <a:bodyPr/>
        <a:lstStyle/>
        <a:p>
          <a:endParaRPr lang="en-US"/>
        </a:p>
      </dgm:t>
    </dgm:pt>
    <dgm:pt modelId="{17EFE9F3-4B3A-4FEC-B529-2A610106AEC4}" type="pres">
      <dgm:prSet presAssocID="{CE3A1A06-9B03-471C-8670-C4D3C0817CD4}" presName="root" presStyleCnt="0">
        <dgm:presLayoutVars>
          <dgm:dir/>
          <dgm:resizeHandles val="exact"/>
        </dgm:presLayoutVars>
      </dgm:prSet>
      <dgm:spPr/>
    </dgm:pt>
    <dgm:pt modelId="{DEE0087F-6709-4A2D-A917-14B54BE344DA}" type="pres">
      <dgm:prSet presAssocID="{589759C8-414C-4676-A6CD-98324AC4E59D}" presName="compNode" presStyleCnt="0"/>
      <dgm:spPr/>
    </dgm:pt>
    <dgm:pt modelId="{7E3EE7C9-E60C-4270-88F8-8541C440442E}" type="pres">
      <dgm:prSet presAssocID="{589759C8-414C-4676-A6CD-98324AC4E59D}" presName="iconRect" presStyleLbl="node1" presStyleIdx="0" presStyleCnt="3" custLinFactNeighborX="81959" custLinFactNeighborY="4167"/>
      <dgm:spPr>
        <a:solidFill>
          <a:schemeClr val="bg2"/>
        </a:solidFill>
        <a:ln>
          <a:noFill/>
        </a:ln>
      </dgm:spPr>
    </dgm:pt>
    <dgm:pt modelId="{8DA93D1B-BE82-4C67-85C6-A348F7B51E44}" type="pres">
      <dgm:prSet presAssocID="{589759C8-414C-4676-A6CD-98324AC4E59D}" presName="iconSpace" presStyleCnt="0"/>
      <dgm:spPr/>
    </dgm:pt>
    <dgm:pt modelId="{F1F15AC6-5445-4194-8B7F-FF35E105B65A}" type="pres">
      <dgm:prSet presAssocID="{589759C8-414C-4676-A6CD-98324AC4E59D}" presName="parTx" presStyleLbl="revTx" presStyleIdx="0" presStyleCnt="6" custLinFactNeighborX="12994" custLinFactNeighborY="604">
        <dgm:presLayoutVars>
          <dgm:chMax val="0"/>
          <dgm:chPref val="0"/>
        </dgm:presLayoutVars>
      </dgm:prSet>
      <dgm:spPr/>
    </dgm:pt>
    <dgm:pt modelId="{6DB0C56A-7C6F-4F1F-B5D0-6232916779A6}" type="pres">
      <dgm:prSet presAssocID="{589759C8-414C-4676-A6CD-98324AC4E59D}" presName="txSpace" presStyleCnt="0"/>
      <dgm:spPr/>
    </dgm:pt>
    <dgm:pt modelId="{7006062F-4ABA-45BF-A60E-FC0211F22063}" type="pres">
      <dgm:prSet presAssocID="{589759C8-414C-4676-A6CD-98324AC4E59D}" presName="desTx" presStyleLbl="revTx" presStyleIdx="1" presStyleCnt="6">
        <dgm:presLayoutVars/>
      </dgm:prSet>
      <dgm:spPr/>
    </dgm:pt>
    <dgm:pt modelId="{5F08952E-69D6-406B-9112-41614752CE80}" type="pres">
      <dgm:prSet presAssocID="{B3318BCC-14B0-4614-936A-77042CB005B7}" presName="sibTrans" presStyleCnt="0"/>
      <dgm:spPr/>
    </dgm:pt>
    <dgm:pt modelId="{6BE20EF0-9AD9-4421-83EE-4136A269B13B}" type="pres">
      <dgm:prSet presAssocID="{345401CC-9254-4906-A381-496024ECCB69}" presName="compNode" presStyleCnt="0"/>
      <dgm:spPr/>
    </dgm:pt>
    <dgm:pt modelId="{4CB9C57F-F2BC-4DE0-920B-B2699378D2AE}" type="pres">
      <dgm:prSet presAssocID="{345401CC-9254-4906-A381-496024ECCB69}" presName="iconRect" presStyleLbl="node1" presStyleIdx="1" presStyleCnt="3" custLinFactNeighborX="71540" custLinFactNeighborY="6946"/>
      <dgm:spPr>
        <a:solidFill>
          <a:schemeClr val="bg2"/>
        </a:solidFill>
        <a:ln>
          <a:noFill/>
        </a:ln>
      </dgm:spPr>
    </dgm:pt>
    <dgm:pt modelId="{4F62CE75-BC98-43B5-BFE0-5CD06141ED5A}" type="pres">
      <dgm:prSet presAssocID="{345401CC-9254-4906-A381-496024ECCB69}" presName="iconSpace" presStyleCnt="0"/>
      <dgm:spPr/>
    </dgm:pt>
    <dgm:pt modelId="{A287A9C8-7F6B-4A68-BCB7-D36B6FF86D6B}" type="pres">
      <dgm:prSet presAssocID="{345401CC-9254-4906-A381-496024ECCB69}" presName="parTx" presStyleLbl="revTx" presStyleIdx="2" presStyleCnt="6" custLinFactNeighborX="7732" custLinFactNeighborY="605">
        <dgm:presLayoutVars>
          <dgm:chMax val="0"/>
          <dgm:chPref val="0"/>
        </dgm:presLayoutVars>
      </dgm:prSet>
      <dgm:spPr/>
    </dgm:pt>
    <dgm:pt modelId="{9A503D8E-465F-42C9-BB7B-A06AC6A2787B}" type="pres">
      <dgm:prSet presAssocID="{345401CC-9254-4906-A381-496024ECCB69}" presName="txSpace" presStyleCnt="0"/>
      <dgm:spPr/>
    </dgm:pt>
    <dgm:pt modelId="{EE2DDDC8-A237-4EC3-8EAB-F6B2DA619587}" type="pres">
      <dgm:prSet presAssocID="{345401CC-9254-4906-A381-496024ECCB69}" presName="desTx" presStyleLbl="revTx" presStyleIdx="3" presStyleCnt="6">
        <dgm:presLayoutVars/>
      </dgm:prSet>
      <dgm:spPr/>
    </dgm:pt>
    <dgm:pt modelId="{F15CC912-5A37-4D4C-A7A5-FC1D869B7E55}" type="pres">
      <dgm:prSet presAssocID="{D9AD2187-64D4-43A5-A5AF-C8DA9A28E7C1}" presName="sibTrans" presStyleCnt="0"/>
      <dgm:spPr/>
    </dgm:pt>
    <dgm:pt modelId="{D8068B4C-3280-42E2-B682-7073EAF4F079}" type="pres">
      <dgm:prSet presAssocID="{874330FD-D8D3-4A9C-B7AB-C9EEEEC7F63F}" presName="compNode" presStyleCnt="0"/>
      <dgm:spPr/>
    </dgm:pt>
    <dgm:pt modelId="{F2F25E5D-7CCC-4864-9DEF-1CA63B22DB90}" type="pres">
      <dgm:prSet presAssocID="{874330FD-D8D3-4A9C-B7AB-C9EEEEC7F63F}" presName="iconRect" presStyleLbl="node1" presStyleIdx="2" presStyleCnt="3" custLinFactNeighborX="52787" custLinFactNeighborY="5557"/>
      <dgm:spPr>
        <a:solidFill>
          <a:schemeClr val="bg2"/>
        </a:solidFill>
        <a:ln>
          <a:noFill/>
        </a:ln>
      </dgm:spPr>
    </dgm:pt>
    <dgm:pt modelId="{671048AA-5F43-4C4E-B388-8D7A1E5DDC94}" type="pres">
      <dgm:prSet presAssocID="{874330FD-D8D3-4A9C-B7AB-C9EEEEC7F63F}" presName="iconSpace" presStyleCnt="0"/>
      <dgm:spPr/>
    </dgm:pt>
    <dgm:pt modelId="{BA16C552-4EC4-4740-ABFF-CFBDFAAFF94C}" type="pres">
      <dgm:prSet presAssocID="{874330FD-D8D3-4A9C-B7AB-C9EEEEC7F63F}" presName="parTx" presStyleLbl="revTx" presStyleIdx="4" presStyleCnt="6">
        <dgm:presLayoutVars>
          <dgm:chMax val="0"/>
          <dgm:chPref val="0"/>
        </dgm:presLayoutVars>
      </dgm:prSet>
      <dgm:spPr/>
    </dgm:pt>
    <dgm:pt modelId="{7F068086-92CF-435E-90D1-F872805B7CCF}" type="pres">
      <dgm:prSet presAssocID="{874330FD-D8D3-4A9C-B7AB-C9EEEEC7F63F}" presName="txSpace" presStyleCnt="0"/>
      <dgm:spPr/>
    </dgm:pt>
    <dgm:pt modelId="{9FB9017C-DF9A-435C-8EC5-FE0A400A613C}" type="pres">
      <dgm:prSet presAssocID="{874330FD-D8D3-4A9C-B7AB-C9EEEEC7F63F}" presName="desTx" presStyleLbl="revTx" presStyleIdx="5" presStyleCnt="6">
        <dgm:presLayoutVars/>
      </dgm:prSet>
      <dgm:spPr/>
    </dgm:pt>
  </dgm:ptLst>
  <dgm:cxnLst>
    <dgm:cxn modelId="{80B3F500-8901-4A50-AB59-F28577B52B83}" srcId="{CE3A1A06-9B03-471C-8670-C4D3C0817CD4}" destId="{589759C8-414C-4676-A6CD-98324AC4E59D}" srcOrd="0" destOrd="0" parTransId="{40A4EAFD-BB50-4BD8-8DAE-1DD8EB17F327}" sibTransId="{B3318BCC-14B0-4614-936A-77042CB005B7}"/>
    <dgm:cxn modelId="{32B36D24-3C53-4010-B8BC-7BE91192A927}" type="presOf" srcId="{589759C8-414C-4676-A6CD-98324AC4E59D}" destId="{F1F15AC6-5445-4194-8B7F-FF35E105B65A}" srcOrd="0" destOrd="0" presId="urn:microsoft.com/office/officeart/2018/2/layout/IconLabelDescriptionList"/>
    <dgm:cxn modelId="{AF36D774-03EF-4E43-ACE7-90A2FDA8314C}" srcId="{CE3A1A06-9B03-471C-8670-C4D3C0817CD4}" destId="{345401CC-9254-4906-A381-496024ECCB69}" srcOrd="1" destOrd="0" parTransId="{18657CCE-285A-4F5B-A970-8932AA527126}" sibTransId="{D9AD2187-64D4-43A5-A5AF-C8DA9A28E7C1}"/>
    <dgm:cxn modelId="{A8B7E9B2-3550-4695-9997-FE0BBA4ACD05}" type="presOf" srcId="{CE3A1A06-9B03-471C-8670-C4D3C0817CD4}" destId="{17EFE9F3-4B3A-4FEC-B529-2A610106AEC4}" srcOrd="0" destOrd="0" presId="urn:microsoft.com/office/officeart/2018/2/layout/IconLabelDescriptionList"/>
    <dgm:cxn modelId="{80B533B6-182A-4356-BDD2-C73E0D859865}" srcId="{CE3A1A06-9B03-471C-8670-C4D3C0817CD4}" destId="{874330FD-D8D3-4A9C-B7AB-C9EEEEC7F63F}" srcOrd="2" destOrd="0" parTransId="{7FC8235A-3101-42BC-9070-FAC8C9247651}" sibTransId="{706CD9E5-319A-4161-AD6A-902697BB3583}"/>
    <dgm:cxn modelId="{DFBDFFB8-F7D8-4C01-A8A9-8A3D7BC59A3C}" type="presOf" srcId="{345401CC-9254-4906-A381-496024ECCB69}" destId="{A287A9C8-7F6B-4A68-BCB7-D36B6FF86D6B}" srcOrd="0" destOrd="0" presId="urn:microsoft.com/office/officeart/2018/2/layout/IconLabelDescriptionList"/>
    <dgm:cxn modelId="{0FE51AF3-DB51-4222-B98F-CF6D35BDA791}" type="presOf" srcId="{874330FD-D8D3-4A9C-B7AB-C9EEEEC7F63F}" destId="{BA16C552-4EC4-4740-ABFF-CFBDFAAFF94C}" srcOrd="0" destOrd="0" presId="urn:microsoft.com/office/officeart/2018/2/layout/IconLabelDescriptionList"/>
    <dgm:cxn modelId="{58C77C28-C0F4-434A-AA18-E5C2FDD9D4CC}" type="presParOf" srcId="{17EFE9F3-4B3A-4FEC-B529-2A610106AEC4}" destId="{DEE0087F-6709-4A2D-A917-14B54BE344DA}" srcOrd="0" destOrd="0" presId="urn:microsoft.com/office/officeart/2018/2/layout/IconLabelDescriptionList"/>
    <dgm:cxn modelId="{4F68D386-D945-489D-843C-62FE714D9B1A}" type="presParOf" srcId="{DEE0087F-6709-4A2D-A917-14B54BE344DA}" destId="{7E3EE7C9-E60C-4270-88F8-8541C440442E}" srcOrd="0" destOrd="0" presId="urn:microsoft.com/office/officeart/2018/2/layout/IconLabelDescriptionList"/>
    <dgm:cxn modelId="{FCB5DF9F-D6A8-4A56-A35E-8037B87B0952}" type="presParOf" srcId="{DEE0087F-6709-4A2D-A917-14B54BE344DA}" destId="{8DA93D1B-BE82-4C67-85C6-A348F7B51E44}" srcOrd="1" destOrd="0" presId="urn:microsoft.com/office/officeart/2018/2/layout/IconLabelDescriptionList"/>
    <dgm:cxn modelId="{EAAC89FB-9E74-4CF6-9EF0-CBB97606051D}" type="presParOf" srcId="{DEE0087F-6709-4A2D-A917-14B54BE344DA}" destId="{F1F15AC6-5445-4194-8B7F-FF35E105B65A}" srcOrd="2" destOrd="0" presId="urn:microsoft.com/office/officeart/2018/2/layout/IconLabelDescriptionList"/>
    <dgm:cxn modelId="{4A773D3D-FA8A-4DDA-998C-2753F50064BD}" type="presParOf" srcId="{DEE0087F-6709-4A2D-A917-14B54BE344DA}" destId="{6DB0C56A-7C6F-4F1F-B5D0-6232916779A6}" srcOrd="3" destOrd="0" presId="urn:microsoft.com/office/officeart/2018/2/layout/IconLabelDescriptionList"/>
    <dgm:cxn modelId="{AB686576-6870-4C09-9159-5E20110097D9}" type="presParOf" srcId="{DEE0087F-6709-4A2D-A917-14B54BE344DA}" destId="{7006062F-4ABA-45BF-A60E-FC0211F22063}" srcOrd="4" destOrd="0" presId="urn:microsoft.com/office/officeart/2018/2/layout/IconLabelDescriptionList"/>
    <dgm:cxn modelId="{9D30D000-CF67-44A9-A981-C429C2038998}" type="presParOf" srcId="{17EFE9F3-4B3A-4FEC-B529-2A610106AEC4}" destId="{5F08952E-69D6-406B-9112-41614752CE80}" srcOrd="1" destOrd="0" presId="urn:microsoft.com/office/officeart/2018/2/layout/IconLabelDescriptionList"/>
    <dgm:cxn modelId="{E3D0807F-E143-4FC3-929C-7FBE4B778D43}" type="presParOf" srcId="{17EFE9F3-4B3A-4FEC-B529-2A610106AEC4}" destId="{6BE20EF0-9AD9-4421-83EE-4136A269B13B}" srcOrd="2" destOrd="0" presId="urn:microsoft.com/office/officeart/2018/2/layout/IconLabelDescriptionList"/>
    <dgm:cxn modelId="{AA00E621-C880-49A5-835C-3430E7AA629A}" type="presParOf" srcId="{6BE20EF0-9AD9-4421-83EE-4136A269B13B}" destId="{4CB9C57F-F2BC-4DE0-920B-B2699378D2AE}" srcOrd="0" destOrd="0" presId="urn:microsoft.com/office/officeart/2018/2/layout/IconLabelDescriptionList"/>
    <dgm:cxn modelId="{D6741866-159B-4578-95DD-B22C250B3A48}" type="presParOf" srcId="{6BE20EF0-9AD9-4421-83EE-4136A269B13B}" destId="{4F62CE75-BC98-43B5-BFE0-5CD06141ED5A}" srcOrd="1" destOrd="0" presId="urn:microsoft.com/office/officeart/2018/2/layout/IconLabelDescriptionList"/>
    <dgm:cxn modelId="{42CE3B6B-B179-4962-AE80-4EC076B060DA}" type="presParOf" srcId="{6BE20EF0-9AD9-4421-83EE-4136A269B13B}" destId="{A287A9C8-7F6B-4A68-BCB7-D36B6FF86D6B}" srcOrd="2" destOrd="0" presId="urn:microsoft.com/office/officeart/2018/2/layout/IconLabelDescriptionList"/>
    <dgm:cxn modelId="{A596595C-6BC1-49ED-97EB-94DED4DE1E3A}" type="presParOf" srcId="{6BE20EF0-9AD9-4421-83EE-4136A269B13B}" destId="{9A503D8E-465F-42C9-BB7B-A06AC6A2787B}" srcOrd="3" destOrd="0" presId="urn:microsoft.com/office/officeart/2018/2/layout/IconLabelDescriptionList"/>
    <dgm:cxn modelId="{6AFB6D44-774C-4DFB-958E-1D22958FAC3C}" type="presParOf" srcId="{6BE20EF0-9AD9-4421-83EE-4136A269B13B}" destId="{EE2DDDC8-A237-4EC3-8EAB-F6B2DA619587}" srcOrd="4" destOrd="0" presId="urn:microsoft.com/office/officeart/2018/2/layout/IconLabelDescriptionList"/>
    <dgm:cxn modelId="{D1742DEB-F943-4D07-820C-E5373AC031C2}" type="presParOf" srcId="{17EFE9F3-4B3A-4FEC-B529-2A610106AEC4}" destId="{F15CC912-5A37-4D4C-A7A5-FC1D869B7E55}" srcOrd="3" destOrd="0" presId="urn:microsoft.com/office/officeart/2018/2/layout/IconLabelDescriptionList"/>
    <dgm:cxn modelId="{5DA4CA13-178C-4A58-B9A8-2F227C248674}" type="presParOf" srcId="{17EFE9F3-4B3A-4FEC-B529-2A610106AEC4}" destId="{D8068B4C-3280-42E2-B682-7073EAF4F079}" srcOrd="4" destOrd="0" presId="urn:microsoft.com/office/officeart/2018/2/layout/IconLabelDescriptionList"/>
    <dgm:cxn modelId="{BA72A0AC-3478-4EC9-8BCA-073D78846C0F}" type="presParOf" srcId="{D8068B4C-3280-42E2-B682-7073EAF4F079}" destId="{F2F25E5D-7CCC-4864-9DEF-1CA63B22DB90}" srcOrd="0" destOrd="0" presId="urn:microsoft.com/office/officeart/2018/2/layout/IconLabelDescriptionList"/>
    <dgm:cxn modelId="{A2CAA82E-5D4F-490C-AD90-E607BC2BED45}" type="presParOf" srcId="{D8068B4C-3280-42E2-B682-7073EAF4F079}" destId="{671048AA-5F43-4C4E-B388-8D7A1E5DDC94}" srcOrd="1" destOrd="0" presId="urn:microsoft.com/office/officeart/2018/2/layout/IconLabelDescriptionList"/>
    <dgm:cxn modelId="{5DCA93DC-D7FF-49F8-A3DF-B558214BA8FA}" type="presParOf" srcId="{D8068B4C-3280-42E2-B682-7073EAF4F079}" destId="{BA16C552-4EC4-4740-ABFF-CFBDFAAFF94C}" srcOrd="2" destOrd="0" presId="urn:microsoft.com/office/officeart/2018/2/layout/IconLabelDescriptionList"/>
    <dgm:cxn modelId="{C357A273-9FA2-4876-83FF-2EEE52AB527D}" type="presParOf" srcId="{D8068B4C-3280-42E2-B682-7073EAF4F079}" destId="{7F068086-92CF-435E-90D1-F872805B7CCF}" srcOrd="3" destOrd="0" presId="urn:microsoft.com/office/officeart/2018/2/layout/IconLabelDescriptionList"/>
    <dgm:cxn modelId="{1759D788-6588-426E-BD08-868277710968}" type="presParOf" srcId="{D8068B4C-3280-42E2-B682-7073EAF4F079}" destId="{9FB9017C-DF9A-435C-8EC5-FE0A400A613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EE7C9-E60C-4270-88F8-8541C440442E}">
      <dsp:nvSpPr>
        <dsp:cNvPr id="0" name=""/>
        <dsp:cNvSpPr/>
      </dsp:nvSpPr>
      <dsp:spPr>
        <a:xfrm>
          <a:off x="899482" y="764645"/>
          <a:ext cx="1097085" cy="1097085"/>
        </a:xfrm>
        <a:prstGeom prst="rect">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15AC6-5445-4194-8B7F-FF35E105B65A}">
      <dsp:nvSpPr>
        <dsp:cNvPr id="0" name=""/>
        <dsp:cNvSpPr/>
      </dsp:nvSpPr>
      <dsp:spPr>
        <a:xfrm>
          <a:off x="407623" y="1992646"/>
          <a:ext cx="3134531" cy="182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0" kern="1200" dirty="0">
              <a:latin typeface="+mn-lt"/>
            </a:rPr>
            <a:t>Finding an accurate Dataset and Importing necessary libraries and tools.</a:t>
          </a:r>
        </a:p>
        <a:p>
          <a:pPr marL="0" lvl="0" indent="0" algn="l" defTabSz="800100">
            <a:lnSpc>
              <a:spcPct val="90000"/>
            </a:lnSpc>
            <a:spcBef>
              <a:spcPct val="0"/>
            </a:spcBef>
            <a:spcAft>
              <a:spcPct val="35000"/>
            </a:spcAft>
            <a:buNone/>
            <a:defRPr b="1"/>
          </a:pPr>
          <a:endParaRPr lang="en-US" sz="1800" kern="1200" dirty="0">
            <a:latin typeface="+mn-lt"/>
          </a:endParaRPr>
        </a:p>
        <a:p>
          <a:pPr marL="0" lvl="0" indent="0" algn="l" defTabSz="800100">
            <a:lnSpc>
              <a:spcPct val="90000"/>
            </a:lnSpc>
            <a:spcBef>
              <a:spcPct val="0"/>
            </a:spcBef>
            <a:spcAft>
              <a:spcPct val="35000"/>
            </a:spcAft>
            <a:buNone/>
            <a:defRPr b="1"/>
          </a:pPr>
          <a:r>
            <a:rPr lang="en-US" sz="1800" kern="1200" dirty="0">
              <a:latin typeface="+mn-lt"/>
            </a:rPr>
            <a:t>By : Nohith B</a:t>
          </a:r>
        </a:p>
        <a:p>
          <a:pPr marL="0" lvl="0" indent="0" algn="l" defTabSz="800100">
            <a:lnSpc>
              <a:spcPct val="90000"/>
            </a:lnSpc>
            <a:spcBef>
              <a:spcPct val="0"/>
            </a:spcBef>
            <a:spcAft>
              <a:spcPct val="35000"/>
            </a:spcAft>
            <a:buNone/>
            <a:defRPr b="1"/>
          </a:pPr>
          <a:r>
            <a:rPr lang="en-US" sz="1800" kern="1200" dirty="0">
              <a:latin typeface="+mn-lt"/>
            </a:rPr>
            <a:t>        2000050004</a:t>
          </a:r>
          <a:endParaRPr lang="en-US" sz="1400" kern="1200" dirty="0">
            <a:latin typeface="+mn-lt"/>
          </a:endParaRPr>
        </a:p>
      </dsp:txBody>
      <dsp:txXfrm>
        <a:off x="407623" y="1992646"/>
        <a:ext cx="3134531" cy="1821946"/>
      </dsp:txXfrm>
    </dsp:sp>
    <dsp:sp modelId="{7006062F-4ABA-45BF-A60E-FC0211F22063}">
      <dsp:nvSpPr>
        <dsp:cNvPr id="0" name=""/>
        <dsp:cNvSpPr/>
      </dsp:nvSpPr>
      <dsp:spPr>
        <a:xfrm>
          <a:off x="322" y="3880623"/>
          <a:ext cx="3134531" cy="690076"/>
        </a:xfrm>
        <a:prstGeom prst="rect">
          <a:avLst/>
        </a:prstGeom>
        <a:noFill/>
        <a:ln>
          <a:noFill/>
        </a:ln>
        <a:effectLst/>
      </dsp:spPr>
      <dsp:style>
        <a:lnRef idx="0">
          <a:scrgbClr r="0" g="0" b="0"/>
        </a:lnRef>
        <a:fillRef idx="0">
          <a:scrgbClr r="0" g="0" b="0"/>
        </a:fillRef>
        <a:effectRef idx="0">
          <a:scrgbClr r="0" g="0" b="0"/>
        </a:effectRef>
        <a:fontRef idx="minor"/>
      </dsp:style>
    </dsp:sp>
    <dsp:sp modelId="{4CB9C57F-F2BC-4DE0-920B-B2699378D2AE}">
      <dsp:nvSpPr>
        <dsp:cNvPr id="0" name=""/>
        <dsp:cNvSpPr/>
      </dsp:nvSpPr>
      <dsp:spPr>
        <a:xfrm>
          <a:off x="4468251" y="795133"/>
          <a:ext cx="1097085" cy="1097085"/>
        </a:xfrm>
        <a:prstGeom prst="rect">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7A9C8-7F6B-4A68-BCB7-D36B6FF86D6B}">
      <dsp:nvSpPr>
        <dsp:cNvPr id="0" name=""/>
        <dsp:cNvSpPr/>
      </dsp:nvSpPr>
      <dsp:spPr>
        <a:xfrm>
          <a:off x="3925758" y="1992664"/>
          <a:ext cx="3134531" cy="182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0" kern="1200" dirty="0"/>
            <a:t>Data Pre-Processing and Data Cleaning steps done for the purpose of filtering data.</a:t>
          </a:r>
        </a:p>
        <a:p>
          <a:pPr marL="0" lvl="0" indent="0" algn="l" defTabSz="800100">
            <a:lnSpc>
              <a:spcPct val="90000"/>
            </a:lnSpc>
            <a:spcBef>
              <a:spcPct val="0"/>
            </a:spcBef>
            <a:spcAft>
              <a:spcPct val="35000"/>
            </a:spcAft>
            <a:buNone/>
            <a:defRPr b="1"/>
          </a:pPr>
          <a:endParaRPr lang="en-US" sz="1800" kern="1200" dirty="0"/>
        </a:p>
        <a:p>
          <a:pPr marL="0" lvl="0" indent="0" algn="l" defTabSz="800100">
            <a:lnSpc>
              <a:spcPct val="90000"/>
            </a:lnSpc>
            <a:spcBef>
              <a:spcPct val="0"/>
            </a:spcBef>
            <a:spcAft>
              <a:spcPct val="35000"/>
            </a:spcAft>
            <a:buNone/>
            <a:defRPr b="1"/>
          </a:pPr>
          <a:r>
            <a:rPr lang="en-US" sz="1800" kern="1200" dirty="0"/>
            <a:t>By : Karthik Reddy M</a:t>
          </a:r>
        </a:p>
        <a:p>
          <a:pPr marL="0" lvl="0" indent="0" algn="l" defTabSz="800100">
            <a:lnSpc>
              <a:spcPct val="90000"/>
            </a:lnSpc>
            <a:spcBef>
              <a:spcPct val="0"/>
            </a:spcBef>
            <a:spcAft>
              <a:spcPct val="35000"/>
            </a:spcAft>
            <a:buNone/>
            <a:defRPr b="1"/>
          </a:pPr>
          <a:r>
            <a:rPr lang="en-US" sz="1800" kern="1200" dirty="0"/>
            <a:t>        2000090022</a:t>
          </a:r>
        </a:p>
      </dsp:txBody>
      <dsp:txXfrm>
        <a:off x="3925758" y="1992664"/>
        <a:ext cx="3134531" cy="1821946"/>
      </dsp:txXfrm>
    </dsp:sp>
    <dsp:sp modelId="{EE2DDDC8-A237-4EC3-8EAB-F6B2DA619587}">
      <dsp:nvSpPr>
        <dsp:cNvPr id="0" name=""/>
        <dsp:cNvSpPr/>
      </dsp:nvSpPr>
      <dsp:spPr>
        <a:xfrm>
          <a:off x="3683396" y="3880623"/>
          <a:ext cx="3134531" cy="690076"/>
        </a:xfrm>
        <a:prstGeom prst="rect">
          <a:avLst/>
        </a:prstGeom>
        <a:noFill/>
        <a:ln>
          <a:noFill/>
        </a:ln>
        <a:effectLst/>
      </dsp:spPr>
      <dsp:style>
        <a:lnRef idx="0">
          <a:scrgbClr r="0" g="0" b="0"/>
        </a:lnRef>
        <a:fillRef idx="0">
          <a:scrgbClr r="0" g="0" b="0"/>
        </a:fillRef>
        <a:effectRef idx="0">
          <a:scrgbClr r="0" g="0" b="0"/>
        </a:effectRef>
        <a:fontRef idx="minor"/>
      </dsp:style>
    </dsp:sp>
    <dsp:sp modelId="{F2F25E5D-7CCC-4864-9DEF-1CA63B22DB90}">
      <dsp:nvSpPr>
        <dsp:cNvPr id="0" name=""/>
        <dsp:cNvSpPr/>
      </dsp:nvSpPr>
      <dsp:spPr>
        <a:xfrm>
          <a:off x="7945589" y="779895"/>
          <a:ext cx="1097085" cy="1097085"/>
        </a:xfrm>
        <a:prstGeom prst="rect">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16C552-4EC4-4740-ABFF-CFBDFAAFF94C}">
      <dsp:nvSpPr>
        <dsp:cNvPr id="0" name=""/>
        <dsp:cNvSpPr/>
      </dsp:nvSpPr>
      <dsp:spPr>
        <a:xfrm>
          <a:off x="7366470" y="1981641"/>
          <a:ext cx="3134531" cy="182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0" kern="1200" dirty="0"/>
            <a:t>The most important part for the representation of data which is Data Visualization.</a:t>
          </a:r>
        </a:p>
        <a:p>
          <a:pPr marL="0" lvl="0" indent="0" algn="l" defTabSz="800100">
            <a:lnSpc>
              <a:spcPct val="90000"/>
            </a:lnSpc>
            <a:spcBef>
              <a:spcPct val="0"/>
            </a:spcBef>
            <a:spcAft>
              <a:spcPct val="35000"/>
            </a:spcAft>
            <a:buNone/>
            <a:defRPr b="1"/>
          </a:pPr>
          <a:endParaRPr lang="en-US" sz="1800" b="1" kern="1200" dirty="0"/>
        </a:p>
        <a:p>
          <a:pPr marL="0" lvl="0" indent="0" algn="l" defTabSz="800100">
            <a:lnSpc>
              <a:spcPct val="90000"/>
            </a:lnSpc>
            <a:spcBef>
              <a:spcPct val="0"/>
            </a:spcBef>
            <a:spcAft>
              <a:spcPct val="35000"/>
            </a:spcAft>
            <a:buNone/>
            <a:defRPr b="1"/>
          </a:pPr>
          <a:r>
            <a:rPr lang="en-US" sz="1800" b="1" kern="1200" dirty="0"/>
            <a:t>By : Vignesh Suprith B</a:t>
          </a:r>
        </a:p>
        <a:p>
          <a:pPr marL="0" lvl="0" indent="0" algn="l" defTabSz="800100">
            <a:lnSpc>
              <a:spcPct val="90000"/>
            </a:lnSpc>
            <a:spcBef>
              <a:spcPct val="0"/>
            </a:spcBef>
            <a:spcAft>
              <a:spcPct val="35000"/>
            </a:spcAft>
            <a:buNone/>
            <a:defRPr b="1"/>
          </a:pPr>
          <a:r>
            <a:rPr lang="en-US" sz="1800" b="1" kern="1200" dirty="0"/>
            <a:t>2000090042</a:t>
          </a:r>
        </a:p>
      </dsp:txBody>
      <dsp:txXfrm>
        <a:off x="7366470" y="1981641"/>
        <a:ext cx="3134531" cy="1821946"/>
      </dsp:txXfrm>
    </dsp:sp>
    <dsp:sp modelId="{9FB9017C-DF9A-435C-8EC5-FE0A400A613C}">
      <dsp:nvSpPr>
        <dsp:cNvPr id="0" name=""/>
        <dsp:cNvSpPr/>
      </dsp:nvSpPr>
      <dsp:spPr>
        <a:xfrm>
          <a:off x="7366470" y="3880623"/>
          <a:ext cx="3134531" cy="69007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title"/>
          </p:nvPr>
        </p:nvSpPr>
        <p:spPr>
          <a:xfrm>
            <a:off x="838200" y="684275"/>
            <a:ext cx="10515600" cy="819738"/>
          </a:xfrm>
        </p:spPr>
        <p:txBody>
          <a:bodyPr vert="horz" lIns="91440" tIns="45720" rIns="91440" bIns="45720" rtlCol="0" anchor="ctr" anchorCtr="0">
            <a:normAutofit/>
          </a:bodyPr>
          <a:lstStyle/>
          <a:p>
            <a:r>
              <a:rPr lang="en-US">
                <a:solidFill>
                  <a:srgbClr val="00B050">
                    <a:alpha val="75000"/>
                  </a:srgbClr>
                </a:solidFill>
              </a:rPr>
              <a:t>FOREST</a:t>
            </a:r>
            <a:r>
              <a:rPr lang="en-US"/>
              <a:t> </a:t>
            </a:r>
            <a:r>
              <a:rPr lang="en-US">
                <a:solidFill>
                  <a:srgbClr val="FF0000">
                    <a:alpha val="75000"/>
                  </a:srgbClr>
                </a:solidFill>
              </a:rPr>
              <a:t>FIRE</a:t>
            </a:r>
            <a:r>
              <a:rPr lang="en-US"/>
              <a:t> </a:t>
            </a:r>
            <a:r>
              <a:rPr lang="en-US">
                <a:solidFill>
                  <a:schemeClr val="tx1">
                    <a:alpha val="75000"/>
                  </a:schemeClr>
                </a:solidFill>
              </a:rPr>
              <a:t>DETECTION</a:t>
            </a:r>
            <a:endParaRPr lang="en-US" dirty="0">
              <a:solidFill>
                <a:schemeClr val="tx1">
                  <a:alpha val="75000"/>
                </a:schemeClr>
              </a:solidFill>
            </a:endParaRPr>
          </a:p>
        </p:txBody>
      </p:sp>
      <p:pic>
        <p:nvPicPr>
          <p:cNvPr id="1030" name="Picture 6" descr="Forest Fire Wallpapers - Top Free Forest Fire Backgrounds - WallpaperAccess">
            <a:extLst>
              <a:ext uri="{FF2B5EF4-FFF2-40B4-BE49-F238E27FC236}">
                <a16:creationId xmlns:a16="http://schemas.microsoft.com/office/drawing/2014/main" id="{E900BE2B-4454-2D09-0D75-38E048E92A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976" b="102"/>
          <a:stretch/>
        </p:blipFill>
        <p:spPr bwMode="auto">
          <a:xfrm>
            <a:off x="838200" y="1618948"/>
            <a:ext cx="10515600" cy="4987592"/>
          </a:xfrm>
          <a:prstGeom prst="rect">
            <a:avLst/>
          </a:prstGeom>
          <a:solidFill>
            <a:srgbClr val="FFFFFF"/>
          </a:solidFill>
        </p:spPr>
      </p:pic>
      <p:sp>
        <p:nvSpPr>
          <p:cNvPr id="1045" name="Slide Number Placeholder 5">
            <a:extLst>
              <a:ext uri="{FF2B5EF4-FFF2-40B4-BE49-F238E27FC236}">
                <a16:creationId xmlns:a16="http://schemas.microsoft.com/office/drawing/2014/main" id="{25C5A235-4B60-E07D-EDE7-4CF82C7D5748}"/>
              </a:ext>
            </a:extLst>
          </p:cNvPr>
          <p:cNvSpPr>
            <a:spLocks noGrp="1"/>
          </p:cNvSpPr>
          <p:nvPr>
            <p:ph type="sldNum" sz="quarter" idx="4"/>
          </p:nvPr>
        </p:nvSpPr>
        <p:spPr>
          <a:xfrm>
            <a:off x="10518474" y="6356350"/>
            <a:ext cx="1414733" cy="365125"/>
          </a:xfrm>
        </p:spPr>
        <p:txBody>
          <a:bodyPr/>
          <a:lstStyle/>
          <a:p>
            <a:pPr>
              <a:spcAft>
                <a:spcPts val="600"/>
              </a:spcAft>
            </a:pPr>
            <a:fld id="{AE208ADF-3ADD-483D-A721-14E3EEE2C135}" type="slidenum">
              <a:rPr lang="en-US" smtClean="0"/>
              <a:pPr>
                <a:spcAft>
                  <a:spcPts val="600"/>
                </a:spcAft>
              </a:pPr>
              <a:t>1</a:t>
            </a:fld>
            <a:endParaRPr lang="en-US"/>
          </a:p>
        </p:txBody>
      </p:sp>
    </p:spTree>
    <p:extLst>
      <p:ext uri="{BB962C8B-B14F-4D97-AF65-F5344CB8AC3E}">
        <p14:creationId xmlns:p14="http://schemas.microsoft.com/office/powerpoint/2010/main" val="10576124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920CE3A-7D84-26F6-41ED-C4B4C5730B41}"/>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a:t>20XX</a:t>
            </a:r>
          </a:p>
        </p:txBody>
      </p:sp>
      <p:sp>
        <p:nvSpPr>
          <p:cNvPr id="9" name="Footer Placeholder 8">
            <a:extLst>
              <a:ext uri="{FF2B5EF4-FFF2-40B4-BE49-F238E27FC236}">
                <a16:creationId xmlns:a16="http://schemas.microsoft.com/office/drawing/2014/main" id="{F081DD31-4EE4-748B-4C33-E3B2F37D7994}"/>
              </a:ext>
            </a:extLst>
          </p:cNvPr>
          <p:cNvSpPr>
            <a:spLocks noGrp="1"/>
          </p:cNvSpPr>
          <p:nvPr>
            <p:ph type="ftr" sz="quarter" idx="11"/>
          </p:nvPr>
        </p:nvSpPr>
        <p:spPr>
          <a:xfrm>
            <a:off x="3581399" y="6356350"/>
            <a:ext cx="5029203" cy="365125"/>
          </a:xfrm>
        </p:spPr>
        <p:txBody>
          <a:bodyPr anchor="ctr">
            <a:normAutofit/>
          </a:bodyPr>
          <a:lstStyle/>
          <a:p>
            <a:pPr>
              <a:spcAft>
                <a:spcPts val="600"/>
              </a:spcAft>
            </a:pPr>
            <a:r>
              <a:rPr lang="en-US"/>
              <a:t>Sample Text</a:t>
            </a:r>
          </a:p>
        </p:txBody>
      </p:sp>
      <p:sp>
        <p:nvSpPr>
          <p:cNvPr id="10" name="Slide Number Placeholder 9">
            <a:extLst>
              <a:ext uri="{FF2B5EF4-FFF2-40B4-BE49-F238E27FC236}">
                <a16:creationId xmlns:a16="http://schemas.microsoft.com/office/drawing/2014/main" id="{E93E557C-9D1F-C053-674B-768C72114716}"/>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10</a:t>
            </a:fld>
            <a:endParaRPr lang="en-US"/>
          </a:p>
        </p:txBody>
      </p:sp>
      <p:sp>
        <p:nvSpPr>
          <p:cNvPr id="2" name="Title 1">
            <a:extLst>
              <a:ext uri="{FF2B5EF4-FFF2-40B4-BE49-F238E27FC236}">
                <a16:creationId xmlns:a16="http://schemas.microsoft.com/office/drawing/2014/main" id="{C287363D-115D-0F0A-0BBA-AEA09662177F}"/>
              </a:ext>
            </a:extLst>
          </p:cNvPr>
          <p:cNvSpPr>
            <a:spLocks noGrp="1"/>
          </p:cNvSpPr>
          <p:nvPr>
            <p:ph type="ctrTitle"/>
          </p:nvPr>
        </p:nvSpPr>
        <p:spPr>
          <a:xfrm>
            <a:off x="684361" y="428903"/>
            <a:ext cx="3071005" cy="3051391"/>
          </a:xfrm>
        </p:spPr>
        <p:txBody>
          <a:bodyPr anchor="b">
            <a:normAutofit/>
          </a:bodyPr>
          <a:lstStyle/>
          <a:p>
            <a:r>
              <a:rPr lang="en-US" sz="3100" dirty="0">
                <a:solidFill>
                  <a:schemeClr val="tx2">
                    <a:alpha val="75000"/>
                  </a:schemeClr>
                </a:solidFill>
              </a:rPr>
              <a:t>HEAT MAP BASED ON THE CORRELATION MATRIX</a:t>
            </a:r>
            <a:endParaRPr lang="en-IN" sz="3100" dirty="0">
              <a:solidFill>
                <a:schemeClr val="tx2">
                  <a:alpha val="75000"/>
                </a:schemeClr>
              </a:solidFill>
            </a:endParaRPr>
          </a:p>
        </p:txBody>
      </p:sp>
      <p:pic>
        <p:nvPicPr>
          <p:cNvPr id="4" name="Picture 3">
            <a:extLst>
              <a:ext uri="{FF2B5EF4-FFF2-40B4-BE49-F238E27FC236}">
                <a16:creationId xmlns:a16="http://schemas.microsoft.com/office/drawing/2014/main" id="{AFBA3311-1882-9438-0449-295000536646}"/>
              </a:ext>
            </a:extLst>
          </p:cNvPr>
          <p:cNvPicPr>
            <a:picLocks noChangeAspect="1"/>
          </p:cNvPicPr>
          <p:nvPr/>
        </p:nvPicPr>
        <p:blipFill>
          <a:blip r:embed="rId2"/>
          <a:stretch>
            <a:fillRect/>
          </a:stretch>
        </p:blipFill>
        <p:spPr>
          <a:xfrm>
            <a:off x="4383024" y="139469"/>
            <a:ext cx="7808976" cy="6579061"/>
          </a:xfrm>
          <a:prstGeom prst="rect">
            <a:avLst/>
          </a:prstGeom>
          <a:noFill/>
        </p:spPr>
      </p:pic>
    </p:spTree>
    <p:extLst>
      <p:ext uri="{BB962C8B-B14F-4D97-AF65-F5344CB8AC3E}">
        <p14:creationId xmlns:p14="http://schemas.microsoft.com/office/powerpoint/2010/main" val="340504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57DE-1D58-42EE-AFAE-72605C7BF7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6C00EF3-C523-99DF-692E-9685C2B131F6}"/>
              </a:ext>
            </a:extLst>
          </p:cNvPr>
          <p:cNvSpPr>
            <a:spLocks noGrp="1"/>
          </p:cNvSpPr>
          <p:nvPr>
            <p:ph idx="1"/>
          </p:nvPr>
        </p:nvSpPr>
        <p:spPr/>
        <p:txBody>
          <a:bodyPr/>
          <a:lstStyle/>
          <a:p>
            <a:r>
              <a:rPr lang="en-IN" b="0" dirty="0">
                <a:solidFill>
                  <a:srgbClr val="D4D4D4"/>
                </a:solidFill>
                <a:effectLst/>
                <a:latin typeface="Courier New" panose="02070309020205020404" pitchFamily="49" charset="0"/>
              </a:rPr>
              <a:t>fig = </a:t>
            </a:r>
            <a:r>
              <a:rPr lang="en-IN" b="0" dirty="0" err="1">
                <a:solidFill>
                  <a:srgbClr val="D4D4D4"/>
                </a:solidFill>
                <a:effectLst/>
                <a:latin typeface="Courier New" panose="02070309020205020404" pitchFamily="49" charset="0"/>
              </a:rPr>
              <a:t>plt.figure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figsize</a:t>
            </a:r>
            <a:r>
              <a:rPr lang="en-IN" b="0" dirty="0">
                <a:solidFill>
                  <a:srgbClr val="D4D4D4"/>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10</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residuals = </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y_test</a:t>
            </a:r>
            <a:r>
              <a:rPr lang="en-IN" b="0" dirty="0">
                <a:solidFill>
                  <a:srgbClr val="D4D4D4"/>
                </a:solidFill>
                <a:effectLst/>
                <a:latin typeface="Courier New" panose="02070309020205020404" pitchFamily="49" charset="0"/>
              </a:rPr>
              <a:t>-predictions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sns.distplot</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residuals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DCB80BA2-D611-4CEA-8B4C-9A0F2522E96A}"/>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8B53774-C997-356E-325F-53E91E57FD3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74839781-5D67-5CE1-A271-0E693F4F10A9}"/>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225691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035-D299-A0F7-B97C-3A4055ED4B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BDBCBC-C383-B7EA-20D5-BA3F67C44DF1}"/>
              </a:ext>
            </a:extLst>
          </p:cNvPr>
          <p:cNvSpPr>
            <a:spLocks noGrp="1"/>
          </p:cNvSpPr>
          <p:nvPr>
            <p:ph idx="1"/>
          </p:nvPr>
        </p:nvSpPr>
        <p:spPr/>
        <p:txBody>
          <a:bodyPr/>
          <a:lstStyle/>
          <a:p>
            <a:r>
              <a:rPr lang="en-IN" b="0" dirty="0">
                <a:solidFill>
                  <a:srgbClr val="D4D4D4"/>
                </a:solidFill>
                <a:effectLst/>
                <a:latin typeface="Courier New" panose="02070309020205020404" pitchFamily="49" charset="0"/>
              </a:rPr>
              <a:t>fig = </a:t>
            </a:r>
            <a:r>
              <a:rPr lang="en-IN" b="0" dirty="0" err="1">
                <a:solidFill>
                  <a:srgbClr val="D4D4D4"/>
                </a:solidFill>
                <a:effectLst/>
                <a:latin typeface="Courier New" panose="02070309020205020404" pitchFamily="49" charset="0"/>
              </a:rPr>
              <a:t>plt.figure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figsize</a:t>
            </a:r>
            <a:r>
              <a:rPr lang="en-IN" b="0" dirty="0">
                <a:solidFill>
                  <a:srgbClr val="D4D4D4"/>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10</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residuals = </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y_test</a:t>
            </a:r>
            <a:r>
              <a:rPr lang="en-IN" b="0" dirty="0">
                <a:solidFill>
                  <a:srgbClr val="D4D4D4"/>
                </a:solidFill>
                <a:effectLst/>
                <a:latin typeface="Courier New" panose="02070309020205020404" pitchFamily="49" charset="0"/>
              </a:rPr>
              <a:t>-predictions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sns.distplot</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residuals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8938D468-36A5-71F4-8FF7-BB582B1D4B43}"/>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CEFE5A-73C6-D82D-BD3E-11BE60A69110}"/>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5D691065-CEE5-C01F-1224-8E52F782C001}"/>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39931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8D24-617F-8F07-6E8A-43340F248EC6}"/>
              </a:ext>
            </a:extLst>
          </p:cNvPr>
          <p:cNvSpPr>
            <a:spLocks noGrp="1"/>
          </p:cNvSpPr>
          <p:nvPr>
            <p:ph type="title"/>
          </p:nvPr>
        </p:nvSpPr>
        <p:spPr/>
        <p:txBody>
          <a:bodyPr/>
          <a:lstStyle/>
          <a:p>
            <a:r>
              <a:rPr lang="en-IN" dirty="0"/>
              <a:t>CHECKING FOR THE NULL VALUES</a:t>
            </a:r>
          </a:p>
        </p:txBody>
      </p:sp>
      <p:pic>
        <p:nvPicPr>
          <p:cNvPr id="8" name="Content Placeholder 7">
            <a:extLst>
              <a:ext uri="{FF2B5EF4-FFF2-40B4-BE49-F238E27FC236}">
                <a16:creationId xmlns:a16="http://schemas.microsoft.com/office/drawing/2014/main" id="{440B9616-CF0D-4CC7-6F44-BC006B756640}"/>
              </a:ext>
            </a:extLst>
          </p:cNvPr>
          <p:cNvPicPr>
            <a:picLocks noGrp="1" noChangeAspect="1"/>
          </p:cNvPicPr>
          <p:nvPr>
            <p:ph idx="1"/>
          </p:nvPr>
        </p:nvPicPr>
        <p:blipFill>
          <a:blip r:embed="rId2"/>
          <a:stretch>
            <a:fillRect/>
          </a:stretch>
        </p:blipFill>
        <p:spPr>
          <a:xfrm>
            <a:off x="3781318" y="1763885"/>
            <a:ext cx="3901778" cy="3330229"/>
          </a:xfrm>
        </p:spPr>
      </p:pic>
      <p:sp>
        <p:nvSpPr>
          <p:cNvPr id="4" name="Date Placeholder 3">
            <a:extLst>
              <a:ext uri="{FF2B5EF4-FFF2-40B4-BE49-F238E27FC236}">
                <a16:creationId xmlns:a16="http://schemas.microsoft.com/office/drawing/2014/main" id="{C1376A91-7D83-2902-9E86-78C09A84A806}"/>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A76526D-6E5F-792D-9811-151A5501614E}"/>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096EF2C-DCC2-BC64-5B05-894308A65B17}"/>
              </a:ext>
            </a:extLst>
          </p:cNvPr>
          <p:cNvSpPr>
            <a:spLocks noGrp="1"/>
          </p:cNvSpPr>
          <p:nvPr>
            <p:ph type="sldNum" sz="quarter" idx="4"/>
          </p:nvPr>
        </p:nvSpPr>
        <p:spPr/>
        <p:txBody>
          <a:bodyPr/>
          <a:lstStyle/>
          <a:p>
            <a:fld id="{AE208ADF-3ADD-483D-A721-14E3EEE2C135}" type="slidenum">
              <a:rPr lang="en-US" smtClean="0"/>
              <a:pPr/>
              <a:t>13</a:t>
            </a:fld>
            <a:endParaRPr lang="en-US" dirty="0"/>
          </a:p>
        </p:txBody>
      </p:sp>
    </p:spTree>
    <p:extLst>
      <p:ext uri="{BB962C8B-B14F-4D97-AF65-F5344CB8AC3E}">
        <p14:creationId xmlns:p14="http://schemas.microsoft.com/office/powerpoint/2010/main" val="4208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EFDB-DEF7-8DD6-49C3-05758B3F78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767FBB-5782-5CA9-224B-A7E9C74283DD}"/>
              </a:ext>
            </a:extLst>
          </p:cNvPr>
          <p:cNvSpPr>
            <a:spLocks noGrp="1"/>
          </p:cNvSpPr>
          <p:nvPr>
            <p:ph idx="1"/>
          </p:nvPr>
        </p:nvSpPr>
        <p:spPr/>
        <p:txBody>
          <a:bodyPr/>
          <a:lstStyle/>
          <a:p>
            <a:r>
              <a:rPr lang="en-IN" dirty="0"/>
              <a:t>ONE DUPLICATE VALUE FOUND</a:t>
            </a:r>
          </a:p>
        </p:txBody>
      </p:sp>
      <p:sp>
        <p:nvSpPr>
          <p:cNvPr id="4" name="Date Placeholder 3">
            <a:extLst>
              <a:ext uri="{FF2B5EF4-FFF2-40B4-BE49-F238E27FC236}">
                <a16:creationId xmlns:a16="http://schemas.microsoft.com/office/drawing/2014/main" id="{2D9E5469-14F4-0A8C-FF52-5C673359ABA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166630A-4751-7C6D-8A04-1E80A425DE2E}"/>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064316F7-A143-F688-0871-BEEA9648B8C5}"/>
              </a:ext>
            </a:extLst>
          </p:cNvPr>
          <p:cNvSpPr>
            <a:spLocks noGrp="1"/>
          </p:cNvSpPr>
          <p:nvPr>
            <p:ph type="sldNum" sz="quarter" idx="4"/>
          </p:nvPr>
        </p:nvSpPr>
        <p:spPr/>
        <p:txBody>
          <a:bodyPr/>
          <a:lstStyle/>
          <a:p>
            <a:fld id="{AE208ADF-3ADD-483D-A721-14E3EEE2C135}" type="slidenum">
              <a:rPr lang="en-US" smtClean="0"/>
              <a:pPr/>
              <a:t>14</a:t>
            </a:fld>
            <a:endParaRPr lang="en-US" dirty="0"/>
          </a:p>
        </p:txBody>
      </p:sp>
      <p:pic>
        <p:nvPicPr>
          <p:cNvPr id="8" name="Picture 7">
            <a:extLst>
              <a:ext uri="{FF2B5EF4-FFF2-40B4-BE49-F238E27FC236}">
                <a16:creationId xmlns:a16="http://schemas.microsoft.com/office/drawing/2014/main" id="{780E32A1-506E-80FB-4AE2-A2427FBDA29F}"/>
              </a:ext>
            </a:extLst>
          </p:cNvPr>
          <p:cNvPicPr>
            <a:picLocks noChangeAspect="1"/>
          </p:cNvPicPr>
          <p:nvPr/>
        </p:nvPicPr>
        <p:blipFill>
          <a:blip r:embed="rId2"/>
          <a:stretch>
            <a:fillRect/>
          </a:stretch>
        </p:blipFill>
        <p:spPr>
          <a:xfrm>
            <a:off x="4164162" y="2853640"/>
            <a:ext cx="3863675" cy="1150720"/>
          </a:xfrm>
          <a:prstGeom prst="rect">
            <a:avLst/>
          </a:prstGeom>
        </p:spPr>
      </p:pic>
    </p:spTree>
    <p:extLst>
      <p:ext uri="{BB962C8B-B14F-4D97-AF65-F5344CB8AC3E}">
        <p14:creationId xmlns:p14="http://schemas.microsoft.com/office/powerpoint/2010/main" val="364284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5ABD-3AEA-DFCF-F2C0-BCE8F5677F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78D8D-C674-D14F-CA78-830E1369912D}"/>
              </a:ext>
            </a:extLst>
          </p:cNvPr>
          <p:cNvSpPr>
            <a:spLocks noGrp="1"/>
          </p:cNvSpPr>
          <p:nvPr>
            <p:ph idx="1"/>
          </p:nvPr>
        </p:nvSpPr>
        <p:spPr/>
        <p:txBody>
          <a:bodyPr/>
          <a:lstStyle/>
          <a:p>
            <a:r>
              <a:rPr lang="en-IN" dirty="0"/>
              <a:t>SINCE WE FOUND THE DUPLICATE VALUE WE WILL REMOVE IT.</a:t>
            </a:r>
          </a:p>
          <a:p>
            <a:endParaRPr lang="en-IN" dirty="0"/>
          </a:p>
          <a:p>
            <a:endParaRPr lang="en-IN" dirty="0"/>
          </a:p>
        </p:txBody>
      </p:sp>
      <p:sp>
        <p:nvSpPr>
          <p:cNvPr id="4" name="Date Placeholder 3">
            <a:extLst>
              <a:ext uri="{FF2B5EF4-FFF2-40B4-BE49-F238E27FC236}">
                <a16:creationId xmlns:a16="http://schemas.microsoft.com/office/drawing/2014/main" id="{BC04F246-1BB8-5130-BDD1-E0729508C23D}"/>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C99D275-2A58-92F3-AFDC-4882F5823701}"/>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95D15FCC-8054-2A84-6E3D-2C13B5EEBA95}"/>
              </a:ext>
            </a:extLst>
          </p:cNvPr>
          <p:cNvSpPr>
            <a:spLocks noGrp="1"/>
          </p:cNvSpPr>
          <p:nvPr>
            <p:ph type="sldNum" sz="quarter" idx="4"/>
          </p:nvPr>
        </p:nvSpPr>
        <p:spPr/>
        <p:txBody>
          <a:bodyPr/>
          <a:lstStyle/>
          <a:p>
            <a:fld id="{AE208ADF-3ADD-483D-A721-14E3EEE2C135}" type="slidenum">
              <a:rPr lang="en-US" smtClean="0"/>
              <a:pPr/>
              <a:t>15</a:t>
            </a:fld>
            <a:endParaRPr lang="en-US" dirty="0"/>
          </a:p>
        </p:txBody>
      </p:sp>
      <p:pic>
        <p:nvPicPr>
          <p:cNvPr id="8" name="Picture 7">
            <a:extLst>
              <a:ext uri="{FF2B5EF4-FFF2-40B4-BE49-F238E27FC236}">
                <a16:creationId xmlns:a16="http://schemas.microsoft.com/office/drawing/2014/main" id="{C4933DF4-9514-BBBE-AB13-D429F2093ABE}"/>
              </a:ext>
            </a:extLst>
          </p:cNvPr>
          <p:cNvPicPr>
            <a:picLocks noChangeAspect="1"/>
          </p:cNvPicPr>
          <p:nvPr/>
        </p:nvPicPr>
        <p:blipFill>
          <a:blip r:embed="rId2"/>
          <a:stretch>
            <a:fillRect/>
          </a:stretch>
        </p:blipFill>
        <p:spPr>
          <a:xfrm>
            <a:off x="3863146" y="3097501"/>
            <a:ext cx="4465707" cy="662997"/>
          </a:xfrm>
          <a:prstGeom prst="rect">
            <a:avLst/>
          </a:prstGeom>
        </p:spPr>
      </p:pic>
    </p:spTree>
    <p:extLst>
      <p:ext uri="{BB962C8B-B14F-4D97-AF65-F5344CB8AC3E}">
        <p14:creationId xmlns:p14="http://schemas.microsoft.com/office/powerpoint/2010/main" val="297328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CC7E-F978-1180-13B0-2B853B37E09E}"/>
              </a:ext>
            </a:extLst>
          </p:cNvPr>
          <p:cNvSpPr>
            <a:spLocks noGrp="1"/>
          </p:cNvSpPr>
          <p:nvPr>
            <p:ph type="title"/>
          </p:nvPr>
        </p:nvSpPr>
        <p:spPr/>
        <p:txBody>
          <a:bodyPr/>
          <a:lstStyle/>
          <a:p>
            <a:r>
              <a:rPr lang="en-IN" dirty="0"/>
              <a:t>ONE HOT ENCODING ON DATE_COLUMNS</a:t>
            </a:r>
          </a:p>
        </p:txBody>
      </p:sp>
      <p:pic>
        <p:nvPicPr>
          <p:cNvPr id="8" name="Content Placeholder 7">
            <a:extLst>
              <a:ext uri="{FF2B5EF4-FFF2-40B4-BE49-F238E27FC236}">
                <a16:creationId xmlns:a16="http://schemas.microsoft.com/office/drawing/2014/main" id="{CDF63356-A575-FA0E-6BC1-AB11420B3FE0}"/>
              </a:ext>
            </a:extLst>
          </p:cNvPr>
          <p:cNvPicPr>
            <a:picLocks noGrp="1" noChangeAspect="1"/>
          </p:cNvPicPr>
          <p:nvPr>
            <p:ph idx="1"/>
          </p:nvPr>
        </p:nvPicPr>
        <p:blipFill>
          <a:blip r:embed="rId2"/>
          <a:stretch>
            <a:fillRect/>
          </a:stretch>
        </p:blipFill>
        <p:spPr>
          <a:xfrm>
            <a:off x="2521694" y="2048160"/>
            <a:ext cx="6088908" cy="2088061"/>
          </a:xfrm>
        </p:spPr>
      </p:pic>
      <p:sp>
        <p:nvSpPr>
          <p:cNvPr id="4" name="Date Placeholder 3">
            <a:extLst>
              <a:ext uri="{FF2B5EF4-FFF2-40B4-BE49-F238E27FC236}">
                <a16:creationId xmlns:a16="http://schemas.microsoft.com/office/drawing/2014/main" id="{CB7A0282-F07C-E12D-10D7-0FEEF340293E}"/>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4CC657C-9BD0-7813-FA71-C28E4F30FA62}"/>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F7CDBC98-B7E6-4E3B-C627-7B6F0780F182}"/>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20922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05F1-DDDC-FFA4-7674-45C795C6D0D2}"/>
              </a:ext>
            </a:extLst>
          </p:cNvPr>
          <p:cNvSpPr>
            <a:spLocks noGrp="1"/>
          </p:cNvSpPr>
          <p:nvPr>
            <p:ph type="title"/>
          </p:nvPr>
        </p:nvSpPr>
        <p:spPr/>
        <p:txBody>
          <a:bodyPr/>
          <a:lstStyle/>
          <a:p>
            <a:r>
              <a:rPr lang="en-IN" dirty="0"/>
              <a:t>DROP UNWANTED COLUMNS</a:t>
            </a:r>
          </a:p>
        </p:txBody>
      </p:sp>
      <p:pic>
        <p:nvPicPr>
          <p:cNvPr id="8" name="Content Placeholder 7">
            <a:extLst>
              <a:ext uri="{FF2B5EF4-FFF2-40B4-BE49-F238E27FC236}">
                <a16:creationId xmlns:a16="http://schemas.microsoft.com/office/drawing/2014/main" id="{8AB4E500-59DE-31CC-2328-3892FB72DAE5}"/>
              </a:ext>
            </a:extLst>
          </p:cNvPr>
          <p:cNvPicPr>
            <a:picLocks noGrp="1" noChangeAspect="1"/>
          </p:cNvPicPr>
          <p:nvPr>
            <p:ph idx="1"/>
          </p:nvPr>
        </p:nvPicPr>
        <p:blipFill>
          <a:blip r:embed="rId2"/>
          <a:stretch>
            <a:fillRect/>
          </a:stretch>
        </p:blipFill>
        <p:spPr>
          <a:xfrm>
            <a:off x="3223011" y="3194306"/>
            <a:ext cx="5745978" cy="1425063"/>
          </a:xfrm>
        </p:spPr>
      </p:pic>
      <p:sp>
        <p:nvSpPr>
          <p:cNvPr id="4" name="Date Placeholder 3">
            <a:extLst>
              <a:ext uri="{FF2B5EF4-FFF2-40B4-BE49-F238E27FC236}">
                <a16:creationId xmlns:a16="http://schemas.microsoft.com/office/drawing/2014/main" id="{B5472973-AAFF-D26D-6B89-50E481213453}"/>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5AADD24-443E-A0CB-29D1-4CA4614AC8C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AC3CD6E2-7DE1-F211-1175-DF6B481C4BA4}"/>
              </a:ext>
            </a:extLst>
          </p:cNvPr>
          <p:cNvSpPr>
            <a:spLocks noGrp="1"/>
          </p:cNvSpPr>
          <p:nvPr>
            <p:ph type="sldNum" sz="quarter" idx="4"/>
          </p:nvPr>
        </p:nvSpPr>
        <p:spPr/>
        <p:txBody>
          <a:bodyPr/>
          <a:lstStyle/>
          <a:p>
            <a:fld id="{AE208ADF-3ADD-483D-A721-14E3EEE2C135}" type="slidenum">
              <a:rPr lang="en-US" smtClean="0"/>
              <a:pPr/>
              <a:t>17</a:t>
            </a:fld>
            <a:endParaRPr lang="en-US" dirty="0"/>
          </a:p>
        </p:txBody>
      </p:sp>
    </p:spTree>
    <p:extLst>
      <p:ext uri="{BB962C8B-B14F-4D97-AF65-F5344CB8AC3E}">
        <p14:creationId xmlns:p14="http://schemas.microsoft.com/office/powerpoint/2010/main" val="42890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14F7F-5455-9793-CFF4-2CDF068F681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8C9179C-99C3-5193-9BD2-F25C2B558E67}"/>
              </a:ext>
            </a:extLst>
          </p:cNvPr>
          <p:cNvSpPr>
            <a:spLocks noGrp="1"/>
          </p:cNvSpPr>
          <p:nvPr>
            <p:ph type="ftr" sz="quarter" idx="11"/>
          </p:nvPr>
        </p:nvSpPr>
        <p:spPr/>
        <p:txBody>
          <a:bodyPr/>
          <a:lstStyle/>
          <a:p>
            <a:r>
              <a:rPr lang="en-US"/>
              <a:t>Sample Text</a:t>
            </a:r>
            <a:endParaRPr lang="en-US" dirty="0"/>
          </a:p>
        </p:txBody>
      </p:sp>
      <p:sp>
        <p:nvSpPr>
          <p:cNvPr id="4" name="Slide Number Placeholder 3">
            <a:extLst>
              <a:ext uri="{FF2B5EF4-FFF2-40B4-BE49-F238E27FC236}">
                <a16:creationId xmlns:a16="http://schemas.microsoft.com/office/drawing/2014/main" id="{612A9B06-9926-2CEA-80FA-6CDD2F92A2E6}"/>
              </a:ext>
            </a:extLst>
          </p:cNvPr>
          <p:cNvSpPr>
            <a:spLocks noGrp="1"/>
          </p:cNvSpPr>
          <p:nvPr>
            <p:ph type="sldNum" sz="quarter" idx="12"/>
          </p:nvPr>
        </p:nvSpPr>
        <p:spPr/>
        <p:txBody>
          <a:bodyPr/>
          <a:lstStyle/>
          <a:p>
            <a:fld id="{AE208ADF-3ADD-483D-A721-14E3EEE2C135}" type="slidenum">
              <a:rPr lang="en-US" smtClean="0"/>
              <a:t>18</a:t>
            </a:fld>
            <a:endParaRPr lang="en-US" dirty="0"/>
          </a:p>
        </p:txBody>
      </p:sp>
      <p:sp>
        <p:nvSpPr>
          <p:cNvPr id="5" name="Title 4">
            <a:extLst>
              <a:ext uri="{FF2B5EF4-FFF2-40B4-BE49-F238E27FC236}">
                <a16:creationId xmlns:a16="http://schemas.microsoft.com/office/drawing/2014/main" id="{C1CAC714-5D4C-184F-0D42-7658E10BDE15}"/>
              </a:ext>
            </a:extLst>
          </p:cNvPr>
          <p:cNvSpPr>
            <a:spLocks noGrp="1"/>
          </p:cNvSpPr>
          <p:nvPr>
            <p:ph type="ctrTitle"/>
          </p:nvPr>
        </p:nvSpPr>
        <p:spPr/>
        <p:txBody>
          <a:bodyPr/>
          <a:lstStyle/>
          <a:p>
            <a:r>
              <a:rPr lang="en-IN" dirty="0"/>
              <a:t>MODEL </a:t>
            </a:r>
            <a:br>
              <a:rPr lang="en-IN" dirty="0"/>
            </a:br>
            <a:r>
              <a:rPr lang="en-IN" dirty="0"/>
              <a:t>BUILDING</a:t>
            </a:r>
          </a:p>
        </p:txBody>
      </p:sp>
      <p:sp>
        <p:nvSpPr>
          <p:cNvPr id="6" name="Subtitle 5">
            <a:extLst>
              <a:ext uri="{FF2B5EF4-FFF2-40B4-BE49-F238E27FC236}">
                <a16:creationId xmlns:a16="http://schemas.microsoft.com/office/drawing/2014/main" id="{E9740D8F-51A4-48B8-9F10-ADD6489C3E6A}"/>
              </a:ext>
            </a:extLst>
          </p:cNvPr>
          <p:cNvSpPr>
            <a:spLocks noGrp="1"/>
          </p:cNvSpPr>
          <p:nvPr>
            <p:ph type="subTitle" idx="1"/>
          </p:nvPr>
        </p:nvSpPr>
        <p:spPr/>
        <p:txBody>
          <a:bodyPr/>
          <a:lstStyle/>
          <a:p>
            <a:r>
              <a:rPr lang="en-IN" dirty="0"/>
              <a:t>REVIEW-3</a:t>
            </a:r>
          </a:p>
        </p:txBody>
      </p:sp>
      <p:sp>
        <p:nvSpPr>
          <p:cNvPr id="7" name="Picture Placeholder 6">
            <a:extLst>
              <a:ext uri="{FF2B5EF4-FFF2-40B4-BE49-F238E27FC236}">
                <a16:creationId xmlns:a16="http://schemas.microsoft.com/office/drawing/2014/main" id="{3DA823D4-5C1A-6A90-91B6-EC7341CE7520}"/>
              </a:ext>
            </a:extLst>
          </p:cNvPr>
          <p:cNvSpPr>
            <a:spLocks noGrp="1"/>
          </p:cNvSpPr>
          <p:nvPr>
            <p:ph type="pic" sz="quarter" idx="13"/>
          </p:nvPr>
        </p:nvSpPr>
        <p:spPr>
          <a:xfrm>
            <a:off x="4432901" y="0"/>
            <a:ext cx="7808976" cy="6858000"/>
          </a:xfrm>
        </p:spPr>
      </p:sp>
    </p:spTree>
    <p:extLst>
      <p:ext uri="{BB962C8B-B14F-4D97-AF65-F5344CB8AC3E}">
        <p14:creationId xmlns:p14="http://schemas.microsoft.com/office/powerpoint/2010/main" val="398662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6162-5EE4-6DDF-4695-500D547A2E12}"/>
              </a:ext>
            </a:extLst>
          </p:cNvPr>
          <p:cNvSpPr>
            <a:spLocks noGrp="1"/>
          </p:cNvSpPr>
          <p:nvPr>
            <p:ph type="title"/>
          </p:nvPr>
        </p:nvSpPr>
        <p:spPr/>
        <p:txBody>
          <a:bodyPr/>
          <a:lstStyle/>
          <a:p>
            <a:r>
              <a:rPr lang="en-IN" dirty="0"/>
              <a:t>SPLITTING THE DATASET</a:t>
            </a:r>
          </a:p>
        </p:txBody>
      </p:sp>
      <p:pic>
        <p:nvPicPr>
          <p:cNvPr id="8" name="Content Placeholder 7">
            <a:extLst>
              <a:ext uri="{FF2B5EF4-FFF2-40B4-BE49-F238E27FC236}">
                <a16:creationId xmlns:a16="http://schemas.microsoft.com/office/drawing/2014/main" id="{32BDD0B7-A3A1-D66D-1553-6264192397D4}"/>
              </a:ext>
            </a:extLst>
          </p:cNvPr>
          <p:cNvPicPr>
            <a:picLocks noGrp="1" noChangeAspect="1"/>
          </p:cNvPicPr>
          <p:nvPr>
            <p:ph idx="1"/>
          </p:nvPr>
        </p:nvPicPr>
        <p:blipFill>
          <a:blip r:embed="rId2"/>
          <a:stretch>
            <a:fillRect/>
          </a:stretch>
        </p:blipFill>
        <p:spPr>
          <a:xfrm>
            <a:off x="1920096" y="2094135"/>
            <a:ext cx="7933107" cy="1013548"/>
          </a:xfrm>
        </p:spPr>
      </p:pic>
      <p:sp>
        <p:nvSpPr>
          <p:cNvPr id="4" name="Date Placeholder 3">
            <a:extLst>
              <a:ext uri="{FF2B5EF4-FFF2-40B4-BE49-F238E27FC236}">
                <a16:creationId xmlns:a16="http://schemas.microsoft.com/office/drawing/2014/main" id="{E43B3CDE-7DC6-F3F6-D209-253DFC894473}"/>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C212198-E328-FB99-4652-CE690B73861A}"/>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7063023-3CCF-DDE6-6EFF-4F454F4A895A}"/>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
        <p:nvSpPr>
          <p:cNvPr id="9" name="TextBox 8">
            <a:extLst>
              <a:ext uri="{FF2B5EF4-FFF2-40B4-BE49-F238E27FC236}">
                <a16:creationId xmlns:a16="http://schemas.microsoft.com/office/drawing/2014/main" id="{A82A1D78-9643-ABA5-25FA-F6286AF60A9A}"/>
              </a:ext>
            </a:extLst>
          </p:cNvPr>
          <p:cNvSpPr txBox="1"/>
          <p:nvPr/>
        </p:nvSpPr>
        <p:spPr>
          <a:xfrm>
            <a:off x="1160206" y="3844413"/>
            <a:ext cx="9694607" cy="1477328"/>
          </a:xfrm>
          <a:prstGeom prst="rect">
            <a:avLst/>
          </a:prstGeom>
          <a:noFill/>
        </p:spPr>
        <p:txBody>
          <a:bodyPr wrap="square" rtlCol="0">
            <a:spAutoFit/>
          </a:bodyPr>
          <a:lstStyle/>
          <a:p>
            <a:r>
              <a:rPr lang="en-IN" dirty="0"/>
              <a:t>We choose to split the dataset into as:</a:t>
            </a:r>
          </a:p>
          <a:p>
            <a:pPr marL="285750" indent="-285750">
              <a:buFont typeface="Arial" panose="020B0604020202020204" pitchFamily="34" charset="0"/>
              <a:buChar char="•"/>
            </a:pPr>
            <a:r>
              <a:rPr lang="en-IN" dirty="0"/>
              <a:t>Training data : 80%</a:t>
            </a:r>
          </a:p>
          <a:p>
            <a:pPr marL="285750" indent="-285750">
              <a:buFont typeface="Arial" panose="020B0604020202020204" pitchFamily="34" charset="0"/>
              <a:buChar char="•"/>
            </a:pPr>
            <a:r>
              <a:rPr lang="en-IN" dirty="0"/>
              <a:t>Testing data    :20%</a:t>
            </a:r>
          </a:p>
          <a:p>
            <a:pPr marL="285750" indent="-285750">
              <a:buFont typeface="Arial" panose="020B0604020202020204" pitchFamily="34" charset="0"/>
              <a:buChar char="•"/>
            </a:pPr>
            <a:r>
              <a:rPr lang="en-IN" dirty="0"/>
              <a:t>These assumptions are taken because these are the best suitable splitting.</a:t>
            </a:r>
          </a:p>
          <a:p>
            <a:endParaRPr lang="en-IN" dirty="0"/>
          </a:p>
        </p:txBody>
      </p:sp>
    </p:spTree>
    <p:extLst>
      <p:ext uri="{BB962C8B-B14F-4D97-AF65-F5344CB8AC3E}">
        <p14:creationId xmlns:p14="http://schemas.microsoft.com/office/powerpoint/2010/main" val="196988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901152" cy="5602629"/>
          </a:xfrm>
        </p:spPr>
        <p:txBody>
          <a:bodyPr>
            <a:normAutofit/>
          </a:bodyPr>
          <a:lstStyle/>
          <a:p>
            <a:r>
              <a:rPr lang="en-US" sz="5400" dirty="0">
                <a:solidFill>
                  <a:schemeClr val="tx1">
                    <a:alpha val="75000"/>
                  </a:schemeClr>
                </a:solidFill>
              </a:rPr>
              <a:t>Team Details</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43070" y="647700"/>
            <a:ext cx="6401231" cy="5708650"/>
          </a:xfrm>
        </p:spPr>
        <p:txBody>
          <a:bodyPr>
            <a:normAutofit/>
          </a:bodyPr>
          <a:lstStyle/>
          <a:p>
            <a:r>
              <a:rPr lang="en-US" sz="3600" dirty="0">
                <a:solidFill>
                  <a:schemeClr val="tx1">
                    <a:alpha val="85000"/>
                  </a:schemeClr>
                </a:solidFill>
              </a:rPr>
              <a:t>NOHITH B</a:t>
            </a:r>
          </a:p>
          <a:p>
            <a:r>
              <a:rPr lang="en-US" sz="3600" dirty="0">
                <a:solidFill>
                  <a:schemeClr val="tx1">
                    <a:alpha val="85000"/>
                  </a:schemeClr>
                </a:solidFill>
              </a:rPr>
              <a:t>KARTHIK REDDY M</a:t>
            </a:r>
          </a:p>
          <a:p>
            <a:r>
              <a:rPr lang="en-US" sz="3600" dirty="0">
                <a:solidFill>
                  <a:schemeClr val="tx1">
                    <a:alpha val="85000"/>
                  </a:schemeClr>
                </a:solidFill>
              </a:rPr>
              <a:t>VIGNESH SUPRITH B</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3">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0" end="0"/>
                                            </p:txEl>
                                          </p:spTgt>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
                                            <p:txEl>
                                              <p:pRg st="1" end="1"/>
                                            </p:txEl>
                                          </p:spTgt>
                                        </p:tgtEl>
                                      </p:cBhvr>
                                    </p:animEffect>
                                    <p:anim calcmode="lin" valueType="num">
                                      <p:cBhvr>
                                        <p:cTn id="12"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p:tgtEl>
                                          <p:spTgt spid="3">
                                            <p:txEl>
                                              <p:pRg st="1" end="1"/>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1" end="1"/>
                                            </p:txEl>
                                          </p:spTgt>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
                                            <p:txEl>
                                              <p:pRg st="2" end="2"/>
                                            </p:txEl>
                                          </p:spTgt>
                                        </p:tgtEl>
                                      </p:cBhvr>
                                    </p:animEffect>
                                    <p:anim calcmode="lin" valueType="num">
                                      <p:cBhvr>
                                        <p:cTn id="17"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p:tgtEl>
                                          <p:spTgt spid="3">
                                            <p:txEl>
                                              <p:pRg st="2" end="2"/>
                                            </p:txEl>
                                          </p:spTgt>
                                        </p:tgtEl>
                                        <p:attrNameLst>
                                          <p:attrName>ppt_y</p:attrName>
                                        </p:attrNameLst>
                                      </p:cBhvr>
                                      <p:tavLst>
                                        <p:tav tm="0">
                                          <p:val>
                                            <p:strVal val="ppt_y"/>
                                          </p:val>
                                        </p:tav>
                                        <p:tav tm="100000">
                                          <p:val>
                                            <p:strVal val="ppt_y+.1"/>
                                          </p:val>
                                        </p:tav>
                                      </p:tavLst>
                                    </p:anim>
                                    <p:set>
                                      <p:cBhvr>
                                        <p:cTn id="19"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DC1-AEA0-8727-3550-5A31C51C5391}"/>
              </a:ext>
            </a:extLst>
          </p:cNvPr>
          <p:cNvSpPr>
            <a:spLocks noGrp="1"/>
          </p:cNvSpPr>
          <p:nvPr>
            <p:ph type="title"/>
          </p:nvPr>
        </p:nvSpPr>
        <p:spPr/>
        <p:txBody>
          <a:bodyPr/>
          <a:lstStyle/>
          <a:p>
            <a:r>
              <a:rPr lang="en-IN" dirty="0"/>
              <a:t>WHICH MODEL AND WHY?</a:t>
            </a:r>
          </a:p>
        </p:txBody>
      </p:sp>
      <p:sp>
        <p:nvSpPr>
          <p:cNvPr id="3" name="Content Placeholder 2">
            <a:extLst>
              <a:ext uri="{FF2B5EF4-FFF2-40B4-BE49-F238E27FC236}">
                <a16:creationId xmlns:a16="http://schemas.microsoft.com/office/drawing/2014/main" id="{B68A17AE-6B2C-8489-DA2E-5BD8C52DEF9F}"/>
              </a:ext>
            </a:extLst>
          </p:cNvPr>
          <p:cNvSpPr>
            <a:spLocks noGrp="1"/>
          </p:cNvSpPr>
          <p:nvPr>
            <p:ph idx="1"/>
          </p:nvPr>
        </p:nvSpPr>
        <p:spPr/>
        <p:txBody>
          <a:bodyPr/>
          <a:lstStyle/>
          <a:p>
            <a:r>
              <a:rPr lang="en-IN" dirty="0"/>
              <a:t>We choose to build the linear regression model for our MODEL BUILDING process.</a:t>
            </a:r>
          </a:p>
          <a:p>
            <a:r>
              <a:rPr lang="en-IN" dirty="0"/>
              <a:t>Linear regression is used because our data is linearly dependent on the other variables so the best option is Linear Regression</a:t>
            </a:r>
          </a:p>
          <a:p>
            <a:r>
              <a:rPr lang="en-IN" dirty="0"/>
              <a:t>In linear regression based on the variables and the dependencies of the variables the model predicts the outcome</a:t>
            </a:r>
          </a:p>
        </p:txBody>
      </p:sp>
      <p:sp>
        <p:nvSpPr>
          <p:cNvPr id="4" name="Date Placeholder 3">
            <a:extLst>
              <a:ext uri="{FF2B5EF4-FFF2-40B4-BE49-F238E27FC236}">
                <a16:creationId xmlns:a16="http://schemas.microsoft.com/office/drawing/2014/main" id="{5E5CAA98-3026-9AB6-F449-62304CBB249D}"/>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FE1DB11-D096-C541-F475-2FA648B85619}"/>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F58F64E-D876-011E-BEF9-B69FB5FC9EDD}"/>
              </a:ext>
            </a:extLst>
          </p:cNvPr>
          <p:cNvSpPr>
            <a:spLocks noGrp="1"/>
          </p:cNvSpPr>
          <p:nvPr>
            <p:ph type="sldNum" sz="quarter" idx="4"/>
          </p:nvPr>
        </p:nvSpPr>
        <p:spPr/>
        <p:txBody>
          <a:bodyPr/>
          <a:lstStyle/>
          <a:p>
            <a:fld id="{AE208ADF-3ADD-483D-A721-14E3EEE2C135}" type="slidenum">
              <a:rPr lang="en-US" smtClean="0"/>
              <a:pPr/>
              <a:t>20</a:t>
            </a:fld>
            <a:endParaRPr lang="en-US" dirty="0"/>
          </a:p>
        </p:txBody>
      </p:sp>
    </p:spTree>
    <p:extLst>
      <p:ext uri="{BB962C8B-B14F-4D97-AF65-F5344CB8AC3E}">
        <p14:creationId xmlns:p14="http://schemas.microsoft.com/office/powerpoint/2010/main" val="313211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FBBD-FB4C-18F3-9AAD-A0D70E326F50}"/>
              </a:ext>
            </a:extLst>
          </p:cNvPr>
          <p:cNvSpPr>
            <a:spLocks noGrp="1"/>
          </p:cNvSpPr>
          <p:nvPr>
            <p:ph type="title"/>
          </p:nvPr>
        </p:nvSpPr>
        <p:spPr/>
        <p:txBody>
          <a:bodyPr/>
          <a:lstStyle/>
          <a:p>
            <a:r>
              <a:rPr lang="en-IN" dirty="0"/>
              <a:t>LINEAR REGRESSION MODEL</a:t>
            </a:r>
          </a:p>
        </p:txBody>
      </p:sp>
      <p:pic>
        <p:nvPicPr>
          <p:cNvPr id="8" name="Content Placeholder 7">
            <a:extLst>
              <a:ext uri="{FF2B5EF4-FFF2-40B4-BE49-F238E27FC236}">
                <a16:creationId xmlns:a16="http://schemas.microsoft.com/office/drawing/2014/main" id="{4F52158E-4687-431C-050F-992DAD523733}"/>
              </a:ext>
            </a:extLst>
          </p:cNvPr>
          <p:cNvPicPr>
            <a:picLocks noGrp="1" noChangeAspect="1"/>
          </p:cNvPicPr>
          <p:nvPr>
            <p:ph idx="1"/>
          </p:nvPr>
        </p:nvPicPr>
        <p:blipFill>
          <a:blip r:embed="rId2"/>
          <a:stretch>
            <a:fillRect/>
          </a:stretch>
        </p:blipFill>
        <p:spPr>
          <a:xfrm>
            <a:off x="3337105" y="2338633"/>
            <a:ext cx="5273497" cy="1897544"/>
          </a:xfrm>
        </p:spPr>
      </p:pic>
      <p:sp>
        <p:nvSpPr>
          <p:cNvPr id="4" name="Date Placeholder 3">
            <a:extLst>
              <a:ext uri="{FF2B5EF4-FFF2-40B4-BE49-F238E27FC236}">
                <a16:creationId xmlns:a16="http://schemas.microsoft.com/office/drawing/2014/main" id="{EE717940-C9EF-0AF8-757C-D9A53299AA90}"/>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A3E71B0-4D21-0DE7-5AE7-7CFC628DE359}"/>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8D11E280-48B6-557C-731F-C8C656382EE9}"/>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TextBox 8">
            <a:extLst>
              <a:ext uri="{FF2B5EF4-FFF2-40B4-BE49-F238E27FC236}">
                <a16:creationId xmlns:a16="http://schemas.microsoft.com/office/drawing/2014/main" id="{1DCD14ED-91C7-5406-1982-6CF0852215FD}"/>
              </a:ext>
            </a:extLst>
          </p:cNvPr>
          <p:cNvSpPr txBox="1"/>
          <p:nvPr/>
        </p:nvSpPr>
        <p:spPr>
          <a:xfrm>
            <a:off x="1920096" y="5122606"/>
            <a:ext cx="8502098" cy="646331"/>
          </a:xfrm>
          <a:prstGeom prst="rect">
            <a:avLst/>
          </a:prstGeom>
          <a:noFill/>
        </p:spPr>
        <p:txBody>
          <a:bodyPr wrap="square" rtlCol="0">
            <a:spAutoFit/>
          </a:bodyPr>
          <a:lstStyle/>
          <a:p>
            <a:r>
              <a:rPr lang="en-IN" dirty="0"/>
              <a:t>WE IMPORTED THE LINEAR REGRESSON MODEL DIRECTLY FROM THE SKLEARN LINEAR MODEL</a:t>
            </a:r>
          </a:p>
        </p:txBody>
      </p:sp>
    </p:spTree>
    <p:extLst>
      <p:ext uri="{BB962C8B-B14F-4D97-AF65-F5344CB8AC3E}">
        <p14:creationId xmlns:p14="http://schemas.microsoft.com/office/powerpoint/2010/main" val="372622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8ADB-60C3-C41B-93F1-85C7ECC1920C}"/>
              </a:ext>
            </a:extLst>
          </p:cNvPr>
          <p:cNvSpPr>
            <a:spLocks noGrp="1"/>
          </p:cNvSpPr>
          <p:nvPr>
            <p:ph type="title"/>
          </p:nvPr>
        </p:nvSpPr>
        <p:spPr>
          <a:xfrm>
            <a:off x="710240" y="337963"/>
            <a:ext cx="10515600" cy="819738"/>
          </a:xfrm>
        </p:spPr>
        <p:txBody>
          <a:bodyPr/>
          <a:lstStyle/>
          <a:p>
            <a:r>
              <a:rPr lang="en-IN" dirty="0"/>
              <a:t>PREDICTIONS</a:t>
            </a:r>
          </a:p>
        </p:txBody>
      </p:sp>
      <p:pic>
        <p:nvPicPr>
          <p:cNvPr id="8" name="Content Placeholder 7">
            <a:extLst>
              <a:ext uri="{FF2B5EF4-FFF2-40B4-BE49-F238E27FC236}">
                <a16:creationId xmlns:a16="http://schemas.microsoft.com/office/drawing/2014/main" id="{BC499458-7ED4-DF79-812D-3A34991C8B4C}"/>
              </a:ext>
            </a:extLst>
          </p:cNvPr>
          <p:cNvPicPr>
            <a:picLocks noGrp="1" noChangeAspect="1"/>
          </p:cNvPicPr>
          <p:nvPr>
            <p:ph idx="1"/>
          </p:nvPr>
        </p:nvPicPr>
        <p:blipFill>
          <a:blip r:embed="rId2"/>
          <a:stretch>
            <a:fillRect/>
          </a:stretch>
        </p:blipFill>
        <p:spPr>
          <a:xfrm>
            <a:off x="2819116" y="1157701"/>
            <a:ext cx="6553768" cy="4077053"/>
          </a:xfrm>
        </p:spPr>
      </p:pic>
      <p:sp>
        <p:nvSpPr>
          <p:cNvPr id="4" name="Date Placeholder 3">
            <a:extLst>
              <a:ext uri="{FF2B5EF4-FFF2-40B4-BE49-F238E27FC236}">
                <a16:creationId xmlns:a16="http://schemas.microsoft.com/office/drawing/2014/main" id="{F30AF5E6-0701-ABEA-B443-34697E4173E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FE3246D-CAFF-0E8D-645A-3BEA555E3E2B}"/>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F4F5774-24E9-C1DF-02FF-E592D98F5D0D}"/>
              </a:ext>
            </a:extLst>
          </p:cNvPr>
          <p:cNvSpPr>
            <a:spLocks noGrp="1"/>
          </p:cNvSpPr>
          <p:nvPr>
            <p:ph type="sldNum" sz="quarter" idx="4"/>
          </p:nvPr>
        </p:nvSpPr>
        <p:spPr/>
        <p:txBody>
          <a:bodyPr/>
          <a:lstStyle/>
          <a:p>
            <a:fld id="{AE208ADF-3ADD-483D-A721-14E3EEE2C135}" type="slidenum">
              <a:rPr lang="en-US" smtClean="0"/>
              <a:pPr/>
              <a:t>22</a:t>
            </a:fld>
            <a:endParaRPr lang="en-US" dirty="0"/>
          </a:p>
        </p:txBody>
      </p:sp>
      <p:sp>
        <p:nvSpPr>
          <p:cNvPr id="10" name="TextBox 9">
            <a:extLst>
              <a:ext uri="{FF2B5EF4-FFF2-40B4-BE49-F238E27FC236}">
                <a16:creationId xmlns:a16="http://schemas.microsoft.com/office/drawing/2014/main" id="{F802F69C-0694-0CB1-79AE-0F3A944B1B69}"/>
              </a:ext>
            </a:extLst>
          </p:cNvPr>
          <p:cNvSpPr txBox="1"/>
          <p:nvPr/>
        </p:nvSpPr>
        <p:spPr>
          <a:xfrm>
            <a:off x="2054942" y="5633884"/>
            <a:ext cx="8636165" cy="369332"/>
          </a:xfrm>
          <a:prstGeom prst="rect">
            <a:avLst/>
          </a:prstGeom>
          <a:noFill/>
        </p:spPr>
        <p:txBody>
          <a:bodyPr wrap="square" rtlCol="0">
            <a:spAutoFit/>
          </a:bodyPr>
          <a:lstStyle/>
          <a:p>
            <a:r>
              <a:rPr lang="en-IN" dirty="0"/>
              <a:t>THESE ARE THE PREDICTIONS THAT WE GOT FOR THE TESTING DATA.</a:t>
            </a:r>
          </a:p>
        </p:txBody>
      </p:sp>
    </p:spTree>
    <p:extLst>
      <p:ext uri="{BB962C8B-B14F-4D97-AF65-F5344CB8AC3E}">
        <p14:creationId xmlns:p14="http://schemas.microsoft.com/office/powerpoint/2010/main" val="129953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329C-5046-EF36-4CF8-11615E463240}"/>
              </a:ext>
            </a:extLst>
          </p:cNvPr>
          <p:cNvSpPr>
            <a:spLocks noGrp="1"/>
          </p:cNvSpPr>
          <p:nvPr>
            <p:ph type="title"/>
          </p:nvPr>
        </p:nvSpPr>
        <p:spPr/>
        <p:txBody>
          <a:bodyPr/>
          <a:lstStyle/>
          <a:p>
            <a:r>
              <a:rPr lang="en-IN" dirty="0"/>
              <a:t>PERFORMANCE METRICES</a:t>
            </a:r>
          </a:p>
        </p:txBody>
      </p:sp>
      <p:pic>
        <p:nvPicPr>
          <p:cNvPr id="8" name="Content Placeholder 7">
            <a:extLst>
              <a:ext uri="{FF2B5EF4-FFF2-40B4-BE49-F238E27FC236}">
                <a16:creationId xmlns:a16="http://schemas.microsoft.com/office/drawing/2014/main" id="{2DAD175D-A64A-CD30-FDC4-7A262D5016E5}"/>
              </a:ext>
            </a:extLst>
          </p:cNvPr>
          <p:cNvPicPr>
            <a:picLocks noGrp="1" noChangeAspect="1"/>
          </p:cNvPicPr>
          <p:nvPr>
            <p:ph idx="1"/>
          </p:nvPr>
        </p:nvPicPr>
        <p:blipFill>
          <a:blip r:embed="rId2"/>
          <a:stretch>
            <a:fillRect/>
          </a:stretch>
        </p:blipFill>
        <p:spPr>
          <a:xfrm>
            <a:off x="3017253" y="1721493"/>
            <a:ext cx="6157494" cy="2895851"/>
          </a:xfrm>
        </p:spPr>
      </p:pic>
      <p:sp>
        <p:nvSpPr>
          <p:cNvPr id="4" name="Date Placeholder 3">
            <a:extLst>
              <a:ext uri="{FF2B5EF4-FFF2-40B4-BE49-F238E27FC236}">
                <a16:creationId xmlns:a16="http://schemas.microsoft.com/office/drawing/2014/main" id="{63959222-D98A-2638-3235-A8F513828FF2}"/>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C35C200-2BF3-BA44-73C5-4891264EF355}"/>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6C536C17-0EC5-4FDF-E0A1-BEC8222015E7}"/>
              </a:ext>
            </a:extLst>
          </p:cNvPr>
          <p:cNvSpPr>
            <a:spLocks noGrp="1"/>
          </p:cNvSpPr>
          <p:nvPr>
            <p:ph type="sldNum" sz="quarter" idx="4"/>
          </p:nvPr>
        </p:nvSpPr>
        <p:spPr/>
        <p:txBody>
          <a:bodyPr/>
          <a:lstStyle/>
          <a:p>
            <a:fld id="{AE208ADF-3ADD-483D-A721-14E3EEE2C135}" type="slidenum">
              <a:rPr lang="en-US" smtClean="0"/>
              <a:pPr/>
              <a:t>23</a:t>
            </a:fld>
            <a:endParaRPr lang="en-US" dirty="0"/>
          </a:p>
        </p:txBody>
      </p:sp>
      <p:sp>
        <p:nvSpPr>
          <p:cNvPr id="9" name="TextBox 8">
            <a:extLst>
              <a:ext uri="{FF2B5EF4-FFF2-40B4-BE49-F238E27FC236}">
                <a16:creationId xmlns:a16="http://schemas.microsoft.com/office/drawing/2014/main" id="{AA5CDA6D-9F0D-00DE-0269-BD5A15CDCC21}"/>
              </a:ext>
            </a:extLst>
          </p:cNvPr>
          <p:cNvSpPr txBox="1"/>
          <p:nvPr/>
        </p:nvSpPr>
        <p:spPr>
          <a:xfrm>
            <a:off x="1920096" y="4984955"/>
            <a:ext cx="930834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PERFORMANCE METRICES WE CHOOSE ARE MSE, MAE for checking the accuracy of model.</a:t>
            </a:r>
          </a:p>
          <a:p>
            <a:pPr marL="285750" indent="-285750">
              <a:buFont typeface="Arial" panose="020B0604020202020204" pitchFamily="34" charset="0"/>
              <a:buChar char="•"/>
            </a:pPr>
            <a:r>
              <a:rPr lang="en-IN" dirty="0"/>
              <a:t>We choose the MSE AND MAE instead of confusion matrix because in regression we predict number but not classify the output.</a:t>
            </a:r>
          </a:p>
        </p:txBody>
      </p:sp>
    </p:spTree>
    <p:extLst>
      <p:ext uri="{BB962C8B-B14F-4D97-AF65-F5344CB8AC3E}">
        <p14:creationId xmlns:p14="http://schemas.microsoft.com/office/powerpoint/2010/main" val="178103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2A69-82C1-64FF-CDF8-E08DBBD95DF0}"/>
              </a:ext>
            </a:extLst>
          </p:cNvPr>
          <p:cNvSpPr>
            <a:spLocks noGrp="1"/>
          </p:cNvSpPr>
          <p:nvPr>
            <p:ph type="title"/>
          </p:nvPr>
        </p:nvSpPr>
        <p:spPr/>
        <p:txBody>
          <a:bodyPr/>
          <a:lstStyle/>
          <a:p>
            <a:r>
              <a:rPr lang="en-IN" dirty="0"/>
              <a:t>THE OUTPUT VISUALIZATION</a:t>
            </a:r>
          </a:p>
        </p:txBody>
      </p:sp>
      <p:pic>
        <p:nvPicPr>
          <p:cNvPr id="8" name="Content Placeholder 7">
            <a:extLst>
              <a:ext uri="{FF2B5EF4-FFF2-40B4-BE49-F238E27FC236}">
                <a16:creationId xmlns:a16="http://schemas.microsoft.com/office/drawing/2014/main" id="{01A5822F-0E10-FBB3-D3E4-E1D8B70B9FD4}"/>
              </a:ext>
            </a:extLst>
          </p:cNvPr>
          <p:cNvPicPr>
            <a:picLocks noGrp="1" noChangeAspect="1"/>
          </p:cNvPicPr>
          <p:nvPr>
            <p:ph idx="1"/>
          </p:nvPr>
        </p:nvPicPr>
        <p:blipFill>
          <a:blip r:embed="rId2"/>
          <a:stretch>
            <a:fillRect/>
          </a:stretch>
        </p:blipFill>
        <p:spPr>
          <a:xfrm>
            <a:off x="2989488" y="1657330"/>
            <a:ext cx="5898391" cy="3063505"/>
          </a:xfrm>
        </p:spPr>
      </p:pic>
      <p:sp>
        <p:nvSpPr>
          <p:cNvPr id="4" name="Date Placeholder 3">
            <a:extLst>
              <a:ext uri="{FF2B5EF4-FFF2-40B4-BE49-F238E27FC236}">
                <a16:creationId xmlns:a16="http://schemas.microsoft.com/office/drawing/2014/main" id="{52A43352-F07D-A7C8-4865-1854E4ECE302}"/>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F08A030-F628-5C6A-FA72-B0C35B7F698F}"/>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54CCEE61-6C6A-9BF3-DD8A-9BAE1F28B0D9}"/>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TextBox 8">
            <a:extLst>
              <a:ext uri="{FF2B5EF4-FFF2-40B4-BE49-F238E27FC236}">
                <a16:creationId xmlns:a16="http://schemas.microsoft.com/office/drawing/2014/main" id="{05D70FEB-E45F-4DEB-3F74-EC8888A05FA7}"/>
              </a:ext>
            </a:extLst>
          </p:cNvPr>
          <p:cNvSpPr txBox="1"/>
          <p:nvPr/>
        </p:nvSpPr>
        <p:spPr>
          <a:xfrm>
            <a:off x="2989488" y="5353926"/>
            <a:ext cx="8554064" cy="369332"/>
          </a:xfrm>
          <a:prstGeom prst="rect">
            <a:avLst/>
          </a:prstGeom>
          <a:noFill/>
        </p:spPr>
        <p:txBody>
          <a:bodyPr wrap="square" rtlCol="0">
            <a:spAutoFit/>
          </a:bodyPr>
          <a:lstStyle/>
          <a:p>
            <a:r>
              <a:rPr lang="en-IN" dirty="0"/>
              <a:t>The above visualization represents the ERROR rate for the model.</a:t>
            </a:r>
          </a:p>
        </p:txBody>
      </p:sp>
    </p:spTree>
    <p:extLst>
      <p:ext uri="{BB962C8B-B14F-4D97-AF65-F5344CB8AC3E}">
        <p14:creationId xmlns:p14="http://schemas.microsoft.com/office/powerpoint/2010/main" val="3945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graphicFrame>
        <p:nvGraphicFramePr>
          <p:cNvPr id="4" name="object 3">
            <a:extLst>
              <a:ext uri="{FF2B5EF4-FFF2-40B4-BE49-F238E27FC236}">
                <a16:creationId xmlns:a16="http://schemas.microsoft.com/office/drawing/2014/main" id="{1D73A955-E86B-D83A-5E35-FF5BAE86873D}"/>
              </a:ext>
            </a:extLst>
          </p:cNvPr>
          <p:cNvGraphicFramePr/>
          <p:nvPr>
            <p:extLst>
              <p:ext uri="{D42A27DB-BD31-4B8C-83A1-F6EECF244321}">
                <p14:modId xmlns:p14="http://schemas.microsoft.com/office/powerpoint/2010/main" val="930047382"/>
              </p:ext>
            </p:extLst>
          </p:nvPr>
        </p:nvGraphicFramePr>
        <p:xfrm>
          <a:off x="853441" y="810228"/>
          <a:ext cx="10501324" cy="5289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06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4404667" y="849206"/>
            <a:ext cx="2993367" cy="899083"/>
          </a:xfrm>
        </p:spPr>
        <p:txBody>
          <a:bodyPr/>
          <a:lstStyle/>
          <a:p>
            <a:r>
              <a:rPr lang="en-US" dirty="0"/>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45164" y="1900962"/>
            <a:ext cx="10112375" cy="1954213"/>
          </a:xfrm>
        </p:spPr>
        <p:txBody>
          <a:bodyPr>
            <a:normAutofit fontScale="92500" lnSpcReduction="10000"/>
          </a:bodyPr>
          <a:lstStyle/>
          <a:p>
            <a:r>
              <a:rPr lang="en-US" dirty="0"/>
              <a:t>Fire can make   major   hazards  in this  hectic world.   All   buildings   and   vehicles   used   in   public transportation have fire prevention and fire protection systems   due  to   the   accelerated   number  in   the  fire incidents. Also, many of  the  firms   conduct   a mock fire drill in every occurrence of months to protect their employees   from   the  fire.</a:t>
            </a: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4160520"/>
            <a:ext cx="4067175" cy="2697480"/>
          </a:xfrm>
        </p:spPr>
      </p:pic>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20XX</a:t>
            </a:r>
          </a:p>
        </p:txBody>
      </p:sp>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67175" y="4160520"/>
            <a:ext cx="4133088" cy="2697480"/>
          </a:xfrm>
        </p:spPr>
      </p:pic>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328143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a:extLst>
              <a:ext uri="{FF2B5EF4-FFF2-40B4-BE49-F238E27FC236}">
                <a16:creationId xmlns:a16="http://schemas.microsoft.com/office/drawing/2014/main" id="{94DFB122-6D09-0717-3C5E-62EEB47A37DD}"/>
              </a:ext>
            </a:extLst>
          </p:cNvPr>
          <p:cNvSpPr>
            <a:spLocks noGrp="1"/>
          </p:cNvSpPr>
          <p:nvPr>
            <p:ph type="dt" sz="half" idx="10"/>
          </p:nvPr>
        </p:nvSpPr>
        <p:spPr>
          <a:xfrm>
            <a:off x="258792" y="6356350"/>
            <a:ext cx="3322608" cy="365125"/>
          </a:xfrm>
        </p:spPr>
        <p:txBody>
          <a:bodyPr/>
          <a:lstStyle/>
          <a:p>
            <a:pPr>
              <a:spcAft>
                <a:spcPts val="600"/>
              </a:spcAft>
            </a:pPr>
            <a:r>
              <a:rPr lang="en-US"/>
              <a:t>20XX</a:t>
            </a:r>
          </a:p>
        </p:txBody>
      </p:sp>
      <p:sp>
        <p:nvSpPr>
          <p:cNvPr id="13" name="Footer Placeholder 2">
            <a:extLst>
              <a:ext uri="{FF2B5EF4-FFF2-40B4-BE49-F238E27FC236}">
                <a16:creationId xmlns:a16="http://schemas.microsoft.com/office/drawing/2014/main" id="{D078BE9E-A818-DD8D-97CD-AA7B9DC000DC}"/>
              </a:ext>
            </a:extLst>
          </p:cNvPr>
          <p:cNvSpPr>
            <a:spLocks noGrp="1"/>
          </p:cNvSpPr>
          <p:nvPr>
            <p:ph type="ftr" sz="quarter" idx="11"/>
          </p:nvPr>
        </p:nvSpPr>
        <p:spPr>
          <a:xfrm>
            <a:off x="3581399" y="6356350"/>
            <a:ext cx="5029203" cy="365125"/>
          </a:xfrm>
        </p:spPr>
        <p:txBody>
          <a:bodyPr/>
          <a:lstStyle/>
          <a:p>
            <a:pPr>
              <a:spcAft>
                <a:spcPts val="600"/>
              </a:spcAft>
            </a:pPr>
            <a:r>
              <a:rPr lang="en-US"/>
              <a:t>Sample Text</a:t>
            </a:r>
          </a:p>
        </p:txBody>
      </p:sp>
      <p:sp>
        <p:nvSpPr>
          <p:cNvPr id="15" name="Slide Number Placeholder 3">
            <a:extLst>
              <a:ext uri="{FF2B5EF4-FFF2-40B4-BE49-F238E27FC236}">
                <a16:creationId xmlns:a16="http://schemas.microsoft.com/office/drawing/2014/main" id="{C906D84D-71FB-9DE3-9A1E-B7FFDEA2FF3C}"/>
              </a:ext>
            </a:extLst>
          </p:cNvPr>
          <p:cNvSpPr>
            <a:spLocks noGrp="1"/>
          </p:cNvSpPr>
          <p:nvPr>
            <p:ph type="sldNum" sz="quarter" idx="12"/>
          </p:nvPr>
        </p:nvSpPr>
        <p:spPr>
          <a:xfrm>
            <a:off x="10518474" y="6356350"/>
            <a:ext cx="1414733" cy="365125"/>
          </a:xfrm>
        </p:spPr>
        <p:txBody>
          <a:bodyPr/>
          <a:lstStyle/>
          <a:p>
            <a:pPr>
              <a:spcAft>
                <a:spcPts val="600"/>
              </a:spcAft>
            </a:pPr>
            <a:fld id="{AE208ADF-3ADD-483D-A721-14E3EEE2C135}" type="slidenum">
              <a:rPr lang="en-US" smtClean="0"/>
              <a:pPr>
                <a:spcAft>
                  <a:spcPts val="600"/>
                </a:spcAft>
              </a:pPr>
              <a:t>5</a:t>
            </a:fld>
            <a:endParaRPr lang="en-US"/>
          </a:p>
        </p:txBody>
      </p:sp>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684361" y="428903"/>
            <a:ext cx="3071005" cy="3051391"/>
          </a:xfrm>
        </p:spPr>
        <p:txBody>
          <a:bodyPr anchor="b">
            <a:normAutofit/>
          </a:bodyPr>
          <a:lstStyle/>
          <a:p>
            <a:r>
              <a:rPr lang="en-US">
                <a:solidFill>
                  <a:schemeClr val="tx2">
                    <a:alpha val="75000"/>
                  </a:schemeClr>
                </a:solidFill>
              </a:rPr>
              <a:t>REVIEW-I</a:t>
            </a:r>
          </a:p>
        </p:txBody>
      </p:sp>
      <p:sp>
        <p:nvSpPr>
          <p:cNvPr id="3" name="Subtitle 2">
            <a:extLst>
              <a:ext uri="{FF2B5EF4-FFF2-40B4-BE49-F238E27FC236}">
                <a16:creationId xmlns:a16="http://schemas.microsoft.com/office/drawing/2014/main" id="{70DAD0D3-3611-4738-8AC3-77B22099B278}"/>
              </a:ext>
            </a:extLst>
          </p:cNvPr>
          <p:cNvSpPr>
            <a:spLocks noGrp="1"/>
          </p:cNvSpPr>
          <p:nvPr>
            <p:ph type="subTitle" idx="1"/>
          </p:nvPr>
        </p:nvSpPr>
        <p:spPr>
          <a:xfrm>
            <a:off x="744876" y="5116529"/>
            <a:ext cx="2948684" cy="955497"/>
          </a:xfrm>
        </p:spPr>
        <p:txBody>
          <a:bodyPr>
            <a:normAutofit/>
          </a:bodyPr>
          <a:lstStyle/>
          <a:p>
            <a:r>
              <a:rPr lang="en-US" dirty="0"/>
              <a:t>EXPLORATORY DATA ANALYSIS</a:t>
            </a:r>
          </a:p>
        </p:txBody>
      </p:sp>
      <p:pic>
        <p:nvPicPr>
          <p:cNvPr id="6" name="Picture Placeholder 5" descr="A picture containing trees, outdoor, forest, nature, mist">
            <a:extLst>
              <a:ext uri="{FF2B5EF4-FFF2-40B4-BE49-F238E27FC236}">
                <a16:creationId xmlns:a16="http://schemas.microsoft.com/office/drawing/2014/main" id="{286EB37C-928B-4D9A-905B-8EA255EB14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9774" r="37526"/>
          <a:stretch/>
        </p:blipFill>
        <p:spPr>
          <a:xfrm>
            <a:off x="4383024" y="10"/>
            <a:ext cx="7808976" cy="6857990"/>
          </a:xfrm>
          <a:noFill/>
        </p:spPr>
      </p:pic>
    </p:spTree>
    <p:extLst>
      <p:ext uri="{BB962C8B-B14F-4D97-AF65-F5344CB8AC3E}">
        <p14:creationId xmlns:p14="http://schemas.microsoft.com/office/powerpoint/2010/main" val="47718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939DC80-3FAB-978C-A20A-07964EE4D638}"/>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A2449E5E-2FC9-879B-F679-3B9C6B4C495C}"/>
              </a:ext>
            </a:extLst>
          </p:cNvPr>
          <p:cNvSpPr>
            <a:spLocks noGrp="1"/>
          </p:cNvSpPr>
          <p:nvPr>
            <p:ph type="ftr" sz="quarter" idx="11"/>
          </p:nvPr>
        </p:nvSpPr>
        <p:spPr>
          <a:xfrm>
            <a:off x="3581399" y="6356350"/>
            <a:ext cx="5029203" cy="365125"/>
          </a:xfrm>
        </p:spPr>
        <p:txBody>
          <a:bodyPr anchor="ctr">
            <a:normAutofit/>
          </a:bodyPr>
          <a:lstStyle/>
          <a:p>
            <a:pPr>
              <a:spcAft>
                <a:spcPts val="600"/>
              </a:spcAft>
            </a:pPr>
            <a:r>
              <a:rPr lang="en-US"/>
              <a:t>Sample Text</a:t>
            </a:r>
          </a:p>
        </p:txBody>
      </p:sp>
      <p:sp>
        <p:nvSpPr>
          <p:cNvPr id="9" name="Slide Number Placeholder 8">
            <a:extLst>
              <a:ext uri="{FF2B5EF4-FFF2-40B4-BE49-F238E27FC236}">
                <a16:creationId xmlns:a16="http://schemas.microsoft.com/office/drawing/2014/main" id="{0478BFC3-8E5C-799D-4D0D-1EEAC5C1897C}"/>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6</a:t>
            </a:fld>
            <a:endParaRPr lang="en-US"/>
          </a:p>
        </p:txBody>
      </p:sp>
      <p:sp>
        <p:nvSpPr>
          <p:cNvPr id="2" name="Title 1">
            <a:extLst>
              <a:ext uri="{FF2B5EF4-FFF2-40B4-BE49-F238E27FC236}">
                <a16:creationId xmlns:a16="http://schemas.microsoft.com/office/drawing/2014/main" id="{36107E43-3B89-1DAC-4E2C-546CCDFA057A}"/>
              </a:ext>
            </a:extLst>
          </p:cNvPr>
          <p:cNvSpPr>
            <a:spLocks noGrp="1"/>
          </p:cNvSpPr>
          <p:nvPr>
            <p:ph type="ctrTitle"/>
          </p:nvPr>
        </p:nvSpPr>
        <p:spPr>
          <a:xfrm>
            <a:off x="684361" y="428903"/>
            <a:ext cx="3071005" cy="3051391"/>
          </a:xfrm>
        </p:spPr>
        <p:txBody>
          <a:bodyPr anchor="b">
            <a:normAutofit/>
          </a:bodyPr>
          <a:lstStyle/>
          <a:p>
            <a:r>
              <a:rPr lang="en-US">
                <a:solidFill>
                  <a:schemeClr val="tx2">
                    <a:alpha val="75000"/>
                  </a:schemeClr>
                </a:solidFill>
              </a:rPr>
              <a:t>ATTRIBUTE TABLE</a:t>
            </a:r>
            <a:endParaRPr lang="en-IN">
              <a:solidFill>
                <a:schemeClr val="tx2">
                  <a:alpha val="75000"/>
                </a:schemeClr>
              </a:solidFill>
            </a:endParaRPr>
          </a:p>
        </p:txBody>
      </p:sp>
      <p:sp>
        <p:nvSpPr>
          <p:cNvPr id="16" name="Subtitle 5">
            <a:extLst>
              <a:ext uri="{FF2B5EF4-FFF2-40B4-BE49-F238E27FC236}">
                <a16:creationId xmlns:a16="http://schemas.microsoft.com/office/drawing/2014/main" id="{E97BF654-0C0C-7F66-F1DC-0FED9853CF7D}"/>
              </a:ext>
            </a:extLst>
          </p:cNvPr>
          <p:cNvSpPr>
            <a:spLocks noGrp="1"/>
          </p:cNvSpPr>
          <p:nvPr>
            <p:ph type="subTitle" idx="1"/>
          </p:nvPr>
        </p:nvSpPr>
        <p:spPr>
          <a:xfrm>
            <a:off x="558559" y="4504758"/>
            <a:ext cx="3322608" cy="955497"/>
          </a:xfrm>
        </p:spPr>
        <p:txBody>
          <a:bodyPr>
            <a:normAutofit fontScale="85000" lnSpcReduction="20000"/>
          </a:bodyPr>
          <a:lstStyle/>
          <a:p>
            <a:r>
              <a:rPr lang="en-US" dirty="0"/>
              <a:t>WE HAVE 13 ATTRIBUTES IN OUR DATASET</a:t>
            </a:r>
          </a:p>
        </p:txBody>
      </p:sp>
      <p:pic>
        <p:nvPicPr>
          <p:cNvPr id="11" name="Picture 10">
            <a:extLst>
              <a:ext uri="{FF2B5EF4-FFF2-40B4-BE49-F238E27FC236}">
                <a16:creationId xmlns:a16="http://schemas.microsoft.com/office/drawing/2014/main" id="{1DE9FA3D-D3C2-1887-0E76-E39A26BAE45A}"/>
              </a:ext>
            </a:extLst>
          </p:cNvPr>
          <p:cNvPicPr>
            <a:picLocks noChangeAspect="1"/>
          </p:cNvPicPr>
          <p:nvPr/>
        </p:nvPicPr>
        <p:blipFill>
          <a:blip r:embed="rId2"/>
          <a:stretch>
            <a:fillRect/>
          </a:stretch>
        </p:blipFill>
        <p:spPr>
          <a:xfrm>
            <a:off x="4383024" y="2003862"/>
            <a:ext cx="7808976" cy="2850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32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20XX</a:t>
            </a:r>
            <a:endParaRPr lang="en-US"/>
          </a:p>
        </p:txBody>
      </p:sp>
      <p:sp>
        <p:nvSpPr>
          <p:cNvPr id="21" name="Footer Placeholder 20">
            <a:extLst>
              <a:ext uri="{FF2B5EF4-FFF2-40B4-BE49-F238E27FC236}">
                <a16:creationId xmlns:a16="http://schemas.microsoft.com/office/drawing/2014/main" id="{17ACCFE4-6616-458B-9535-BD522C934CA3}"/>
              </a:ext>
            </a:extLst>
          </p:cNvPr>
          <p:cNvSpPr>
            <a:spLocks noGrp="1"/>
          </p:cNvSpPr>
          <p:nvPr>
            <p:ph type="ftr" sz="quarter" idx="11"/>
          </p:nvPr>
        </p:nvSpPr>
        <p:spPr>
          <a:xfrm>
            <a:off x="3581399" y="6356350"/>
            <a:ext cx="5029203" cy="365125"/>
          </a:xfrm>
        </p:spPr>
        <p:txBody>
          <a:bodyPr anchor="ctr">
            <a:normAutofit/>
          </a:bodyPr>
          <a:lstStyle/>
          <a:p>
            <a:pPr>
              <a:spcAft>
                <a:spcPts val="600"/>
              </a:spcAft>
            </a:pPr>
            <a:r>
              <a:rPr lang="en-US" dirty="0"/>
              <a:t>Sample Text</a:t>
            </a:r>
            <a:endParaRPr lang="en-US"/>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7</a:t>
            </a:fld>
            <a:endParaRPr lang="en-US"/>
          </a:p>
        </p:txBody>
      </p:sp>
      <p:sp>
        <p:nvSpPr>
          <p:cNvPr id="2" name="Title 1">
            <a:extLst>
              <a:ext uri="{FF2B5EF4-FFF2-40B4-BE49-F238E27FC236}">
                <a16:creationId xmlns:a16="http://schemas.microsoft.com/office/drawing/2014/main" id="{CE78D09F-B3D9-43B0-A67F-A687A64D3DAD}"/>
              </a:ext>
            </a:extLst>
          </p:cNvPr>
          <p:cNvSpPr>
            <a:spLocks noGrp="1"/>
          </p:cNvSpPr>
          <p:nvPr>
            <p:ph type="ctrTitle"/>
          </p:nvPr>
        </p:nvSpPr>
        <p:spPr>
          <a:xfrm>
            <a:off x="695378" y="649240"/>
            <a:ext cx="3071005" cy="3051391"/>
          </a:xfrm>
        </p:spPr>
        <p:txBody>
          <a:bodyPr anchor="b">
            <a:normAutofit/>
          </a:bodyPr>
          <a:lstStyle/>
          <a:p>
            <a:r>
              <a:rPr lang="en-US" sz="2500" dirty="0">
                <a:solidFill>
                  <a:schemeClr val="tx2">
                    <a:alpha val="75000"/>
                  </a:schemeClr>
                </a:solidFill>
              </a:rPr>
              <a:t>DATA VISUALIZATION</a:t>
            </a:r>
            <a:br>
              <a:rPr lang="en-US" sz="2500" dirty="0">
                <a:solidFill>
                  <a:schemeClr val="tx2">
                    <a:alpha val="75000"/>
                  </a:schemeClr>
                </a:solidFill>
              </a:rPr>
            </a:br>
            <a:r>
              <a:rPr lang="en-US" sz="2500" dirty="0">
                <a:solidFill>
                  <a:schemeClr val="tx2">
                    <a:alpha val="75000"/>
                  </a:schemeClr>
                </a:solidFill>
              </a:rPr>
              <a:t>USING GRAPHICAL REPRESENTATIONS</a:t>
            </a:r>
          </a:p>
        </p:txBody>
      </p:sp>
      <p:pic>
        <p:nvPicPr>
          <p:cNvPr id="24" name="Picture 23" descr="3D abstract blue and gold cube illustration">
            <a:extLst>
              <a:ext uri="{FF2B5EF4-FFF2-40B4-BE49-F238E27FC236}">
                <a16:creationId xmlns:a16="http://schemas.microsoft.com/office/drawing/2014/main" id="{20750B24-2FED-D0E7-529D-021F8DE98A5F}"/>
              </a:ext>
            </a:extLst>
          </p:cNvPr>
          <p:cNvPicPr>
            <a:picLocks noChangeAspect="1"/>
          </p:cNvPicPr>
          <p:nvPr/>
        </p:nvPicPr>
        <p:blipFill rotWithShape="1">
          <a:blip r:embed="rId2"/>
          <a:srcRect l="7405" r="24275"/>
          <a:stretch/>
        </p:blipFill>
        <p:spPr>
          <a:xfrm>
            <a:off x="4383024" y="10"/>
            <a:ext cx="7808976" cy="6857990"/>
          </a:xfrm>
          <a:prstGeom prst="rect">
            <a:avLst/>
          </a:prstGeom>
          <a:noFill/>
        </p:spPr>
      </p:pic>
    </p:spTree>
    <p:extLst>
      <p:ext uri="{BB962C8B-B14F-4D97-AF65-F5344CB8AC3E}">
        <p14:creationId xmlns:p14="http://schemas.microsoft.com/office/powerpoint/2010/main" val="157393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363D-115D-0F0A-0BBA-AEA09662177F}"/>
              </a:ext>
            </a:extLst>
          </p:cNvPr>
          <p:cNvSpPr>
            <a:spLocks noGrp="1"/>
          </p:cNvSpPr>
          <p:nvPr>
            <p:ph type="title"/>
          </p:nvPr>
        </p:nvSpPr>
        <p:spPr>
          <a:xfrm>
            <a:off x="838200" y="662427"/>
            <a:ext cx="10515600" cy="819738"/>
          </a:xfrm>
        </p:spPr>
        <p:txBody>
          <a:bodyPr anchor="ctr">
            <a:normAutofit/>
          </a:bodyPr>
          <a:lstStyle/>
          <a:p>
            <a:r>
              <a:rPr lang="en-US" sz="3700" dirty="0"/>
              <a:t>BAR GRAPH TELLS US ABOUT TEMPERATURES</a:t>
            </a:r>
            <a:endParaRPr lang="en-IN" sz="3700" dirty="0"/>
          </a:p>
        </p:txBody>
      </p:sp>
      <p:pic>
        <p:nvPicPr>
          <p:cNvPr id="12" name="Picture 11" descr="Chart, histogram&#10;&#10;Description automatically generated">
            <a:extLst>
              <a:ext uri="{FF2B5EF4-FFF2-40B4-BE49-F238E27FC236}">
                <a16:creationId xmlns:a16="http://schemas.microsoft.com/office/drawing/2014/main" id="{A145D28B-1199-2C25-5C12-9269DEC62F2B}"/>
              </a:ext>
            </a:extLst>
          </p:cNvPr>
          <p:cNvPicPr>
            <a:picLocks noChangeAspect="1"/>
          </p:cNvPicPr>
          <p:nvPr/>
        </p:nvPicPr>
        <p:blipFill>
          <a:blip r:embed="rId2"/>
          <a:stretch>
            <a:fillRect/>
          </a:stretch>
        </p:blipFill>
        <p:spPr>
          <a:xfrm>
            <a:off x="2980518" y="1811756"/>
            <a:ext cx="6230963" cy="4190323"/>
          </a:xfrm>
          <a:prstGeom prst="rect">
            <a:avLst/>
          </a:prstGeom>
          <a:noFill/>
        </p:spPr>
      </p:pic>
      <p:sp>
        <p:nvSpPr>
          <p:cNvPr id="8" name="Date Placeholder 7">
            <a:extLst>
              <a:ext uri="{FF2B5EF4-FFF2-40B4-BE49-F238E27FC236}">
                <a16:creationId xmlns:a16="http://schemas.microsoft.com/office/drawing/2014/main" id="{F920CE3A-7D84-26F6-41ED-C4B4C5730B41}"/>
              </a:ext>
            </a:extLst>
          </p:cNvPr>
          <p:cNvSpPr>
            <a:spLocks noGrp="1"/>
          </p:cNvSpPr>
          <p:nvPr>
            <p:ph type="dt" sz="half" idx="2"/>
          </p:nvPr>
        </p:nvSpPr>
        <p:spPr>
          <a:xfrm>
            <a:off x="258792" y="6356350"/>
            <a:ext cx="3322608" cy="365125"/>
          </a:xfrm>
        </p:spPr>
        <p:txBody>
          <a:bodyPr anchor="ctr">
            <a:normAutofit/>
          </a:bodyPr>
          <a:lstStyle/>
          <a:p>
            <a:pPr>
              <a:spcAft>
                <a:spcPts val="600"/>
              </a:spcAft>
            </a:pPr>
            <a:r>
              <a:rPr lang="en-US"/>
              <a:t>20XX</a:t>
            </a:r>
          </a:p>
        </p:txBody>
      </p:sp>
      <p:sp>
        <p:nvSpPr>
          <p:cNvPr id="9" name="Footer Placeholder 8">
            <a:extLst>
              <a:ext uri="{FF2B5EF4-FFF2-40B4-BE49-F238E27FC236}">
                <a16:creationId xmlns:a16="http://schemas.microsoft.com/office/drawing/2014/main" id="{F081DD31-4EE4-748B-4C33-E3B2F37D7994}"/>
              </a:ext>
            </a:extLst>
          </p:cNvPr>
          <p:cNvSpPr>
            <a:spLocks noGrp="1"/>
          </p:cNvSpPr>
          <p:nvPr>
            <p:ph type="ftr" sz="quarter" idx="3"/>
          </p:nvPr>
        </p:nvSpPr>
        <p:spPr>
          <a:xfrm>
            <a:off x="3581399" y="6356350"/>
            <a:ext cx="5029203" cy="365125"/>
          </a:xfrm>
        </p:spPr>
        <p:txBody>
          <a:bodyPr anchor="ctr">
            <a:normAutofit/>
          </a:bodyPr>
          <a:lstStyle/>
          <a:p>
            <a:pPr>
              <a:spcAft>
                <a:spcPts val="600"/>
              </a:spcAft>
            </a:pPr>
            <a:r>
              <a:rPr lang="en-US"/>
              <a:t>Sample Text</a:t>
            </a:r>
          </a:p>
        </p:txBody>
      </p:sp>
      <p:sp>
        <p:nvSpPr>
          <p:cNvPr id="10" name="Slide Number Placeholder 9">
            <a:extLst>
              <a:ext uri="{FF2B5EF4-FFF2-40B4-BE49-F238E27FC236}">
                <a16:creationId xmlns:a16="http://schemas.microsoft.com/office/drawing/2014/main" id="{E93E557C-9D1F-C053-674B-768C72114716}"/>
              </a:ext>
            </a:extLst>
          </p:cNvPr>
          <p:cNvSpPr>
            <a:spLocks noGrp="1"/>
          </p:cNvSpPr>
          <p:nvPr>
            <p:ph type="sldNum" sz="quarter" idx="4"/>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8</a:t>
            </a:fld>
            <a:endParaRPr lang="en-US"/>
          </a:p>
        </p:txBody>
      </p:sp>
    </p:spTree>
    <p:extLst>
      <p:ext uri="{BB962C8B-B14F-4D97-AF65-F5344CB8AC3E}">
        <p14:creationId xmlns:p14="http://schemas.microsoft.com/office/powerpoint/2010/main" val="107393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363D-115D-0F0A-0BBA-AEA09662177F}"/>
              </a:ext>
            </a:extLst>
          </p:cNvPr>
          <p:cNvSpPr>
            <a:spLocks noGrp="1"/>
          </p:cNvSpPr>
          <p:nvPr>
            <p:ph type="ctrTitle"/>
          </p:nvPr>
        </p:nvSpPr>
        <p:spPr>
          <a:xfrm>
            <a:off x="653733" y="1679441"/>
            <a:ext cx="10890565" cy="589966"/>
          </a:xfrm>
        </p:spPr>
        <p:txBody>
          <a:bodyPr anchor="ctr">
            <a:normAutofit fontScale="90000"/>
          </a:bodyPr>
          <a:lstStyle/>
          <a:p>
            <a:pPr>
              <a:lnSpc>
                <a:spcPct val="90000"/>
              </a:lnSpc>
            </a:pPr>
            <a:r>
              <a:rPr lang="en-US" sz="3400" dirty="0"/>
              <a:t>BAR GRAPH TELLS US ABOUT COUNT OF FOREST FIRES</a:t>
            </a:r>
            <a:br>
              <a:rPr lang="en-US" sz="3400" dirty="0"/>
            </a:br>
            <a:endParaRPr lang="en-IN" sz="3400" dirty="0"/>
          </a:p>
        </p:txBody>
      </p:sp>
      <p:sp>
        <p:nvSpPr>
          <p:cNvPr id="16" name="Subtitle 2">
            <a:extLst>
              <a:ext uri="{FF2B5EF4-FFF2-40B4-BE49-F238E27FC236}">
                <a16:creationId xmlns:a16="http://schemas.microsoft.com/office/drawing/2014/main" id="{05D834F4-58B9-39C2-FCE9-1085DC1AFD47}"/>
              </a:ext>
            </a:extLst>
          </p:cNvPr>
          <p:cNvSpPr>
            <a:spLocks noGrp="1"/>
          </p:cNvSpPr>
          <p:nvPr>
            <p:ph type="subTitle" idx="1"/>
          </p:nvPr>
        </p:nvSpPr>
        <p:spPr>
          <a:xfrm>
            <a:off x="2165377" y="2632422"/>
            <a:ext cx="2307790" cy="292388"/>
          </a:xfrm>
        </p:spPr>
        <p:txBody>
          <a:bodyPr>
            <a:normAutofit fontScale="55000" lnSpcReduction="20000"/>
          </a:bodyPr>
          <a:lstStyle/>
          <a:p>
            <a:r>
              <a:rPr lang="en-US" dirty="0"/>
              <a:t>COUNT BASED ON DAYS</a:t>
            </a:r>
          </a:p>
        </p:txBody>
      </p:sp>
      <p:pic>
        <p:nvPicPr>
          <p:cNvPr id="11" name="Picture 10">
            <a:extLst>
              <a:ext uri="{FF2B5EF4-FFF2-40B4-BE49-F238E27FC236}">
                <a16:creationId xmlns:a16="http://schemas.microsoft.com/office/drawing/2014/main" id="{2A56207E-CBC1-4D41-98DE-B01CCDA271B4}"/>
              </a:ext>
            </a:extLst>
          </p:cNvPr>
          <p:cNvPicPr>
            <a:picLocks noChangeAspect="1"/>
          </p:cNvPicPr>
          <p:nvPr/>
        </p:nvPicPr>
        <p:blipFill>
          <a:blip r:embed="rId2"/>
          <a:stretch>
            <a:fillRect/>
          </a:stretch>
        </p:blipFill>
        <p:spPr>
          <a:xfrm>
            <a:off x="1756370" y="3063240"/>
            <a:ext cx="3125804" cy="3154680"/>
          </a:xfrm>
          <a:prstGeom prst="rect">
            <a:avLst/>
          </a:prstGeom>
          <a:noFill/>
        </p:spPr>
      </p:pic>
      <p:pic>
        <p:nvPicPr>
          <p:cNvPr id="6" name="Picture 5">
            <a:extLst>
              <a:ext uri="{FF2B5EF4-FFF2-40B4-BE49-F238E27FC236}">
                <a16:creationId xmlns:a16="http://schemas.microsoft.com/office/drawing/2014/main" id="{E6E16DC7-4059-92FB-D321-D29D486A14A5}"/>
              </a:ext>
            </a:extLst>
          </p:cNvPr>
          <p:cNvPicPr>
            <a:picLocks noChangeAspect="1"/>
          </p:cNvPicPr>
          <p:nvPr/>
        </p:nvPicPr>
        <p:blipFill>
          <a:blip r:embed="rId3"/>
          <a:stretch>
            <a:fillRect/>
          </a:stretch>
        </p:blipFill>
        <p:spPr>
          <a:xfrm>
            <a:off x="7293808" y="3063240"/>
            <a:ext cx="3170031" cy="3154680"/>
          </a:xfrm>
          <a:prstGeom prst="rect">
            <a:avLst/>
          </a:prstGeom>
          <a:noFill/>
        </p:spPr>
      </p:pic>
      <p:sp>
        <p:nvSpPr>
          <p:cNvPr id="8" name="Date Placeholder 7">
            <a:extLst>
              <a:ext uri="{FF2B5EF4-FFF2-40B4-BE49-F238E27FC236}">
                <a16:creationId xmlns:a16="http://schemas.microsoft.com/office/drawing/2014/main" id="{F920CE3A-7D84-26F6-41ED-C4B4C5730B41}"/>
              </a:ext>
            </a:extLst>
          </p:cNvPr>
          <p:cNvSpPr>
            <a:spLocks noGrp="1"/>
          </p:cNvSpPr>
          <p:nvPr>
            <p:ph type="dt" sz="half" idx="2"/>
          </p:nvPr>
        </p:nvSpPr>
        <p:spPr>
          <a:xfrm>
            <a:off x="258792" y="6356350"/>
            <a:ext cx="3322608" cy="365125"/>
          </a:xfrm>
        </p:spPr>
        <p:txBody>
          <a:bodyPr anchor="ctr">
            <a:normAutofit/>
          </a:bodyPr>
          <a:lstStyle/>
          <a:p>
            <a:pPr>
              <a:spcAft>
                <a:spcPts val="600"/>
              </a:spcAft>
            </a:pPr>
            <a:r>
              <a:rPr lang="en-US"/>
              <a:t>20XX</a:t>
            </a:r>
          </a:p>
        </p:txBody>
      </p:sp>
      <p:sp>
        <p:nvSpPr>
          <p:cNvPr id="9" name="Footer Placeholder 8">
            <a:extLst>
              <a:ext uri="{FF2B5EF4-FFF2-40B4-BE49-F238E27FC236}">
                <a16:creationId xmlns:a16="http://schemas.microsoft.com/office/drawing/2014/main" id="{F081DD31-4EE4-748B-4C33-E3B2F37D7994}"/>
              </a:ext>
            </a:extLst>
          </p:cNvPr>
          <p:cNvSpPr>
            <a:spLocks noGrp="1"/>
          </p:cNvSpPr>
          <p:nvPr>
            <p:ph type="ftr" sz="quarter" idx="3"/>
          </p:nvPr>
        </p:nvSpPr>
        <p:spPr>
          <a:xfrm>
            <a:off x="3581399" y="6356350"/>
            <a:ext cx="5029203" cy="365125"/>
          </a:xfrm>
        </p:spPr>
        <p:txBody>
          <a:bodyPr anchor="ctr">
            <a:normAutofit/>
          </a:bodyPr>
          <a:lstStyle/>
          <a:p>
            <a:pPr>
              <a:spcAft>
                <a:spcPts val="600"/>
              </a:spcAft>
            </a:pPr>
            <a:r>
              <a:rPr lang="en-US"/>
              <a:t>Sample Text</a:t>
            </a:r>
          </a:p>
        </p:txBody>
      </p:sp>
      <p:sp>
        <p:nvSpPr>
          <p:cNvPr id="10" name="Slide Number Placeholder 9">
            <a:extLst>
              <a:ext uri="{FF2B5EF4-FFF2-40B4-BE49-F238E27FC236}">
                <a16:creationId xmlns:a16="http://schemas.microsoft.com/office/drawing/2014/main" id="{E93E557C-9D1F-C053-674B-768C72114716}"/>
              </a:ext>
            </a:extLst>
          </p:cNvPr>
          <p:cNvSpPr>
            <a:spLocks noGrp="1"/>
          </p:cNvSpPr>
          <p:nvPr>
            <p:ph type="sldNum" sz="quarter" idx="4"/>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9</a:t>
            </a:fld>
            <a:endParaRPr lang="en-US"/>
          </a:p>
        </p:txBody>
      </p:sp>
      <p:sp>
        <p:nvSpPr>
          <p:cNvPr id="13" name="TextBox 12">
            <a:extLst>
              <a:ext uri="{FF2B5EF4-FFF2-40B4-BE49-F238E27FC236}">
                <a16:creationId xmlns:a16="http://schemas.microsoft.com/office/drawing/2014/main" id="{65588409-65E5-5891-8F95-1A402453515D}"/>
              </a:ext>
            </a:extLst>
          </p:cNvPr>
          <p:cNvSpPr txBox="1"/>
          <p:nvPr/>
        </p:nvSpPr>
        <p:spPr>
          <a:xfrm>
            <a:off x="7718835" y="2701637"/>
            <a:ext cx="2440118" cy="292388"/>
          </a:xfrm>
          <a:prstGeom prst="rect">
            <a:avLst/>
          </a:prstGeom>
          <a:noFill/>
        </p:spPr>
        <p:txBody>
          <a:bodyPr wrap="square" rtlCol="0">
            <a:spAutoFit/>
          </a:bodyPr>
          <a:lstStyle/>
          <a:p>
            <a:r>
              <a:rPr lang="en-US" sz="1300" dirty="0"/>
              <a:t>COUNT BASED ON MONTH</a:t>
            </a:r>
            <a:endParaRPr lang="en-IN" sz="1300" dirty="0"/>
          </a:p>
        </p:txBody>
      </p:sp>
    </p:spTree>
    <p:extLst>
      <p:ext uri="{BB962C8B-B14F-4D97-AF65-F5344CB8AC3E}">
        <p14:creationId xmlns:p14="http://schemas.microsoft.com/office/powerpoint/2010/main" val="871909727"/>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114</TotalTime>
  <Words>520</Words>
  <Application>Microsoft Macintosh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Dante</vt:lpstr>
      <vt:lpstr>PineVTI</vt:lpstr>
      <vt:lpstr>FOREST FIRE DETECTION</vt:lpstr>
      <vt:lpstr>Team Details</vt:lpstr>
      <vt:lpstr>PowerPoint Presentation</vt:lpstr>
      <vt:lpstr>Introduction</vt:lpstr>
      <vt:lpstr>REVIEW-I</vt:lpstr>
      <vt:lpstr>ATTRIBUTE TABLE</vt:lpstr>
      <vt:lpstr>DATA VISUALIZATION USING GRAPHICAL REPRESENTATIONS</vt:lpstr>
      <vt:lpstr>BAR GRAPH TELLS US ABOUT TEMPERATURES</vt:lpstr>
      <vt:lpstr>BAR GRAPH TELLS US ABOUT COUNT OF FOREST FIRES </vt:lpstr>
      <vt:lpstr>HEAT MAP BASED ON THE CORRELATION MATRIX</vt:lpstr>
      <vt:lpstr>PowerPoint Presentation</vt:lpstr>
      <vt:lpstr>PowerPoint Presentation</vt:lpstr>
      <vt:lpstr>CHECKING FOR THE NULL VALUES</vt:lpstr>
      <vt:lpstr>PowerPoint Presentation</vt:lpstr>
      <vt:lpstr>PowerPoint Presentation</vt:lpstr>
      <vt:lpstr>ONE HOT ENCODING ON DATE_COLUMNS</vt:lpstr>
      <vt:lpstr>DROP UNWANTED COLUMNS</vt:lpstr>
      <vt:lpstr>MODEL  BUILDING</vt:lpstr>
      <vt:lpstr>SPLITTING THE DATASET</vt:lpstr>
      <vt:lpstr>WHICH MODEL AND WHY?</vt:lpstr>
      <vt:lpstr>LINEAR REGRESSION MODEL</vt:lpstr>
      <vt:lpstr>PREDICTIONS</vt:lpstr>
      <vt:lpstr>PERFORMANCE METRICES</vt:lpstr>
      <vt:lpstr>THE OUTPUT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dc:title>
  <dc:creator>MUNNANGI KARTIK REDDY</dc:creator>
  <cp:lastModifiedBy>Nohith Borusu</cp:lastModifiedBy>
  <cp:revision>6</cp:revision>
  <dcterms:created xsi:type="dcterms:W3CDTF">2022-12-24T06:34:50Z</dcterms:created>
  <dcterms:modified xsi:type="dcterms:W3CDTF">2023-05-03T08:29:44Z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