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9" r:id="rId3"/>
    <p:sldId id="268" r:id="rId4"/>
    <p:sldId id="274" r:id="rId5"/>
    <p:sldId id="275" r:id="rId6"/>
    <p:sldId id="277" r:id="rId7"/>
    <p:sldId id="278" r:id="rId8"/>
  </p:sldIdLst>
  <p:sldSz cx="12192000" cy="6858000"/>
  <p:notesSz cx="6858000" cy="9144000"/>
  <p:embeddedFontLst>
    <p:embeddedFont>
      <p:font typeface="메이플스토리" panose="020B0604020202020204" charset="-127"/>
      <p:regular r:id="rId9"/>
      <p:bold r:id="rId10"/>
    </p:embeddedFont>
    <p:embeddedFont>
      <p:font typeface="맑은 고딕" panose="020B0503020000020004" pitchFamily="34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혁" initials="김" lastIdx="1" clrIdx="0">
    <p:extLst>
      <p:ext uri="{19B8F6BF-5375-455C-9EA6-DF929625EA0E}">
        <p15:presenceInfo xmlns:p15="http://schemas.microsoft.com/office/powerpoint/2012/main" userId="김민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3DD"/>
    <a:srgbClr val="63D1EF"/>
    <a:srgbClr val="7ED8F2"/>
    <a:srgbClr val="68B0AB"/>
    <a:srgbClr val="8FC0A9"/>
    <a:srgbClr val="C8D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8292-F0C3-4C59-969C-3D2C5041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55583-27FB-43EB-80EF-C50AA716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0C67-A280-4C1B-8342-B41F5CC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BCAB-87FA-4042-A42B-53F8C54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2E85B-66EA-4284-8E64-7A76133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FEBEA-EC1F-48EC-A130-DD814AAD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86818-2B3C-477A-A792-019A1109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2E286-2A45-430A-8AB4-74FC9230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49DDF-062C-488D-9461-D8BE6A1B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B4251-48E6-4FCA-BD36-BC00A44C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7802A8-DCD0-4A99-A499-2BFE9C11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C1AAA-E03A-4C5A-8782-6996F8FA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789D-A0CA-4B9A-ACA9-A7BB6103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0E620-490A-4364-B352-3200BDBB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9211C-E1BB-4456-9CA2-B0911FAD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79C8-C4A9-4491-8AB2-27C5C621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8AD9D-0914-48E9-93C4-F1C626B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8F520-FA23-413A-BED0-A957539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79222-0A09-4304-8B1F-9EAB8B46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1813-4F22-4F02-BC2A-FAAFDA8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2B67C-7980-4289-A551-B8B2946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2B064-0948-4D4B-9439-CB71FB7A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E3362-EF55-4473-9CAB-9B9E1B8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30984-9364-4090-8154-AD20B976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96CA-3B2A-4B70-B0D6-9D9BC00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456D-04BC-44B0-9851-5108E0C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37806-7C37-4962-BCCA-341F6D667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A2F84-2D84-4336-BDB0-906AE70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F0BA2-66A6-4DB6-B6A9-707B07A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8138E-F295-4669-B1F8-6EF6DE7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25762-A421-4177-9A9B-F9AE24FF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3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7A93-C30E-4C75-981D-82776E65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10AEC-D5A6-4968-BAD3-B5FDB4B4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3CEE0-D931-4A02-A0F1-57CA8CB86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1C258-B7F2-434F-B1EC-30450EA0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C7C52B-6980-41C8-9C16-545B4DD4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E698D0-C7F0-4C76-A101-194EF948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A2199-E4CA-4DC6-BE99-D0E7842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D0C4A-B731-4006-894F-ACDE1AC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B125-243B-4EE9-8E6D-6AE85B8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EC021-A720-446C-B74F-8C121BC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3A2BF-DE14-45F2-AF1A-B0BD74C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EDD08-8639-4BB0-ADD2-B8DFFFD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BB9F0-E843-452C-9E64-02588AA5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B01E2-73B7-49D1-B619-0917C7CD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423AA-D17B-40D0-A44B-4687C35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B49-23A1-457E-9FC0-37D76129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09D0-2D60-4905-9C96-0EE41602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67FA9-8243-4932-BC1F-3F7E8BAA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14B8D-D4BF-4094-B4F1-44DBBF0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A305B-433B-4A0F-AF18-76546C8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5E8-C7B9-43FF-AB86-7BBF044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9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4DFA-754A-4A67-B624-9656E76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B3C11-B153-427C-B8DE-D9A9D101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E2DC0-5555-44B6-8C54-60658380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11B98-3DF9-4EF0-A023-47BB94A6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3E833-0D58-45AD-B9DB-09A559A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C3F26-E234-4C18-9143-20D3F59C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AD93-135F-43F5-A633-32A4128E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9F5A9-1EF8-42DE-94A5-46FE3321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DDC1C-FBED-4FAF-9252-9B110CE3B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DB7A8-12E8-4B38-AC5C-57E8AEAA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0A12F-E243-4BDB-B0FA-03B1CACE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B00024CF-7D00-4E42-B0D5-7173618504E9}"/>
              </a:ext>
            </a:extLst>
          </p:cNvPr>
          <p:cNvGrpSpPr/>
          <p:nvPr/>
        </p:nvGrpSpPr>
        <p:grpSpPr>
          <a:xfrm>
            <a:off x="572935" y="826411"/>
            <a:ext cx="11338388" cy="5759225"/>
            <a:chOff x="461727" y="716981"/>
            <a:chExt cx="11338388" cy="575922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9F91CEAB-C046-4F5E-AE13-E96B598D09A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58ACFA7F-1CE4-4E89-9AFF-045D9B8B6AF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CA1041-6EB2-4D77-A420-185C0DCD4E57}"/>
              </a:ext>
            </a:extLst>
          </p:cNvPr>
          <p:cNvSpPr txBox="1"/>
          <p:nvPr/>
        </p:nvSpPr>
        <p:spPr>
          <a:xfrm>
            <a:off x="707509" y="1176709"/>
            <a:ext cx="874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복 통 </a:t>
            </a:r>
            <a:r>
              <a:rPr lang="en-US" altLang="ko-KR" sz="6000" spc="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?</a:t>
            </a:r>
            <a:r>
              <a:rPr lang="ko-KR" altLang="en-US" sz="6000" spc="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 </a:t>
            </a:r>
            <a:r>
              <a:rPr lang="ko-KR" altLang="en-US" sz="6000" spc="6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잡</a:t>
            </a:r>
            <a:r>
              <a:rPr lang="ko-KR" altLang="en-US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 아 </a:t>
            </a:r>
            <a:r>
              <a:rPr lang="en-US" altLang="ko-KR" sz="6000" spc="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!</a:t>
            </a:r>
            <a:endParaRPr lang="ko-KR" altLang="en-US" sz="6000" spc="6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B0604020202020204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EDA429-C057-4890-82CA-0938E79BD2CA}"/>
              </a:ext>
            </a:extLst>
          </p:cNvPr>
          <p:cNvSpPr txBox="1"/>
          <p:nvPr/>
        </p:nvSpPr>
        <p:spPr>
          <a:xfrm>
            <a:off x="894538" y="5058904"/>
            <a:ext cx="2803396" cy="885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프로그래밍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프로젝트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E2367CA-8753-4D6C-A040-007864DA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7826" y="4438835"/>
            <a:ext cx="1682319" cy="1682319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FFE92C94-33D2-462D-9BEC-BC430A01BC6E}"/>
              </a:ext>
            </a:extLst>
          </p:cNvPr>
          <p:cNvGrpSpPr/>
          <p:nvPr/>
        </p:nvGrpSpPr>
        <p:grpSpPr>
          <a:xfrm>
            <a:off x="534538" y="272364"/>
            <a:ext cx="360000" cy="360000"/>
            <a:chOff x="352288" y="232482"/>
            <a:chExt cx="360000" cy="360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FF01354-46A6-45ED-999E-8126452FB26B}"/>
                </a:ext>
              </a:extLst>
            </p:cNvPr>
            <p:cNvSpPr/>
            <p:nvPr/>
          </p:nvSpPr>
          <p:spPr>
            <a:xfrm>
              <a:off x="352288" y="232482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rgbClr val="68B0AB"/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7BD5ABE-6939-48C2-A471-42EA77F33FC8}"/>
                </a:ext>
              </a:extLst>
            </p:cNvPr>
            <p:cNvSpPr/>
            <p:nvPr/>
          </p:nvSpPr>
          <p:spPr>
            <a:xfrm>
              <a:off x="390685" y="285541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66EA606-ED39-44E4-95B2-BB633B55DB3B}"/>
                </a:ext>
              </a:extLst>
            </p:cNvPr>
            <p:cNvSpPr/>
            <p:nvPr/>
          </p:nvSpPr>
          <p:spPr>
            <a:xfrm>
              <a:off x="390685" y="355392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71451095-6B0F-467E-BE03-0B8CBC105829}"/>
                </a:ext>
              </a:extLst>
            </p:cNvPr>
            <p:cNvSpPr/>
            <p:nvPr/>
          </p:nvSpPr>
          <p:spPr>
            <a:xfrm>
              <a:off x="390685" y="425242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80CF2A18-F0AD-4658-ADF0-40AA6657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499" y="3627080"/>
            <a:ext cx="776165" cy="776165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9C793B7D-C19A-41BF-81FA-4A544FE0ED28}"/>
              </a:ext>
            </a:extLst>
          </p:cNvPr>
          <p:cNvSpPr/>
          <p:nvPr/>
        </p:nvSpPr>
        <p:spPr>
          <a:xfrm flipH="1">
            <a:off x="8064988" y="3457977"/>
            <a:ext cx="1224000" cy="1176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786EED4-4D72-4B48-8EB0-F8059244ACDC}"/>
              </a:ext>
            </a:extLst>
          </p:cNvPr>
          <p:cNvCxnSpPr>
            <a:cxnSpLocks/>
          </p:cNvCxnSpPr>
          <p:nvPr/>
        </p:nvCxnSpPr>
        <p:spPr>
          <a:xfrm flipH="1" flipV="1">
            <a:off x="9089988" y="4482811"/>
            <a:ext cx="671716" cy="693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74DAAE-8B59-4505-996F-5A7E5D728215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88C16B-EE1D-4888-A9E3-87E5473A50A0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E47784B-6B48-4BCE-B5E5-A9FB3E728E6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2A6519E-D56D-41FC-A3CE-14D9607161F2}"/>
              </a:ext>
            </a:extLst>
          </p:cNvPr>
          <p:cNvGrpSpPr/>
          <p:nvPr/>
        </p:nvGrpSpPr>
        <p:grpSpPr>
          <a:xfrm>
            <a:off x="534538" y="272364"/>
            <a:ext cx="360000" cy="360000"/>
            <a:chOff x="352288" y="232482"/>
            <a:chExt cx="360000" cy="36000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1B909B-F4BA-4A88-BE2F-B15938E0FE80}"/>
                </a:ext>
              </a:extLst>
            </p:cNvPr>
            <p:cNvSpPr/>
            <p:nvPr/>
          </p:nvSpPr>
          <p:spPr>
            <a:xfrm>
              <a:off x="352288" y="232482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rgbClr val="68B0AB"/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69E5C62-A0AA-4AF6-BBC9-A669E71F4962}"/>
                </a:ext>
              </a:extLst>
            </p:cNvPr>
            <p:cNvSpPr/>
            <p:nvPr/>
          </p:nvSpPr>
          <p:spPr>
            <a:xfrm>
              <a:off x="390685" y="285541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07B8000-AF35-43C9-8C93-3F73C8641927}"/>
                </a:ext>
              </a:extLst>
            </p:cNvPr>
            <p:cNvSpPr/>
            <p:nvPr/>
          </p:nvSpPr>
          <p:spPr>
            <a:xfrm>
              <a:off x="390685" y="355392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A96E6B0-5DBA-4A7E-9439-B6C3B165D062}"/>
                </a:ext>
              </a:extLst>
            </p:cNvPr>
            <p:cNvSpPr/>
            <p:nvPr/>
          </p:nvSpPr>
          <p:spPr>
            <a:xfrm>
              <a:off x="390685" y="425242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2329FD4-03AD-4198-B608-CB5D1BBA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3167"/>
              </p:ext>
            </p:extLst>
          </p:nvPr>
        </p:nvGraphicFramePr>
        <p:xfrm>
          <a:off x="926703" y="1525797"/>
          <a:ext cx="10408436" cy="431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09">
                  <a:extLst>
                    <a:ext uri="{9D8B030D-6E8A-4147-A177-3AD203B41FA5}">
                      <a16:colId xmlns:a16="http://schemas.microsoft.com/office/drawing/2014/main" val="859899437"/>
                    </a:ext>
                  </a:extLst>
                </a:gridCol>
                <a:gridCol w="2602109">
                  <a:extLst>
                    <a:ext uri="{9D8B030D-6E8A-4147-A177-3AD203B41FA5}">
                      <a16:colId xmlns:a16="http://schemas.microsoft.com/office/drawing/2014/main" val="2079143698"/>
                    </a:ext>
                  </a:extLst>
                </a:gridCol>
                <a:gridCol w="2602109">
                  <a:extLst>
                    <a:ext uri="{9D8B030D-6E8A-4147-A177-3AD203B41FA5}">
                      <a16:colId xmlns:a16="http://schemas.microsoft.com/office/drawing/2014/main" val="3352234075"/>
                    </a:ext>
                  </a:extLst>
                </a:gridCol>
                <a:gridCol w="2602109">
                  <a:extLst>
                    <a:ext uri="{9D8B030D-6E8A-4147-A177-3AD203B41FA5}">
                      <a16:colId xmlns:a16="http://schemas.microsoft.com/office/drawing/2014/main" val="3126316405"/>
                    </a:ext>
                  </a:extLst>
                </a:gridCol>
              </a:tblGrid>
              <a:tr h="105318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About TOPIC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4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프로그램 주제</a:t>
                      </a:r>
                      <a:b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ko-KR" altLang="en-US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동기 및 프로그램 소개</a:t>
                      </a: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Prototype</a:t>
                      </a:r>
                      <a:b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en-US" altLang="ko-KR" sz="14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프로토타입</a:t>
                      </a:r>
                      <a:br>
                        <a:rPr lang="en-US" altLang="ko-KR" sz="9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en-US" altLang="ko-KR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소개</a:t>
                      </a: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System Structure</a:t>
                      </a:r>
                      <a:b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ko-KR" altLang="en-US" sz="14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시스템 구조</a:t>
                      </a:r>
                      <a:b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en-US" altLang="ko-KR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UI,</a:t>
                      </a:r>
                      <a:r>
                        <a:rPr lang="ko-KR" altLang="en-US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Data, API </a:t>
                      </a:r>
                      <a:r>
                        <a:rPr lang="ko-KR" altLang="en-US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구조 소개</a:t>
                      </a: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Service Scenarios</a:t>
                      </a:r>
                      <a:br>
                        <a:rPr lang="en-US" altLang="ko-KR" sz="1400" b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ko-KR" altLang="en-US" sz="14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서비스 시나리오</a:t>
                      </a:r>
                      <a:br>
                        <a:rPr lang="en-US" altLang="ko-KR" sz="9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</a:br>
                      <a:r>
                        <a:rPr lang="ko-KR" altLang="en-US" sz="1000" b="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사용 사례 소개</a:t>
                      </a: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127446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EEF9B4-57F3-4A67-99C3-B2D31A4193D4}"/>
              </a:ext>
            </a:extLst>
          </p:cNvPr>
          <p:cNvGrpSpPr/>
          <p:nvPr/>
        </p:nvGrpSpPr>
        <p:grpSpPr>
          <a:xfrm>
            <a:off x="1328698" y="2249573"/>
            <a:ext cx="1773010" cy="1209145"/>
            <a:chOff x="1167063" y="2097734"/>
            <a:chExt cx="1773010" cy="120914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F977EDC-2FF7-454E-AE72-BBD75379FD8E}"/>
                </a:ext>
              </a:extLst>
            </p:cNvPr>
            <p:cNvGrpSpPr/>
            <p:nvPr/>
          </p:nvGrpSpPr>
          <p:grpSpPr>
            <a:xfrm>
              <a:off x="1167063" y="2097734"/>
              <a:ext cx="1773010" cy="1209145"/>
              <a:chOff x="1167063" y="2097734"/>
              <a:chExt cx="1773010" cy="1209145"/>
            </a:xfrm>
            <a:solidFill>
              <a:srgbClr val="C8D5B9"/>
            </a:solidFill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7E83A712-E535-49DB-955E-46D02CC5E7B0}"/>
                  </a:ext>
                </a:extLst>
              </p:cNvPr>
              <p:cNvSpPr/>
              <p:nvPr/>
            </p:nvSpPr>
            <p:spPr>
              <a:xfrm>
                <a:off x="1167063" y="2097734"/>
                <a:ext cx="1773010" cy="96490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1688" lvl="2"/>
                <a:r>
                  <a:rPr lang="en-US" altLang="ko-KR" sz="2400" b="1" dirty="0">
                    <a:solidFill>
                      <a:prstClr val="white"/>
                    </a:solidFill>
                  </a:rPr>
                  <a:t>01</a:t>
                </a:r>
              </a:p>
              <a:p>
                <a:pPr marL="801688" lvl="2"/>
                <a:r>
                  <a:rPr lang="en-US" altLang="ko-KR" sz="1200" dirty="0">
                    <a:solidFill>
                      <a:prstClr val="white"/>
                    </a:solidFill>
                  </a:rPr>
                  <a:t>STEP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각 삼각형 74">
                <a:extLst>
                  <a:ext uri="{FF2B5EF4-FFF2-40B4-BE49-F238E27FC236}">
                    <a16:creationId xmlns:a16="http://schemas.microsoft.com/office/drawing/2014/main" id="{9468680F-F42A-4941-AD74-F75E65D042C8}"/>
                  </a:ext>
                </a:extLst>
              </p:cNvPr>
              <p:cNvSpPr/>
              <p:nvPr/>
            </p:nvSpPr>
            <p:spPr>
              <a:xfrm rot="16200000" flipH="1">
                <a:off x="2343754" y="2985176"/>
                <a:ext cx="316609" cy="32679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F0C33DB-40E3-4701-8FB7-7FA7307F7E67}"/>
                </a:ext>
              </a:extLst>
            </p:cNvPr>
            <p:cNvGrpSpPr/>
            <p:nvPr/>
          </p:nvGrpSpPr>
          <p:grpSpPr>
            <a:xfrm>
              <a:off x="1222841" y="2158114"/>
              <a:ext cx="841203" cy="841204"/>
              <a:chOff x="1769825" y="2799662"/>
              <a:chExt cx="1550794" cy="1550795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9056F8F-F7FF-41DA-9EB8-D937A507EE1B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1" name="Group 28">
                <a:extLst>
                  <a:ext uri="{FF2B5EF4-FFF2-40B4-BE49-F238E27FC236}">
                    <a16:creationId xmlns:a16="http://schemas.microsoft.com/office/drawing/2014/main" id="{32D65CA7-5654-4472-88BC-DE1D2E5128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2" name="Freeform 30">
                  <a:extLst>
                    <a:ext uri="{FF2B5EF4-FFF2-40B4-BE49-F238E27FC236}">
                      <a16:creationId xmlns:a16="http://schemas.microsoft.com/office/drawing/2014/main" id="{E7446F78-4F59-4175-8B46-BC5D00289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3" name="Freeform 31">
                  <a:extLst>
                    <a:ext uri="{FF2B5EF4-FFF2-40B4-BE49-F238E27FC236}">
                      <a16:creationId xmlns:a16="http://schemas.microsoft.com/office/drawing/2014/main" id="{B69A89C2-BC94-435C-BA60-5694B0E547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E87DC1D-7CAE-4C47-8345-5C450FA4816D}"/>
              </a:ext>
            </a:extLst>
          </p:cNvPr>
          <p:cNvGrpSpPr/>
          <p:nvPr/>
        </p:nvGrpSpPr>
        <p:grpSpPr>
          <a:xfrm>
            <a:off x="3897281" y="2242806"/>
            <a:ext cx="1773010" cy="1209145"/>
            <a:chOff x="3731604" y="2090569"/>
            <a:chExt cx="1773010" cy="120914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E518E15-C6DF-4C08-91EB-40939060A203}"/>
                </a:ext>
              </a:extLst>
            </p:cNvPr>
            <p:cNvGrpSpPr/>
            <p:nvPr/>
          </p:nvGrpSpPr>
          <p:grpSpPr>
            <a:xfrm>
              <a:off x="3731604" y="2090569"/>
              <a:ext cx="1773010" cy="1209145"/>
              <a:chOff x="3731604" y="2090569"/>
              <a:chExt cx="1773010" cy="1209145"/>
            </a:xfrm>
            <a:solidFill>
              <a:srgbClr val="8FC0A9"/>
            </a:solidFill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52B7398-BC7D-4A12-AEE4-B22CD1941102}"/>
                  </a:ext>
                </a:extLst>
              </p:cNvPr>
              <p:cNvSpPr/>
              <p:nvPr/>
            </p:nvSpPr>
            <p:spPr>
              <a:xfrm>
                <a:off x="3731604" y="2090569"/>
                <a:ext cx="1773010" cy="96490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1688" lvl="2"/>
                <a:r>
                  <a:rPr lang="en-US" altLang="ko-KR" sz="2400" b="1" dirty="0">
                    <a:solidFill>
                      <a:prstClr val="white"/>
                    </a:solidFill>
                  </a:rPr>
                  <a:t>02</a:t>
                </a:r>
              </a:p>
              <a:p>
                <a:pPr marL="801688" lvl="2"/>
                <a:r>
                  <a:rPr lang="en-US" altLang="ko-KR" sz="1200" dirty="0">
                    <a:solidFill>
                      <a:prstClr val="white"/>
                    </a:solidFill>
                  </a:rPr>
                  <a:t>STEP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각 삼각형 83">
                <a:extLst>
                  <a:ext uri="{FF2B5EF4-FFF2-40B4-BE49-F238E27FC236}">
                    <a16:creationId xmlns:a16="http://schemas.microsoft.com/office/drawing/2014/main" id="{9D0DA016-4FA2-4617-B033-16A5002DA215}"/>
                  </a:ext>
                </a:extLst>
              </p:cNvPr>
              <p:cNvSpPr/>
              <p:nvPr/>
            </p:nvSpPr>
            <p:spPr>
              <a:xfrm rot="16200000" flipH="1">
                <a:off x="4908295" y="2978011"/>
                <a:ext cx="316609" cy="32679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86972-C8FA-41D5-B18E-9249E36E3259}"/>
                </a:ext>
              </a:extLst>
            </p:cNvPr>
            <p:cNvGrpSpPr/>
            <p:nvPr/>
          </p:nvGrpSpPr>
          <p:grpSpPr>
            <a:xfrm>
              <a:off x="3787382" y="2150949"/>
              <a:ext cx="841203" cy="841204"/>
              <a:chOff x="1769825" y="2799662"/>
              <a:chExt cx="1550794" cy="1550795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A325B0B-CA34-4800-9D1A-AE2FE1458D9B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28">
                <a:extLst>
                  <a:ext uri="{FF2B5EF4-FFF2-40B4-BE49-F238E27FC236}">
                    <a16:creationId xmlns:a16="http://schemas.microsoft.com/office/drawing/2014/main" id="{88F2A805-F356-4D27-9191-D4B374F1063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1" name="Freeform 30">
                  <a:extLst>
                    <a:ext uri="{FF2B5EF4-FFF2-40B4-BE49-F238E27FC236}">
                      <a16:creationId xmlns:a16="http://schemas.microsoft.com/office/drawing/2014/main" id="{008A03E8-47A9-4C84-BAFD-8A368F511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82" name="Freeform 31">
                  <a:extLst>
                    <a:ext uri="{FF2B5EF4-FFF2-40B4-BE49-F238E27FC236}">
                      <a16:creationId xmlns:a16="http://schemas.microsoft.com/office/drawing/2014/main" id="{CE5885D2-EAB3-4CDF-A0AA-226A73026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7E2F06C-3090-4F84-B3EF-E9BE33064DE2}"/>
              </a:ext>
            </a:extLst>
          </p:cNvPr>
          <p:cNvGrpSpPr/>
          <p:nvPr/>
        </p:nvGrpSpPr>
        <p:grpSpPr>
          <a:xfrm>
            <a:off x="6567272" y="2214603"/>
            <a:ext cx="1773010" cy="1209145"/>
            <a:chOff x="8768562" y="2025684"/>
            <a:chExt cx="1773010" cy="120914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47362C8-4D41-4FA4-9078-97D775D29BA9}"/>
                </a:ext>
              </a:extLst>
            </p:cNvPr>
            <p:cNvGrpSpPr/>
            <p:nvPr/>
          </p:nvGrpSpPr>
          <p:grpSpPr>
            <a:xfrm>
              <a:off x="8768562" y="2025684"/>
              <a:ext cx="1773010" cy="1209145"/>
              <a:chOff x="1167063" y="2097734"/>
              <a:chExt cx="1773010" cy="1209145"/>
            </a:xfrm>
            <a:solidFill>
              <a:srgbClr val="C8D5B9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DEEB067-4276-4C70-8978-DA34DE4F76EB}"/>
                  </a:ext>
                </a:extLst>
              </p:cNvPr>
              <p:cNvSpPr/>
              <p:nvPr/>
            </p:nvSpPr>
            <p:spPr>
              <a:xfrm>
                <a:off x="1167063" y="2097734"/>
                <a:ext cx="1773010" cy="96490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1688" lvl="2"/>
                <a:r>
                  <a:rPr lang="en-US" altLang="ko-KR" sz="2400" b="1" dirty="0">
                    <a:solidFill>
                      <a:prstClr val="white"/>
                    </a:solidFill>
                  </a:rPr>
                  <a:t>03</a:t>
                </a:r>
              </a:p>
              <a:p>
                <a:pPr marL="801688" lvl="2"/>
                <a:r>
                  <a:rPr lang="en-US" altLang="ko-KR" sz="1200" dirty="0">
                    <a:solidFill>
                      <a:prstClr val="white"/>
                    </a:solidFill>
                  </a:rPr>
                  <a:t>STEP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각 삼각형 92">
                <a:extLst>
                  <a:ext uri="{FF2B5EF4-FFF2-40B4-BE49-F238E27FC236}">
                    <a16:creationId xmlns:a16="http://schemas.microsoft.com/office/drawing/2014/main" id="{4ABC186F-B04F-412F-BD3C-EEB7D2A11FD0}"/>
                  </a:ext>
                </a:extLst>
              </p:cNvPr>
              <p:cNvSpPr/>
              <p:nvPr/>
            </p:nvSpPr>
            <p:spPr>
              <a:xfrm rot="16200000" flipH="1">
                <a:off x="2343754" y="2985176"/>
                <a:ext cx="316609" cy="32679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1C36F6C-6E70-4CEF-808E-3ADDC1EBFE24}"/>
                </a:ext>
              </a:extLst>
            </p:cNvPr>
            <p:cNvGrpSpPr/>
            <p:nvPr/>
          </p:nvGrpSpPr>
          <p:grpSpPr>
            <a:xfrm>
              <a:off x="8824340" y="2086064"/>
              <a:ext cx="841203" cy="841204"/>
              <a:chOff x="1769825" y="2799662"/>
              <a:chExt cx="1550794" cy="1550795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8B0491-BF9A-4CC9-8FE2-04243700FF2B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9" name="Group 28">
                <a:extLst>
                  <a:ext uri="{FF2B5EF4-FFF2-40B4-BE49-F238E27FC236}">
                    <a16:creationId xmlns:a16="http://schemas.microsoft.com/office/drawing/2014/main" id="{18C1F883-3D86-4E1A-A790-DE1AC3194ED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90" name="Freeform 30">
                  <a:extLst>
                    <a:ext uri="{FF2B5EF4-FFF2-40B4-BE49-F238E27FC236}">
                      <a16:creationId xmlns:a16="http://schemas.microsoft.com/office/drawing/2014/main" id="{DA6BCBDC-B2B1-4134-A33B-A77759DEE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91" name="Freeform 31">
                  <a:extLst>
                    <a:ext uri="{FF2B5EF4-FFF2-40B4-BE49-F238E27FC236}">
                      <a16:creationId xmlns:a16="http://schemas.microsoft.com/office/drawing/2014/main" id="{021CA9AA-38FA-4688-AEB9-770F387C34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C29B822-96CB-4109-BC2C-C54FF972D7F0}"/>
              </a:ext>
            </a:extLst>
          </p:cNvPr>
          <p:cNvGrpSpPr/>
          <p:nvPr/>
        </p:nvGrpSpPr>
        <p:grpSpPr>
          <a:xfrm>
            <a:off x="9148977" y="2229103"/>
            <a:ext cx="1773010" cy="1209145"/>
            <a:chOff x="3731604" y="2090569"/>
            <a:chExt cx="1773010" cy="120914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1A36CBB-1E88-4701-872A-A02A6F9246B3}"/>
                </a:ext>
              </a:extLst>
            </p:cNvPr>
            <p:cNvGrpSpPr/>
            <p:nvPr/>
          </p:nvGrpSpPr>
          <p:grpSpPr>
            <a:xfrm>
              <a:off x="3731604" y="2090569"/>
              <a:ext cx="1773010" cy="1209145"/>
              <a:chOff x="3731604" y="2090569"/>
              <a:chExt cx="1773010" cy="1209145"/>
            </a:xfrm>
            <a:solidFill>
              <a:srgbClr val="8FC0A9"/>
            </a:solidFill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B4C9159C-B002-4825-AEDC-E23E2956087B}"/>
                  </a:ext>
                </a:extLst>
              </p:cNvPr>
              <p:cNvSpPr/>
              <p:nvPr/>
            </p:nvSpPr>
            <p:spPr>
              <a:xfrm>
                <a:off x="3731604" y="2090569"/>
                <a:ext cx="1773010" cy="96490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1688" lvl="2"/>
                <a:r>
                  <a:rPr lang="en-US" altLang="ko-KR" sz="2400" b="1" dirty="0">
                    <a:solidFill>
                      <a:prstClr val="white"/>
                    </a:solidFill>
                  </a:rPr>
                  <a:t>04</a:t>
                </a:r>
              </a:p>
              <a:p>
                <a:pPr marL="801688" lvl="2"/>
                <a:r>
                  <a:rPr lang="en-US" altLang="ko-KR" sz="1200" dirty="0">
                    <a:solidFill>
                      <a:prstClr val="white"/>
                    </a:solidFill>
                  </a:rPr>
                  <a:t>STEP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직각 삼각형 102">
                <a:extLst>
                  <a:ext uri="{FF2B5EF4-FFF2-40B4-BE49-F238E27FC236}">
                    <a16:creationId xmlns:a16="http://schemas.microsoft.com/office/drawing/2014/main" id="{86A582F5-C2A9-4C01-B035-353DF750F1C1}"/>
                  </a:ext>
                </a:extLst>
              </p:cNvPr>
              <p:cNvSpPr/>
              <p:nvPr/>
            </p:nvSpPr>
            <p:spPr>
              <a:xfrm rot="16200000" flipH="1">
                <a:off x="4908295" y="2978011"/>
                <a:ext cx="316609" cy="32679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E110AF5-6368-46C0-9F05-839C1C90846C}"/>
                </a:ext>
              </a:extLst>
            </p:cNvPr>
            <p:cNvGrpSpPr/>
            <p:nvPr/>
          </p:nvGrpSpPr>
          <p:grpSpPr>
            <a:xfrm>
              <a:off x="3787382" y="2150949"/>
              <a:ext cx="841203" cy="841204"/>
              <a:chOff x="1769825" y="2799662"/>
              <a:chExt cx="1550794" cy="155079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B7AEAFD6-D963-44B4-9302-998828E973F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9" name="Group 28">
                <a:extLst>
                  <a:ext uri="{FF2B5EF4-FFF2-40B4-BE49-F238E27FC236}">
                    <a16:creationId xmlns:a16="http://schemas.microsoft.com/office/drawing/2014/main" id="{1171AE79-6C95-4078-9CFE-4B40E739FF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00" name="Freeform 30">
                  <a:extLst>
                    <a:ext uri="{FF2B5EF4-FFF2-40B4-BE49-F238E27FC236}">
                      <a16:creationId xmlns:a16="http://schemas.microsoft.com/office/drawing/2014/main" id="{09596447-970A-4F6F-B042-3EE6F4CF3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01" name="Freeform 31">
                  <a:extLst>
                    <a:ext uri="{FF2B5EF4-FFF2-40B4-BE49-F238E27FC236}">
                      <a16:creationId xmlns:a16="http://schemas.microsoft.com/office/drawing/2014/main" id="{5EBFC605-224C-4D48-9683-54E955CF3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03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74DAAE-8B59-4505-996F-5A7E5D728215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88C16B-EE1D-4888-A9E3-87E5473A50A0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E47784B-6B48-4BCE-B5E5-A9FB3E728E6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1B909B-F4BA-4A88-BE2F-B15938E0FE80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68B0AB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About TOPIC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235BA-B804-44C2-B895-FF59C7878D0B}"/>
              </a:ext>
            </a:extLst>
          </p:cNvPr>
          <p:cNvSpPr txBox="1"/>
          <p:nvPr/>
        </p:nvSpPr>
        <p:spPr>
          <a:xfrm>
            <a:off x="649666" y="932525"/>
            <a:ext cx="9178629" cy="559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동기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개인적 경험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→ 식사 후 통증이 지속되어 응급실 감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“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오른쪽 아랫배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’’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통증으로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급성 맹장염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진단 및 수술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⇒ 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아픈 부위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 어떤 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증상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인지 알 수 없을까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2.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직장인의 식후 장시간 좌식 생활 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→ 내과 질환 발병 빈도 증가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인터넷으로 복부 불편함의 이유와 병원을 찾지만 원하는 정보 찾기 힘듦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⇒ 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통증 부위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기반으로 병명 추측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병원 및 약국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안내 필요성 인식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따라서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1)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복부 통증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부위에 따른 예상 질환을 안내하고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2)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예상 질환을 진료할 수 있는 병원 및 약국에 대해 안내하는 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프로그램 </a:t>
            </a:r>
            <a:r>
              <a:rPr lang="en-US" altLang="ko-KR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복통 </a:t>
            </a:r>
            <a:r>
              <a:rPr lang="en-US" altLang="ko-KR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잡아</a:t>
            </a:r>
            <a:r>
              <a:rPr lang="en-US" altLang="ko-KR" sz="1600" dirty="0">
                <a:solidFill>
                  <a:srgbClr val="C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!＂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계획하게 됨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3029487-457A-4ED3-91D2-DBC6FDAE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729" y="1732625"/>
            <a:ext cx="3526605" cy="3392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0E70FC-4E5A-4A4D-B85B-B35AA78E63C5}"/>
              </a:ext>
            </a:extLst>
          </p:cNvPr>
          <p:cNvSpPr txBox="1"/>
          <p:nvPr/>
        </p:nvSpPr>
        <p:spPr>
          <a:xfrm>
            <a:off x="8133962" y="4957810"/>
            <a:ext cx="26708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http://www.knnews.co.kr/news/articleView.php?idxno=1227428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670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2216DA-13E3-49B4-9DF3-4C765B1F2A10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92662C4-B1F7-4519-8D20-4B3CB23B62C7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F879501-4CB9-4BA2-BF59-77AD2F30C969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1B909B-F4BA-4A88-BE2F-B15938E0FE80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68B0AB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UI Prototype 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183B5F3-02A6-40F2-9955-E6BF60D8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3" y="1633931"/>
            <a:ext cx="6686550" cy="382905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6F271-160C-4D97-A6DA-AFDBBF023DFB}"/>
              </a:ext>
            </a:extLst>
          </p:cNvPr>
          <p:cNvSpPr txBox="1"/>
          <p:nvPr/>
        </p:nvSpPr>
        <p:spPr>
          <a:xfrm>
            <a:off x="7996025" y="1818217"/>
            <a:ext cx="3358612" cy="374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1 )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통증 부위 버튼 클릭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예상 질환 안내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Combo Box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지역 선택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4 )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 View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해당 증상을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진료 하는 병원 및 약국 안내</a:t>
            </a:r>
          </a:p>
        </p:txBody>
      </p:sp>
    </p:spTree>
    <p:extLst>
      <p:ext uri="{BB962C8B-B14F-4D97-AF65-F5344CB8AC3E}">
        <p14:creationId xmlns:p14="http://schemas.microsoft.com/office/powerpoint/2010/main" val="35216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74DAAE-8B59-4505-996F-5A7E5D728215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88C16B-EE1D-4888-A9E3-87E5473A50A0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E47784B-6B48-4BCE-B5E5-A9FB3E728E6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1B909B-F4BA-4A88-BE2F-B15938E0FE80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68B0AB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System Structure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183B5F3-02A6-40F2-9955-E6BF60D8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3" y="1633931"/>
            <a:ext cx="6686550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F1AA0D-DDA6-43C0-90C5-17B888C06F0D}"/>
              </a:ext>
            </a:extLst>
          </p:cNvPr>
          <p:cNvSpPr txBox="1"/>
          <p:nvPr/>
        </p:nvSpPr>
        <p:spPr>
          <a:xfrm>
            <a:off x="7899550" y="1231822"/>
            <a:ext cx="3830724" cy="485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1 )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통증 부위 버튼 클릭 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통증 부위 버튼에 따라 예상 질환 안내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 Block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으로 시각화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Combo Box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이용할 지역 선택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병원 정보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해당 지역의 병원 및 약국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정보 추출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예상 질환 치료 가능한 병원만 추출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해당 증상을 진료하는 병원 및 약국 안내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View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시각화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74DAAE-8B59-4505-996F-5A7E5D728215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88C16B-EE1D-4888-A9E3-87E5473A50A0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E47784B-6B48-4BCE-B5E5-A9FB3E728E6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1B909B-F4BA-4A88-BE2F-B15938E0FE80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68B0AB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Service Scenarios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326CCF-D44F-47F4-8D9D-0E1C38F8E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6" b="2511"/>
          <a:stretch/>
        </p:blipFill>
        <p:spPr>
          <a:xfrm>
            <a:off x="496921" y="1150571"/>
            <a:ext cx="11268000" cy="49794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AAC0D9-1367-4AE7-922D-4F1CB2766CA6}"/>
              </a:ext>
            </a:extLst>
          </p:cNvPr>
          <p:cNvSpPr/>
          <p:nvPr/>
        </p:nvSpPr>
        <p:spPr>
          <a:xfrm>
            <a:off x="6232849" y="3872204"/>
            <a:ext cx="2547257" cy="207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DE02BC5-B185-402C-B15B-33089DA2D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4" y="4189098"/>
            <a:ext cx="2420068" cy="13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B00024CF-7D00-4E42-B0D5-7173618504E9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9F91CEAB-C046-4F5E-AE13-E96B598D09A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58ACFA7F-1CE4-4E89-9AFF-045D9B8B6AF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FE92C94-33D2-462D-9BEC-BC430A01BC6E}"/>
              </a:ext>
            </a:extLst>
          </p:cNvPr>
          <p:cNvGrpSpPr/>
          <p:nvPr/>
        </p:nvGrpSpPr>
        <p:grpSpPr>
          <a:xfrm>
            <a:off x="534538" y="272364"/>
            <a:ext cx="360000" cy="360000"/>
            <a:chOff x="352288" y="232482"/>
            <a:chExt cx="360000" cy="360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FF01354-46A6-45ED-999E-8126452FB26B}"/>
                </a:ext>
              </a:extLst>
            </p:cNvPr>
            <p:cNvSpPr/>
            <p:nvPr/>
          </p:nvSpPr>
          <p:spPr>
            <a:xfrm>
              <a:off x="352288" y="232482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rgbClr val="68B0AB"/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7BD5ABE-6939-48C2-A471-42EA77F33FC8}"/>
                </a:ext>
              </a:extLst>
            </p:cNvPr>
            <p:cNvSpPr/>
            <p:nvPr/>
          </p:nvSpPr>
          <p:spPr>
            <a:xfrm>
              <a:off x="390685" y="285541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66EA606-ED39-44E4-95B2-BB633B55DB3B}"/>
                </a:ext>
              </a:extLst>
            </p:cNvPr>
            <p:cNvSpPr/>
            <p:nvPr/>
          </p:nvSpPr>
          <p:spPr>
            <a:xfrm>
              <a:off x="390685" y="355392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71451095-6B0F-467E-BE03-0B8CBC105829}"/>
                </a:ext>
              </a:extLst>
            </p:cNvPr>
            <p:cNvSpPr/>
            <p:nvPr/>
          </p:nvSpPr>
          <p:spPr>
            <a:xfrm>
              <a:off x="390685" y="425242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1EA882-A868-47A0-B783-8D57D88FB8AD}"/>
              </a:ext>
            </a:extLst>
          </p:cNvPr>
          <p:cNvSpPr txBox="1"/>
          <p:nvPr/>
        </p:nvSpPr>
        <p:spPr>
          <a:xfrm>
            <a:off x="4144736" y="2921168"/>
            <a:ext cx="3902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감사합니다</a:t>
            </a:r>
            <a:r>
              <a:rPr lang="en-US" altLang="ko-KR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.</a:t>
            </a:r>
            <a:endParaRPr lang="ko-KR" altLang="en-US" sz="6000" spc="6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60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323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메이플스토리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k</cp:lastModifiedBy>
  <cp:revision>36</cp:revision>
  <dcterms:created xsi:type="dcterms:W3CDTF">2021-05-27T04:24:10Z</dcterms:created>
  <dcterms:modified xsi:type="dcterms:W3CDTF">2022-05-26T15:40:27Z</dcterms:modified>
</cp:coreProperties>
</file>