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25"/>
      <p:bold r:id="rId26"/>
    </p:embeddedFont>
    <p:embeddedFont>
      <p:font typeface="Oswald" panose="00000500000000000000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32E52-B7A7-4828-82ED-64FFCB20E52A}">
  <a:tblStyle styleId="{EB232E52-B7A7-4828-82ED-64FFCB20E5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88a4ef3f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888a4ef3f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7cd2f694b5_2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37cd2f694b5_2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7cd2f694b5_2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37cd2f694b5_2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7cd2f694b5_2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37cd2f694b5_2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7cd2f694b5_5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37cd2f694b5_5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888a4ef3f6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3888a4ef3f6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7cd2f694b5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37cd2f694b5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7cd2f694b5_17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37cd2f694b5_1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7d62c2d510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37d62c2d510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7cd2f694b5_5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37cd2f694b5_5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7cd2f694b5_2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37cd2f694b5_2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88a4ef3f6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888a4ef3f6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7cfe80110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37cfe8011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888a4ef3f6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3888a4ef3f6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88a4ef3f6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888a4ef3f6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cd2f694b5_2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37cd2f694b5_2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cd2f694b5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37cd2f694b5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888a4ef3f6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저희는 최대한 많은 api 활용을 목표로 잡았습니다.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ㅇㄹㄴ ㅣㅠㅓㅜㄹㅇ뉴ㅓㅏㅣㄹㅇㄴ뮤ㅓㅏㅣㄹㅇㄴㅁㅎㅍ! 지금부터 시연 영상 보겠습니다.</a:t>
            </a:r>
            <a:endParaRPr/>
          </a:p>
        </p:txBody>
      </p:sp>
      <p:sp>
        <p:nvSpPr>
          <p:cNvPr id="251" name="Google Shape;251;g3888a4ef3f6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888a4ef3f6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888a4ef3f6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7cd2f694b5_2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37cd2f694b5_2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7cd2f694b5_2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37cd2f694b5_2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github.com/freestyle-y/final_project_b2b.git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0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0.png"/><Relationship Id="rId7" Type="http://schemas.openxmlformats.org/officeDocument/2006/relationships/hyperlink" Target="http://drive.google.com/file/d/1PGZzPf4LkGcOSttcHOrJy8sDZPSkvNyn/view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10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12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260350"/>
            <a:ext cx="368300" cy="4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2625" y="260350"/>
            <a:ext cx="8197850" cy="4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 rot="5400000">
            <a:off x="-425450" y="1073150"/>
            <a:ext cx="1771650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0" i="0" u="none" strike="noStrike" cap="none">
                <a:solidFill>
                  <a:srgbClr val="1D1D1D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5200" y="482600"/>
            <a:ext cx="6946900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8300" y="387350"/>
            <a:ext cx="590550" cy="1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8850" y="4025900"/>
            <a:ext cx="7594600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292600" y="4406900"/>
            <a:ext cx="55245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2019300" y="1701800"/>
            <a:ext cx="55245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B2B Trade</a:t>
            </a:r>
            <a:endParaRPr sz="4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2019300" y="2368550"/>
            <a:ext cx="55245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FreeStyle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8077200" y="412750"/>
            <a:ext cx="419100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1D1D1D"/>
                </a:solidFill>
                <a:latin typeface="Arial"/>
                <a:ea typeface="Arial"/>
                <a:cs typeface="Arial"/>
                <a:sym typeface="Arial"/>
              </a:rPr>
              <a:t>B2B</a:t>
            </a:r>
            <a:endParaRPr sz="700"/>
          </a:p>
        </p:txBody>
      </p:sp>
      <p:sp>
        <p:nvSpPr>
          <p:cNvPr id="139" name="Google Shape;139;p25"/>
          <p:cNvSpPr txBox="1"/>
          <p:nvPr/>
        </p:nvSpPr>
        <p:spPr>
          <a:xfrm>
            <a:off x="920750" y="4216400"/>
            <a:ext cx="3314700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920750" y="4438650"/>
            <a:ext cx="3308350" cy="12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노민혁, 송성인, 이현호, 황귀환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4902200" y="4210050"/>
            <a:ext cx="3314700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700"/>
          </a:p>
        </p:txBody>
      </p:sp>
      <p:sp>
        <p:nvSpPr>
          <p:cNvPr id="142" name="Google Shape;142;p25"/>
          <p:cNvSpPr txBox="1"/>
          <p:nvPr/>
        </p:nvSpPr>
        <p:spPr>
          <a:xfrm>
            <a:off x="4945500" y="4438675"/>
            <a:ext cx="33084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u="sng">
                <a:solidFill>
                  <a:schemeClr val="hlink"/>
                </a:solidFill>
                <a:hlinkClick r:id="rId9"/>
              </a:rPr>
              <a:t>https://github.com/freestyle-y/final_project_b2b.git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875" y="582613"/>
            <a:ext cx="8604252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2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4"/>
          <p:cNvSpPr txBox="1"/>
          <p:nvPr/>
        </p:nvSpPr>
        <p:spPr>
          <a:xfrm>
            <a:off x="514350" y="323850"/>
            <a:ext cx="10287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391" name="Google Shape;391;p34"/>
          <p:cNvSpPr txBox="1"/>
          <p:nvPr/>
        </p:nvSpPr>
        <p:spPr>
          <a:xfrm>
            <a:off x="7708900" y="349250"/>
            <a:ext cx="939900" cy="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392" name="Google Shape;392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0" y="4692650"/>
            <a:ext cx="796289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4"/>
          <p:cNvSpPr txBox="1"/>
          <p:nvPr/>
        </p:nvSpPr>
        <p:spPr>
          <a:xfrm>
            <a:off x="8058150" y="4629150"/>
            <a:ext cx="5778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rgbClr val="1D1D1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700">
                <a:solidFill>
                  <a:srgbClr val="1D1D1D"/>
                </a:solidFill>
              </a:rPr>
              <a:t>7</a:t>
            </a:r>
            <a:endParaRPr sz="700"/>
          </a:p>
        </p:txBody>
      </p:sp>
      <p:sp>
        <p:nvSpPr>
          <p:cNvPr id="394" name="Google Shape;394;p34"/>
          <p:cNvSpPr txBox="1"/>
          <p:nvPr/>
        </p:nvSpPr>
        <p:spPr>
          <a:xfrm>
            <a:off x="1466850" y="698500"/>
            <a:ext cx="6210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카카오페이 설명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975" y="1257300"/>
            <a:ext cx="4101024" cy="227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34"/>
          <p:cNvCxnSpPr/>
          <p:nvPr/>
        </p:nvCxnSpPr>
        <p:spPr>
          <a:xfrm rot="10800000" flipH="1">
            <a:off x="1389800" y="2664525"/>
            <a:ext cx="3162600" cy="3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34"/>
          <p:cNvCxnSpPr/>
          <p:nvPr/>
        </p:nvCxnSpPr>
        <p:spPr>
          <a:xfrm rot="10800000" flipH="1">
            <a:off x="1389800" y="2489975"/>
            <a:ext cx="1381200" cy="3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9" name="Google Shape;39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36725" y="1257300"/>
            <a:ext cx="4101024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4"/>
          <p:cNvSpPr/>
          <p:nvPr/>
        </p:nvSpPr>
        <p:spPr>
          <a:xfrm>
            <a:off x="4815225" y="1550200"/>
            <a:ext cx="757500" cy="39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34"/>
          <p:cNvCxnSpPr/>
          <p:nvPr/>
        </p:nvCxnSpPr>
        <p:spPr>
          <a:xfrm rot="10800000" flipH="1">
            <a:off x="5197550" y="2529000"/>
            <a:ext cx="2354700" cy="3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2" name="Google Shape;402;p34"/>
          <p:cNvSpPr/>
          <p:nvPr/>
        </p:nvSpPr>
        <p:spPr>
          <a:xfrm>
            <a:off x="2424000" y="2013625"/>
            <a:ext cx="667800" cy="30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전송</a:t>
            </a:r>
            <a:endParaRPr sz="1200"/>
          </a:p>
        </p:txBody>
      </p:sp>
      <p:cxnSp>
        <p:nvCxnSpPr>
          <p:cNvPr id="403" name="Google Shape;403;p34"/>
          <p:cNvCxnSpPr>
            <a:stCxn id="402" idx="1"/>
          </p:cNvCxnSpPr>
          <p:nvPr/>
        </p:nvCxnSpPr>
        <p:spPr>
          <a:xfrm flipH="1">
            <a:off x="2004900" y="2166025"/>
            <a:ext cx="419100" cy="222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875" y="582613"/>
            <a:ext cx="8604252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2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5"/>
          <p:cNvSpPr txBox="1"/>
          <p:nvPr/>
        </p:nvSpPr>
        <p:spPr>
          <a:xfrm>
            <a:off x="514350" y="323850"/>
            <a:ext cx="10287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411" name="Google Shape;411;p35"/>
          <p:cNvSpPr txBox="1"/>
          <p:nvPr/>
        </p:nvSpPr>
        <p:spPr>
          <a:xfrm>
            <a:off x="7708900" y="349250"/>
            <a:ext cx="939900" cy="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412" name="Google Shape;41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0" y="4692650"/>
            <a:ext cx="796289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5"/>
          <p:cNvSpPr txBox="1"/>
          <p:nvPr/>
        </p:nvSpPr>
        <p:spPr>
          <a:xfrm>
            <a:off x="8058150" y="4629150"/>
            <a:ext cx="5778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rgbClr val="1D1D1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700">
                <a:solidFill>
                  <a:srgbClr val="1D1D1D"/>
                </a:solidFill>
              </a:rPr>
              <a:t>8</a:t>
            </a:r>
            <a:endParaRPr sz="700"/>
          </a:p>
        </p:txBody>
      </p:sp>
      <p:sp>
        <p:nvSpPr>
          <p:cNvPr id="414" name="Google Shape;414;p35"/>
          <p:cNvSpPr txBox="1"/>
          <p:nvPr/>
        </p:nvSpPr>
        <p:spPr>
          <a:xfrm>
            <a:off x="1466850" y="698500"/>
            <a:ext cx="6210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카카오페이 설명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5"/>
          <p:cNvPicPr preferRelativeResize="0"/>
          <p:nvPr/>
        </p:nvPicPr>
        <p:blipFill rotWithShape="1">
          <a:blip r:embed="rId7">
            <a:alphaModFix/>
          </a:blip>
          <a:srcRect b="51378"/>
          <a:stretch/>
        </p:blipFill>
        <p:spPr>
          <a:xfrm>
            <a:off x="501650" y="1257300"/>
            <a:ext cx="4070350" cy="16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5"/>
          <p:cNvPicPr preferRelativeResize="0"/>
          <p:nvPr/>
        </p:nvPicPr>
        <p:blipFill rotWithShape="1">
          <a:blip r:embed="rId7">
            <a:alphaModFix/>
          </a:blip>
          <a:srcRect t="66185"/>
          <a:stretch/>
        </p:blipFill>
        <p:spPr>
          <a:xfrm>
            <a:off x="514350" y="3057275"/>
            <a:ext cx="4057650" cy="116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5"/>
          <p:cNvPicPr preferRelativeResize="0"/>
          <p:nvPr/>
        </p:nvPicPr>
        <p:blipFill rotWithShape="1">
          <a:blip r:embed="rId8">
            <a:alphaModFix/>
          </a:blip>
          <a:srcRect t="41273"/>
          <a:stretch/>
        </p:blipFill>
        <p:spPr>
          <a:xfrm>
            <a:off x="4612200" y="3057275"/>
            <a:ext cx="4023749" cy="116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35"/>
          <p:cNvCxnSpPr/>
          <p:nvPr/>
        </p:nvCxnSpPr>
        <p:spPr>
          <a:xfrm rot="10800000" flipH="1">
            <a:off x="5875450" y="3603617"/>
            <a:ext cx="2383800" cy="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0" name="Google Shape;420;p35"/>
          <p:cNvSpPr/>
          <p:nvPr/>
        </p:nvSpPr>
        <p:spPr>
          <a:xfrm>
            <a:off x="590475" y="1457900"/>
            <a:ext cx="3055800" cy="1469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12200" y="1257300"/>
            <a:ext cx="4023751" cy="1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5"/>
          <p:cNvSpPr/>
          <p:nvPr/>
        </p:nvSpPr>
        <p:spPr>
          <a:xfrm>
            <a:off x="681400" y="3057150"/>
            <a:ext cx="2468100" cy="116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5"/>
          <p:cNvSpPr/>
          <p:nvPr/>
        </p:nvSpPr>
        <p:spPr>
          <a:xfrm>
            <a:off x="4612200" y="1282750"/>
            <a:ext cx="3858600" cy="161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5"/>
          <p:cNvSpPr/>
          <p:nvPr/>
        </p:nvSpPr>
        <p:spPr>
          <a:xfrm>
            <a:off x="3678188" y="2524900"/>
            <a:ext cx="902100" cy="40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①정보조회</a:t>
            </a:r>
            <a:endParaRPr sz="1100"/>
          </a:p>
        </p:txBody>
      </p:sp>
      <p:cxnSp>
        <p:nvCxnSpPr>
          <p:cNvPr id="425" name="Google Shape;425;p35"/>
          <p:cNvCxnSpPr>
            <a:stCxn id="424" idx="0"/>
            <a:endCxn id="420" idx="3"/>
          </p:cNvCxnSpPr>
          <p:nvPr/>
        </p:nvCxnSpPr>
        <p:spPr>
          <a:xfrm rot="10800000">
            <a:off x="3646238" y="2192800"/>
            <a:ext cx="483000" cy="332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6" name="Google Shape;426;p35"/>
          <p:cNvSpPr/>
          <p:nvPr/>
        </p:nvSpPr>
        <p:spPr>
          <a:xfrm>
            <a:off x="3348075" y="3786150"/>
            <a:ext cx="1153200" cy="40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②보낼 데이터</a:t>
            </a:r>
            <a:endParaRPr sz="1200"/>
          </a:p>
        </p:txBody>
      </p:sp>
      <p:cxnSp>
        <p:nvCxnSpPr>
          <p:cNvPr id="427" name="Google Shape;427;p35"/>
          <p:cNvCxnSpPr>
            <a:stCxn id="426" idx="0"/>
            <a:endCxn id="422" idx="3"/>
          </p:cNvCxnSpPr>
          <p:nvPr/>
        </p:nvCxnSpPr>
        <p:spPr>
          <a:xfrm rot="10800000">
            <a:off x="3149475" y="3637950"/>
            <a:ext cx="775200" cy="148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" name="Google Shape;428;p35"/>
          <p:cNvSpPr/>
          <p:nvPr/>
        </p:nvSpPr>
        <p:spPr>
          <a:xfrm>
            <a:off x="7359126" y="2445625"/>
            <a:ext cx="1028700" cy="40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③카카오전달</a:t>
            </a:r>
            <a:endParaRPr sz="1100"/>
          </a:p>
        </p:txBody>
      </p:sp>
      <p:cxnSp>
        <p:nvCxnSpPr>
          <p:cNvPr id="429" name="Google Shape;429;p35"/>
          <p:cNvCxnSpPr>
            <a:stCxn id="428" idx="0"/>
          </p:cNvCxnSpPr>
          <p:nvPr/>
        </p:nvCxnSpPr>
        <p:spPr>
          <a:xfrm rot="10800000">
            <a:off x="6396876" y="1805125"/>
            <a:ext cx="1476600" cy="64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0" name="Google Shape;430;p35"/>
          <p:cNvSpPr/>
          <p:nvPr/>
        </p:nvSpPr>
        <p:spPr>
          <a:xfrm>
            <a:off x="4650701" y="3775325"/>
            <a:ext cx="972900" cy="40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④결제팝업</a:t>
            </a:r>
            <a:endParaRPr sz="1200"/>
          </a:p>
        </p:txBody>
      </p:sp>
      <p:cxnSp>
        <p:nvCxnSpPr>
          <p:cNvPr id="431" name="Google Shape;431;p35"/>
          <p:cNvCxnSpPr>
            <a:stCxn id="430" idx="0"/>
          </p:cNvCxnSpPr>
          <p:nvPr/>
        </p:nvCxnSpPr>
        <p:spPr>
          <a:xfrm rot="10800000" flipH="1">
            <a:off x="5137151" y="3595025"/>
            <a:ext cx="726600" cy="180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875" y="582613"/>
            <a:ext cx="8604252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2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6"/>
          <p:cNvSpPr txBox="1"/>
          <p:nvPr/>
        </p:nvSpPr>
        <p:spPr>
          <a:xfrm>
            <a:off x="514350" y="323850"/>
            <a:ext cx="10287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439" name="Google Shape;439;p36"/>
          <p:cNvSpPr txBox="1"/>
          <p:nvPr/>
        </p:nvSpPr>
        <p:spPr>
          <a:xfrm>
            <a:off x="7708900" y="349250"/>
            <a:ext cx="939900" cy="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440" name="Google Shape;440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0" y="4692650"/>
            <a:ext cx="796289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6"/>
          <p:cNvSpPr txBox="1"/>
          <p:nvPr/>
        </p:nvSpPr>
        <p:spPr>
          <a:xfrm>
            <a:off x="8058150" y="4629150"/>
            <a:ext cx="5778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rgbClr val="1D1D1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700">
                <a:solidFill>
                  <a:srgbClr val="1D1D1D"/>
                </a:solidFill>
              </a:rPr>
              <a:t>9</a:t>
            </a:r>
            <a:endParaRPr sz="700"/>
          </a:p>
        </p:txBody>
      </p:sp>
      <p:sp>
        <p:nvSpPr>
          <p:cNvPr id="442" name="Google Shape;442;p36"/>
          <p:cNvSpPr txBox="1"/>
          <p:nvPr/>
        </p:nvSpPr>
        <p:spPr>
          <a:xfrm>
            <a:off x="1466850" y="698500"/>
            <a:ext cx="6210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카카오페이 설명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5800" y="1257312"/>
            <a:ext cx="2365800" cy="336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347" y="1257323"/>
            <a:ext cx="2229874" cy="3361963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6"/>
          <p:cNvSpPr/>
          <p:nvPr/>
        </p:nvSpPr>
        <p:spPr>
          <a:xfrm>
            <a:off x="2825788" y="1257299"/>
            <a:ext cx="195600" cy="183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36"/>
          <p:cNvSpPr/>
          <p:nvPr/>
        </p:nvSpPr>
        <p:spPr>
          <a:xfrm>
            <a:off x="514338" y="1257324"/>
            <a:ext cx="195600" cy="183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8" name="Google Shape;448;p36"/>
          <p:cNvPicPr preferRelativeResize="0"/>
          <p:nvPr/>
        </p:nvPicPr>
        <p:blipFill rotWithShape="1">
          <a:blip r:embed="rId9">
            <a:alphaModFix/>
          </a:blip>
          <a:srcRect l="12999" t="42487" r="16469" b="11425"/>
          <a:stretch/>
        </p:blipFill>
        <p:spPr>
          <a:xfrm>
            <a:off x="5308810" y="1257300"/>
            <a:ext cx="1668675" cy="23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6"/>
          <p:cNvSpPr/>
          <p:nvPr/>
        </p:nvSpPr>
        <p:spPr>
          <a:xfrm>
            <a:off x="5308788" y="1257299"/>
            <a:ext cx="195600" cy="183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596900"/>
            <a:ext cx="8604252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2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7"/>
          <p:cNvSpPr txBox="1"/>
          <p:nvPr/>
        </p:nvSpPr>
        <p:spPr>
          <a:xfrm>
            <a:off x="514350" y="323850"/>
            <a:ext cx="10287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457" name="Google Shape;457;p37"/>
          <p:cNvSpPr txBox="1"/>
          <p:nvPr/>
        </p:nvSpPr>
        <p:spPr>
          <a:xfrm>
            <a:off x="7708900" y="349250"/>
            <a:ext cx="939900" cy="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458" name="Google Shape;458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0" y="4692650"/>
            <a:ext cx="796289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7"/>
          <p:cNvSpPr txBox="1"/>
          <p:nvPr/>
        </p:nvSpPr>
        <p:spPr>
          <a:xfrm>
            <a:off x="8058150" y="4629150"/>
            <a:ext cx="5778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1D1D1D"/>
                </a:solidFill>
              </a:rPr>
              <a:t>10</a:t>
            </a:r>
            <a:endParaRPr sz="700"/>
          </a:p>
        </p:txBody>
      </p:sp>
      <p:sp>
        <p:nvSpPr>
          <p:cNvPr id="460" name="Google Shape;460;p37"/>
          <p:cNvSpPr txBox="1"/>
          <p:nvPr/>
        </p:nvSpPr>
        <p:spPr>
          <a:xfrm>
            <a:off x="1466850" y="698500"/>
            <a:ext cx="6210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2600"/>
              <a:t>4.</a:t>
            </a:r>
            <a:r>
              <a:rPr lang="ko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600"/>
              <a:t>ERD(초기)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1057" y="1672600"/>
            <a:ext cx="8721844" cy="24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596900"/>
            <a:ext cx="8604252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8"/>
          <p:cNvSpPr txBox="1"/>
          <p:nvPr/>
        </p:nvSpPr>
        <p:spPr>
          <a:xfrm>
            <a:off x="514350" y="323850"/>
            <a:ext cx="10287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470" name="Google Shape;470;p38"/>
          <p:cNvSpPr txBox="1"/>
          <p:nvPr/>
        </p:nvSpPr>
        <p:spPr>
          <a:xfrm>
            <a:off x="7708900" y="349250"/>
            <a:ext cx="939800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471" name="Google Shape;47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0" y="4692650"/>
            <a:ext cx="796290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8"/>
          <p:cNvSpPr txBox="1"/>
          <p:nvPr/>
        </p:nvSpPr>
        <p:spPr>
          <a:xfrm>
            <a:off x="8058150" y="4629150"/>
            <a:ext cx="577850" cy="12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1D1D1D"/>
                </a:solidFill>
              </a:rPr>
              <a:t>11</a:t>
            </a:r>
            <a:endParaRPr sz="700"/>
          </a:p>
        </p:txBody>
      </p:sp>
      <p:sp>
        <p:nvSpPr>
          <p:cNvPr id="473" name="Google Shape;473;p38"/>
          <p:cNvSpPr txBox="1"/>
          <p:nvPr/>
        </p:nvSpPr>
        <p:spPr>
          <a:xfrm>
            <a:off x="1466850" y="698500"/>
            <a:ext cx="6210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2600"/>
              <a:t>4</a:t>
            </a:r>
            <a:r>
              <a:rPr lang="ko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" sz="2600"/>
              <a:t>ERD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747" y="1314599"/>
            <a:ext cx="8828887" cy="32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257300"/>
            <a:ext cx="8121600" cy="32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2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9"/>
          <p:cNvSpPr txBox="1"/>
          <p:nvPr/>
        </p:nvSpPr>
        <p:spPr>
          <a:xfrm>
            <a:off x="514350" y="323850"/>
            <a:ext cx="10287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483" name="Google Shape;483;p39"/>
          <p:cNvSpPr txBox="1"/>
          <p:nvPr/>
        </p:nvSpPr>
        <p:spPr>
          <a:xfrm>
            <a:off x="7708900" y="349250"/>
            <a:ext cx="939900" cy="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484" name="Google Shape;484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0" y="4692650"/>
            <a:ext cx="796289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9"/>
          <p:cNvSpPr txBox="1"/>
          <p:nvPr/>
        </p:nvSpPr>
        <p:spPr>
          <a:xfrm>
            <a:off x="8058150" y="4629150"/>
            <a:ext cx="5778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1D1D1D"/>
                </a:solidFill>
              </a:rPr>
              <a:t>12</a:t>
            </a:r>
            <a:endParaRPr sz="700"/>
          </a:p>
        </p:txBody>
      </p:sp>
      <p:sp>
        <p:nvSpPr>
          <p:cNvPr id="486" name="Google Shape;486;p39"/>
          <p:cNvSpPr txBox="1"/>
          <p:nvPr/>
        </p:nvSpPr>
        <p:spPr>
          <a:xfrm>
            <a:off x="1466850" y="698500"/>
            <a:ext cx="6210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주문 로직 관련 테이블(전)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1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9"/>
          <p:cNvSpPr/>
          <p:nvPr/>
        </p:nvSpPr>
        <p:spPr>
          <a:xfrm>
            <a:off x="3526600" y="3140878"/>
            <a:ext cx="5109300" cy="1480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39"/>
          <p:cNvGrpSpPr/>
          <p:nvPr/>
        </p:nvGrpSpPr>
        <p:grpSpPr>
          <a:xfrm>
            <a:off x="6713293" y="2507693"/>
            <a:ext cx="1937819" cy="483620"/>
            <a:chOff x="4044950" y="1492250"/>
            <a:chExt cx="4357588" cy="996950"/>
          </a:xfrm>
        </p:grpSpPr>
        <p:pic>
          <p:nvPicPr>
            <p:cNvPr id="490" name="Google Shape;490;p3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044950" y="1492250"/>
              <a:ext cx="4279901" cy="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39"/>
            <p:cNvPicPr preferRelativeResize="0"/>
            <p:nvPr/>
          </p:nvPicPr>
          <p:blipFill rotWithShape="1">
            <a:blip r:embed="rId8">
              <a:alphaModFix amt="12000"/>
            </a:blip>
            <a:srcRect/>
            <a:stretch/>
          </p:blipFill>
          <p:spPr>
            <a:xfrm>
              <a:off x="4051300" y="1498600"/>
              <a:ext cx="895350" cy="984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3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044950" y="2482850"/>
              <a:ext cx="4279901" cy="6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3" name="Google Shape;493;p39"/>
            <p:cNvSpPr txBox="1"/>
            <p:nvPr/>
          </p:nvSpPr>
          <p:spPr>
            <a:xfrm>
              <a:off x="4089400" y="1835150"/>
              <a:ext cx="8127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1D1D1D"/>
                  </a:solidFill>
                  <a:latin typeface="Calibri"/>
                  <a:ea typeface="Calibri"/>
                  <a:cs typeface="Calibri"/>
                  <a:sym typeface="Calibri"/>
                </a:rPr>
                <a:t>Before</a:t>
              </a:r>
              <a:endParaRPr sz="1000" b="0" i="0" u="none" strike="noStrike" cap="non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9"/>
            <p:cNvSpPr txBox="1"/>
            <p:nvPr/>
          </p:nvSpPr>
          <p:spPr>
            <a:xfrm>
              <a:off x="5151438" y="1727200"/>
              <a:ext cx="32511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77800" marR="0" lvl="0" indent="-177800" algn="l" rtl="0">
                <a:lnSpc>
                  <a:spcPct val="15438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ts val="800"/>
                <a:buFont typeface="Arial"/>
                <a:buChar char="●"/>
              </a:pPr>
              <a:r>
                <a:rPr lang="ko" sz="800">
                  <a:solidFill>
                    <a:schemeClr val="dk1"/>
                  </a:solidFill>
                </a:rPr>
                <a:t>주문 로직 관련 테이블 분산</a:t>
              </a:r>
              <a:endParaRPr sz="800">
                <a:solidFill>
                  <a:schemeClr val="dk1"/>
                </a:solidFill>
              </a:endParaRPr>
            </a:p>
            <a:p>
              <a:pPr marL="177800" marR="0" lvl="0" indent="-177800" algn="l" rtl="0">
                <a:lnSpc>
                  <a:spcPct val="15438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ts val="800"/>
                <a:buFont typeface="Arial"/>
                <a:buChar char="●"/>
              </a:pPr>
              <a:r>
                <a:rPr lang="ko" sz="800">
                  <a:solidFill>
                    <a:schemeClr val="dk1"/>
                  </a:solidFill>
                </a:rPr>
                <a:t>조인 의존도 ↑</a:t>
              </a:r>
              <a:endParaRPr sz="8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612225"/>
            <a:ext cx="8604252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2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0"/>
          <p:cNvSpPr txBox="1"/>
          <p:nvPr/>
        </p:nvSpPr>
        <p:spPr>
          <a:xfrm>
            <a:off x="514350" y="323850"/>
            <a:ext cx="10287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502" name="Google Shape;502;p40"/>
          <p:cNvSpPr txBox="1"/>
          <p:nvPr/>
        </p:nvSpPr>
        <p:spPr>
          <a:xfrm>
            <a:off x="7708900" y="349250"/>
            <a:ext cx="939900" cy="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503" name="Google Shape;50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4350" y="4692646"/>
            <a:ext cx="796289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0"/>
          <p:cNvSpPr txBox="1"/>
          <p:nvPr/>
        </p:nvSpPr>
        <p:spPr>
          <a:xfrm>
            <a:off x="8058150" y="4629150"/>
            <a:ext cx="5778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1D1D1D"/>
                </a:solidFill>
              </a:rPr>
              <a:t>13</a:t>
            </a:r>
            <a:endParaRPr sz="700"/>
          </a:p>
        </p:txBody>
      </p:sp>
      <p:sp>
        <p:nvSpPr>
          <p:cNvPr id="505" name="Google Shape;505;p40"/>
          <p:cNvSpPr txBox="1"/>
          <p:nvPr/>
        </p:nvSpPr>
        <p:spPr>
          <a:xfrm>
            <a:off x="1466850" y="698500"/>
            <a:ext cx="6210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주문 로직 관련 테이블(후)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1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0"/>
          <p:cNvSpPr/>
          <p:nvPr/>
        </p:nvSpPr>
        <p:spPr>
          <a:xfrm>
            <a:off x="3164500" y="3210165"/>
            <a:ext cx="3684000" cy="1480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8" name="Google Shape;50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263650"/>
            <a:ext cx="8127949" cy="342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40"/>
          <p:cNvGrpSpPr/>
          <p:nvPr/>
        </p:nvGrpSpPr>
        <p:grpSpPr>
          <a:xfrm>
            <a:off x="6939374" y="3216164"/>
            <a:ext cx="1937819" cy="483620"/>
            <a:chOff x="4044950" y="1492250"/>
            <a:chExt cx="4357588" cy="996950"/>
          </a:xfrm>
        </p:grpSpPr>
        <p:pic>
          <p:nvPicPr>
            <p:cNvPr id="510" name="Google Shape;510;p4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44950" y="1492250"/>
              <a:ext cx="4279901" cy="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40"/>
            <p:cNvPicPr preferRelativeResize="0"/>
            <p:nvPr/>
          </p:nvPicPr>
          <p:blipFill rotWithShape="1">
            <a:blip r:embed="rId9">
              <a:alphaModFix amt="12000"/>
            </a:blip>
            <a:srcRect/>
            <a:stretch/>
          </p:blipFill>
          <p:spPr>
            <a:xfrm>
              <a:off x="4051300" y="1498600"/>
              <a:ext cx="895350" cy="984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" name="Google Shape;512;p4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44950" y="2482850"/>
              <a:ext cx="4279901" cy="6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3" name="Google Shape;513;p40"/>
            <p:cNvSpPr txBox="1"/>
            <p:nvPr/>
          </p:nvSpPr>
          <p:spPr>
            <a:xfrm>
              <a:off x="4089400" y="1835150"/>
              <a:ext cx="8127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1D1D1D"/>
                  </a:solidFill>
                  <a:latin typeface="Calibri"/>
                  <a:ea typeface="Calibri"/>
                  <a:cs typeface="Calibri"/>
                  <a:sym typeface="Calibri"/>
                </a:rPr>
                <a:t>After</a:t>
              </a:r>
              <a:endParaRPr sz="1000" b="0" i="0" u="none" strike="noStrike" cap="non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0"/>
            <p:cNvSpPr txBox="1"/>
            <p:nvPr/>
          </p:nvSpPr>
          <p:spPr>
            <a:xfrm>
              <a:off x="5151438" y="1727200"/>
              <a:ext cx="32511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77800" marR="0" lvl="0" indent="-177800" algn="l" rtl="0">
                <a:lnSpc>
                  <a:spcPct val="15438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ts val="800"/>
                <a:buFont typeface="Arial"/>
                <a:buChar char="●"/>
              </a:pPr>
              <a:r>
                <a:rPr lang="ko" sz="800">
                  <a:solidFill>
                    <a:schemeClr val="dk1"/>
                  </a:solidFill>
                </a:rPr>
                <a:t>주문 테이블 단일화</a:t>
              </a:r>
              <a:endParaRPr sz="800">
                <a:solidFill>
                  <a:schemeClr val="dk1"/>
                </a:solidFill>
              </a:endParaRPr>
            </a:p>
            <a:p>
              <a:pPr marL="177800" marR="0" lvl="0" indent="-177800" algn="l" rtl="0">
                <a:lnSpc>
                  <a:spcPct val="15438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ts val="800"/>
                <a:buFont typeface="Arial"/>
                <a:buChar char="●"/>
              </a:pPr>
              <a:r>
                <a:rPr lang="ko" sz="800">
                  <a:solidFill>
                    <a:schemeClr val="dk1"/>
                  </a:solidFill>
                </a:rPr>
                <a:t>테이블 조인 감소</a:t>
              </a:r>
              <a:endParaRPr sz="8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75" y="585000"/>
            <a:ext cx="8604252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2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1"/>
          <p:cNvSpPr txBox="1"/>
          <p:nvPr/>
        </p:nvSpPr>
        <p:spPr>
          <a:xfrm>
            <a:off x="514350" y="323850"/>
            <a:ext cx="10287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522" name="Google Shape;522;p41"/>
          <p:cNvSpPr txBox="1"/>
          <p:nvPr/>
        </p:nvSpPr>
        <p:spPr>
          <a:xfrm>
            <a:off x="7708900" y="349250"/>
            <a:ext cx="939900" cy="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523" name="Google Shape;523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4350" y="4692646"/>
            <a:ext cx="796289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1"/>
          <p:cNvSpPr txBox="1"/>
          <p:nvPr/>
        </p:nvSpPr>
        <p:spPr>
          <a:xfrm>
            <a:off x="8058150" y="4629150"/>
            <a:ext cx="5778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1D1D1D"/>
                </a:solidFill>
              </a:rPr>
              <a:t>14</a:t>
            </a:r>
            <a:endParaRPr sz="700"/>
          </a:p>
        </p:txBody>
      </p:sp>
      <p:sp>
        <p:nvSpPr>
          <p:cNvPr id="525" name="Google Shape;525;p41"/>
          <p:cNvSpPr txBox="1"/>
          <p:nvPr/>
        </p:nvSpPr>
        <p:spPr>
          <a:xfrm>
            <a:off x="1466850" y="698500"/>
            <a:ext cx="6210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주문 로직 관련 테이블(변경 전/후)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1" cy="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7" name="Google Shape;527;p41"/>
          <p:cNvCxnSpPr/>
          <p:nvPr/>
        </p:nvCxnSpPr>
        <p:spPr>
          <a:xfrm flipH="1">
            <a:off x="2742950" y="2590300"/>
            <a:ext cx="6900" cy="1078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41"/>
          <p:cNvCxnSpPr/>
          <p:nvPr/>
        </p:nvCxnSpPr>
        <p:spPr>
          <a:xfrm>
            <a:off x="2748050" y="3648975"/>
            <a:ext cx="2511300" cy="17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41"/>
          <p:cNvCxnSpPr/>
          <p:nvPr/>
        </p:nvCxnSpPr>
        <p:spPr>
          <a:xfrm rot="10800000">
            <a:off x="5007375" y="3493250"/>
            <a:ext cx="228900" cy="169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41"/>
          <p:cNvCxnSpPr/>
          <p:nvPr/>
        </p:nvCxnSpPr>
        <p:spPr>
          <a:xfrm flipH="1">
            <a:off x="5011575" y="3662750"/>
            <a:ext cx="224700" cy="189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1" name="Google Shape;531;p41"/>
          <p:cNvSpPr/>
          <p:nvPr/>
        </p:nvSpPr>
        <p:spPr>
          <a:xfrm>
            <a:off x="6603950" y="2535800"/>
            <a:ext cx="1133400" cy="2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1"/>
          <p:cNvSpPr/>
          <p:nvPr/>
        </p:nvSpPr>
        <p:spPr>
          <a:xfrm>
            <a:off x="6821" y="1977229"/>
            <a:ext cx="536700" cy="2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3" name="Google Shape;53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350" y="1305939"/>
            <a:ext cx="5279565" cy="128408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1"/>
          <p:cNvSpPr/>
          <p:nvPr/>
        </p:nvSpPr>
        <p:spPr>
          <a:xfrm>
            <a:off x="5259350" y="2736800"/>
            <a:ext cx="3326400" cy="1955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5" name="Google Shape;535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64450" y="2689350"/>
            <a:ext cx="3355474" cy="20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1"/>
          <p:cNvSpPr/>
          <p:nvPr/>
        </p:nvSpPr>
        <p:spPr>
          <a:xfrm>
            <a:off x="9765550" y="5260675"/>
            <a:ext cx="461700" cy="46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1"/>
          <p:cNvSpPr/>
          <p:nvPr/>
        </p:nvSpPr>
        <p:spPr>
          <a:xfrm>
            <a:off x="514750" y="1302750"/>
            <a:ext cx="5286900" cy="1290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612225"/>
            <a:ext cx="8604252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2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2"/>
          <p:cNvSpPr txBox="1"/>
          <p:nvPr/>
        </p:nvSpPr>
        <p:spPr>
          <a:xfrm>
            <a:off x="514350" y="323850"/>
            <a:ext cx="10287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545" name="Google Shape;545;p42"/>
          <p:cNvSpPr txBox="1"/>
          <p:nvPr/>
        </p:nvSpPr>
        <p:spPr>
          <a:xfrm>
            <a:off x="7708900" y="349250"/>
            <a:ext cx="939900" cy="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0" y="4692650"/>
            <a:ext cx="796289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2"/>
          <p:cNvSpPr txBox="1"/>
          <p:nvPr/>
        </p:nvSpPr>
        <p:spPr>
          <a:xfrm>
            <a:off x="8058150" y="4629150"/>
            <a:ext cx="5778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1D1D1D"/>
                </a:solidFill>
              </a:rPr>
              <a:t>15</a:t>
            </a:r>
            <a:endParaRPr sz="700"/>
          </a:p>
        </p:txBody>
      </p:sp>
      <p:sp>
        <p:nvSpPr>
          <p:cNvPr id="548" name="Google Shape;548;p42"/>
          <p:cNvSpPr txBox="1"/>
          <p:nvPr/>
        </p:nvSpPr>
        <p:spPr>
          <a:xfrm>
            <a:off x="1466850" y="698500"/>
            <a:ext cx="6210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2600">
                <a:solidFill>
                  <a:schemeClr val="dk1"/>
                </a:solidFill>
              </a:rPr>
              <a:t>주문 로직 관련 쿼리(전)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350" y="1371550"/>
            <a:ext cx="5623462" cy="253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612225"/>
            <a:ext cx="8604252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2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3"/>
          <p:cNvSpPr txBox="1"/>
          <p:nvPr/>
        </p:nvSpPr>
        <p:spPr>
          <a:xfrm>
            <a:off x="514350" y="323850"/>
            <a:ext cx="10287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558" name="Google Shape;558;p43"/>
          <p:cNvSpPr txBox="1"/>
          <p:nvPr/>
        </p:nvSpPr>
        <p:spPr>
          <a:xfrm>
            <a:off x="7708900" y="349250"/>
            <a:ext cx="939900" cy="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559" name="Google Shape;559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0" y="4692650"/>
            <a:ext cx="796289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3"/>
          <p:cNvSpPr txBox="1"/>
          <p:nvPr/>
        </p:nvSpPr>
        <p:spPr>
          <a:xfrm>
            <a:off x="8058150" y="4629150"/>
            <a:ext cx="5778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rgbClr val="1D1D1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700">
                <a:solidFill>
                  <a:srgbClr val="1D1D1D"/>
                </a:solidFill>
              </a:rPr>
              <a:t>6</a:t>
            </a:r>
            <a:endParaRPr sz="700"/>
          </a:p>
        </p:txBody>
      </p:sp>
      <p:sp>
        <p:nvSpPr>
          <p:cNvPr id="561" name="Google Shape;561;p43"/>
          <p:cNvSpPr txBox="1"/>
          <p:nvPr/>
        </p:nvSpPr>
        <p:spPr>
          <a:xfrm>
            <a:off x="1466850" y="698500"/>
            <a:ext cx="6210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2600">
                <a:solidFill>
                  <a:schemeClr val="dk1"/>
                </a:solidFill>
              </a:rPr>
              <a:t>주문 로직 관련 쿼리(후)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Google Shape;562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338" y="1420588"/>
            <a:ext cx="55721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260350"/>
            <a:ext cx="368300" cy="4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7078" y="255833"/>
            <a:ext cx="7797800" cy="4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 rot="5400000">
            <a:off x="-425450" y="1073150"/>
            <a:ext cx="1771650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0" i="0" u="none" strike="noStrike" cap="none">
                <a:solidFill>
                  <a:srgbClr val="1D1D1D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1700" b="0" i="0" u="none" strike="noStrike" cap="none">
              <a:solidFill>
                <a:srgbClr val="1D1D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3100" y="260350"/>
            <a:ext cx="368300" cy="4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 rot="5400000">
            <a:off x="-292100" y="1517650"/>
            <a:ext cx="2343150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700"/>
          </a:p>
        </p:txBody>
      </p:sp>
      <p:sp>
        <p:nvSpPr>
          <p:cNvPr id="152" name="Google Shape;152;p26"/>
          <p:cNvSpPr txBox="1"/>
          <p:nvPr/>
        </p:nvSpPr>
        <p:spPr>
          <a:xfrm>
            <a:off x="2152650" y="831850"/>
            <a:ext cx="4317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0" i="0" u="none" strike="noStrike" cap="none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rPr>
              <a:t>01.</a:t>
            </a:r>
            <a:endParaRPr sz="700"/>
          </a:p>
        </p:txBody>
      </p:sp>
      <p:sp>
        <p:nvSpPr>
          <p:cNvPr id="153" name="Google Shape;153;p26"/>
          <p:cNvSpPr txBox="1"/>
          <p:nvPr/>
        </p:nvSpPr>
        <p:spPr>
          <a:xfrm>
            <a:off x="2832100" y="990600"/>
            <a:ext cx="1911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프로젝트 개요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2832100" y="1384300"/>
            <a:ext cx="17844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4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700"/>
          </a:p>
        </p:txBody>
      </p:sp>
      <p:sp>
        <p:nvSpPr>
          <p:cNvPr id="155" name="Google Shape;155;p26"/>
          <p:cNvSpPr txBox="1"/>
          <p:nvPr/>
        </p:nvSpPr>
        <p:spPr>
          <a:xfrm>
            <a:off x="5295900" y="831850"/>
            <a:ext cx="4317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0" i="0" u="none" strike="noStrike" cap="none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rPr>
              <a:t>04.</a:t>
            </a:r>
            <a:endParaRPr sz="700"/>
          </a:p>
        </p:txBody>
      </p:sp>
      <p:sp>
        <p:nvSpPr>
          <p:cNvPr id="156" name="Google Shape;156;p26"/>
          <p:cNvSpPr txBox="1"/>
          <p:nvPr/>
        </p:nvSpPr>
        <p:spPr>
          <a:xfrm>
            <a:off x="5975350" y="990600"/>
            <a:ext cx="1911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5975350" y="1384300"/>
            <a:ext cx="17844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4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E5E5E"/>
                </a:solidFill>
              </a:rPr>
              <a:t>Entity Relationship Diagram</a:t>
            </a:r>
            <a:endParaRPr sz="700"/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2650" y="3028950"/>
            <a:ext cx="2501901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2152650" y="2038350"/>
            <a:ext cx="4317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0" i="0" u="none" strike="noStrike" cap="none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rPr>
              <a:t>02.</a:t>
            </a:r>
            <a:endParaRPr sz="700"/>
          </a:p>
        </p:txBody>
      </p:sp>
      <p:sp>
        <p:nvSpPr>
          <p:cNvPr id="160" name="Google Shape;160;p26"/>
          <p:cNvSpPr txBox="1"/>
          <p:nvPr/>
        </p:nvSpPr>
        <p:spPr>
          <a:xfrm>
            <a:off x="2832100" y="2203450"/>
            <a:ext cx="1911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팀원 분담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2832100" y="2597150"/>
            <a:ext cx="17844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34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E5E5E"/>
                </a:solidFill>
              </a:rPr>
              <a:t>Teamwork Division</a:t>
            </a:r>
            <a:endParaRPr sz="1000">
              <a:solidFill>
                <a:srgbClr val="5E5E5E"/>
              </a:solidFill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95900" y="3028950"/>
            <a:ext cx="2501901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5295900" y="2012950"/>
            <a:ext cx="5016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0" i="0" u="none" strike="noStrike" cap="none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rPr>
              <a:t>05.</a:t>
            </a:r>
            <a:endParaRPr sz="700"/>
          </a:p>
        </p:txBody>
      </p:sp>
      <p:sp>
        <p:nvSpPr>
          <p:cNvPr id="164" name="Google Shape;164;p26"/>
          <p:cNvSpPr txBox="1"/>
          <p:nvPr/>
        </p:nvSpPr>
        <p:spPr>
          <a:xfrm>
            <a:off x="5975350" y="2203450"/>
            <a:ext cx="1911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시연 영상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5975350" y="2597150"/>
            <a:ext cx="17844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4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rPr>
              <a:t>Demo Video</a:t>
            </a:r>
            <a:endParaRPr sz="1000" b="0" i="0" u="none" strike="noStrike" cap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2650" y="4292600"/>
            <a:ext cx="2501901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2152650" y="3308350"/>
            <a:ext cx="4317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0" i="0" u="none" strike="noStrike" cap="none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rPr>
              <a:t>03.</a:t>
            </a:r>
            <a:endParaRPr sz="700"/>
          </a:p>
        </p:txBody>
      </p:sp>
      <p:sp>
        <p:nvSpPr>
          <p:cNvPr id="168" name="Google Shape;168;p26"/>
          <p:cNvSpPr txBox="1"/>
          <p:nvPr/>
        </p:nvSpPr>
        <p:spPr>
          <a:xfrm>
            <a:off x="2832100" y="3467100"/>
            <a:ext cx="1911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기술 스택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2650" y="1816100"/>
            <a:ext cx="250190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95900" y="1816100"/>
            <a:ext cx="2501901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2832100" y="3860800"/>
            <a:ext cx="17844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34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E5E5E"/>
                </a:solidFill>
              </a:rPr>
              <a:t>Technology Stack</a:t>
            </a:r>
            <a:endParaRPr sz="1000">
              <a:solidFill>
                <a:srgbClr val="5E5E5E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95900" y="4292600"/>
            <a:ext cx="2501901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5295900" y="3308350"/>
            <a:ext cx="5016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0" i="0" u="none" strike="noStrike" cap="none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rPr>
              <a:t>06.</a:t>
            </a:r>
            <a:endParaRPr sz="700"/>
          </a:p>
        </p:txBody>
      </p:sp>
      <p:sp>
        <p:nvSpPr>
          <p:cNvPr id="174" name="Google Shape;174;p26"/>
          <p:cNvSpPr txBox="1"/>
          <p:nvPr/>
        </p:nvSpPr>
        <p:spPr>
          <a:xfrm>
            <a:off x="5975350" y="3467100"/>
            <a:ext cx="1911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후기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5975350" y="3860800"/>
            <a:ext cx="17844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4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rPr>
              <a:t>Project Review</a:t>
            </a:r>
            <a:endParaRPr sz="1000" b="0" i="0" u="none" strike="noStrike" cap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596900"/>
            <a:ext cx="8604252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2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4"/>
          <p:cNvSpPr txBox="1"/>
          <p:nvPr/>
        </p:nvSpPr>
        <p:spPr>
          <a:xfrm>
            <a:off x="514350" y="323850"/>
            <a:ext cx="10287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571" name="Google Shape;571;p44"/>
          <p:cNvSpPr txBox="1"/>
          <p:nvPr/>
        </p:nvSpPr>
        <p:spPr>
          <a:xfrm>
            <a:off x="7708900" y="349250"/>
            <a:ext cx="939900" cy="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572" name="Google Shape;572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0" y="4692650"/>
            <a:ext cx="796289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4"/>
          <p:cNvSpPr txBox="1"/>
          <p:nvPr/>
        </p:nvSpPr>
        <p:spPr>
          <a:xfrm>
            <a:off x="8058150" y="4629150"/>
            <a:ext cx="5778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rgbClr val="1D1D1D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574" name="Google Shape;574;p44"/>
          <p:cNvSpPr txBox="1"/>
          <p:nvPr/>
        </p:nvSpPr>
        <p:spPr>
          <a:xfrm>
            <a:off x="1466850" y="698500"/>
            <a:ext cx="6210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05. 시연 영상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583;p45" title="시연영상_Y조.mp4">
            <a:hlinkClick r:id="rId7"/>
            <a:extLst>
              <a:ext uri="{FF2B5EF4-FFF2-40B4-BE49-F238E27FC236}">
                <a16:creationId xmlns:a16="http://schemas.microsoft.com/office/drawing/2014/main" id="{7983633F-5DBC-7035-0A77-CFF15396B93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350" y="1263650"/>
            <a:ext cx="8121600" cy="34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260350"/>
            <a:ext cx="860425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6"/>
          <p:cNvSpPr txBox="1"/>
          <p:nvPr/>
        </p:nvSpPr>
        <p:spPr>
          <a:xfrm>
            <a:off x="514350" y="323850"/>
            <a:ext cx="10287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590" name="Google Shape;590;p46"/>
          <p:cNvSpPr txBox="1"/>
          <p:nvPr/>
        </p:nvSpPr>
        <p:spPr>
          <a:xfrm>
            <a:off x="7708900" y="349250"/>
            <a:ext cx="939800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591" name="Google Shape;59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000" y="4692650"/>
            <a:ext cx="796290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46"/>
          <p:cNvSpPr txBox="1"/>
          <p:nvPr/>
        </p:nvSpPr>
        <p:spPr>
          <a:xfrm>
            <a:off x="8058150" y="4629150"/>
            <a:ext cx="577850" cy="12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1D1D1D"/>
                </a:solidFill>
              </a:rPr>
              <a:t>17</a:t>
            </a:r>
            <a:endParaRPr sz="700"/>
          </a:p>
        </p:txBody>
      </p:sp>
      <p:sp>
        <p:nvSpPr>
          <p:cNvPr id="593" name="Google Shape;593;p46"/>
          <p:cNvSpPr txBox="1"/>
          <p:nvPr/>
        </p:nvSpPr>
        <p:spPr>
          <a:xfrm>
            <a:off x="1466850" y="698500"/>
            <a:ext cx="621030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06. 후기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" name="Google Shape;594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1650" y="1257300"/>
            <a:ext cx="814705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6"/>
          <p:cNvSpPr txBox="1"/>
          <p:nvPr/>
        </p:nvSpPr>
        <p:spPr>
          <a:xfrm>
            <a:off x="1096725" y="1760900"/>
            <a:ext cx="25089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453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700">
                <a:solidFill>
                  <a:srgbClr val="606060"/>
                </a:solidFill>
              </a:rPr>
              <a:t>주문 파트를 담당하여 다른 팀원들과의 소통이 많이 필요했습니다.</a:t>
            </a:r>
            <a:endParaRPr sz="700">
              <a:solidFill>
                <a:srgbClr val="606060"/>
              </a:solidFill>
            </a:endParaRPr>
          </a:p>
          <a:p>
            <a:pPr marL="0" lvl="0" indent="0" algn="l" rtl="0">
              <a:lnSpc>
                <a:spcPct val="11453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700">
                <a:solidFill>
                  <a:srgbClr val="606060"/>
                </a:solidFill>
              </a:rPr>
              <a:t>이 과정으로 프로젝트를 진행하면서 협업하는 느낌을 받았고, 지속적인 소통이 중요하다고 깨달았습니다. </a:t>
            </a:r>
            <a:endParaRPr sz="700">
              <a:solidFill>
                <a:srgbClr val="606060"/>
              </a:solidFill>
            </a:endParaRPr>
          </a:p>
          <a:p>
            <a:pPr marL="0" lvl="0" indent="0" algn="l" rtl="0">
              <a:lnSpc>
                <a:spcPct val="11453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700">
                <a:solidFill>
                  <a:srgbClr val="606060"/>
                </a:solidFill>
              </a:rPr>
              <a:t>다양한 api를 활용하여 새로운 경험을 많이 할 수 있었고, </a:t>
            </a:r>
            <a:endParaRPr sz="700">
              <a:solidFill>
                <a:srgbClr val="606060"/>
              </a:solidFill>
            </a:endParaRPr>
          </a:p>
          <a:p>
            <a:pPr marL="0" lvl="0" indent="0" algn="l" rtl="0">
              <a:lnSpc>
                <a:spcPct val="11453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700">
                <a:solidFill>
                  <a:srgbClr val="606060"/>
                </a:solidFill>
              </a:rPr>
              <a:t>처음 해본 것들이 많아서 좋았습니다.</a:t>
            </a:r>
            <a:endParaRPr sz="700">
              <a:solidFill>
                <a:srgbClr val="606060"/>
              </a:solidFill>
            </a:endParaRPr>
          </a:p>
          <a:p>
            <a:pPr marL="0" lvl="0" indent="0" algn="l" rtl="0">
              <a:lnSpc>
                <a:spcPct val="11453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700">
                <a:solidFill>
                  <a:srgbClr val="606060"/>
                </a:solidFill>
              </a:rPr>
              <a:t>좋은 경험이 되었습니다!</a:t>
            </a:r>
            <a:endParaRPr sz="700">
              <a:solidFill>
                <a:srgbClr val="606060"/>
              </a:solidFill>
            </a:endParaRPr>
          </a:p>
          <a:p>
            <a:pPr marL="0" lvl="0" indent="0" algn="l" rtl="0">
              <a:lnSpc>
                <a:spcPct val="11453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700">
              <a:solidFill>
                <a:srgbClr val="606060"/>
              </a:solidFill>
            </a:endParaRPr>
          </a:p>
        </p:txBody>
      </p:sp>
      <p:sp>
        <p:nvSpPr>
          <p:cNvPr id="596" name="Google Shape;596;p46"/>
          <p:cNvSpPr txBox="1"/>
          <p:nvPr/>
        </p:nvSpPr>
        <p:spPr>
          <a:xfrm>
            <a:off x="1561041" y="1557265"/>
            <a:ext cx="1669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36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69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Goodee Academy 91</a:t>
            </a:r>
            <a:endParaRPr sz="897"/>
          </a:p>
        </p:txBody>
      </p:sp>
      <p:sp>
        <p:nvSpPr>
          <p:cNvPr id="597" name="Google Shape;597;p46"/>
          <p:cNvSpPr txBox="1"/>
          <p:nvPr/>
        </p:nvSpPr>
        <p:spPr>
          <a:xfrm>
            <a:off x="1096727" y="1524681"/>
            <a:ext cx="6681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36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26">
                <a:solidFill>
                  <a:srgbClr val="0F0F0E"/>
                </a:solidFill>
                <a:latin typeface="Calibri"/>
                <a:ea typeface="Calibri"/>
                <a:cs typeface="Calibri"/>
                <a:sym typeface="Calibri"/>
              </a:rPr>
              <a:t>노민혁</a:t>
            </a:r>
            <a:endParaRPr sz="897"/>
          </a:p>
        </p:txBody>
      </p:sp>
      <p:pic>
        <p:nvPicPr>
          <p:cNvPr id="598" name="Google Shape;598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7669" y="2948732"/>
            <a:ext cx="3665650" cy="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6"/>
          <p:cNvSpPr txBox="1"/>
          <p:nvPr/>
        </p:nvSpPr>
        <p:spPr>
          <a:xfrm>
            <a:off x="1096725" y="3528250"/>
            <a:ext cx="29052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453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700">
                <a:solidFill>
                  <a:srgbClr val="606060"/>
                </a:solidFill>
              </a:rPr>
              <a:t>공통/배송 파트를 맡아 권한 인증·인가, 배송 처리, 알림 기능을 구현하면서 서비스 전반의 흐름을 이해할 수 있었습니다.</a:t>
            </a:r>
            <a:endParaRPr sz="700">
              <a:solidFill>
                <a:srgbClr val="606060"/>
              </a:solidFill>
            </a:endParaRPr>
          </a:p>
          <a:p>
            <a:pPr marL="0" lvl="0" indent="0" algn="l" rtl="0">
              <a:lnSpc>
                <a:spcPct val="11453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700">
                <a:solidFill>
                  <a:srgbClr val="606060"/>
                </a:solidFill>
              </a:rPr>
              <a:t>특히 Spring Security 인증·인가와 DB 연동을 직접 구현하며 보안과 편의성을 동시에 고려하는 방법을 생각하게 되었습니다.</a:t>
            </a:r>
            <a:endParaRPr sz="700">
              <a:solidFill>
                <a:srgbClr val="606060"/>
              </a:solidFill>
            </a:endParaRPr>
          </a:p>
          <a:p>
            <a:pPr marL="0" lvl="0" indent="0" algn="l" rtl="0">
              <a:lnSpc>
                <a:spcPct val="11453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700">
                <a:solidFill>
                  <a:srgbClr val="606060"/>
                </a:solidFill>
              </a:rPr>
              <a:t>또한 공통 파트 특성상 여러 팀원이 동시에 활용하는 영역을 담당했기 때문에, 표준화된 코드 관리와 원활한 협업의 중요성을 깊이 느낄 수 있었습니다.</a:t>
            </a:r>
            <a:endParaRPr sz="700">
              <a:solidFill>
                <a:srgbClr val="606060"/>
              </a:solidFill>
            </a:endParaRPr>
          </a:p>
          <a:p>
            <a:pPr marL="0" lvl="0" indent="0" algn="l" rtl="0">
              <a:lnSpc>
                <a:spcPct val="11453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700">
              <a:solidFill>
                <a:srgbClr val="606060"/>
              </a:solidFill>
            </a:endParaRPr>
          </a:p>
        </p:txBody>
      </p:sp>
      <p:sp>
        <p:nvSpPr>
          <p:cNvPr id="600" name="Google Shape;600;p46"/>
          <p:cNvSpPr txBox="1"/>
          <p:nvPr/>
        </p:nvSpPr>
        <p:spPr>
          <a:xfrm>
            <a:off x="1561041" y="3324615"/>
            <a:ext cx="1669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36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69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Goodee Academy 91</a:t>
            </a:r>
            <a:endParaRPr sz="769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6"/>
          <p:cNvSpPr txBox="1"/>
          <p:nvPr/>
        </p:nvSpPr>
        <p:spPr>
          <a:xfrm>
            <a:off x="1096727" y="3292031"/>
            <a:ext cx="6681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36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26">
                <a:solidFill>
                  <a:srgbClr val="0F0F0E"/>
                </a:solidFill>
                <a:latin typeface="Calibri"/>
                <a:ea typeface="Calibri"/>
                <a:cs typeface="Calibri"/>
                <a:sym typeface="Calibri"/>
              </a:rPr>
              <a:t>이현호</a:t>
            </a:r>
            <a:endParaRPr sz="897"/>
          </a:p>
        </p:txBody>
      </p:sp>
      <p:sp>
        <p:nvSpPr>
          <p:cNvPr id="602" name="Google Shape;602;p46"/>
          <p:cNvSpPr txBox="1"/>
          <p:nvPr/>
        </p:nvSpPr>
        <p:spPr>
          <a:xfrm>
            <a:off x="4831050" y="1826431"/>
            <a:ext cx="2508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45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606060"/>
                </a:solidFill>
              </a:rPr>
              <a:t>회원/소셜 로그인 모듈을 담당하여 로그인 및 회원 관리 기능을 구현했습니다. OAuth 2.0 기반의 소셜 로그인(Naver, Kakao 등)과 Spring Security를 활용해 사용자의 편의성을 높였으며, 보안을 강화했습니다. 이 과정을 통해 안전하고 효율적인 인증 시스템을 구축하는 경험을 할 수 있었고,팀원들과의 코드 표준화 밑 소통을 통해 협업의 중요성을 체감하며 팀프로젝트의 가치를 깊이 깨달았습니다.</a:t>
            </a:r>
            <a:endParaRPr sz="597">
              <a:solidFill>
                <a:srgbClr val="606060"/>
              </a:solidFill>
            </a:endParaRPr>
          </a:p>
        </p:txBody>
      </p:sp>
      <p:sp>
        <p:nvSpPr>
          <p:cNvPr id="603" name="Google Shape;603;p46"/>
          <p:cNvSpPr txBox="1"/>
          <p:nvPr/>
        </p:nvSpPr>
        <p:spPr>
          <a:xfrm>
            <a:off x="5295366" y="1557265"/>
            <a:ext cx="1669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36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69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Goodee Academy 91</a:t>
            </a:r>
            <a:endParaRPr sz="769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46"/>
          <p:cNvSpPr txBox="1"/>
          <p:nvPr/>
        </p:nvSpPr>
        <p:spPr>
          <a:xfrm>
            <a:off x="4831052" y="1524681"/>
            <a:ext cx="6681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36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26">
                <a:solidFill>
                  <a:srgbClr val="0F0F0E"/>
                </a:solidFill>
                <a:latin typeface="Calibri"/>
                <a:ea typeface="Calibri"/>
                <a:cs typeface="Calibri"/>
                <a:sym typeface="Calibri"/>
              </a:rPr>
              <a:t>송성인</a:t>
            </a:r>
            <a:endParaRPr sz="897"/>
          </a:p>
        </p:txBody>
      </p:sp>
      <p:pic>
        <p:nvPicPr>
          <p:cNvPr id="605" name="Google Shape;605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9" y="2948713"/>
            <a:ext cx="3665640" cy="40729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6"/>
          <p:cNvSpPr txBox="1"/>
          <p:nvPr/>
        </p:nvSpPr>
        <p:spPr>
          <a:xfrm>
            <a:off x="4831050" y="3296350"/>
            <a:ext cx="26451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45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rPr>
              <a:t>상품, 장바구니, 찜, 재고 등 사용자 중심의 핵심 기능들을 맡아 프로젝트 전반의 흐름을 이해할 수 있었습니다. 기능 간 데이터 연동과, 사용성과 안정성을 고려한 구현을 통해 실무 감각을 키울 수 있었습니다. 특히 재고에 따라 상품 상태가 자동으로 변경되는 구조를 만들면서 설계의 중요성을 느꼈고, 팀원들과의 지속적인 소통을 통해 협업의 가치를 체감할 수 있었습니다.</a:t>
            </a:r>
            <a:endParaRPr sz="750">
              <a:solidFill>
                <a:srgbClr val="606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46"/>
          <p:cNvSpPr txBox="1"/>
          <p:nvPr/>
        </p:nvSpPr>
        <p:spPr>
          <a:xfrm>
            <a:off x="5295366" y="3324615"/>
            <a:ext cx="1669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36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69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Goodee Academy 91</a:t>
            </a:r>
            <a:endParaRPr sz="769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46"/>
          <p:cNvSpPr txBox="1"/>
          <p:nvPr/>
        </p:nvSpPr>
        <p:spPr>
          <a:xfrm>
            <a:off x="4831052" y="3292031"/>
            <a:ext cx="6681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36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26">
                <a:solidFill>
                  <a:srgbClr val="0F0F0E"/>
                </a:solidFill>
                <a:latin typeface="Calibri"/>
                <a:ea typeface="Calibri"/>
                <a:cs typeface="Calibri"/>
                <a:sym typeface="Calibri"/>
              </a:rPr>
              <a:t>황귀환</a:t>
            </a:r>
            <a:endParaRPr sz="89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596900"/>
            <a:ext cx="8604252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514350" y="323850"/>
            <a:ext cx="10287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183" name="Google Shape;183;p27"/>
          <p:cNvSpPr txBox="1"/>
          <p:nvPr/>
        </p:nvSpPr>
        <p:spPr>
          <a:xfrm>
            <a:off x="7708900" y="349250"/>
            <a:ext cx="939800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0" y="4692650"/>
            <a:ext cx="796290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8058150" y="4629150"/>
            <a:ext cx="577850" cy="12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rgbClr val="1D1D1D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186" name="Google Shape;186;p27"/>
          <p:cNvSpPr txBox="1"/>
          <p:nvPr/>
        </p:nvSpPr>
        <p:spPr>
          <a:xfrm>
            <a:off x="1466850" y="698500"/>
            <a:ext cx="621030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 프로젝트 개요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0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44950" y="1492250"/>
            <a:ext cx="4279900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8">
            <a:alphaModFix amt="12000"/>
          </a:blip>
          <a:srcRect/>
          <a:stretch/>
        </p:blipFill>
        <p:spPr>
          <a:xfrm>
            <a:off x="4048125" y="1495425"/>
            <a:ext cx="895350" cy="29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44950" y="4457700"/>
            <a:ext cx="4279900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44950" y="3467100"/>
            <a:ext cx="4279900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44950" y="2482850"/>
            <a:ext cx="427990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4089400" y="1835150"/>
            <a:ext cx="8128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프로젝트 명</a:t>
            </a:r>
            <a:endParaRPr sz="1000" b="0" i="0" u="none" strike="noStrike" cap="none">
              <a:solidFill>
                <a:srgbClr val="1D1D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5137138" y="1727200"/>
            <a:ext cx="32511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B2B 무역 구매·배송 서비스 (B2B Trade)</a:t>
            </a:r>
            <a:endParaRPr sz="8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4089400" y="2813050"/>
            <a:ext cx="8128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프로젝트 소개</a:t>
            </a:r>
            <a:endParaRPr sz="1000" b="0" i="0" u="none" strike="noStrike" cap="none">
              <a:solidFill>
                <a:srgbClr val="1D1D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5137150" y="2482850"/>
            <a:ext cx="36480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>
                <a:solidFill>
                  <a:schemeClr val="dk1"/>
                </a:solidFill>
              </a:rPr>
              <a:t>B2B 무역 구매·배송 과정을 전자화한 무역 중개 플랫폼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>
                <a:solidFill>
                  <a:schemeClr val="dk1"/>
                </a:solidFill>
              </a:rPr>
              <a:t>계약서 작성, 결제, 배송 등 End-to-End 프로세스 지원</a:t>
            </a:r>
            <a:endParaRPr sz="8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>
                <a:solidFill>
                  <a:schemeClr val="dk1"/>
                </a:solidFill>
              </a:rPr>
              <a:t>기업/개인/관리자 권한에 따른 맞춤형 서비스 제공</a:t>
            </a:r>
            <a:endParaRPr sz="8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>
                <a:solidFill>
                  <a:schemeClr val="dk1"/>
                </a:solidFill>
              </a:rPr>
              <a:t>회원·상품 관리의 디지털화 및 표준화된 데이터 설계</a:t>
            </a:r>
            <a:endParaRPr sz="8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4089400" y="3790950"/>
            <a:ext cx="8128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개발 특징</a:t>
            </a:r>
            <a:endParaRPr sz="1000" b="0" i="0" u="none" strike="noStrike" cap="none">
              <a:solidFill>
                <a:srgbClr val="1D1D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5137150" y="3473450"/>
            <a:ext cx="3778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Spring Boot + MyBatis 기반의 B2B 무역 구매·배송 플랫폼</a:t>
            </a:r>
            <a:endParaRPr sz="700" dirty="0"/>
          </a:p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관리자/기업/개인 3계층 권한과 Spring Security·OAuth2를 활용한 인증·인가</a:t>
            </a:r>
            <a:endParaRPr sz="700" dirty="0"/>
          </a:p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상품 → 견적 → 계약 → 결제 → 배송까지 End-to-End 프로세스 구현</a:t>
            </a:r>
            <a:endParaRPr sz="700" dirty="0"/>
          </a:p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 b="1" i="0" u="none" strike="noStrike" cap="none" dirty="0">
                <a:solidFill>
                  <a:srgbClr val="212121"/>
                </a:solidFill>
              </a:rPr>
              <a:t>공통 코드 테이블(DSxxx, OSxxx 등)</a:t>
            </a:r>
            <a:r>
              <a:rPr lang="ko" sz="7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을 통한 상태 관리 및 DB 중심의 표준화 설계</a:t>
            </a:r>
            <a:endParaRPr sz="700" dirty="0"/>
          </a:p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JSP + Bootstrap UI로 일관된 화면 구성, DataTables를 활용한 검색/페이징</a:t>
            </a:r>
            <a:endParaRPr sz="800" b="0" i="0" u="none" strike="noStrike" cap="none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9">
            <a:alphaModFix/>
          </a:blip>
          <a:srcRect l="10963" r="10964"/>
          <a:stretch/>
        </p:blipFill>
        <p:spPr>
          <a:xfrm>
            <a:off x="638175" y="1494596"/>
            <a:ext cx="3133725" cy="296657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/>
          <p:nvPr/>
        </p:nvSpPr>
        <p:spPr>
          <a:xfrm>
            <a:off x="5308150" y="4051500"/>
            <a:ext cx="3502500" cy="177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125" y="646750"/>
            <a:ext cx="8604252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2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514350" y="323850"/>
            <a:ext cx="10287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208" name="Google Shape;208;p28"/>
          <p:cNvSpPr txBox="1"/>
          <p:nvPr/>
        </p:nvSpPr>
        <p:spPr>
          <a:xfrm>
            <a:off x="7708900" y="349250"/>
            <a:ext cx="939900" cy="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209" name="Google Shape;209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0" y="4692650"/>
            <a:ext cx="796289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/>
        </p:nvSpPr>
        <p:spPr>
          <a:xfrm>
            <a:off x="8058150" y="4629150"/>
            <a:ext cx="5778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rgbClr val="1D1D1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700">
                <a:solidFill>
                  <a:srgbClr val="1D1D1D"/>
                </a:solidFill>
              </a:rPr>
              <a:t>2</a:t>
            </a:r>
            <a:endParaRPr sz="700"/>
          </a:p>
        </p:txBody>
      </p:sp>
      <p:sp>
        <p:nvSpPr>
          <p:cNvPr id="211" name="Google Shape;211;p28"/>
          <p:cNvSpPr txBox="1"/>
          <p:nvPr/>
        </p:nvSpPr>
        <p:spPr>
          <a:xfrm>
            <a:off x="1466850" y="698500"/>
            <a:ext cx="6210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 프로젝트 개요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44950" y="1492250"/>
            <a:ext cx="427990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 rotWithShape="1">
          <a:blip r:embed="rId8">
            <a:alphaModFix amt="12000"/>
          </a:blip>
          <a:srcRect/>
          <a:stretch/>
        </p:blipFill>
        <p:spPr>
          <a:xfrm>
            <a:off x="4051300" y="1498600"/>
            <a:ext cx="895350" cy="29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44950" y="4457700"/>
            <a:ext cx="427990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44950" y="3467100"/>
            <a:ext cx="427990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44950" y="2482850"/>
            <a:ext cx="4279901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4089400" y="1835150"/>
            <a:ext cx="812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프로젝트 명</a:t>
            </a:r>
            <a:endParaRPr sz="1000" b="0" i="0" u="none" strike="noStrike" cap="none">
              <a:solidFill>
                <a:srgbClr val="1D1D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5151438" y="1727200"/>
            <a:ext cx="32511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B2B 무역 구매·배송 서비스 (B2B Trade)</a:t>
            </a:r>
            <a:endParaRPr sz="8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4089400" y="2813050"/>
            <a:ext cx="812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프로젝트 소개</a:t>
            </a:r>
            <a:endParaRPr sz="1000" b="0" i="0" u="none" strike="noStrike" cap="none">
              <a:solidFill>
                <a:srgbClr val="1D1D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5137150" y="2482850"/>
            <a:ext cx="36480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>
                <a:solidFill>
                  <a:schemeClr val="dk1"/>
                </a:solidFill>
              </a:rPr>
              <a:t>B2B 무역 구매·배송 과정을 전자화한 무역 중개 플랫폼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>
                <a:solidFill>
                  <a:schemeClr val="dk1"/>
                </a:solidFill>
              </a:rPr>
              <a:t>계약서 작성, 결제, 배송 등 End-to-End 프로세스 지원</a:t>
            </a:r>
            <a:endParaRPr sz="8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>
                <a:solidFill>
                  <a:schemeClr val="dk1"/>
                </a:solidFill>
              </a:rPr>
              <a:t>기업/개인/관리자 권한에 따른 맞춤형 서비스 제공</a:t>
            </a:r>
            <a:endParaRPr sz="8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>
                <a:solidFill>
                  <a:schemeClr val="dk1"/>
                </a:solidFill>
              </a:rPr>
              <a:t>회원·상품 관리의 디지털화 및 표준화된 데이터 설계</a:t>
            </a:r>
            <a:endParaRPr sz="8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4089400" y="3790950"/>
            <a:ext cx="812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개발 특징</a:t>
            </a:r>
            <a:endParaRPr sz="1000" b="0" i="0" u="none" strike="noStrike" cap="none">
              <a:solidFill>
                <a:srgbClr val="1D1D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5137150" y="3473450"/>
            <a:ext cx="3778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Spring Boot + MyBatis 기반의 B2B 무역 구매·배송 플랫폼</a:t>
            </a:r>
            <a:endParaRPr sz="700" dirty="0"/>
          </a:p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관리자/기업/개인 3계층 권한과 Spring Security·OAuth2를 활용한 인증·인가</a:t>
            </a:r>
            <a:endParaRPr sz="700" dirty="0"/>
          </a:p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상품 → 견적 → 계약 → 결제 → 배송까지 End-to-End 프로세스 구현</a:t>
            </a:r>
            <a:endParaRPr sz="700" dirty="0"/>
          </a:p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 b="1" i="0" u="none" strike="noStrike" cap="none" dirty="0">
                <a:solidFill>
                  <a:srgbClr val="212121"/>
                </a:solidFill>
              </a:rPr>
              <a:t>공통 코드 테이블(DSxxx, OSxxx 등)</a:t>
            </a:r>
            <a:r>
              <a:rPr lang="ko" sz="7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을 통한 상태 관리 및 DB 중심의 표준화 설계</a:t>
            </a:r>
            <a:endParaRPr sz="700" dirty="0"/>
          </a:p>
          <a:p>
            <a:pPr marL="177800" marR="0" lvl="0" indent="-177800" algn="l" rtl="0">
              <a:lnSpc>
                <a:spcPct val="15438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Arial"/>
              <a:buChar char="●"/>
            </a:pPr>
            <a:r>
              <a:rPr lang="ko" sz="8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JSP + Bootstrap UI로 일관된 화면 구성, DataTables를 활용한 검색/페이징</a:t>
            </a:r>
            <a:endParaRPr sz="800" b="0" i="0" u="none" strike="noStrike" cap="none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1647" y="1498600"/>
            <a:ext cx="3186159" cy="12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350" y="3107125"/>
            <a:ext cx="3186150" cy="13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/>
          <p:nvPr/>
        </p:nvSpPr>
        <p:spPr>
          <a:xfrm>
            <a:off x="1899725" y="2770375"/>
            <a:ext cx="3267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517125" y="2018100"/>
            <a:ext cx="1430100" cy="177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517125" y="3702700"/>
            <a:ext cx="1430100" cy="177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/>
        </p:nvSpPr>
        <p:spPr>
          <a:xfrm>
            <a:off x="1466850" y="698500"/>
            <a:ext cx="6210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개발 일정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650" y="1257300"/>
            <a:ext cx="814705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2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514350" y="323850"/>
            <a:ext cx="10287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237" name="Google Shape;237;p29"/>
          <p:cNvSpPr txBox="1"/>
          <p:nvPr/>
        </p:nvSpPr>
        <p:spPr>
          <a:xfrm>
            <a:off x="7708900" y="349250"/>
            <a:ext cx="939900" cy="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graphicFrame>
        <p:nvGraphicFramePr>
          <p:cNvPr id="238" name="Google Shape;238;p29"/>
          <p:cNvGraphicFramePr/>
          <p:nvPr/>
        </p:nvGraphicFramePr>
        <p:xfrm>
          <a:off x="838200" y="1352554"/>
          <a:ext cx="7467600" cy="3578925"/>
        </p:xfrm>
        <a:graphic>
          <a:graphicData uri="http://schemas.openxmlformats.org/drawingml/2006/table">
            <a:tbl>
              <a:tblPr>
                <a:noFill/>
                <a:tableStyleId>{EB232E52-B7A7-4828-82ED-64FFCB20E52A}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74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sz="6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74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</a:t>
                      </a:r>
                      <a:endParaRPr sz="6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74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TUE</a:t>
                      </a:r>
                      <a:endParaRPr sz="6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74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WED</a:t>
                      </a:r>
                      <a:endParaRPr sz="6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74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THU</a:t>
                      </a:r>
                      <a:endParaRPr sz="6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74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FRI</a:t>
                      </a:r>
                      <a:endParaRPr sz="6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74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</a:t>
                      </a:r>
                      <a:endParaRPr sz="6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57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3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4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5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8.6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7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8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9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7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10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11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12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13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14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15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16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7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17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18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19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20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21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22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23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57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24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25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26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27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28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29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30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57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31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9.1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2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3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4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5</a:t>
                      </a:r>
                      <a:endParaRPr sz="600" b="1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6</a:t>
                      </a:r>
                      <a:endParaRPr sz="600"/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20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7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8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9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10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11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12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6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31F20"/>
                          </a:solidFill>
                        </a:rPr>
                        <a:t>13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39" name="Google Shape;239;p29"/>
          <p:cNvSpPr/>
          <p:nvPr/>
        </p:nvSpPr>
        <p:spPr>
          <a:xfrm>
            <a:off x="912750" y="2964936"/>
            <a:ext cx="7321500" cy="287700"/>
          </a:xfrm>
          <a:prstGeom prst="roundRect">
            <a:avLst>
              <a:gd name="adj" fmla="val 16667"/>
            </a:avLst>
          </a:prstGeom>
          <a:solidFill>
            <a:srgbClr val="58CC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개발</a:t>
            </a:r>
            <a:endParaRPr sz="700"/>
          </a:p>
        </p:txBody>
      </p:sp>
      <p:sp>
        <p:nvSpPr>
          <p:cNvPr id="240" name="Google Shape;240;p29"/>
          <p:cNvSpPr/>
          <p:nvPr/>
        </p:nvSpPr>
        <p:spPr>
          <a:xfrm>
            <a:off x="4108800" y="1924025"/>
            <a:ext cx="4125300" cy="287700"/>
          </a:xfrm>
          <a:prstGeom prst="roundRect">
            <a:avLst>
              <a:gd name="adj" fmla="val 16667"/>
            </a:avLst>
          </a:prstGeom>
          <a:solidFill>
            <a:srgbClr val="F3705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분석 &amp; 설계</a:t>
            </a:r>
            <a:endParaRPr sz="200"/>
          </a:p>
        </p:txBody>
      </p:sp>
      <p:sp>
        <p:nvSpPr>
          <p:cNvPr id="241" name="Google Shape;241;p29"/>
          <p:cNvSpPr/>
          <p:nvPr/>
        </p:nvSpPr>
        <p:spPr>
          <a:xfrm>
            <a:off x="924175" y="2445150"/>
            <a:ext cx="4125300" cy="287700"/>
          </a:xfrm>
          <a:prstGeom prst="roundRect">
            <a:avLst>
              <a:gd name="adj" fmla="val 16667"/>
            </a:avLst>
          </a:prstGeom>
          <a:solidFill>
            <a:srgbClr val="F3705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분석 &amp; 설계</a:t>
            </a:r>
            <a:endParaRPr sz="200"/>
          </a:p>
        </p:txBody>
      </p:sp>
      <p:sp>
        <p:nvSpPr>
          <p:cNvPr id="242" name="Google Shape;242;p29"/>
          <p:cNvSpPr/>
          <p:nvPr/>
        </p:nvSpPr>
        <p:spPr>
          <a:xfrm>
            <a:off x="5165278" y="2447368"/>
            <a:ext cx="3069000" cy="287700"/>
          </a:xfrm>
          <a:prstGeom prst="roundRect">
            <a:avLst>
              <a:gd name="adj" fmla="val 16667"/>
            </a:avLst>
          </a:prstGeom>
          <a:solidFill>
            <a:srgbClr val="58CC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개발</a:t>
            </a:r>
            <a:endParaRPr sz="200"/>
          </a:p>
        </p:txBody>
      </p:sp>
      <p:sp>
        <p:nvSpPr>
          <p:cNvPr id="243" name="Google Shape;243;p29"/>
          <p:cNvSpPr/>
          <p:nvPr/>
        </p:nvSpPr>
        <p:spPr>
          <a:xfrm>
            <a:off x="912750" y="3495636"/>
            <a:ext cx="7321500" cy="287700"/>
          </a:xfrm>
          <a:prstGeom prst="roundRect">
            <a:avLst>
              <a:gd name="adj" fmla="val 16667"/>
            </a:avLst>
          </a:prstGeom>
          <a:solidFill>
            <a:srgbClr val="58CC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개발</a:t>
            </a:r>
            <a:endParaRPr sz="700"/>
          </a:p>
        </p:txBody>
      </p:sp>
      <p:sp>
        <p:nvSpPr>
          <p:cNvPr id="244" name="Google Shape;244;p29"/>
          <p:cNvSpPr/>
          <p:nvPr/>
        </p:nvSpPr>
        <p:spPr>
          <a:xfrm>
            <a:off x="920775" y="4018663"/>
            <a:ext cx="907500" cy="287700"/>
          </a:xfrm>
          <a:prstGeom prst="roundRect">
            <a:avLst>
              <a:gd name="adj" fmla="val 16667"/>
            </a:avLst>
          </a:prstGeom>
          <a:solidFill>
            <a:srgbClr val="58CC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개발</a:t>
            </a:r>
            <a:endParaRPr sz="700"/>
          </a:p>
        </p:txBody>
      </p:sp>
      <p:sp>
        <p:nvSpPr>
          <p:cNvPr id="245" name="Google Shape;245;p29"/>
          <p:cNvSpPr/>
          <p:nvPr/>
        </p:nvSpPr>
        <p:spPr>
          <a:xfrm>
            <a:off x="1980475" y="4018664"/>
            <a:ext cx="6253800" cy="2877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단위 테스트</a:t>
            </a:r>
            <a:endParaRPr sz="700"/>
          </a:p>
        </p:txBody>
      </p:sp>
      <p:sp>
        <p:nvSpPr>
          <p:cNvPr id="246" name="Google Shape;246;p29"/>
          <p:cNvSpPr/>
          <p:nvPr/>
        </p:nvSpPr>
        <p:spPr>
          <a:xfrm>
            <a:off x="920775" y="4623711"/>
            <a:ext cx="907500" cy="2877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단위 테스트</a:t>
            </a:r>
            <a:endParaRPr sz="600"/>
          </a:p>
        </p:txBody>
      </p:sp>
      <p:sp>
        <p:nvSpPr>
          <p:cNvPr id="247" name="Google Shape;247;p29"/>
          <p:cNvSpPr/>
          <p:nvPr/>
        </p:nvSpPr>
        <p:spPr>
          <a:xfrm>
            <a:off x="1980500" y="4623712"/>
            <a:ext cx="1981800" cy="287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통합 테스트</a:t>
            </a:r>
            <a:endParaRPr sz="700"/>
          </a:p>
        </p:txBody>
      </p:sp>
      <p:sp>
        <p:nvSpPr>
          <p:cNvPr id="248" name="Google Shape;248;p29"/>
          <p:cNvSpPr/>
          <p:nvPr/>
        </p:nvSpPr>
        <p:spPr>
          <a:xfrm>
            <a:off x="4111582" y="4623710"/>
            <a:ext cx="939900" cy="2877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발표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275" y="599325"/>
            <a:ext cx="8604252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/>
        </p:nvSpPr>
        <p:spPr>
          <a:xfrm>
            <a:off x="514350" y="323850"/>
            <a:ext cx="10287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256" name="Google Shape;256;p30"/>
          <p:cNvSpPr txBox="1"/>
          <p:nvPr/>
        </p:nvSpPr>
        <p:spPr>
          <a:xfrm>
            <a:off x="7708900" y="349250"/>
            <a:ext cx="939800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0" y="4692650"/>
            <a:ext cx="796290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 txBox="1"/>
          <p:nvPr/>
        </p:nvSpPr>
        <p:spPr>
          <a:xfrm>
            <a:off x="8058150" y="4629150"/>
            <a:ext cx="577850" cy="12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1D1D1D"/>
                </a:solidFill>
              </a:rPr>
              <a:t>03</a:t>
            </a:r>
            <a:endParaRPr sz="700"/>
          </a:p>
        </p:txBody>
      </p:sp>
      <p:sp>
        <p:nvSpPr>
          <p:cNvPr id="259" name="Google Shape;259;p30"/>
          <p:cNvSpPr txBox="1"/>
          <p:nvPr/>
        </p:nvSpPr>
        <p:spPr>
          <a:xfrm>
            <a:off x="1466850" y="698500"/>
            <a:ext cx="621030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2600"/>
              <a:t>2</a:t>
            </a:r>
            <a:r>
              <a:rPr lang="ko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팀원 </a:t>
            </a:r>
            <a:r>
              <a:rPr lang="ko" sz="2600"/>
              <a:t>역할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0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23428" y="2101043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23427" y="2254994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23428" y="2412581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46640" y="1738502"/>
            <a:ext cx="834268" cy="834267"/>
          </a:xfrm>
          <a:prstGeom prst="rect">
            <a:avLst/>
          </a:prstGeom>
          <a:noFill/>
          <a:ln>
            <a:noFill/>
          </a:ln>
          <a:effectLst>
            <a:outerShdw dist="134425" dir="2700000">
              <a:srgbClr val="000000">
                <a:alpha val="17647"/>
              </a:srgbClr>
            </a:outerShdw>
          </a:effectLst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46640" y="1491131"/>
            <a:ext cx="839118" cy="10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0">
            <a:alphaModFix amt="50000"/>
          </a:blip>
          <a:srcRect/>
          <a:stretch/>
        </p:blipFill>
        <p:spPr>
          <a:xfrm rot="5400000">
            <a:off x="4068119" y="2136234"/>
            <a:ext cx="1018582" cy="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44087" y="2121683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44087" y="2281746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44088" y="2441808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062450" y="1762753"/>
            <a:ext cx="834268" cy="834267"/>
          </a:xfrm>
          <a:prstGeom prst="rect">
            <a:avLst/>
          </a:prstGeom>
          <a:noFill/>
          <a:ln>
            <a:noFill/>
          </a:ln>
          <a:effectLst>
            <a:outerShdw dist="134425" dir="2700000">
              <a:srgbClr val="000000">
                <a:alpha val="17647"/>
              </a:srgbClr>
            </a:outerShdw>
          </a:effectLst>
        </p:spPr>
      </p:pic>
      <p:pic>
        <p:nvPicPr>
          <p:cNvPr id="271" name="Google Shape;271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30996" y="3735730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30993" y="3895794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61191" y="3376802"/>
            <a:ext cx="834267" cy="834268"/>
          </a:xfrm>
          <a:prstGeom prst="rect">
            <a:avLst/>
          </a:prstGeom>
          <a:noFill/>
          <a:ln>
            <a:noFill/>
          </a:ln>
          <a:effectLst>
            <a:outerShdw dist="134425" dir="2700000">
              <a:srgbClr val="000000">
                <a:alpha val="17647"/>
              </a:srgbClr>
            </a:outerShdw>
          </a:effectLst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14">
            <a:alphaModFix amt="50000"/>
          </a:blip>
          <a:srcRect/>
          <a:stretch/>
        </p:blipFill>
        <p:spPr>
          <a:xfrm rot="5400000">
            <a:off x="4082671" y="3774533"/>
            <a:ext cx="1018582" cy="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58639" y="3759983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58639" y="3920046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077001" y="3401054"/>
            <a:ext cx="834268" cy="834268"/>
          </a:xfrm>
          <a:prstGeom prst="rect">
            <a:avLst/>
          </a:prstGeom>
          <a:noFill/>
          <a:ln>
            <a:noFill/>
          </a:ln>
          <a:effectLst>
            <a:outerShdw dist="134425" dir="2700000">
              <a:srgbClr val="000000">
                <a:alpha val="17647"/>
              </a:srgbClr>
            </a:outerShdw>
          </a:effectLst>
        </p:spPr>
      </p:pic>
      <p:sp>
        <p:nvSpPr>
          <p:cNvPr id="278" name="Google Shape;278;p30"/>
          <p:cNvSpPr txBox="1"/>
          <p:nvPr/>
        </p:nvSpPr>
        <p:spPr>
          <a:xfrm>
            <a:off x="2904025" y="1719100"/>
            <a:ext cx="1436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600" rIns="0" bIns="0" anchor="t" anchorCtr="0">
            <a:noAutofit/>
          </a:bodyPr>
          <a:lstStyle/>
          <a:p>
            <a:pPr marL="0" marR="0" lvl="0" indent="0" algn="l" rtl="0">
              <a:lnSpc>
                <a:spcPct val="796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노민혁 </a:t>
            </a:r>
            <a:r>
              <a:rPr lang="ko" sz="1300">
                <a:solidFill>
                  <a:schemeClr val="dk1"/>
                </a:solidFill>
              </a:rPr>
              <a:t>(주문)</a:t>
            </a:r>
            <a:endParaRPr sz="100"/>
          </a:p>
        </p:txBody>
      </p:sp>
      <p:sp>
        <p:nvSpPr>
          <p:cNvPr id="279" name="Google Shape;279;p30"/>
          <p:cNvSpPr txBox="1"/>
          <p:nvPr/>
        </p:nvSpPr>
        <p:spPr>
          <a:xfrm>
            <a:off x="3025285" y="2039226"/>
            <a:ext cx="1149543" cy="49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425" rIns="0" bIns="0" anchor="t" anchorCtr="0">
            <a:noAutofit/>
          </a:bodyPr>
          <a:lstStyle/>
          <a:p>
            <a:pPr marL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상품 결제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주문 조회, 상세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리뷰 작성</a:t>
            </a:r>
            <a:endParaRPr sz="400"/>
          </a:p>
          <a:p>
            <a:pPr marL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견적서, 계약서 작성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계약금, 잔금 관리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6124668" y="1748200"/>
            <a:ext cx="12336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600" rIns="0" bIns="0" anchor="t" anchorCtr="0">
            <a:noAutofit/>
          </a:bodyPr>
          <a:lstStyle/>
          <a:p>
            <a:pPr marL="0" marR="0" lvl="0" indent="0" algn="l" rtl="0">
              <a:lnSpc>
                <a:spcPct val="796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송성인 </a:t>
            </a:r>
            <a:r>
              <a:rPr lang="ko" sz="1300">
                <a:solidFill>
                  <a:schemeClr val="dk1"/>
                </a:solidFill>
              </a:rPr>
              <a:t>(회원)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6241102" y="2063475"/>
            <a:ext cx="15816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425" rIns="0" bIns="0" anchor="t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회원 관리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소셜 로그인 연동</a:t>
            </a:r>
            <a:endParaRPr sz="400"/>
          </a:p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회원 가입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마이 페이지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회원 상태에 따른 분기 설정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2918575" y="3357400"/>
            <a:ext cx="166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600" rIns="0" bIns="0" anchor="t" anchorCtr="0">
            <a:noAutofit/>
          </a:bodyPr>
          <a:lstStyle/>
          <a:p>
            <a:pPr marL="0" marR="0" lvl="0" indent="0" algn="l" rtl="0">
              <a:lnSpc>
                <a:spcPct val="796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이현호 </a:t>
            </a:r>
            <a:r>
              <a:rPr lang="ko" sz="1300">
                <a:solidFill>
                  <a:schemeClr val="dk1"/>
                </a:solidFill>
              </a:rPr>
              <a:t>(공통 / 배송)</a:t>
            </a:r>
            <a:r>
              <a:rPr lang="ko" sz="1900">
                <a:solidFill>
                  <a:schemeClr val="dk1"/>
                </a:solidFill>
              </a:rPr>
              <a:t>	</a:t>
            </a:r>
            <a:endParaRPr sz="500"/>
          </a:p>
        </p:txBody>
      </p:sp>
      <p:sp>
        <p:nvSpPr>
          <p:cNvPr id="283" name="Google Shape;283;p30"/>
          <p:cNvSpPr txBox="1"/>
          <p:nvPr/>
        </p:nvSpPr>
        <p:spPr>
          <a:xfrm>
            <a:off x="3039824" y="3677525"/>
            <a:ext cx="13416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425" rIns="0" bIns="0" anchor="t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권한 인증·인가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로그인 이력 관리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배송 조회, 배송 처리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게시판(공지/FAQ/QNA)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회원 알림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6139226" y="3386500"/>
            <a:ext cx="13416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600" rIns="0" bIns="0" anchor="t" anchorCtr="0">
            <a:noAutofit/>
          </a:bodyPr>
          <a:lstStyle/>
          <a:p>
            <a:pPr marL="0" marR="0" lvl="0" indent="0" algn="l" rtl="0">
              <a:lnSpc>
                <a:spcPct val="796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황귀환 </a:t>
            </a:r>
            <a:r>
              <a:rPr lang="ko" sz="1300">
                <a:solidFill>
                  <a:schemeClr val="dk1"/>
                </a:solidFill>
              </a:rPr>
              <a:t>(상품)</a:t>
            </a:r>
            <a:endParaRPr sz="1300"/>
          </a:p>
        </p:txBody>
      </p:sp>
      <p:sp>
        <p:nvSpPr>
          <p:cNvPr id="285" name="Google Shape;285;p30"/>
          <p:cNvSpPr txBox="1"/>
          <p:nvPr/>
        </p:nvSpPr>
        <p:spPr>
          <a:xfrm>
            <a:off x="6270618" y="3642631"/>
            <a:ext cx="15522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425" rIns="0" bIns="0" anchor="t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상품 요청, 상품 등록</a:t>
            </a:r>
            <a:endParaRPr sz="1000"/>
          </a:p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상품 목록, 상품 상세</a:t>
            </a:r>
            <a:endParaRPr sz="1000"/>
          </a:p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상품 수정, 재고관리</a:t>
            </a:r>
            <a:endParaRPr sz="1000"/>
          </a:p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찜/장바구니</a:t>
            </a:r>
            <a:endParaRPr sz="1000"/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23428" y="2567643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57687" y="4072446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30993" y="4055869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59052" y="4224846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30993" y="4215944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23428" y="2727418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60028" y="1491131"/>
            <a:ext cx="839118" cy="10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74578" y="3138356"/>
            <a:ext cx="839118" cy="10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58765" y="3124594"/>
            <a:ext cx="839118" cy="10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44075" y="2579371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44100" y="2754096"/>
            <a:ext cx="63055" cy="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30993" y="4371030"/>
            <a:ext cx="63055" cy="63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875" y="582613"/>
            <a:ext cx="860425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1"/>
          <p:cNvSpPr txBox="1"/>
          <p:nvPr/>
        </p:nvSpPr>
        <p:spPr>
          <a:xfrm>
            <a:off x="514350" y="323850"/>
            <a:ext cx="10287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305" name="Google Shape;305;p31"/>
          <p:cNvSpPr txBox="1"/>
          <p:nvPr/>
        </p:nvSpPr>
        <p:spPr>
          <a:xfrm>
            <a:off x="7708900" y="349250"/>
            <a:ext cx="939800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0" y="4692650"/>
            <a:ext cx="796290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 txBox="1"/>
          <p:nvPr/>
        </p:nvSpPr>
        <p:spPr>
          <a:xfrm>
            <a:off x="8058150" y="4629150"/>
            <a:ext cx="577850" cy="12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rgbClr val="1D1D1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700">
                <a:solidFill>
                  <a:srgbClr val="1D1D1D"/>
                </a:solidFill>
              </a:rPr>
              <a:t>4</a:t>
            </a:r>
            <a:endParaRPr sz="700"/>
          </a:p>
        </p:txBody>
      </p:sp>
      <p:sp>
        <p:nvSpPr>
          <p:cNvPr id="308" name="Google Shape;308;p31"/>
          <p:cNvSpPr txBox="1"/>
          <p:nvPr/>
        </p:nvSpPr>
        <p:spPr>
          <a:xfrm>
            <a:off x="1466850" y="698500"/>
            <a:ext cx="621030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2600"/>
              <a:t>3</a:t>
            </a:r>
            <a:r>
              <a:rPr lang="ko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기술 스택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1"/>
          <p:cNvSpPr/>
          <p:nvPr/>
        </p:nvSpPr>
        <p:spPr>
          <a:xfrm>
            <a:off x="2628883" y="2179089"/>
            <a:ext cx="1392924" cy="576670"/>
          </a:xfrm>
          <a:custGeom>
            <a:avLst/>
            <a:gdLst/>
            <a:ahLst/>
            <a:cxnLst/>
            <a:rect l="l" t="t" r="r" b="b"/>
            <a:pathLst>
              <a:path w="2785848" h="1153341" extrusionOk="0">
                <a:moveTo>
                  <a:pt x="0" y="0"/>
                </a:moveTo>
                <a:lnTo>
                  <a:pt x="2785848" y="0"/>
                </a:lnTo>
                <a:lnTo>
                  <a:pt x="2785848" y="1153341"/>
                </a:lnTo>
                <a:lnTo>
                  <a:pt x="0" y="1153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1" name="Google Shape;311;p31"/>
          <p:cNvSpPr/>
          <p:nvPr/>
        </p:nvSpPr>
        <p:spPr>
          <a:xfrm>
            <a:off x="3702546" y="2126744"/>
            <a:ext cx="1131935" cy="565967"/>
          </a:xfrm>
          <a:custGeom>
            <a:avLst/>
            <a:gdLst/>
            <a:ahLst/>
            <a:cxnLst/>
            <a:rect l="l" t="t" r="r" b="b"/>
            <a:pathLst>
              <a:path w="2263870" h="1131935" extrusionOk="0">
                <a:moveTo>
                  <a:pt x="0" y="0"/>
                </a:moveTo>
                <a:lnTo>
                  <a:pt x="2263870" y="0"/>
                </a:lnTo>
                <a:lnTo>
                  <a:pt x="2263870" y="1131935"/>
                </a:lnTo>
                <a:lnTo>
                  <a:pt x="0" y="11319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2" name="Google Shape;312;p31"/>
          <p:cNvSpPr/>
          <p:nvPr/>
        </p:nvSpPr>
        <p:spPr>
          <a:xfrm>
            <a:off x="953021" y="3592392"/>
            <a:ext cx="1497115" cy="795343"/>
          </a:xfrm>
          <a:custGeom>
            <a:avLst/>
            <a:gdLst/>
            <a:ahLst/>
            <a:cxnLst/>
            <a:rect l="l" t="t" r="r" b="b"/>
            <a:pathLst>
              <a:path w="2994230" h="1590685" extrusionOk="0">
                <a:moveTo>
                  <a:pt x="0" y="0"/>
                </a:moveTo>
                <a:lnTo>
                  <a:pt x="2994230" y="0"/>
                </a:lnTo>
                <a:lnTo>
                  <a:pt x="2994230" y="1590685"/>
                </a:lnTo>
                <a:lnTo>
                  <a:pt x="0" y="15906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3" name="Google Shape;313;p31"/>
          <p:cNvSpPr/>
          <p:nvPr/>
        </p:nvSpPr>
        <p:spPr>
          <a:xfrm>
            <a:off x="5133639" y="2695939"/>
            <a:ext cx="806518" cy="504074"/>
          </a:xfrm>
          <a:custGeom>
            <a:avLst/>
            <a:gdLst/>
            <a:ahLst/>
            <a:cxnLst/>
            <a:rect l="l" t="t" r="r" b="b"/>
            <a:pathLst>
              <a:path w="1613035" h="1008147" extrusionOk="0">
                <a:moveTo>
                  <a:pt x="0" y="0"/>
                </a:moveTo>
                <a:lnTo>
                  <a:pt x="1613035" y="0"/>
                </a:lnTo>
                <a:lnTo>
                  <a:pt x="1613035" y="1008147"/>
                </a:lnTo>
                <a:lnTo>
                  <a:pt x="0" y="10081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4" name="Google Shape;314;p31"/>
          <p:cNvSpPr/>
          <p:nvPr/>
        </p:nvSpPr>
        <p:spPr>
          <a:xfrm>
            <a:off x="3878067" y="3024708"/>
            <a:ext cx="824115" cy="396605"/>
          </a:xfrm>
          <a:custGeom>
            <a:avLst/>
            <a:gdLst/>
            <a:ahLst/>
            <a:cxnLst/>
            <a:rect l="l" t="t" r="r" b="b"/>
            <a:pathLst>
              <a:path w="1648229" h="793210" extrusionOk="0">
                <a:moveTo>
                  <a:pt x="0" y="0"/>
                </a:moveTo>
                <a:lnTo>
                  <a:pt x="1648230" y="0"/>
                </a:lnTo>
                <a:lnTo>
                  <a:pt x="1648230" y="793210"/>
                </a:lnTo>
                <a:lnTo>
                  <a:pt x="0" y="7932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5" name="Google Shape;315;p31"/>
          <p:cNvSpPr/>
          <p:nvPr/>
        </p:nvSpPr>
        <p:spPr>
          <a:xfrm>
            <a:off x="1807402" y="3011339"/>
            <a:ext cx="548271" cy="548271"/>
          </a:xfrm>
          <a:custGeom>
            <a:avLst/>
            <a:gdLst/>
            <a:ahLst/>
            <a:cxnLst/>
            <a:rect l="l" t="t" r="r" b="b"/>
            <a:pathLst>
              <a:path w="1096542" h="1096542" extrusionOk="0">
                <a:moveTo>
                  <a:pt x="0" y="0"/>
                </a:moveTo>
                <a:lnTo>
                  <a:pt x="1096542" y="0"/>
                </a:lnTo>
                <a:lnTo>
                  <a:pt x="1096542" y="1096541"/>
                </a:lnTo>
                <a:lnTo>
                  <a:pt x="0" y="1096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6" name="Google Shape;316;p31"/>
          <p:cNvSpPr/>
          <p:nvPr/>
        </p:nvSpPr>
        <p:spPr>
          <a:xfrm>
            <a:off x="970743" y="2953551"/>
            <a:ext cx="611483" cy="611483"/>
          </a:xfrm>
          <a:custGeom>
            <a:avLst/>
            <a:gdLst/>
            <a:ahLst/>
            <a:cxnLst/>
            <a:rect l="l" t="t" r="r" b="b"/>
            <a:pathLst>
              <a:path w="1222966" h="1222966" extrusionOk="0">
                <a:moveTo>
                  <a:pt x="0" y="0"/>
                </a:moveTo>
                <a:lnTo>
                  <a:pt x="1222966" y="0"/>
                </a:lnTo>
                <a:lnTo>
                  <a:pt x="1222966" y="1222966"/>
                </a:lnTo>
                <a:lnTo>
                  <a:pt x="0" y="1222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7" name="Google Shape;317;p31"/>
          <p:cNvSpPr/>
          <p:nvPr/>
        </p:nvSpPr>
        <p:spPr>
          <a:xfrm>
            <a:off x="5036919" y="2164895"/>
            <a:ext cx="980239" cy="490120"/>
          </a:xfrm>
          <a:custGeom>
            <a:avLst/>
            <a:gdLst/>
            <a:ahLst/>
            <a:cxnLst/>
            <a:rect l="l" t="t" r="r" b="b"/>
            <a:pathLst>
              <a:path w="1960479" h="980239" extrusionOk="0">
                <a:moveTo>
                  <a:pt x="0" y="0"/>
                </a:moveTo>
                <a:lnTo>
                  <a:pt x="1960479" y="0"/>
                </a:lnTo>
                <a:lnTo>
                  <a:pt x="1960479" y="980240"/>
                </a:lnTo>
                <a:lnTo>
                  <a:pt x="0" y="9802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8" name="Google Shape;318;p31"/>
          <p:cNvSpPr/>
          <p:nvPr/>
        </p:nvSpPr>
        <p:spPr>
          <a:xfrm>
            <a:off x="5313607" y="3813034"/>
            <a:ext cx="1077668" cy="606188"/>
          </a:xfrm>
          <a:custGeom>
            <a:avLst/>
            <a:gdLst/>
            <a:ahLst/>
            <a:cxnLst/>
            <a:rect l="l" t="t" r="r" b="b"/>
            <a:pathLst>
              <a:path w="2155335" h="1212376" extrusionOk="0">
                <a:moveTo>
                  <a:pt x="0" y="0"/>
                </a:moveTo>
                <a:lnTo>
                  <a:pt x="2155335" y="0"/>
                </a:lnTo>
                <a:lnTo>
                  <a:pt x="2155335" y="1212376"/>
                </a:lnTo>
                <a:lnTo>
                  <a:pt x="0" y="1212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9" name="Google Shape;319;p31"/>
          <p:cNvSpPr/>
          <p:nvPr/>
        </p:nvSpPr>
        <p:spPr>
          <a:xfrm>
            <a:off x="2983012" y="3759313"/>
            <a:ext cx="629744" cy="571164"/>
          </a:xfrm>
          <a:custGeom>
            <a:avLst/>
            <a:gdLst/>
            <a:ahLst/>
            <a:cxnLst/>
            <a:rect l="l" t="t" r="r" b="b"/>
            <a:pathLst>
              <a:path w="1259489" h="1142328" extrusionOk="0">
                <a:moveTo>
                  <a:pt x="0" y="0"/>
                </a:moveTo>
                <a:lnTo>
                  <a:pt x="1259489" y="0"/>
                </a:lnTo>
                <a:lnTo>
                  <a:pt x="1259489" y="1142328"/>
                </a:lnTo>
                <a:lnTo>
                  <a:pt x="0" y="11423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0" name="Google Shape;320;p31"/>
          <p:cNvSpPr/>
          <p:nvPr/>
        </p:nvSpPr>
        <p:spPr>
          <a:xfrm>
            <a:off x="7063852" y="2152528"/>
            <a:ext cx="1008248" cy="305835"/>
          </a:xfrm>
          <a:custGeom>
            <a:avLst/>
            <a:gdLst/>
            <a:ahLst/>
            <a:cxnLst/>
            <a:rect l="l" t="t" r="r" b="b"/>
            <a:pathLst>
              <a:path w="2016495" h="611670" extrusionOk="0">
                <a:moveTo>
                  <a:pt x="0" y="0"/>
                </a:moveTo>
                <a:lnTo>
                  <a:pt x="2016496" y="0"/>
                </a:lnTo>
                <a:lnTo>
                  <a:pt x="2016496" y="611670"/>
                </a:lnTo>
                <a:lnTo>
                  <a:pt x="0" y="6116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1" name="Google Shape;321;p31"/>
          <p:cNvSpPr/>
          <p:nvPr/>
        </p:nvSpPr>
        <p:spPr>
          <a:xfrm>
            <a:off x="5330089" y="3365346"/>
            <a:ext cx="1077668" cy="269417"/>
          </a:xfrm>
          <a:custGeom>
            <a:avLst/>
            <a:gdLst/>
            <a:ahLst/>
            <a:cxnLst/>
            <a:rect l="l" t="t" r="r" b="b"/>
            <a:pathLst>
              <a:path w="2155335" h="538834" extrusionOk="0">
                <a:moveTo>
                  <a:pt x="0" y="0"/>
                </a:moveTo>
                <a:lnTo>
                  <a:pt x="2155335" y="0"/>
                </a:lnTo>
                <a:lnTo>
                  <a:pt x="2155335" y="538834"/>
                </a:lnTo>
                <a:lnTo>
                  <a:pt x="0" y="538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2" name="Google Shape;322;p31"/>
          <p:cNvSpPr/>
          <p:nvPr/>
        </p:nvSpPr>
        <p:spPr>
          <a:xfrm>
            <a:off x="2823179" y="2933297"/>
            <a:ext cx="1024158" cy="634002"/>
          </a:xfrm>
          <a:custGeom>
            <a:avLst/>
            <a:gdLst/>
            <a:ahLst/>
            <a:cxnLst/>
            <a:rect l="l" t="t" r="r" b="b"/>
            <a:pathLst>
              <a:path w="2048315" h="1268004" extrusionOk="0">
                <a:moveTo>
                  <a:pt x="0" y="0"/>
                </a:moveTo>
                <a:lnTo>
                  <a:pt x="2048315" y="0"/>
                </a:lnTo>
                <a:lnTo>
                  <a:pt x="2048315" y="1268004"/>
                </a:lnTo>
                <a:lnTo>
                  <a:pt x="0" y="1268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3" name="Google Shape;323;p31"/>
          <p:cNvSpPr/>
          <p:nvPr/>
        </p:nvSpPr>
        <p:spPr>
          <a:xfrm>
            <a:off x="940535" y="2117565"/>
            <a:ext cx="686221" cy="686221"/>
          </a:xfrm>
          <a:custGeom>
            <a:avLst/>
            <a:gdLst/>
            <a:ahLst/>
            <a:cxnLst/>
            <a:rect l="l" t="t" r="r" b="b"/>
            <a:pathLst>
              <a:path w="1372442" h="1372442" extrusionOk="0">
                <a:moveTo>
                  <a:pt x="0" y="0"/>
                </a:moveTo>
                <a:lnTo>
                  <a:pt x="1372441" y="0"/>
                </a:lnTo>
                <a:lnTo>
                  <a:pt x="1372441" y="1372442"/>
                </a:lnTo>
                <a:lnTo>
                  <a:pt x="0" y="13724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4" name="Google Shape;324;p31"/>
          <p:cNvSpPr/>
          <p:nvPr/>
        </p:nvSpPr>
        <p:spPr>
          <a:xfrm>
            <a:off x="1833474" y="2117565"/>
            <a:ext cx="495848" cy="699569"/>
          </a:xfrm>
          <a:custGeom>
            <a:avLst/>
            <a:gdLst/>
            <a:ahLst/>
            <a:cxnLst/>
            <a:rect l="l" t="t" r="r" b="b"/>
            <a:pathLst>
              <a:path w="991696" h="1399137" extrusionOk="0">
                <a:moveTo>
                  <a:pt x="0" y="0"/>
                </a:moveTo>
                <a:lnTo>
                  <a:pt x="991696" y="0"/>
                </a:lnTo>
                <a:lnTo>
                  <a:pt x="991696" y="1399137"/>
                </a:lnTo>
                <a:lnTo>
                  <a:pt x="0" y="13991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5" name="Google Shape;325;p31"/>
          <p:cNvSpPr/>
          <p:nvPr/>
        </p:nvSpPr>
        <p:spPr>
          <a:xfrm>
            <a:off x="5852441" y="2117565"/>
            <a:ext cx="814655" cy="814656"/>
          </a:xfrm>
          <a:custGeom>
            <a:avLst/>
            <a:gdLst/>
            <a:ahLst/>
            <a:cxnLst/>
            <a:rect l="l" t="t" r="r" b="b"/>
            <a:pathLst>
              <a:path w="1629311" h="1629311" extrusionOk="0">
                <a:moveTo>
                  <a:pt x="0" y="0"/>
                </a:moveTo>
                <a:lnTo>
                  <a:pt x="1629310" y="0"/>
                </a:lnTo>
                <a:lnTo>
                  <a:pt x="1629310" y="1629311"/>
                </a:lnTo>
                <a:lnTo>
                  <a:pt x="0" y="1629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6" name="Google Shape;326;p31"/>
          <p:cNvSpPr txBox="1"/>
          <p:nvPr/>
        </p:nvSpPr>
        <p:spPr>
          <a:xfrm>
            <a:off x="3013936" y="1468582"/>
            <a:ext cx="166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1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 sz="700"/>
          </a:p>
        </p:txBody>
      </p:sp>
      <p:sp>
        <p:nvSpPr>
          <p:cNvPr id="327" name="Google Shape;327;p31"/>
          <p:cNvSpPr txBox="1"/>
          <p:nvPr/>
        </p:nvSpPr>
        <p:spPr>
          <a:xfrm>
            <a:off x="838200" y="1468582"/>
            <a:ext cx="1706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1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sz="700"/>
          </a:p>
        </p:txBody>
      </p:sp>
      <p:sp>
        <p:nvSpPr>
          <p:cNvPr id="328" name="Google Shape;328;p31"/>
          <p:cNvSpPr txBox="1"/>
          <p:nvPr/>
        </p:nvSpPr>
        <p:spPr>
          <a:xfrm>
            <a:off x="5297126" y="1468582"/>
            <a:ext cx="1110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1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700"/>
          </a:p>
        </p:txBody>
      </p:sp>
      <p:sp>
        <p:nvSpPr>
          <p:cNvPr id="329" name="Google Shape;329;p31"/>
          <p:cNvSpPr txBox="1"/>
          <p:nvPr/>
        </p:nvSpPr>
        <p:spPr>
          <a:xfrm>
            <a:off x="7260244" y="1468582"/>
            <a:ext cx="52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1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sz="700"/>
          </a:p>
        </p:txBody>
      </p:sp>
      <p:sp>
        <p:nvSpPr>
          <p:cNvPr id="330" name="Google Shape;330;p31"/>
          <p:cNvSpPr txBox="1"/>
          <p:nvPr/>
        </p:nvSpPr>
        <p:spPr>
          <a:xfrm>
            <a:off x="6835027" y="2540181"/>
            <a:ext cx="166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280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카카오 </a:t>
            </a:r>
            <a:r>
              <a:rPr lang="ko" sz="900"/>
              <a:t>주소 &amp; 카카오 페이 api</a:t>
            </a:r>
            <a:endParaRPr sz="700"/>
          </a:p>
        </p:txBody>
      </p:sp>
      <p:sp>
        <p:nvSpPr>
          <p:cNvPr id="331" name="Google Shape;331;p31"/>
          <p:cNvSpPr/>
          <p:nvPr/>
        </p:nvSpPr>
        <p:spPr>
          <a:xfrm>
            <a:off x="3998020" y="3656761"/>
            <a:ext cx="607706" cy="607706"/>
          </a:xfrm>
          <a:custGeom>
            <a:avLst/>
            <a:gdLst/>
            <a:ahLst/>
            <a:cxnLst/>
            <a:rect l="l" t="t" r="r" b="b"/>
            <a:pathLst>
              <a:path w="1215412" h="1215412" extrusionOk="0">
                <a:moveTo>
                  <a:pt x="0" y="0"/>
                </a:moveTo>
                <a:lnTo>
                  <a:pt x="1215412" y="0"/>
                </a:lnTo>
                <a:lnTo>
                  <a:pt x="1215412" y="1215412"/>
                </a:lnTo>
                <a:lnTo>
                  <a:pt x="0" y="12154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2" name="Google Shape;332;p31"/>
          <p:cNvSpPr txBox="1"/>
          <p:nvPr/>
        </p:nvSpPr>
        <p:spPr>
          <a:xfrm>
            <a:off x="4043799" y="4248095"/>
            <a:ext cx="7302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280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JavaMail </a:t>
            </a:r>
            <a:endParaRPr sz="700"/>
          </a:p>
        </p:txBody>
      </p:sp>
      <p:sp>
        <p:nvSpPr>
          <p:cNvPr id="333" name="Google Shape;333;p31"/>
          <p:cNvSpPr txBox="1"/>
          <p:nvPr/>
        </p:nvSpPr>
        <p:spPr>
          <a:xfrm>
            <a:off x="5569625" y="3615713"/>
            <a:ext cx="598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280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(개발 환경)</a:t>
            </a:r>
            <a:endParaRPr sz="700"/>
          </a:p>
        </p:txBody>
      </p:sp>
      <p:sp>
        <p:nvSpPr>
          <p:cNvPr id="334" name="Google Shape;334;p31"/>
          <p:cNvSpPr txBox="1"/>
          <p:nvPr/>
        </p:nvSpPr>
        <p:spPr>
          <a:xfrm>
            <a:off x="5553144" y="4248686"/>
            <a:ext cx="598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280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(버전 관리)</a:t>
            </a:r>
            <a:endParaRPr sz="700"/>
          </a:p>
        </p:txBody>
      </p:sp>
      <p:pic>
        <p:nvPicPr>
          <p:cNvPr id="335" name="Google Shape;335;p3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34383" y="2961052"/>
            <a:ext cx="1235699" cy="4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/>
          <p:nvPr/>
        </p:nvSpPr>
        <p:spPr>
          <a:xfrm>
            <a:off x="6934383" y="3442631"/>
            <a:ext cx="1235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280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공휴일 api</a:t>
            </a:r>
            <a:endParaRPr sz="700"/>
          </a:p>
        </p:txBody>
      </p:sp>
      <p:sp>
        <p:nvSpPr>
          <p:cNvPr id="337" name="Google Shape;337;p31"/>
          <p:cNvSpPr txBox="1"/>
          <p:nvPr/>
        </p:nvSpPr>
        <p:spPr>
          <a:xfrm>
            <a:off x="3959198" y="4386695"/>
            <a:ext cx="1235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22807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( gmail SMTP )</a:t>
            </a:r>
            <a:endParaRPr sz="700"/>
          </a:p>
        </p:txBody>
      </p:sp>
      <p:pic>
        <p:nvPicPr>
          <p:cNvPr id="338" name="Google Shape;338;p3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7106173" y="3724975"/>
            <a:ext cx="523201" cy="52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7666425" y="3813025"/>
            <a:ext cx="395650" cy="34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1"/>
          <p:cNvSpPr txBox="1"/>
          <p:nvPr/>
        </p:nvSpPr>
        <p:spPr>
          <a:xfrm>
            <a:off x="6741675" y="4205050"/>
            <a:ext cx="18486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카카오 &amp; 네이버 소셜 로그인 api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875" y="582613"/>
            <a:ext cx="8604252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2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 txBox="1"/>
          <p:nvPr/>
        </p:nvSpPr>
        <p:spPr>
          <a:xfrm>
            <a:off x="514350" y="323850"/>
            <a:ext cx="10287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348" name="Google Shape;348;p32"/>
          <p:cNvSpPr txBox="1"/>
          <p:nvPr/>
        </p:nvSpPr>
        <p:spPr>
          <a:xfrm>
            <a:off x="7708900" y="349250"/>
            <a:ext cx="939900" cy="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349" name="Google Shape;34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1650" y="4686263"/>
            <a:ext cx="796289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2"/>
          <p:cNvSpPr txBox="1"/>
          <p:nvPr/>
        </p:nvSpPr>
        <p:spPr>
          <a:xfrm>
            <a:off x="8058150" y="4629150"/>
            <a:ext cx="5778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rgbClr val="1D1D1D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700"/>
          </a:p>
        </p:txBody>
      </p:sp>
      <p:sp>
        <p:nvSpPr>
          <p:cNvPr id="351" name="Google Shape;351;p32"/>
          <p:cNvSpPr txBox="1"/>
          <p:nvPr/>
        </p:nvSpPr>
        <p:spPr>
          <a:xfrm>
            <a:off x="1466850" y="698500"/>
            <a:ext cx="6210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카카오페이 설명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350" y="1266921"/>
            <a:ext cx="3421623" cy="337184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2"/>
          <p:cNvSpPr/>
          <p:nvPr/>
        </p:nvSpPr>
        <p:spPr>
          <a:xfrm>
            <a:off x="1709054" y="2681861"/>
            <a:ext cx="195600" cy="150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514350" y="3430531"/>
            <a:ext cx="195600" cy="150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514350" y="1947213"/>
            <a:ext cx="195600" cy="150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514350" y="3799954"/>
            <a:ext cx="195600" cy="150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514350" y="4034689"/>
            <a:ext cx="195600" cy="150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9" name="Google Shape;359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0250" y="1263638"/>
            <a:ext cx="4101024" cy="227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32"/>
          <p:cNvCxnSpPr/>
          <p:nvPr/>
        </p:nvCxnSpPr>
        <p:spPr>
          <a:xfrm>
            <a:off x="5233900" y="2153988"/>
            <a:ext cx="977400" cy="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32"/>
          <p:cNvCxnSpPr/>
          <p:nvPr/>
        </p:nvCxnSpPr>
        <p:spPr>
          <a:xfrm rot="10800000" flipH="1">
            <a:off x="4962375" y="1972613"/>
            <a:ext cx="2467500" cy="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32"/>
          <p:cNvCxnSpPr/>
          <p:nvPr/>
        </p:nvCxnSpPr>
        <p:spPr>
          <a:xfrm>
            <a:off x="4860450" y="1365588"/>
            <a:ext cx="3783600" cy="3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32"/>
          <p:cNvSpPr/>
          <p:nvPr/>
        </p:nvSpPr>
        <p:spPr>
          <a:xfrm>
            <a:off x="7263325" y="2038200"/>
            <a:ext cx="667800" cy="30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전송</a:t>
            </a:r>
            <a:endParaRPr sz="1200"/>
          </a:p>
        </p:txBody>
      </p:sp>
      <p:cxnSp>
        <p:nvCxnSpPr>
          <p:cNvPr id="364" name="Google Shape;364;p32"/>
          <p:cNvCxnSpPr>
            <a:stCxn id="363" idx="1"/>
          </p:cNvCxnSpPr>
          <p:nvPr/>
        </p:nvCxnSpPr>
        <p:spPr>
          <a:xfrm rot="10800000">
            <a:off x="6314125" y="2073900"/>
            <a:ext cx="949200" cy="11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875" y="569288"/>
            <a:ext cx="8604252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50" y="260350"/>
            <a:ext cx="8604252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3"/>
          <p:cNvSpPr txBox="1"/>
          <p:nvPr/>
        </p:nvSpPr>
        <p:spPr>
          <a:xfrm>
            <a:off x="514350" y="323850"/>
            <a:ext cx="10287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700"/>
          </a:p>
        </p:txBody>
      </p:sp>
      <p:sp>
        <p:nvSpPr>
          <p:cNvPr id="372" name="Google Shape;372;p33"/>
          <p:cNvSpPr txBox="1"/>
          <p:nvPr/>
        </p:nvSpPr>
        <p:spPr>
          <a:xfrm>
            <a:off x="7708900" y="349250"/>
            <a:ext cx="939900" cy="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B2B Trade</a:t>
            </a:r>
            <a:endParaRPr sz="700"/>
          </a:p>
        </p:txBody>
      </p:sp>
      <p:pic>
        <p:nvPicPr>
          <p:cNvPr id="373" name="Google Shape;37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0" y="4692650"/>
            <a:ext cx="7962899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3"/>
          <p:cNvSpPr txBox="1"/>
          <p:nvPr/>
        </p:nvSpPr>
        <p:spPr>
          <a:xfrm>
            <a:off x="8058150" y="4629150"/>
            <a:ext cx="5778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rgbClr val="1D1D1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700">
                <a:solidFill>
                  <a:srgbClr val="1D1D1D"/>
                </a:solidFill>
              </a:rPr>
              <a:t>6</a:t>
            </a:r>
            <a:endParaRPr sz="700"/>
          </a:p>
        </p:txBody>
      </p:sp>
      <p:sp>
        <p:nvSpPr>
          <p:cNvPr id="375" name="Google Shape;375;p33"/>
          <p:cNvSpPr txBox="1"/>
          <p:nvPr/>
        </p:nvSpPr>
        <p:spPr>
          <a:xfrm>
            <a:off x="1466850" y="698500"/>
            <a:ext cx="6210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카카오페이 설명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" y="1257300"/>
            <a:ext cx="8147051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350" y="1257300"/>
            <a:ext cx="5859045" cy="34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3"/>
          <p:cNvSpPr/>
          <p:nvPr/>
        </p:nvSpPr>
        <p:spPr>
          <a:xfrm>
            <a:off x="1212825" y="1670000"/>
            <a:ext cx="642300" cy="228300"/>
          </a:xfrm>
          <a:prstGeom prst="roundRect">
            <a:avLst>
              <a:gd name="adj" fmla="val 16667"/>
            </a:avLst>
          </a:prstGeom>
          <a:noFill/>
          <a:ln w="14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25" tIns="138125" rIns="138125" bIns="138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1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3"/>
          <p:cNvSpPr/>
          <p:nvPr/>
        </p:nvSpPr>
        <p:spPr>
          <a:xfrm>
            <a:off x="1078136" y="2271976"/>
            <a:ext cx="642300" cy="228300"/>
          </a:xfrm>
          <a:prstGeom prst="roundRect">
            <a:avLst>
              <a:gd name="adj" fmla="val 16667"/>
            </a:avLst>
          </a:prstGeom>
          <a:noFill/>
          <a:ln w="14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25" tIns="138125" rIns="138125" bIns="138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1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3"/>
          <p:cNvSpPr/>
          <p:nvPr/>
        </p:nvSpPr>
        <p:spPr>
          <a:xfrm>
            <a:off x="1145678" y="3325331"/>
            <a:ext cx="642300" cy="228300"/>
          </a:xfrm>
          <a:prstGeom prst="roundRect">
            <a:avLst>
              <a:gd name="adj" fmla="val 16667"/>
            </a:avLst>
          </a:prstGeom>
          <a:noFill/>
          <a:ln w="14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25" tIns="138125" rIns="138125" bIns="138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1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3"/>
          <p:cNvSpPr/>
          <p:nvPr/>
        </p:nvSpPr>
        <p:spPr>
          <a:xfrm>
            <a:off x="889608" y="4161194"/>
            <a:ext cx="4320000" cy="201600"/>
          </a:xfrm>
          <a:prstGeom prst="roundRect">
            <a:avLst>
              <a:gd name="adj" fmla="val 16667"/>
            </a:avLst>
          </a:prstGeom>
          <a:noFill/>
          <a:ln w="14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25" tIns="138125" rIns="138125" bIns="138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1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3"/>
          <p:cNvSpPr/>
          <p:nvPr/>
        </p:nvSpPr>
        <p:spPr>
          <a:xfrm>
            <a:off x="4099100" y="2271975"/>
            <a:ext cx="2246400" cy="63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주문번호, 배송지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결제 수단, 적립금 사용</a:t>
            </a:r>
            <a:br>
              <a:rPr lang="ko" sz="1000"/>
            </a:br>
            <a:r>
              <a:rPr lang="ko" sz="1000"/>
              <a:t>서비스 호출 </a:t>
            </a:r>
            <a:endParaRPr sz="1000"/>
          </a:p>
        </p:txBody>
      </p:sp>
      <p:cxnSp>
        <p:nvCxnSpPr>
          <p:cNvPr id="383" name="Google Shape;383;p33"/>
          <p:cNvCxnSpPr>
            <a:stCxn id="382" idx="2"/>
            <a:endCxn id="381" idx="0"/>
          </p:cNvCxnSpPr>
          <p:nvPr/>
        </p:nvCxnSpPr>
        <p:spPr>
          <a:xfrm flipH="1">
            <a:off x="3049700" y="2907975"/>
            <a:ext cx="2172600" cy="1253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Office PowerPoint</Application>
  <PresentationFormat>화면 슬라이드 쇼(16:9)</PresentationFormat>
  <Paragraphs>265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</vt:lpstr>
      <vt:lpstr>Malgun Gothic</vt:lpstr>
      <vt:lpstr>Calibri</vt:lpstr>
      <vt:lpstr>Oswald</vt:lpstr>
      <vt:lpstr>Simple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귀환 황</cp:lastModifiedBy>
  <cp:revision>3</cp:revision>
  <dcterms:modified xsi:type="dcterms:W3CDTF">2025-09-10T03:14:27Z</dcterms:modified>
</cp:coreProperties>
</file>