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73" r:id="rId4"/>
    <p:sldId id="274" r:id="rId5"/>
    <p:sldId id="291" r:id="rId6"/>
    <p:sldId id="275" r:id="rId7"/>
    <p:sldId id="276" r:id="rId8"/>
    <p:sldId id="284" r:id="rId9"/>
    <p:sldId id="259" r:id="rId10"/>
    <p:sldId id="292" r:id="rId11"/>
    <p:sldId id="277" r:id="rId12"/>
    <p:sldId id="293" r:id="rId13"/>
    <p:sldId id="278" r:id="rId14"/>
    <p:sldId id="286" r:id="rId15"/>
    <p:sldId id="294" r:id="rId16"/>
    <p:sldId id="279" r:id="rId17"/>
    <p:sldId id="280" r:id="rId18"/>
    <p:sldId id="281" r:id="rId19"/>
    <p:sldId id="287" r:id="rId20"/>
    <p:sldId id="262" r:id="rId21"/>
    <p:sldId id="263" r:id="rId22"/>
    <p:sldId id="289" r:id="rId23"/>
    <p:sldId id="290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E3AA8-99B6-994D-8093-324A8578893C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17A7-D50E-774C-89F4-F9C1AFACE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4381-B94C-7F42-9C7A-1C7FF6B2A48E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2D3E-9D73-E64C-87AF-08FA24CDA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E301-535B-D346-A0C4-8E493DC0F177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7BD-4A35-0F4F-A41E-6C5E1B2079B6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E1D7-BDA6-F648-A3D4-C52DC88391AB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968-9A5E-C042-93A3-3E6C63B5479A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D493-4645-0047-AD79-19041E219B12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ADC5-0872-C545-A4C2-4E1D97470D5E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E9C0-185E-0749-AB12-B62A3F50435F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793-A399-5448-8393-F80938C28955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790-21C6-654E-9371-750939F48A2F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CC64-BBCB-8543-88F1-BA1365F5E0B7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52D-C282-CE48-BAB4-0F263C65342C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8352-6A0D-5845-820F-4E288BADAE07}" type="datetime1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Применение</a:t>
            </a:r>
            <a:r>
              <a:rPr lang="en-US" dirty="0"/>
              <a:t> </a:t>
            </a:r>
            <a:r>
              <a:rPr lang="en-US" dirty="0" err="1"/>
              <a:t>генетических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en-US" dirty="0"/>
              <a:t> </a:t>
            </a:r>
            <a:r>
              <a:rPr lang="en-US" dirty="0" err="1" smtClean="0"/>
              <a:t>генерации</a:t>
            </a:r>
            <a:r>
              <a:rPr lang="en-US" dirty="0" smtClean="0"/>
              <a:t> </a:t>
            </a:r>
            <a:r>
              <a:rPr lang="en-US" dirty="0" err="1"/>
              <a:t>тестов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автоматных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866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rgbClr val="000000"/>
                </a:solidFill>
              </a:rPr>
              <a:t>Законов </a:t>
            </a:r>
            <a:r>
              <a:rPr lang="ru-RU" sz="2400" dirty="0" smtClean="0">
                <a:solidFill>
                  <a:srgbClr val="000000"/>
                </a:solidFill>
              </a:rPr>
              <a:t>Андрей Ю</a:t>
            </a:r>
            <a:r>
              <a:rPr lang="ru-RU" sz="2400" dirty="0" smtClean="0">
                <a:solidFill>
                  <a:srgbClr val="000000"/>
                </a:solidFill>
              </a:rPr>
              <a:t>рьевич</a:t>
            </a:r>
            <a:endParaRPr lang="ru-RU" sz="2400" dirty="0" smtClean="0">
              <a:solidFill>
                <a:srgbClr val="000000"/>
              </a:solidFill>
            </a:endParaRPr>
          </a:p>
          <a:p>
            <a:pPr algn="r"/>
            <a:r>
              <a:rPr lang="ru-RU" sz="2400" dirty="0" smtClean="0">
                <a:solidFill>
                  <a:srgbClr val="000000"/>
                </a:solidFill>
              </a:rPr>
              <a:t>Научный руководитель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Степанов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Олег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Георгиевич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к.т.н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ассистент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кафедры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КТ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77825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400" dirty="0" smtClean="0"/>
              <a:t>Санкт-Петербургский государственный университет информационных технологий, механики и </a:t>
            </a:r>
            <a:r>
              <a:rPr lang="ru-RU" sz="2400" dirty="0" smtClean="0"/>
              <a:t>оптики</a:t>
            </a:r>
            <a:endParaRPr lang="ru-RU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ru-RU" sz="2400" dirty="0" smtClean="0"/>
              <a:t>Кафедра </a:t>
            </a:r>
            <a:r>
              <a:rPr lang="ru-RU" sz="2400" dirty="0" smtClean="0"/>
              <a:t>Компьютерных </a:t>
            </a:r>
            <a:r>
              <a:rPr lang="ru-RU" sz="2400" dirty="0" smtClean="0"/>
              <a:t>Технологий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Спецификация системы</a:t>
            </a:r>
            <a:r>
              <a:rPr lang="en-US" dirty="0" smtClean="0"/>
              <a:t>: </a:t>
            </a:r>
            <a:r>
              <a:rPr lang="ru-RU" dirty="0" smtClean="0"/>
              <a:t>конечный автомат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 smtClean="0"/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расширенного конечного автомата.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2"/>
          </a:xfrm>
        </p:spPr>
        <p:txBody>
          <a:bodyPr>
            <a:normAutofit/>
          </a:bodyPr>
          <a:lstStyle/>
          <a:p>
            <a:pPr lvl="0"/>
            <a:r>
              <a:rPr lang="ru-RU" sz="2595" dirty="0" smtClean="0"/>
              <a:t>Расширенный конечный автомат учитывает переменные и охранные условия на переходах.</a:t>
            </a:r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ef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936750"/>
            <a:ext cx="60833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Спецификация системы</a:t>
            </a:r>
            <a:r>
              <a:rPr lang="en-US" dirty="0" smtClean="0"/>
              <a:t>: </a:t>
            </a:r>
            <a:r>
              <a:rPr lang="ru-RU" dirty="0" smtClean="0"/>
              <a:t>расширенный конечный автомат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Включение в модель требований к объектам управления и системе в целом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2595" dirty="0" smtClean="0"/>
              <a:t>Требования спецификации можно добавить в модель несколькими способами</a:t>
            </a:r>
            <a:r>
              <a:rPr lang="en-US" sz="2595" dirty="0" smtClean="0"/>
              <a:t>:</a:t>
            </a:r>
            <a:endParaRPr lang="en-US" sz="2595" dirty="0" smtClean="0"/>
          </a:p>
          <a:p>
            <a:pPr lvl="1"/>
            <a:r>
              <a:rPr lang="ru-RU" sz="2195" dirty="0" smtClean="0"/>
              <a:t>с</a:t>
            </a:r>
            <a:r>
              <a:rPr lang="ru-RU" sz="2195" dirty="0" smtClean="0"/>
              <a:t>оздать </a:t>
            </a:r>
            <a:r>
              <a:rPr lang="ru-RU" sz="2195" dirty="0" smtClean="0"/>
              <a:t>новое состояние (ошибка) и добавить переход с охранным условием. Это приведет к большому количеству </a:t>
            </a:r>
            <a:r>
              <a:rPr lang="ru-RU" sz="2195" dirty="0" smtClean="0"/>
              <a:t>состояний</a:t>
            </a:r>
            <a:r>
              <a:rPr lang="en-US" sz="2195" dirty="0" smtClean="0"/>
              <a:t>;</a:t>
            </a:r>
            <a:endParaRPr lang="ru-RU" sz="2195" dirty="0" smtClean="0"/>
          </a:p>
          <a:p>
            <a:pPr lvl="1"/>
            <a:r>
              <a:rPr lang="ru-RU" sz="2195" dirty="0" smtClean="0"/>
              <a:t>з</a:t>
            </a:r>
            <a:r>
              <a:rPr lang="ru-RU" sz="2195" dirty="0" smtClean="0"/>
              <a:t>аписать </a:t>
            </a:r>
            <a:r>
              <a:rPr lang="ru-RU" sz="2195" dirty="0" smtClean="0"/>
              <a:t>требование при помощи контракта к действию на переходе, на котором выполняется обращение к объекту управления, или состоянию автомата.</a:t>
            </a:r>
          </a:p>
          <a:p>
            <a:pPr lvl="0"/>
            <a:r>
              <a:rPr lang="ru-RU" sz="2595" dirty="0" smtClean="0"/>
              <a:t>Для объекта управления «Клавиатура» добавим требование в виде постусловия к переходу «</a:t>
            </a:r>
            <a:r>
              <a:rPr lang="en-US" sz="2595" dirty="0" smtClean="0"/>
              <a:t>t2</a:t>
            </a:r>
            <a:r>
              <a:rPr lang="ru-RU" sz="2595" dirty="0" smtClean="0"/>
              <a:t>», на котором автомат обращается к этому ОУ</a:t>
            </a:r>
            <a:r>
              <a:rPr lang="en-US" sz="2595" dirty="0" smtClean="0"/>
              <a:t>:</a:t>
            </a:r>
            <a:endParaRPr lang="ru-RU" sz="2595" dirty="0" smtClean="0"/>
          </a:p>
          <a:p>
            <a:pPr lvl="1"/>
            <a:r>
              <a:rPr lang="en-US" sz="2195" dirty="0" smtClean="0">
                <a:latin typeface="Courier"/>
                <a:cs typeface="Courier"/>
              </a:rPr>
              <a:t>@ensures </a:t>
            </a:r>
            <a:r>
              <a:rPr lang="en-US" sz="2195" dirty="0" err="1" smtClean="0">
                <a:latin typeface="Courier"/>
                <a:cs typeface="Courier"/>
              </a:rPr>
              <a:t>ext_x</a:t>
            </a:r>
            <a:r>
              <a:rPr lang="en-US" sz="2195" dirty="0" smtClean="0">
                <a:latin typeface="Courier"/>
                <a:cs typeface="Courier"/>
              </a:rPr>
              <a:t> &gt;= 1000 &amp;&amp; </a:t>
            </a:r>
            <a:r>
              <a:rPr lang="en-US" sz="2195" dirty="0" err="1" smtClean="0">
                <a:latin typeface="Courier"/>
                <a:cs typeface="Courier"/>
              </a:rPr>
              <a:t>ext_x</a:t>
            </a:r>
            <a:r>
              <a:rPr lang="en-US" sz="2195" dirty="0" smtClean="0">
                <a:latin typeface="Courier"/>
                <a:cs typeface="Courier"/>
              </a:rPr>
              <a:t> &lt;= 15000</a:t>
            </a:r>
          </a:p>
          <a:p>
            <a:r>
              <a:rPr lang="ru-RU" sz="2595" dirty="0" smtClean="0"/>
              <a:t>При помощи контрактов будем записывать требования</a:t>
            </a:r>
            <a:r>
              <a:rPr lang="en-US" sz="2595" dirty="0" smtClean="0"/>
              <a:t> </a:t>
            </a:r>
            <a:r>
              <a:rPr lang="ru-RU" sz="2595" dirty="0" smtClean="0"/>
              <a:t>в виде</a:t>
            </a:r>
            <a:r>
              <a:rPr lang="en-US" sz="2595" dirty="0" smtClean="0"/>
              <a:t> </a:t>
            </a:r>
            <a:r>
              <a:rPr lang="ru-RU" sz="2595" dirty="0" smtClean="0"/>
              <a:t>пред- и постусловий к переходам, и инвариантов для состояний</a:t>
            </a:r>
            <a:endParaRPr lang="en-US" sz="2595" dirty="0" smtClean="0"/>
          </a:p>
          <a:p>
            <a:r>
              <a:rPr lang="ru-RU" sz="2595" dirty="0" smtClean="0"/>
              <a:t>Для записи контрактов будем использовать </a:t>
            </a:r>
            <a:r>
              <a:rPr lang="en-US" sz="2595" i="1" dirty="0" smtClean="0"/>
              <a:t>JML</a:t>
            </a:r>
            <a:r>
              <a:rPr lang="en-US" sz="2595" dirty="0" smtClean="0"/>
              <a:t> </a:t>
            </a:r>
          </a:p>
          <a:p>
            <a:pPr lvl="1"/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l-sp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35200"/>
            <a:ext cx="6096000" cy="431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Требования к объектам управления записанные в модель в виде контрактов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pPr lvl="0"/>
            <a:r>
              <a:rPr lang="ru-RU" sz="2595" dirty="0" smtClean="0"/>
              <a:t>Добавляем требования в модель при помощи контрактов</a:t>
            </a:r>
            <a:r>
              <a:rPr lang="en-US" sz="2595" dirty="0" smtClean="0"/>
              <a:t>.</a:t>
            </a:r>
          </a:p>
          <a:p>
            <a:pPr lvl="0"/>
            <a:r>
              <a:rPr lang="ru-RU" sz="2000" dirty="0" smtClean="0"/>
              <a:t>Клавиатура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@ensures </a:t>
            </a:r>
            <a:r>
              <a:rPr lang="en-US" sz="1800" dirty="0" err="1" smtClean="0">
                <a:latin typeface="Courier"/>
                <a:cs typeface="Courier"/>
              </a:rPr>
              <a:t>ext_x</a:t>
            </a:r>
            <a:r>
              <a:rPr lang="en-US" sz="1800" dirty="0" smtClean="0">
                <a:latin typeface="Courier"/>
                <a:cs typeface="Courier"/>
              </a:rPr>
              <a:t> &gt;= 1000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&amp;</a:t>
            </a:r>
            <a:r>
              <a:rPr lang="en-US" sz="1800" dirty="0" smtClean="0">
                <a:latin typeface="Courier"/>
                <a:cs typeface="Courier"/>
              </a:rPr>
              <a:t>&amp; </a:t>
            </a:r>
            <a:r>
              <a:rPr lang="en-US" sz="1800" dirty="0" err="1" smtClean="0">
                <a:latin typeface="Courier"/>
                <a:cs typeface="Courier"/>
              </a:rPr>
              <a:t>ext_x</a:t>
            </a:r>
            <a:r>
              <a:rPr lang="en-US" sz="1800" dirty="0" smtClean="0">
                <a:latin typeface="Courier"/>
                <a:cs typeface="Courier"/>
              </a:rPr>
              <a:t> &lt;= </a:t>
            </a:r>
            <a:r>
              <a:rPr lang="en-US" sz="1800" dirty="0" smtClean="0">
                <a:latin typeface="Courier"/>
                <a:cs typeface="Courier"/>
              </a:rPr>
              <a:t>15000</a:t>
            </a:r>
          </a:p>
          <a:p>
            <a:pPr lvl="0"/>
            <a:r>
              <a:rPr lang="ru-RU" sz="2000" dirty="0" smtClean="0"/>
              <a:t>Счет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@ensures </a:t>
            </a:r>
            <a:r>
              <a:rPr lang="en-US" sz="1800" dirty="0" err="1" smtClean="0">
                <a:latin typeface="Courier"/>
                <a:cs typeface="Courier"/>
              </a:rPr>
              <a:t>ext_sum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&gt;=</a:t>
            </a:r>
            <a:r>
              <a:rPr lang="en-US" sz="1800" dirty="0" smtClean="0">
                <a:latin typeface="Courier"/>
                <a:cs typeface="Courier"/>
              </a:rPr>
              <a:t> 0 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&amp;&amp; </a:t>
            </a:r>
            <a:r>
              <a:rPr lang="en-US" sz="1800" dirty="0" err="1" smtClean="0">
                <a:latin typeface="Courier"/>
                <a:cs typeface="Courier"/>
              </a:rPr>
              <a:t>ext_sum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&lt;= </a:t>
            </a:r>
            <a:r>
              <a:rPr lang="en-US" sz="1800" dirty="0" smtClean="0">
                <a:latin typeface="Courier"/>
                <a:cs typeface="Courier"/>
              </a:rPr>
              <a:t>100000</a:t>
            </a:r>
          </a:p>
          <a:p>
            <a:pPr lvl="0"/>
            <a:endParaRPr lang="ru-RU" sz="2000" dirty="0" smtClean="0"/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ru-RU" sz="2000" dirty="0" smtClean="0"/>
              <a:t>Автомат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@invariant today </a:t>
            </a:r>
            <a:r>
              <a:rPr lang="en-US" sz="1800" dirty="0" smtClean="0">
                <a:latin typeface="Courier"/>
                <a:cs typeface="Courier"/>
              </a:rPr>
              <a:t>&lt;=</a:t>
            </a:r>
            <a:r>
              <a:rPr lang="en-US" sz="1800" dirty="0" smtClean="0">
                <a:latin typeface="Courier"/>
                <a:cs typeface="Courier"/>
              </a:rPr>
              <a:t> 50</a:t>
            </a:r>
            <a:r>
              <a:rPr lang="ru-RU" sz="1800" dirty="0" smtClean="0">
                <a:latin typeface="Courier"/>
                <a:cs typeface="Courier"/>
              </a:rPr>
              <a:t>0</a:t>
            </a:r>
            <a:r>
              <a:rPr lang="en-US" sz="1800" dirty="0" smtClean="0">
                <a:latin typeface="Courier"/>
                <a:cs typeface="Courier"/>
              </a:rPr>
              <a:t>00</a:t>
            </a:r>
            <a:endParaRPr lang="en-US" sz="1800" dirty="0" smtClean="0">
              <a:latin typeface="Courier"/>
              <a:cs typeface="Courier"/>
            </a:endParaRPr>
          </a:p>
          <a:p>
            <a:pPr lvl="0"/>
            <a:endParaRPr lang="en-US" sz="2595" dirty="0" smtClean="0"/>
          </a:p>
          <a:p>
            <a:pPr lvl="0"/>
            <a:endParaRPr lang="en-US" sz="2595" dirty="0" smtClean="0"/>
          </a:p>
          <a:p>
            <a:pPr lvl="0"/>
            <a:endParaRPr lang="en-US" sz="2595" dirty="0" smtClean="0"/>
          </a:p>
          <a:p>
            <a:pPr lvl="0">
              <a:buNone/>
            </a:pPr>
            <a:endParaRPr lang="ru-RU" sz="25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>
              <a:buNone/>
            </a:pPr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I. </a:t>
            </a:r>
            <a:r>
              <a:rPr lang="ru-RU" sz="3600" dirty="0" smtClean="0"/>
              <a:t>Спецификация системы</a:t>
            </a:r>
            <a:r>
              <a:rPr lang="en-US" sz="3600" dirty="0" smtClean="0"/>
              <a:t>: </a:t>
            </a:r>
            <a:r>
              <a:rPr lang="ru-RU" sz="3600" dirty="0" smtClean="0"/>
              <a:t>расширенный конечный автомат</a:t>
            </a:r>
            <a:r>
              <a:rPr lang="en-US" sz="3600" dirty="0" smtClean="0"/>
              <a:t> </a:t>
            </a:r>
            <a:r>
              <a:rPr lang="ru-RU" sz="3600" dirty="0" smtClean="0"/>
              <a:t>и контракты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система позволяет снимать деньги с определенного счета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</a:p>
          <a:p>
            <a:pPr lvl="1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день со счета может быть снято не более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50000.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изначально на счету сумма от 0 до 100 000</a:t>
            </a:r>
            <a:r>
              <a:rPr lang="en-US" dirty="0" smtClean="0">
                <a:solidFill>
                  <a:srgbClr val="7F7F7F"/>
                </a:solidFill>
              </a:rPr>
              <a:t>;</a:t>
            </a:r>
            <a:endParaRPr lang="ru-RU" dirty="0" smtClean="0">
              <a:solidFill>
                <a:srgbClr val="7F7F7F"/>
              </a:solidFill>
            </a:endParaRPr>
          </a:p>
          <a:p>
            <a:pPr lvl="1"/>
            <a:r>
              <a:rPr lang="ru-RU" dirty="0" smtClean="0">
                <a:solidFill>
                  <a:srgbClr val="7F7F7F"/>
                </a:solidFill>
              </a:rPr>
              <a:t>пользователь может ввести на клавиатуре число от 1000 до 15000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  <a:endParaRPr lang="ru-RU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3733800"/>
            <a:ext cx="304800" cy="19050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832462" y="2257860"/>
            <a:ext cx="310537" cy="124734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Content Placeholder 2"/>
          <p:cNvSpPr txBox="1">
            <a:spLocks/>
          </p:cNvSpPr>
          <p:nvPr/>
        </p:nvSpPr>
        <p:spPr>
          <a:xfrm rot="16200000">
            <a:off x="-153412" y="4189989"/>
            <a:ext cx="1752600" cy="84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Контракты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rot="16200000">
            <a:off x="-420112" y="2323088"/>
            <a:ext cx="2285998" cy="84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Расш. автомат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ru-RU" dirty="0" smtClean="0"/>
              <a:t>Разработка тестовых сценариев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Тестовые сценарии удобно придумывать исходя из спецификации на естественном языке.</a:t>
            </a:r>
          </a:p>
          <a:p>
            <a:r>
              <a:rPr lang="ru-RU" dirty="0" smtClean="0"/>
              <a:t>Определим тестовый сценарий, как последовательность переходов в автомате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Словесное описание легко записать в терминах переходов между состояниями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Имея описание в виде последовательности переходов легко соотнести со словесной спецификацией и понять смысл теста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Все переходы в модели нумеруем, и тогда у каждого перехода есть уникальный идентификатор вида </a:t>
            </a:r>
            <a:r>
              <a:rPr lang="en-US" dirty="0" smtClean="0"/>
              <a:t>“</a:t>
            </a:r>
            <a:r>
              <a:rPr lang="en-US" dirty="0" err="1" smtClean="0"/>
              <a:t>tn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Тестовый сценарий записываем как список идентификаторов переходов,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t1, t2, t4, t5, t2, t4, t5, t2, t4, t5, t2, t4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Выполнение тестового сценария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того, чтобы автомат выполнил заданную последовательность переходов (тестовый сценарий)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необходимо подобрать последовательность событий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выполнить все охранные </a:t>
            </a:r>
            <a:r>
              <a:rPr lang="ru-RU" dirty="0" smtClean="0"/>
              <a:t>условия и контракты ОУ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 smtClean="0"/>
              <a:t> условиях задействованы </a:t>
            </a:r>
            <a:r>
              <a:rPr lang="ru-RU" dirty="0" smtClean="0"/>
              <a:t>переменные, которые автомат получает из среды при помощи объектов управления </a:t>
            </a:r>
          </a:p>
          <a:p>
            <a:pPr lvl="1"/>
            <a:r>
              <a:rPr lang="ru-RU" dirty="0" smtClean="0"/>
              <a:t>сумма введенная с клавиатуры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количество денег на счету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создания кода теста нужны значения</a:t>
            </a:r>
            <a:r>
              <a:rPr lang="en-US" dirty="0" smtClean="0"/>
              <a:t> </a:t>
            </a:r>
            <a:r>
              <a:rPr lang="ru-RU" dirty="0" smtClean="0"/>
              <a:t>этих переменных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подобрать вручную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найти автоматически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данной работе предложен способ автоматизации поиска значений</a:t>
            </a:r>
            <a:r>
              <a:rPr lang="en-US" dirty="0" smtClean="0"/>
              <a:t> </a:t>
            </a:r>
            <a:r>
              <a:rPr lang="ru-RU" dirty="0" smtClean="0"/>
              <a:t>внешних переменных, при которых выполняются охранные условия и контракты объектов управления.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ru-RU" dirty="0" smtClean="0"/>
              <a:t>Поиск значений переменных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Для поиска значений </a:t>
            </a:r>
            <a:r>
              <a:rPr lang="ru-RU" dirty="0" smtClean="0"/>
              <a:t>используется генетический алгоритм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Фитнес-функция берет на вход набор значений для внешних переменных и оценивает</a:t>
            </a:r>
            <a:r>
              <a:rPr lang="ru-RU" dirty="0" smtClean="0"/>
              <a:t> приспособленность для </a:t>
            </a:r>
            <a:r>
              <a:rPr lang="ru-RU" dirty="0" smtClean="0"/>
              <a:t>заданной последовательности переходов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сколько переходов выполненно успешно (</a:t>
            </a:r>
            <a:r>
              <a:rPr lang="ru-RU" dirty="0" smtClean="0"/>
              <a:t>выполнены </a:t>
            </a:r>
            <a:r>
              <a:rPr lang="ru-RU" dirty="0" smtClean="0"/>
              <a:t>все условия)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для всех невыполненных условий учитывается насколько сильно нарушено это условие (</a:t>
            </a:r>
            <a:r>
              <a:rPr lang="en-US" i="1" dirty="0" smtClean="0"/>
              <a:t>branch distance</a:t>
            </a:r>
            <a:r>
              <a:rPr lang="ru-RU" dirty="0" smtClean="0"/>
              <a:t>) и положение этого условия в заданном пути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чем сильнее нарушено условие и чем ближе оно к началу пути, тем больше вклад в результат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Генетический алгоритм используется для поиска набора значений с минимальным результатом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Значения, для которых результат фитнес-функции равен нулю, подходят для генерации кода теста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</a:t>
            </a:r>
            <a:r>
              <a:rPr lang="ru-RU" dirty="0" smtClean="0"/>
              <a:t> Генетический 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Набор внешних переменных </a:t>
            </a:r>
            <a:r>
              <a:rPr lang="en-US" dirty="0" smtClean="0"/>
              <a:t>(</a:t>
            </a:r>
            <a:r>
              <a:rPr lang="ru-RU" dirty="0" smtClean="0"/>
              <a:t>вектор значений</a:t>
            </a:r>
            <a:r>
              <a:rPr lang="en-US" dirty="0" smtClean="0"/>
              <a:t>)</a:t>
            </a:r>
            <a:r>
              <a:rPr lang="ru-RU" dirty="0" smtClean="0"/>
              <a:t> – хромосома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>
                <a:latin typeface="Courier"/>
                <a:cs typeface="Courier"/>
              </a:rPr>
              <a:t>&lt;x1, x2, …, xn&gt;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ru-RU" dirty="0" smtClean="0">
                <a:latin typeface="Calibri"/>
                <a:cs typeface="Calibri"/>
              </a:rPr>
              <a:t>О</a:t>
            </a:r>
            <a:r>
              <a:rPr lang="en-US" dirty="0" err="1" smtClean="0">
                <a:latin typeface="Calibri"/>
                <a:cs typeface="Calibri"/>
              </a:rPr>
              <a:t>дноточечное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скрещивание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</a:t>
            </a:r>
            <a:r>
              <a:rPr lang="en-US" b="1" dirty="0" smtClean="0">
                <a:latin typeface="Courier"/>
                <a:cs typeface="Courier"/>
              </a:rPr>
              <a:t>4</a:t>
            </a:r>
            <a:r>
              <a:rPr lang="en-US" dirty="0" smtClean="0">
                <a:latin typeface="Courier"/>
                <a:cs typeface="Courier"/>
              </a:rPr>
              <a:t>&gt;         </a:t>
            </a:r>
            <a:r>
              <a:rPr lang="ru-RU" dirty="0" smtClean="0">
                <a:latin typeface="Courier"/>
                <a:cs typeface="Courier"/>
              </a:rPr>
              <a:t>&lt;</a:t>
            </a:r>
            <a:r>
              <a:rPr lang="ru-RU" b="1" dirty="0" smtClean="0">
                <a:latin typeface="Courier"/>
                <a:cs typeface="Courier"/>
              </a:rPr>
              <a:t>x1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ru-RU" b="1" dirty="0" smtClean="0">
                <a:latin typeface="Courier"/>
                <a:cs typeface="Courier"/>
              </a:rPr>
              <a:t>x2</a:t>
            </a:r>
            <a:r>
              <a:rPr lang="ru-RU" dirty="0" smtClean="0">
                <a:latin typeface="Courier"/>
                <a:cs typeface="Courier"/>
              </a:rPr>
              <a:t>,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x3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y4&gt;</a:t>
            </a:r>
          </a:p>
          <a:p>
            <a:pPr marL="342900" lvl="1" indent="-342900">
              <a:buNone/>
            </a:pPr>
            <a:r>
              <a:rPr lang="en-US" dirty="0" smtClean="0">
                <a:latin typeface="Courier"/>
                <a:cs typeface="Courier"/>
              </a:rPr>
              <a:t>			&lt;y</a:t>
            </a:r>
            <a:r>
              <a:rPr lang="ru-RU" dirty="0" smtClean="0">
                <a:latin typeface="Courier"/>
                <a:cs typeface="Courier"/>
              </a:rPr>
              <a:t>1,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y4&gt;         &lt;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1,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ru-RU" dirty="0" smtClean="0">
                <a:latin typeface="Courier"/>
                <a:cs typeface="Courier"/>
              </a:rPr>
              <a:t>2,</a:t>
            </a:r>
            <a:r>
              <a:rPr lang="en-US" dirty="0" smtClean="0">
                <a:latin typeface="Courier"/>
                <a:cs typeface="Courier"/>
              </a:rPr>
              <a:t> y3</a:t>
            </a:r>
            <a:r>
              <a:rPr lang="ru-RU" dirty="0" smtClean="0">
                <a:latin typeface="Courier"/>
                <a:cs typeface="Courier"/>
              </a:rPr>
              <a:t>, </a:t>
            </a:r>
            <a:r>
              <a:rPr lang="en-US" b="1" dirty="0" smtClean="0">
                <a:latin typeface="Courier"/>
                <a:cs typeface="Courier"/>
              </a:rPr>
              <a:t>x4</a:t>
            </a:r>
            <a:r>
              <a:rPr lang="en-US" dirty="0" smtClean="0">
                <a:latin typeface="Courier"/>
                <a:cs typeface="Courier"/>
              </a:rPr>
              <a:t>&gt;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ru-RU" dirty="0" smtClean="0"/>
              <a:t>Мутация – замена произвольного элемента вектора на случайное число.</a:t>
            </a:r>
            <a:endParaRPr lang="en-US" dirty="0" smtClean="0"/>
          </a:p>
          <a:p>
            <a:r>
              <a:rPr lang="ru-RU" dirty="0" smtClean="0"/>
              <a:t>Фитнес-функция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учитывает охранные условия и контракты объектов управления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u-RU" i="1" dirty="0" smtClean="0"/>
              <a:t>расстояние до условия</a:t>
            </a:r>
            <a:r>
              <a:rPr lang="en-US" i="1" dirty="0" smtClean="0"/>
              <a:t> </a:t>
            </a:r>
            <a:endParaRPr lang="ru-RU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ru-RU" dirty="0" smtClean="0"/>
              <a:t>учитывает положение в пути. Значение для пути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число шагов в пути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i="1" dirty="0" smtClean="0"/>
              <a:t>расстояние до условия </a:t>
            </a:r>
            <a:r>
              <a:rPr lang="ru-RU" dirty="0" smtClean="0"/>
              <a:t>для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шага.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вес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го с шага,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86200" y="28940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3657600" y="4411717"/>
          <a:ext cx="3048000" cy="693683"/>
        </p:xfrm>
        <a:graphic>
          <a:graphicData uri="http://schemas.openxmlformats.org/presentationml/2006/ole">
            <p:oleObj spid="_x0000_s70659" name="Equation" r:id="rId3" imgW="1841500" imgH="41910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019800" y="5436010"/>
          <a:ext cx="1069848" cy="431390"/>
        </p:xfrm>
        <a:graphic>
          <a:graphicData uri="http://schemas.openxmlformats.org/presentationml/2006/ole">
            <p:oleObj spid="_x0000_s70660" name="Equation" r:id="rId4" imgW="787400" imgH="3175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257549" y="6172200"/>
          <a:ext cx="1238251" cy="324787"/>
        </p:xfrm>
        <a:graphic>
          <a:graphicData uri="http://schemas.openxmlformats.org/presentationml/2006/ole">
            <p:oleObj spid="_x0000_s70661" name="Equation" r:id="rId5" imgW="7747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начинается с построения модели</a:t>
            </a:r>
          </a:p>
          <a:p>
            <a:r>
              <a:rPr lang="ru-RU" dirty="0" smtClean="0"/>
              <a:t>Программа = система автоматизированных объектов управления</a:t>
            </a:r>
          </a:p>
          <a:p>
            <a:r>
              <a:rPr lang="ru-RU" dirty="0" smtClean="0"/>
              <a:t>Автоматизированный объект управления = автомат + объекты </a:t>
            </a:r>
            <a:r>
              <a:rPr lang="ru-RU" dirty="0" smtClean="0"/>
              <a:t>управления (ОУ)</a:t>
            </a:r>
          </a:p>
          <a:p>
            <a:r>
              <a:rPr lang="ru-RU" dirty="0" smtClean="0"/>
              <a:t>Автоматный подход</a:t>
            </a:r>
          </a:p>
          <a:p>
            <a:pPr lvl="1"/>
            <a:r>
              <a:rPr lang="ru-RU" dirty="0" smtClean="0"/>
              <a:t>позволяет э</a:t>
            </a:r>
            <a:r>
              <a:rPr lang="en-US" dirty="0" err="1" smtClean="0"/>
              <a:t>ффективно</a:t>
            </a:r>
            <a:r>
              <a:rPr lang="en-US" dirty="0" smtClean="0"/>
              <a:t> </a:t>
            </a:r>
            <a:r>
              <a:rPr lang="en-US" dirty="0" err="1" smtClean="0"/>
              <a:t>разрабатывать</a:t>
            </a:r>
            <a:r>
              <a:rPr lang="en-US" dirty="0" smtClean="0"/>
              <a:t> </a:t>
            </a:r>
            <a:r>
              <a:rPr lang="en-US" dirty="0" err="1" smtClean="0"/>
              <a:t>модули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сложным</a:t>
            </a:r>
            <a:r>
              <a:rPr lang="en-US" dirty="0" smtClean="0"/>
              <a:t> </a:t>
            </a:r>
            <a:r>
              <a:rPr lang="en-US" dirty="0" err="1" smtClean="0"/>
              <a:t>поведением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повысить уровень автоматизации при </a:t>
            </a:r>
            <a:r>
              <a:rPr lang="en-US" dirty="0" err="1" smtClean="0"/>
              <a:t>верифи</a:t>
            </a:r>
            <a:r>
              <a:rPr lang="ru-RU" dirty="0" smtClean="0"/>
              <a:t>кации </a:t>
            </a:r>
            <a:r>
              <a:rPr lang="en-US" dirty="0" err="1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помощью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</a:t>
            </a:r>
            <a:r>
              <a:rPr lang="en-US" i="1" dirty="0" smtClean="0"/>
              <a:t>Model Checking</a:t>
            </a:r>
            <a:r>
              <a:rPr lang="en-US" dirty="0" smtClean="0"/>
              <a:t>, </a:t>
            </a:r>
            <a:r>
              <a:rPr lang="en-US" dirty="0" err="1" smtClean="0"/>
              <a:t>так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модел</a:t>
            </a:r>
            <a:r>
              <a:rPr lang="ru-RU" dirty="0" smtClean="0"/>
              <a:t>ь первична.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сценариев </a:t>
            </a:r>
            <a:r>
              <a:rPr lang="ru-RU" dirty="0"/>
              <a:t>для </a:t>
            </a:r>
            <a:r>
              <a:rPr lang="ru-RU" dirty="0" smtClean="0"/>
              <a:t>тестирования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smtClean="0"/>
              <a:t>три </a:t>
            </a:r>
            <a:r>
              <a:rPr lang="ru-RU" dirty="0" smtClean="0"/>
              <a:t>раза снимаются деньги со счета и на счету </a:t>
            </a:r>
            <a:r>
              <a:rPr lang="ru-RU" b="1" dirty="0" smtClean="0"/>
              <a:t>заканчиваются </a:t>
            </a:r>
            <a:r>
              <a:rPr lang="ru-RU" dirty="0" smtClean="0"/>
              <a:t>средства на четвертой </a:t>
            </a:r>
            <a:r>
              <a:rPr lang="ru-RU" dirty="0" smtClean="0"/>
              <a:t>попытке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b="1" dirty="0" smtClean="0"/>
              <a:t>двадцать </a:t>
            </a:r>
            <a:r>
              <a:rPr lang="ru-RU" dirty="0" smtClean="0"/>
              <a:t>раз </a:t>
            </a:r>
            <a:r>
              <a:rPr lang="ru-RU" dirty="0"/>
              <a:t>снимаются деньги со счета и на счету</a:t>
            </a:r>
            <a:r>
              <a:rPr lang="ru-RU" dirty="0" smtClean="0"/>
              <a:t> </a:t>
            </a:r>
            <a:r>
              <a:rPr lang="ru-RU" b="1" dirty="0" smtClean="0"/>
              <a:t>не </a:t>
            </a:r>
            <a:r>
              <a:rPr lang="ru-RU" b="1" dirty="0" smtClean="0"/>
              <a:t>заканчиваются </a:t>
            </a:r>
            <a:r>
              <a:rPr lang="ru-RU" dirty="0" smtClean="0"/>
              <a:t>средства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Необходимо подобрать значения переменных для создания теста,</a:t>
            </a:r>
            <a:r>
              <a:rPr lang="ru-RU" dirty="0" smtClean="0"/>
              <a:t> выполняющего выбранный сценарий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5063377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З</a:t>
            </a:r>
            <a:r>
              <a:rPr lang="ru-RU" sz="2400" dirty="0" smtClean="0"/>
              <a:t>апишем сценарий </a:t>
            </a:r>
            <a:r>
              <a:rPr lang="ru-RU" sz="2400" dirty="0" smtClean="0"/>
              <a:t>как последовательность переходов</a:t>
            </a:r>
            <a:r>
              <a:rPr lang="en-US" sz="2400" dirty="0" smtClean="0"/>
              <a:t>:</a:t>
            </a:r>
          </a:p>
          <a:p>
            <a:pPr lvl="1"/>
            <a:r>
              <a:rPr lang="en-US" sz="2162" dirty="0">
                <a:latin typeface="Courier"/>
                <a:cs typeface="Courier"/>
              </a:rPr>
              <a:t>t1,</a:t>
            </a:r>
            <a:r>
              <a:rPr lang="en-US" sz="2162" dirty="0" smtClean="0">
                <a:latin typeface="Courier"/>
                <a:cs typeface="Courier"/>
              </a:rPr>
              <a:t> t2</a:t>
            </a:r>
            <a:r>
              <a:rPr lang="en-US" sz="2162" dirty="0">
                <a:latin typeface="Courier"/>
                <a:cs typeface="Courier"/>
              </a:rPr>
              <a:t>, </a:t>
            </a:r>
            <a:r>
              <a:rPr lang="en-US" sz="2162" dirty="0" err="1" smtClean="0">
                <a:latin typeface="Courier"/>
                <a:cs typeface="Courier"/>
              </a:rPr>
              <a:t>t</a:t>
            </a:r>
            <a:r>
              <a:rPr lang="ru-RU" sz="2162" dirty="0" smtClean="0">
                <a:latin typeface="Courier"/>
                <a:cs typeface="Courier"/>
              </a:rPr>
              <a:t>3</a:t>
            </a:r>
            <a:r>
              <a:rPr lang="en-US" sz="2162" dirty="0" smtClean="0">
                <a:latin typeface="Courier"/>
                <a:cs typeface="Courier"/>
              </a:rPr>
              <a:t>, </a:t>
            </a:r>
            <a:r>
              <a:rPr lang="en-US" sz="2162" dirty="0" err="1" smtClean="0">
                <a:latin typeface="Courier"/>
                <a:cs typeface="Courier"/>
              </a:rPr>
              <a:t>t</a:t>
            </a:r>
            <a:r>
              <a:rPr lang="ru-RU" sz="2162" dirty="0" smtClean="0">
                <a:latin typeface="Courier"/>
                <a:cs typeface="Courier"/>
              </a:rPr>
              <a:t>2</a:t>
            </a:r>
            <a:r>
              <a:rPr lang="en-US" sz="2162" dirty="0" smtClean="0">
                <a:latin typeface="Courier"/>
                <a:cs typeface="Courier"/>
              </a:rPr>
              <a:t>, </a:t>
            </a:r>
            <a:r>
              <a:rPr lang="en-US" sz="2162" dirty="0" err="1" smtClean="0">
                <a:latin typeface="Courier"/>
                <a:cs typeface="Courier"/>
              </a:rPr>
              <a:t>t</a:t>
            </a:r>
            <a:r>
              <a:rPr lang="ru-RU" sz="2162" dirty="0" smtClean="0">
                <a:latin typeface="Courier"/>
                <a:cs typeface="Courier"/>
              </a:rPr>
              <a:t>3</a:t>
            </a:r>
            <a:r>
              <a:rPr lang="en-US" sz="2162" dirty="0" smtClean="0">
                <a:latin typeface="Courier"/>
                <a:cs typeface="Courier"/>
              </a:rPr>
              <a:t>, </a:t>
            </a:r>
            <a:r>
              <a:rPr lang="en-US" sz="2162" dirty="0" err="1" smtClean="0">
                <a:latin typeface="Courier"/>
                <a:cs typeface="Courier"/>
              </a:rPr>
              <a:t>t</a:t>
            </a:r>
            <a:r>
              <a:rPr lang="ru-RU" sz="2162" dirty="0" smtClean="0">
                <a:latin typeface="Courier"/>
                <a:cs typeface="Courier"/>
              </a:rPr>
              <a:t>2</a:t>
            </a:r>
            <a:r>
              <a:rPr lang="en-US" sz="2162" dirty="0" smtClean="0">
                <a:latin typeface="Courier"/>
                <a:cs typeface="Courier"/>
              </a:rPr>
              <a:t>, </a:t>
            </a:r>
            <a:r>
              <a:rPr lang="en-US" sz="2162" dirty="0" err="1" smtClean="0">
                <a:latin typeface="Courier"/>
                <a:cs typeface="Courier"/>
              </a:rPr>
              <a:t>t</a:t>
            </a:r>
            <a:r>
              <a:rPr lang="ru-RU" sz="2162" dirty="0" smtClean="0">
                <a:latin typeface="Courier"/>
                <a:cs typeface="Courier"/>
              </a:rPr>
              <a:t>3</a:t>
            </a:r>
            <a:r>
              <a:rPr lang="en-US" sz="2162" dirty="0" smtClean="0">
                <a:latin typeface="Courier"/>
                <a:cs typeface="Courier"/>
              </a:rPr>
              <a:t>, </a:t>
            </a:r>
            <a:r>
              <a:rPr lang="en-US" sz="2162" dirty="0">
                <a:latin typeface="Courier"/>
                <a:cs typeface="Courier"/>
              </a:rPr>
              <a:t>t2, </a:t>
            </a:r>
            <a:r>
              <a:rPr lang="en-US" sz="2162" dirty="0" smtClean="0">
                <a:latin typeface="Courier"/>
                <a:cs typeface="Courier"/>
              </a:rPr>
              <a:t>t4</a:t>
            </a:r>
          </a:p>
          <a:p>
            <a:r>
              <a:rPr lang="ru-RU" sz="2595" dirty="0" smtClean="0"/>
              <a:t>На этом пути задействовано 4 переменных</a:t>
            </a:r>
            <a:r>
              <a:rPr lang="en-US" sz="2595" dirty="0" smtClean="0"/>
              <a:t>: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ext_sum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и</a:t>
            </a:r>
            <a:r>
              <a:rPr lang="ru-RU" sz="2400" dirty="0" smtClean="0"/>
              <a:t>значальная сумма на счету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ext_x1 </a:t>
            </a:r>
            <a:r>
              <a:rPr lang="en-US" sz="2400" dirty="0" smtClean="0"/>
              <a:t>– </a:t>
            </a:r>
            <a:r>
              <a:rPr lang="ru-RU" sz="2400" dirty="0" smtClean="0"/>
              <a:t>сняли первый раз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ext_x2 </a:t>
            </a:r>
            <a:r>
              <a:rPr lang="en-US" sz="2400" dirty="0" smtClean="0"/>
              <a:t>– </a:t>
            </a:r>
            <a:r>
              <a:rPr lang="ru-RU" sz="2400" dirty="0" smtClean="0"/>
              <a:t>сняли</a:t>
            </a:r>
            <a:r>
              <a:rPr lang="ru-RU" sz="2400" dirty="0" smtClean="0"/>
              <a:t> второй раз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ext_x3 </a:t>
            </a:r>
            <a:r>
              <a:rPr lang="en-US" sz="2400" dirty="0" smtClean="0"/>
              <a:t>– </a:t>
            </a:r>
            <a:r>
              <a:rPr lang="ru-RU" sz="2400" dirty="0" smtClean="0"/>
              <a:t>сняли</a:t>
            </a:r>
            <a:r>
              <a:rPr lang="ru-RU" sz="2400" dirty="0" smtClean="0"/>
              <a:t> третий </a:t>
            </a:r>
            <a:r>
              <a:rPr lang="ru-RU" sz="2400" dirty="0" smtClean="0"/>
              <a:t>раз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ext_x</a:t>
            </a:r>
            <a:r>
              <a:rPr lang="ru-RU" sz="2400" dirty="0" smtClean="0">
                <a:latin typeface="Courier"/>
                <a:cs typeface="Courier"/>
              </a:rPr>
              <a:t>4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попробовали снять четвертый раз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800" dirty="0" smtClean="0"/>
              <a:t>Разработан инструмент</a:t>
            </a:r>
            <a:r>
              <a:rPr lang="en-US" sz="2800" dirty="0" smtClean="0"/>
              <a:t>:</a:t>
            </a:r>
          </a:p>
          <a:p>
            <a:pPr lvl="1"/>
            <a:r>
              <a:rPr lang="ru-RU" sz="2400" dirty="0" smtClean="0"/>
              <a:t>на вход </a:t>
            </a:r>
            <a:r>
              <a:rPr lang="en-US" sz="2400" dirty="0" smtClean="0"/>
              <a:t>– </a:t>
            </a:r>
            <a:r>
              <a:rPr lang="ru-RU" sz="2400" dirty="0" smtClean="0"/>
              <a:t>модель и заданную последовательность переходов</a:t>
            </a:r>
            <a:endParaRPr lang="en-US" sz="2400" dirty="0" smtClean="0"/>
          </a:p>
          <a:p>
            <a:pPr lvl="1"/>
            <a:r>
              <a:rPr lang="ru-RU" sz="2400" dirty="0" smtClean="0"/>
              <a:t>выдает значения переменных для прохождения этого пути</a:t>
            </a:r>
          </a:p>
          <a:p>
            <a:endParaRPr lang="ru-RU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Автоматическая генерация кода теста для запуска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29" dirty="0" smtClean="0"/>
              <a:t>Автоматически найденные </a:t>
            </a:r>
            <a:r>
              <a:rPr lang="ru-RU" sz="3429" dirty="0" smtClean="0"/>
              <a:t>значения</a:t>
            </a:r>
            <a:r>
              <a:rPr lang="en-US" sz="3429" dirty="0" smtClean="0"/>
              <a:t>:</a:t>
            </a:r>
            <a:endParaRPr lang="ru-RU" sz="3429" dirty="0" smtClean="0"/>
          </a:p>
          <a:p>
            <a:pPr lvl="1"/>
            <a:r>
              <a:rPr lang="en-US" sz="2857" dirty="0" smtClean="0">
                <a:latin typeface="Courier"/>
                <a:cs typeface="Courier"/>
              </a:rPr>
              <a:t>ext</a:t>
            </a:r>
            <a:r>
              <a:rPr lang="ru-RU" sz="2857" dirty="0" smtClean="0">
                <a:latin typeface="Courier"/>
                <a:cs typeface="Courier"/>
              </a:rPr>
              <a:t>_</a:t>
            </a:r>
            <a:r>
              <a:rPr lang="en-US" sz="2857" dirty="0" smtClean="0">
                <a:latin typeface="Courier"/>
                <a:cs typeface="Courier"/>
              </a:rPr>
              <a:t>sum = 15673; </a:t>
            </a:r>
          </a:p>
          <a:p>
            <a:pPr lvl="1"/>
            <a:r>
              <a:rPr lang="en-US" sz="2857" dirty="0" smtClean="0">
                <a:latin typeface="Courier"/>
                <a:cs typeface="Courier"/>
              </a:rPr>
              <a:t>ext_x1 = 4357</a:t>
            </a:r>
            <a:r>
              <a:rPr lang="en-US" sz="2857" dirty="0" smtClean="0">
                <a:latin typeface="Courier"/>
                <a:cs typeface="Courier"/>
              </a:rPr>
              <a:t>; ext_x2 </a:t>
            </a:r>
            <a:r>
              <a:rPr lang="en-US" sz="2857" dirty="0" smtClean="0">
                <a:latin typeface="Courier"/>
                <a:cs typeface="Courier"/>
              </a:rPr>
              <a:t>= 8023; </a:t>
            </a:r>
          </a:p>
          <a:p>
            <a:pPr lvl="1"/>
            <a:r>
              <a:rPr lang="en-US" sz="2857" dirty="0" smtClean="0">
                <a:latin typeface="Courier"/>
                <a:cs typeface="Courier"/>
              </a:rPr>
              <a:t>ext_x3 = 2162</a:t>
            </a:r>
            <a:r>
              <a:rPr lang="en-US" sz="2857" dirty="0" smtClean="0">
                <a:latin typeface="Courier"/>
                <a:cs typeface="Courier"/>
              </a:rPr>
              <a:t>; ext_x4 </a:t>
            </a:r>
            <a:r>
              <a:rPr lang="en-US" sz="2857" dirty="0" smtClean="0">
                <a:latin typeface="Courier"/>
                <a:cs typeface="Courier"/>
              </a:rPr>
              <a:t>= 9287</a:t>
            </a:r>
            <a:r>
              <a:rPr lang="en-US" sz="2857" dirty="0" smtClean="0">
                <a:latin typeface="Courier"/>
                <a:cs typeface="Courier"/>
              </a:rPr>
              <a:t>.</a:t>
            </a:r>
            <a:endParaRPr lang="en-US" sz="5143" dirty="0" smtClean="0"/>
          </a:p>
          <a:p>
            <a:r>
              <a:rPr lang="ru-RU" dirty="0" smtClean="0"/>
              <a:t>Найденные значения позволяют сгенерировать </a:t>
            </a:r>
            <a:r>
              <a:rPr lang="ru-RU" dirty="0" smtClean="0"/>
              <a:t>автоматически код </a:t>
            </a:r>
            <a:r>
              <a:rPr lang="ru-RU" dirty="0" smtClean="0"/>
              <a:t>теста на языке </a:t>
            </a:r>
            <a:r>
              <a:rPr lang="en-US" i="1" dirty="0" smtClean="0"/>
              <a:t>Java</a:t>
            </a:r>
            <a:r>
              <a:rPr lang="ru-RU" dirty="0" smtClean="0"/>
              <a:t>, </a:t>
            </a:r>
            <a:r>
              <a:rPr lang="ru-RU" dirty="0" smtClean="0"/>
              <a:t>который пригоден для </a:t>
            </a:r>
            <a:r>
              <a:rPr lang="ru-RU" dirty="0" smtClean="0"/>
              <a:t>запуска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Сгенерированные тесты можно объединять в тестовые наборы и запускать впоследствии.</a:t>
            </a:r>
          </a:p>
          <a:p>
            <a:r>
              <a:rPr lang="ru-RU" dirty="0" smtClean="0"/>
              <a:t>Наборы</a:t>
            </a:r>
            <a:r>
              <a:rPr lang="ru-RU" dirty="0" smtClean="0"/>
              <a:t> тест</a:t>
            </a:r>
            <a:r>
              <a:rPr lang="ru-RU" dirty="0" smtClean="0"/>
              <a:t>ов</a:t>
            </a:r>
            <a:r>
              <a:rPr lang="ru-RU" dirty="0" smtClean="0"/>
              <a:t> удобно применять для регрессионного и стресс-тестирования.</a:t>
            </a:r>
          </a:p>
          <a:p>
            <a:r>
              <a:rPr lang="ru-RU" dirty="0" smtClean="0"/>
              <a:t>Для одного сценария могут подходить разные наборы переменных, для повышения надежности удобно иметь много тестов, проверяющих один и тот же сценарий.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</a:t>
            </a:r>
            <a:r>
              <a:rPr lang="ru-RU" dirty="0" smtClean="0"/>
              <a:t>тестов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Необходимо </a:t>
            </a:r>
            <a:r>
              <a:rPr lang="ru-RU" dirty="0" smtClean="0"/>
              <a:t>оценить корректность поведения автоматной программы во время выполнения этого теста.</a:t>
            </a:r>
          </a:p>
          <a:p>
            <a:r>
              <a:rPr lang="ru-RU" dirty="0" smtClean="0"/>
              <a:t>Это</a:t>
            </a:r>
            <a:r>
              <a:rPr lang="ru-RU" dirty="0" smtClean="0"/>
              <a:t> выполняется автоматически для </a:t>
            </a:r>
            <a:r>
              <a:rPr lang="ru-RU" dirty="0" smtClean="0"/>
              <a:t>тех путей, которые содержат контракты.</a:t>
            </a:r>
            <a:endParaRPr lang="ru-RU" dirty="0" smtClean="0"/>
          </a:p>
          <a:p>
            <a:r>
              <a:rPr lang="ru-RU" dirty="0" smtClean="0"/>
              <a:t>Во </a:t>
            </a:r>
            <a:r>
              <a:rPr lang="ru-RU" dirty="0" smtClean="0"/>
              <a:t>время выполнения программой сгенерированных тестов используется инструмент </a:t>
            </a:r>
            <a:r>
              <a:rPr lang="en-US" i="1" dirty="0" smtClean="0"/>
              <a:t>JML Runtime Assertion Checker</a:t>
            </a:r>
            <a:r>
              <a:rPr lang="ru-RU" dirty="0" smtClean="0"/>
              <a:t> для динамической проверки </a:t>
            </a:r>
            <a:r>
              <a:rPr lang="en-US" i="1" dirty="0" smtClean="0"/>
              <a:t>JML</a:t>
            </a:r>
            <a:r>
              <a:rPr lang="en-US" dirty="0" smtClean="0"/>
              <a:t>-</a:t>
            </a:r>
            <a:r>
              <a:rPr lang="ru-RU" dirty="0" smtClean="0"/>
              <a:t>контрактов, интегрированных в </a:t>
            </a:r>
            <a:r>
              <a:rPr lang="en-US" i="1" dirty="0" smtClean="0"/>
              <a:t>Java</a:t>
            </a:r>
            <a:r>
              <a:rPr lang="en-US" dirty="0" smtClean="0"/>
              <a:t>-</a:t>
            </a:r>
            <a:r>
              <a:rPr lang="ru-RU" dirty="0" smtClean="0"/>
              <a:t>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</a:t>
            </a:r>
            <a:r>
              <a:rPr lang="ru-RU" dirty="0" smtClean="0"/>
              <a:t>тестов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Для рассмотренного пути и найденных значений при запуске тест</a:t>
            </a:r>
            <a:r>
              <a:rPr lang="ru-RU" dirty="0" smtClean="0"/>
              <a:t>а</a:t>
            </a:r>
            <a:r>
              <a:rPr lang="ru-RU" dirty="0" smtClean="0"/>
              <a:t> будет проверяться условие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@invariant today &lt;= </a:t>
            </a:r>
            <a:r>
              <a:rPr lang="en-US" dirty="0" smtClean="0">
                <a:latin typeface="Courier"/>
                <a:cs typeface="Courier"/>
              </a:rPr>
              <a:t>50</a:t>
            </a:r>
            <a:r>
              <a:rPr lang="ru-RU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00.</a:t>
            </a:r>
            <a:endParaRPr lang="ru-RU" dirty="0" smtClean="0">
              <a:latin typeface="Courier"/>
              <a:cs typeface="Courier"/>
            </a:endParaRPr>
          </a:p>
          <a:p>
            <a:r>
              <a:rPr lang="ru-RU" dirty="0" smtClean="0">
                <a:latin typeface="Calibri"/>
                <a:cs typeface="Calibri"/>
              </a:rPr>
              <a:t>При использовании настоящих объектов управления, а не сгенерированных значений, будет также проверяться, что они выполняют требования спецификации.</a:t>
            </a:r>
          </a:p>
          <a:p>
            <a:r>
              <a:rPr lang="ru-RU" dirty="0" smtClean="0"/>
              <a:t>Запуск тестов также позволяет обнаружить зависания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исключительные </a:t>
            </a:r>
            <a:r>
              <a:rPr lang="ru-RU" dirty="0" smtClean="0"/>
              <a:t>ситуации (</a:t>
            </a:r>
            <a:r>
              <a:rPr lang="en-US" i="1" dirty="0" smtClean="0"/>
              <a:t>exceptions</a:t>
            </a:r>
            <a:r>
              <a:rPr lang="ru-RU" dirty="0" smtClean="0"/>
              <a:t>).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к тестированию 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Максимально возможная часть спецификации вносится в автоматную модель, используя расширенный конечный автомат и </a:t>
            </a:r>
            <a:r>
              <a:rPr lang="en-US" i="1" dirty="0" smtClean="0"/>
              <a:t>JML</a:t>
            </a:r>
            <a:r>
              <a:rPr lang="en-US" dirty="0" smtClean="0"/>
              <a:t>-</a:t>
            </a:r>
            <a:r>
              <a:rPr lang="ru-RU" dirty="0" smtClean="0"/>
              <a:t>контракты.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Тестовые </a:t>
            </a:r>
            <a:r>
              <a:rPr lang="ru-RU" dirty="0" smtClean="0"/>
              <a:t>сценарии записываются в виде последовательности переходов </a:t>
            </a:r>
            <a:r>
              <a:rPr lang="ru-RU" dirty="0" smtClean="0"/>
              <a:t>автомата.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разработанный инструмент, определяются соответствующие значения переменных для выполнения заданного сценария и генерируется код для запуска </a:t>
            </a:r>
            <a:r>
              <a:rPr lang="ru-RU" dirty="0" smtClean="0"/>
              <a:t>теста.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запускаются автоматически, во время их </a:t>
            </a:r>
            <a:r>
              <a:rPr lang="ru-RU" dirty="0" smtClean="0"/>
              <a:t>исполнения </a:t>
            </a:r>
            <a:r>
              <a:rPr lang="ru-RU" dirty="0" smtClean="0"/>
              <a:t>при помощи существующего инструмента проверяется выполненность требований спецификации, записанной в виде контрактов.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проверки корректности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Необходимо проверять </a:t>
            </a:r>
            <a:r>
              <a:rPr lang="en-US" i="1" dirty="0" err="1" smtClean="0"/>
              <a:t>корректность</a:t>
            </a:r>
            <a:r>
              <a:rPr lang="ru-RU" i="1" dirty="0" smtClean="0"/>
              <a:t> </a:t>
            </a:r>
            <a:r>
              <a:rPr lang="ru-RU" dirty="0" smtClean="0"/>
              <a:t>автоматной</a:t>
            </a:r>
            <a:r>
              <a:rPr lang="ru-RU" i="1" dirty="0" smtClean="0"/>
              <a:t> </a:t>
            </a:r>
            <a:r>
              <a:rPr lang="ru-RU" dirty="0" smtClean="0"/>
              <a:t>программы</a:t>
            </a:r>
            <a:r>
              <a:rPr lang="en-US" dirty="0" smtClean="0"/>
              <a:t>: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endParaRPr lang="ru-RU" dirty="0" smtClean="0"/>
          </a:p>
          <a:p>
            <a:r>
              <a:rPr lang="ru-RU" dirty="0" smtClean="0"/>
              <a:t>Доказательство </a:t>
            </a:r>
          </a:p>
          <a:p>
            <a:pPr lvl="1"/>
            <a:r>
              <a:rPr lang="ru-RU" dirty="0" smtClean="0"/>
              <a:t>трудоемко и требует математической подготовки.</a:t>
            </a:r>
          </a:p>
          <a:p>
            <a:r>
              <a:rPr lang="en-US" i="1" dirty="0" smtClean="0"/>
              <a:t>Model-checking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не тестирует систему целиком (не затрагивает объекты управления)</a:t>
            </a:r>
          </a:p>
          <a:p>
            <a:r>
              <a:rPr lang="ru-RU" dirty="0" smtClean="0"/>
              <a:t>Необходимо находить ошибки в любой части системы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 модели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объектах управления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во взаимодействии объектов управления и модели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Предлагается помимо </a:t>
            </a:r>
            <a:r>
              <a:rPr lang="en-US" i="1" dirty="0" smtClean="0"/>
              <a:t>Model Checking</a:t>
            </a:r>
            <a:r>
              <a:rPr lang="en-US" dirty="0" smtClean="0"/>
              <a:t> </a:t>
            </a:r>
            <a:r>
              <a:rPr lang="ru-RU" dirty="0" smtClean="0"/>
              <a:t>использовать </a:t>
            </a:r>
            <a:r>
              <a:rPr lang="ru-RU" b="1" dirty="0" smtClean="0"/>
              <a:t>тестирование </a:t>
            </a:r>
            <a:r>
              <a:rPr lang="ru-RU" dirty="0" smtClean="0"/>
              <a:t>для проверки корректности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Тесты позволяют проверять всю систему в</a:t>
            </a:r>
            <a:r>
              <a:rPr lang="en-US" dirty="0" smtClean="0"/>
              <a:t> </a:t>
            </a:r>
            <a:r>
              <a:rPr lang="ru-RU" dirty="0" smtClean="0"/>
              <a:t>целом</a:t>
            </a:r>
          </a:p>
          <a:p>
            <a:r>
              <a:rPr lang="ru-RU" dirty="0" smtClean="0"/>
              <a:t>Тестирование </a:t>
            </a:r>
            <a:r>
              <a:rPr lang="ru-RU" dirty="0" smtClean="0"/>
              <a:t>не может гарантировать отсутствие </a:t>
            </a:r>
            <a:r>
              <a:rPr lang="ru-RU" dirty="0" smtClean="0"/>
              <a:t>ошибок, </a:t>
            </a:r>
            <a:r>
              <a:rPr lang="ru-RU" dirty="0" smtClean="0"/>
              <a:t>но</a:t>
            </a:r>
            <a:r>
              <a:rPr lang="ru-RU" dirty="0" smtClean="0"/>
              <a:t> помогает </a:t>
            </a:r>
            <a:r>
              <a:rPr lang="ru-RU" dirty="0" smtClean="0"/>
              <a:t>в</a:t>
            </a:r>
            <a:r>
              <a:rPr lang="ru-RU" dirty="0" smtClean="0"/>
              <a:t> их обнаружении</a:t>
            </a:r>
          </a:p>
          <a:p>
            <a:r>
              <a:rPr lang="ru-RU" dirty="0" smtClean="0"/>
              <a:t>Тестирование – трудоемкий процесс. По </a:t>
            </a:r>
            <a:r>
              <a:rPr lang="ru-RU" dirty="0" smtClean="0"/>
              <a:t>статистике </a:t>
            </a:r>
            <a:r>
              <a:rPr lang="ru-RU" dirty="0" smtClean="0"/>
              <a:t>он занимает около половины времени разработки проекта.</a:t>
            </a:r>
            <a:r>
              <a:rPr lang="ru-RU" dirty="0" smtClean="0"/>
              <a:t> Необходимо автоматизировать </a:t>
            </a:r>
            <a:r>
              <a:rPr lang="ru-RU" dirty="0" smtClean="0"/>
              <a:t>процесс </a:t>
            </a:r>
            <a:r>
              <a:rPr lang="ru-RU" dirty="0" smtClean="0"/>
              <a:t>тестирования.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Существующие подходы для автоматных программ не позволяют проверять всю систему </a:t>
            </a:r>
            <a:r>
              <a:rPr lang="ru-RU" dirty="0" smtClean="0"/>
              <a:t>вцелом</a:t>
            </a:r>
          </a:p>
          <a:p>
            <a:r>
              <a:rPr lang="ru-RU" dirty="0" smtClean="0"/>
              <a:t>Работы про проверку расширенных конечных автоматов (</a:t>
            </a:r>
            <a:r>
              <a:rPr lang="en-US" dirty="0" smtClean="0"/>
              <a:t>EFSMs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учитывают существование объектов управления и взаимодействие модели с </a:t>
            </a:r>
            <a:r>
              <a:rPr lang="ru-RU" dirty="0" smtClean="0"/>
              <a:t>ними</a:t>
            </a:r>
          </a:p>
          <a:p>
            <a:r>
              <a:rPr lang="ru-RU" dirty="0" smtClean="0"/>
              <a:t>Подходы к тестированию традиционных программ не могут использовать специфику автоматного подхода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могут тестировать сгенерированный из автомата код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теряются все преимущества автоматного подхода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Тестирование трудоемко, поэтому автоматизация </a:t>
            </a:r>
            <a:r>
              <a:rPr lang="ru-RU" dirty="0" smtClean="0"/>
              <a:t>принципиальна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для тестирования </a:t>
            </a:r>
            <a:r>
              <a:rPr lang="ru-RU" dirty="0" smtClean="0"/>
              <a:t>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Проверить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Перевести спецификацию из естественного языка в формат, пригодный для автоматической проверки.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Предложить простой и удобный способ записи тестовых сценариев.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Автоматически создавать из описания тестового сценария код теста пригодный для запуска.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Проверять соблюдение условий спецификации во время выполнения теста.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Обычно спецификация создается на естественном </a:t>
            </a:r>
            <a:r>
              <a:rPr lang="ru-RU" dirty="0" smtClean="0"/>
              <a:t>языке</a:t>
            </a:r>
          </a:p>
          <a:p>
            <a:r>
              <a:rPr lang="ru-RU" dirty="0" smtClean="0"/>
              <a:t>Пример словесной спецификации </a:t>
            </a:r>
            <a:r>
              <a:rPr lang="ru-RU" i="1" dirty="0" smtClean="0"/>
              <a:t>банкомата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Ввод суммы для снятия происходит с клавиатуры,</a:t>
            </a:r>
            <a:r>
              <a:rPr lang="en-US" dirty="0" smtClean="0"/>
              <a:t> </a:t>
            </a:r>
            <a:r>
              <a:rPr lang="ru-RU" dirty="0" smtClean="0"/>
              <a:t>пользователь может ввести число от 1000 до 15000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Такая спецификация пригодна только для ручного тестирования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Раделение требований на группы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снимать деньги произвольное количество раз, пока есть деньги на счету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день со счета может быть снято не более </a:t>
            </a:r>
            <a:r>
              <a:rPr lang="en-US" dirty="0" smtClean="0"/>
              <a:t>50000.</a:t>
            </a:r>
            <a:endParaRPr lang="ru-RU" dirty="0" smtClean="0"/>
          </a:p>
          <a:p>
            <a:r>
              <a:rPr lang="ru-RU" dirty="0" smtClean="0"/>
              <a:t>Требования к объектам управления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ввести на клавиатуре число от 1000 до 15000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</a:t>
            </a:r>
            <a:r>
              <a:rPr lang="en-US" sz="2800" dirty="0" smtClean="0"/>
              <a:t>. </a:t>
            </a:r>
            <a:r>
              <a:rPr lang="ru-RU" sz="2800" dirty="0" smtClean="0"/>
              <a:t>Построение автомата, содержащего только состояния, переходы и события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24" dirty="0" smtClean="0"/>
              <a:t>e0 </a:t>
            </a:r>
            <a:r>
              <a:rPr lang="en-US" sz="2824" dirty="0"/>
              <a:t>–</a:t>
            </a:r>
            <a:r>
              <a:rPr lang="en-US" sz="2824" dirty="0" smtClean="0"/>
              <a:t> </a:t>
            </a:r>
            <a:r>
              <a:rPr lang="ru-RU" sz="2824" dirty="0" smtClean="0"/>
              <a:t>инициализация</a:t>
            </a:r>
            <a:endParaRPr lang="en-US" sz="2824" dirty="0" smtClean="0"/>
          </a:p>
          <a:p>
            <a:pPr lvl="0"/>
            <a:r>
              <a:rPr lang="en-US" sz="2824" dirty="0"/>
              <a:t>e1 –</a:t>
            </a:r>
            <a:r>
              <a:rPr lang="en-US" sz="2824" dirty="0" smtClean="0"/>
              <a:t> </a:t>
            </a:r>
            <a:r>
              <a:rPr lang="ru-RU" sz="2824" dirty="0" smtClean="0"/>
              <a:t>введена сумма</a:t>
            </a:r>
            <a:endParaRPr lang="en-US" sz="2824" dirty="0" smtClean="0"/>
          </a:p>
          <a:p>
            <a:pPr lvl="0"/>
            <a:r>
              <a:rPr lang="ru-RU" sz="2824" dirty="0"/>
              <a:t>e2 –</a:t>
            </a:r>
            <a:r>
              <a:rPr lang="ru-RU" sz="2824" dirty="0" smtClean="0"/>
              <a:t> операция выполнена</a:t>
            </a:r>
            <a:endParaRPr lang="en-US" sz="2824" dirty="0" smtClean="0"/>
          </a:p>
          <a:p>
            <a:pPr lvl="0"/>
            <a:r>
              <a:rPr lang="en-US" sz="2824" dirty="0" err="1" smtClean="0"/>
              <a:t>e</a:t>
            </a:r>
            <a:r>
              <a:rPr lang="ru-RU" sz="2824" dirty="0" smtClean="0"/>
              <a:t>3 </a:t>
            </a:r>
            <a:r>
              <a:rPr lang="ru-RU" sz="2824" dirty="0"/>
              <a:t>–</a:t>
            </a:r>
            <a:r>
              <a:rPr lang="ru-RU" sz="2824" dirty="0" smtClean="0"/>
              <a:t> ошибка</a:t>
            </a:r>
            <a:endParaRPr lang="en-US" sz="2824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r>
              <a:rPr lang="ru-RU" sz="3097" dirty="0" smtClean="0"/>
              <a:t>Конечный </a:t>
            </a:r>
            <a:r>
              <a:rPr lang="ru-RU" sz="3097" dirty="0" smtClean="0"/>
              <a:t>автомат позволяет описать последовательность переходов между состояниями и возможные события в системе</a:t>
            </a:r>
          </a:p>
          <a:p>
            <a:pPr lvl="0"/>
            <a:r>
              <a:rPr lang="ru-RU" sz="3097" dirty="0" smtClean="0"/>
              <a:t>Часть логики реализована в объектах управления и не входит в автоматную модель</a:t>
            </a:r>
            <a:r>
              <a:rPr lang="en-US" sz="3097" dirty="0" smtClean="0"/>
              <a:t>:</a:t>
            </a:r>
            <a:endParaRPr lang="en-US" sz="3613" dirty="0" smtClean="0"/>
          </a:p>
          <a:p>
            <a:pPr lvl="1"/>
            <a:r>
              <a:rPr lang="ru-RU" sz="3097" dirty="0" smtClean="0"/>
              <a:t>Когда можно снимать деньги и когда нельзя?</a:t>
            </a:r>
            <a:endParaRPr lang="en-US" sz="3097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f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1190577"/>
            <a:ext cx="3657600" cy="2924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1870</Words>
  <Application>Microsoft Macintosh PowerPoint</Application>
  <PresentationFormat>On-screen Show (4:3)</PresentationFormat>
  <Paragraphs>243</Paragraphs>
  <Slides>25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Применение генетических алгоритмов к генерации тестов для автоматных программ </vt:lpstr>
      <vt:lpstr>Автоматный подход</vt:lpstr>
      <vt:lpstr>Проблема проверки корректности</vt:lpstr>
      <vt:lpstr>Предложенный подход</vt:lpstr>
      <vt:lpstr>Актуальность проблемы</vt:lpstr>
      <vt:lpstr>Задачи для тестирования автоматных программ</vt:lpstr>
      <vt:lpstr>I. Спецификация на естественном языке</vt:lpstr>
      <vt:lpstr>I. Спецификация на естественном языке Раделение требований на группы</vt:lpstr>
      <vt:lpstr>I. Построение автомата, содержащего только состояния, переходы и события</vt:lpstr>
      <vt:lpstr>I. Спецификация системы: конечный автомат </vt:lpstr>
      <vt:lpstr>I. Построение расширенного конечного автомата.</vt:lpstr>
      <vt:lpstr>I. Спецификация системы: расширенный конечный автомат</vt:lpstr>
      <vt:lpstr>I. Включение в модель требований к объектам управления и системе в целом</vt:lpstr>
      <vt:lpstr>I. Требования к объектам управления записанные в модель в виде контрактов</vt:lpstr>
      <vt:lpstr>I. Спецификация системы: расширенный конечный автомат и контракты</vt:lpstr>
      <vt:lpstr>II. Разработка тестовых сценариев</vt:lpstr>
      <vt:lpstr>III. Выполнение тестового сценария</vt:lpstr>
      <vt:lpstr>III. Поиск значений переменных</vt:lpstr>
      <vt:lpstr>III. Генетический алгоритм</vt:lpstr>
      <vt:lpstr>III. Пример поиска значений переменных (1)</vt:lpstr>
      <vt:lpstr>III. Пример поиска значений переменных (2)</vt:lpstr>
      <vt:lpstr>III. Автоматическая генерация кода теста для запуска</vt:lpstr>
      <vt:lpstr>IV. Оценка корректности поведения системы во время запуска тестов (1)</vt:lpstr>
      <vt:lpstr>IV. Оценка корректности поведения системы во время запуска тестов (2)</vt:lpstr>
      <vt:lpstr>Подход к тестированию автоматных программ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генетических алгоритмов к генерации тестов для автоматных программ </dc:title>
  <dc:creator>Andrew Z</dc:creator>
  <cp:lastModifiedBy>Andrew Z</cp:lastModifiedBy>
  <cp:revision>312</cp:revision>
  <cp:lastPrinted>2010-03-30T12:47:47Z</cp:lastPrinted>
  <dcterms:created xsi:type="dcterms:W3CDTF">2010-04-20T09:06:14Z</dcterms:created>
  <dcterms:modified xsi:type="dcterms:W3CDTF">2010-04-21T09:03:17Z</dcterms:modified>
</cp:coreProperties>
</file>