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Default Extension="pict" ContentType="image/pict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theme/theme3.xml" ContentType="application/vnd.openxmlformats-officedocument.theme+xml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Default Extension="vml" ContentType="application/vnd.openxmlformats-officedocument.vmlDrawing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 autoCompressPictures="0">
  <p:sldMasterIdLst>
    <p:sldMasterId r:id="rId1"/>
  </p:sldMasterIdLst>
  <p:notesMasterIdLst>
    <p:notesMasterId r:id="rId26"/>
  </p:notesMasterIdLst>
  <p:handoutMasterIdLst>
    <p:handoutMasterId r:id="rId27"/>
  </p:handoutMasterIdLst>
  <p:sldIdLst>
    <p:sldId id="256" r:id="rId2"/>
    <p:sldId id="258" r:id="rId3"/>
    <p:sldId id="273" r:id="rId4"/>
    <p:sldId id="274" r:id="rId5"/>
    <p:sldId id="291" r:id="rId6"/>
    <p:sldId id="275" r:id="rId7"/>
    <p:sldId id="276" r:id="rId8"/>
    <p:sldId id="284" r:id="rId9"/>
    <p:sldId id="259" r:id="rId10"/>
    <p:sldId id="277" r:id="rId11"/>
    <p:sldId id="278" r:id="rId12"/>
    <p:sldId id="286" r:id="rId13"/>
    <p:sldId id="279" r:id="rId14"/>
    <p:sldId id="280" r:id="rId15"/>
    <p:sldId id="281" r:id="rId16"/>
    <p:sldId id="287" r:id="rId17"/>
    <p:sldId id="262" r:id="rId18"/>
    <p:sldId id="263" r:id="rId19"/>
    <p:sldId id="288" r:id="rId20"/>
    <p:sldId id="289" r:id="rId21"/>
    <p:sldId id="290" r:id="rId22"/>
    <p:sldId id="282" r:id="rId23"/>
    <p:sldId id="283" r:id="rId24"/>
    <p:sldId id="272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94660"/>
  </p:normalViewPr>
  <p:slideViewPr>
    <p:cSldViewPr snapToObjects="1">
      <p:cViewPr varScale="1">
        <p:scale>
          <a:sx n="98" d="100"/>
          <a:sy n="98" d="100"/>
        </p:scale>
        <p:origin x="-6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ict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ict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ict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ict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1E3AA8-99B6-994D-8093-324A8578893C}" type="datetimeFigureOut">
              <a:rPr lang="en-US" smtClean="0"/>
              <a:pPr/>
              <a:t>4/18/10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17A7-D50E-774C-89F4-F9C1AFACEB9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D44381-B94C-7F42-9C7A-1C7FF6B2A48E}" type="datetimeFigureOut">
              <a:rPr lang="en-US" smtClean="0"/>
              <a:pPr/>
              <a:t>4/18/10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2E2D3E-9D73-E64C-87AF-08FA24CDA22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EE301-535B-D346-A0C4-8E493DC0F177}" type="datetime1">
              <a:rPr lang="en-US" smtClean="0"/>
              <a:pPr/>
              <a:t>4/18/10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1CB-D622-4A44-AEA0-1961A84A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77BD-4A35-0F4F-A41E-6C5E1B2079B6}" type="datetime1">
              <a:rPr lang="en-US" smtClean="0"/>
              <a:pPr/>
              <a:t>4/18/10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1CB-D622-4A44-AEA0-1961A84A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E1D7-BDA6-F648-A3D4-C52DC88391AB}" type="datetime1">
              <a:rPr lang="en-US" smtClean="0"/>
              <a:pPr/>
              <a:t>4/18/10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1CB-D622-4A44-AEA0-1961A84A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1968-9A5E-C042-93A3-3E6C63B5479A}" type="datetime1">
              <a:rPr lang="en-US" smtClean="0"/>
              <a:pPr/>
              <a:t>4/18/10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1CB-D622-4A44-AEA0-1961A84A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AD493-4645-0047-AD79-19041E219B12}" type="datetime1">
              <a:rPr lang="en-US" smtClean="0"/>
              <a:pPr/>
              <a:t>4/18/10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1CB-D622-4A44-AEA0-1961A84A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2ADC5-0872-C545-A4C2-4E1D97470D5E}" type="datetime1">
              <a:rPr lang="en-US" smtClean="0"/>
              <a:pPr/>
              <a:t>4/18/10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1CB-D622-4A44-AEA0-1961A84A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E9C0-185E-0749-AB12-B62A3F50435F}" type="datetime1">
              <a:rPr lang="en-US" smtClean="0"/>
              <a:pPr/>
              <a:t>4/18/10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1CB-D622-4A44-AEA0-1961A84A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E793-A399-5448-8393-F80938C28955}" type="datetime1">
              <a:rPr lang="en-US" smtClean="0"/>
              <a:pPr/>
              <a:t>4/18/10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1CB-D622-4A44-AEA0-1961A84A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0E790-21C6-654E-9371-750939F48A2F}" type="datetime1">
              <a:rPr lang="en-US" smtClean="0"/>
              <a:pPr/>
              <a:t>4/18/10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1CB-D622-4A44-AEA0-1961A84A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BCC64-BBCB-8543-88F1-BA1365F5E0B7}" type="datetime1">
              <a:rPr lang="en-US" smtClean="0"/>
              <a:pPr/>
              <a:t>4/18/10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1CB-D622-4A44-AEA0-1961A84A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F52D-C282-CE48-BAB4-0F263C65342C}" type="datetime1">
              <a:rPr lang="en-US" smtClean="0"/>
              <a:pPr/>
              <a:t>4/18/10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1CB-D622-4A44-AEA0-1961A84A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08352-6A0D-5845-820F-4E288BADAE07}" type="datetime1">
              <a:rPr lang="en-US" smtClean="0"/>
              <a:pPr/>
              <a:t>4/18/10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151CB-D622-4A44-AEA0-1961A84A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oleObject" Target="???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oleObject" Target="???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oleObject" Target="???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???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Применение</a:t>
            </a:r>
            <a:r>
              <a:rPr lang="en-US" dirty="0"/>
              <a:t> </a:t>
            </a:r>
            <a:r>
              <a:rPr lang="en-US" dirty="0" err="1"/>
              <a:t>генетических</a:t>
            </a:r>
            <a:r>
              <a:rPr lang="en-US" dirty="0"/>
              <a:t> </a:t>
            </a:r>
            <a:r>
              <a:rPr lang="en-US" dirty="0" err="1"/>
              <a:t>алгоритмов</a:t>
            </a:r>
            <a:r>
              <a:rPr lang="en-US" dirty="0"/>
              <a:t> </a:t>
            </a:r>
            <a:r>
              <a:rPr lang="en-US" dirty="0" err="1"/>
              <a:t>к</a:t>
            </a:r>
            <a:r>
              <a:rPr lang="en-US" dirty="0"/>
              <a:t> </a:t>
            </a:r>
            <a:r>
              <a:rPr lang="en-US" dirty="0" err="1" smtClean="0"/>
              <a:t>генерации</a:t>
            </a:r>
            <a:r>
              <a:rPr lang="en-US" dirty="0" smtClean="0"/>
              <a:t> </a:t>
            </a:r>
            <a:r>
              <a:rPr lang="en-US" dirty="0" err="1"/>
              <a:t>тестов</a:t>
            </a:r>
            <a:r>
              <a:rPr lang="en-US" dirty="0"/>
              <a:t> </a:t>
            </a:r>
            <a:r>
              <a:rPr lang="en-US" dirty="0" err="1"/>
              <a:t>для</a:t>
            </a:r>
            <a:r>
              <a:rPr lang="en-US" dirty="0"/>
              <a:t> </a:t>
            </a:r>
            <a:r>
              <a:rPr lang="en-US" dirty="0" err="1"/>
              <a:t>автоматных</a:t>
            </a:r>
            <a:r>
              <a:rPr lang="en-US" dirty="0"/>
              <a:t> </a:t>
            </a:r>
            <a:r>
              <a:rPr lang="en-US" dirty="0" err="1"/>
              <a:t>программ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1143000" y="1659837"/>
          <a:ext cx="6477000" cy="4771125"/>
        </p:xfrm>
        <a:graphic>
          <a:graphicData uri="http://schemas.openxmlformats.org/presentationml/2006/ole">
            <p:oleObj spid="_x0000_s34819" name="Document" r:id="rId3" imgW="3086100" imgH="2273300" progId="Word.Document.12">
              <p:link updateAutomatic="1"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39762"/>
          </a:xfrm>
        </p:spPr>
        <p:txBody>
          <a:bodyPr>
            <a:noAutofit/>
          </a:bodyPr>
          <a:lstStyle/>
          <a:p>
            <a:r>
              <a:rPr lang="en-US" sz="2800" dirty="0" smtClean="0"/>
              <a:t>I. </a:t>
            </a:r>
            <a:r>
              <a:rPr lang="ru-RU" sz="2800" dirty="0" smtClean="0"/>
              <a:t>Построение расширенного конечного автомата.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40362"/>
          </a:xfrm>
        </p:spPr>
        <p:txBody>
          <a:bodyPr>
            <a:normAutofit lnSpcReduction="10000"/>
          </a:bodyPr>
          <a:lstStyle/>
          <a:p>
            <a:pPr lvl="0"/>
            <a:r>
              <a:rPr lang="ru-RU" sz="2595" dirty="0" smtClean="0"/>
              <a:t>Расширенный конечный автомат учитывает переменные и охранные условия на переходах.</a:t>
            </a:r>
          </a:p>
          <a:p>
            <a:pPr lvl="0"/>
            <a:endParaRPr lang="ru-RU" sz="2595" dirty="0" smtClean="0"/>
          </a:p>
          <a:p>
            <a:pPr lvl="0"/>
            <a:endParaRPr lang="ru-RU" sz="2595" dirty="0" smtClean="0"/>
          </a:p>
          <a:p>
            <a:pPr lvl="0"/>
            <a:endParaRPr lang="ru-RU" sz="2595" dirty="0" smtClean="0"/>
          </a:p>
          <a:p>
            <a:pPr lvl="0"/>
            <a:endParaRPr lang="ru-RU" sz="2595" dirty="0" smtClean="0"/>
          </a:p>
          <a:p>
            <a:pPr lvl="0"/>
            <a:endParaRPr lang="ru-RU" sz="2595" dirty="0" smtClean="0"/>
          </a:p>
          <a:p>
            <a:pPr lvl="0"/>
            <a:endParaRPr lang="ru-RU" sz="2595" dirty="0" smtClean="0"/>
          </a:p>
          <a:p>
            <a:pPr lvl="0"/>
            <a:endParaRPr lang="ru-RU" sz="2595" dirty="0" smtClean="0"/>
          </a:p>
          <a:p>
            <a:pPr lvl="0"/>
            <a:endParaRPr lang="ru-RU" sz="2595" dirty="0" smtClean="0"/>
          </a:p>
          <a:p>
            <a:pPr lvl="0"/>
            <a:endParaRPr lang="ru-RU" sz="2595" dirty="0" smtClean="0"/>
          </a:p>
          <a:p>
            <a:pPr lvl="0"/>
            <a:r>
              <a:rPr lang="ru-RU" sz="2595" dirty="0" smtClean="0"/>
              <a:t>Не учтены требования к объектам управления.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1CB-D622-4A44-AEA0-1961A84A8CB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0838"/>
            <a:ext cx="8229600" cy="639762"/>
          </a:xfrm>
        </p:spPr>
        <p:txBody>
          <a:bodyPr>
            <a:noAutofit/>
          </a:bodyPr>
          <a:lstStyle/>
          <a:p>
            <a:r>
              <a:rPr lang="en-US" sz="2800" dirty="0" smtClean="0"/>
              <a:t>I. </a:t>
            </a:r>
            <a:r>
              <a:rPr lang="ru-RU" sz="2800" dirty="0" smtClean="0"/>
              <a:t>Включение в модель требований к объектам управления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35562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ru-RU" sz="2595" dirty="0" smtClean="0"/>
              <a:t>Остались не формализованы требования к объектам управления</a:t>
            </a:r>
            <a:r>
              <a:rPr lang="en-US" sz="2595" dirty="0" smtClean="0"/>
              <a:t>:</a:t>
            </a:r>
            <a:endParaRPr lang="ru-RU" sz="2595" dirty="0" smtClean="0"/>
          </a:p>
          <a:p>
            <a:pPr lvl="1"/>
            <a:r>
              <a:rPr lang="ru-RU" sz="2400" dirty="0" smtClean="0"/>
              <a:t>Ввод суммы происходит с клавиатуры,</a:t>
            </a:r>
            <a:r>
              <a:rPr lang="en-US" sz="2400" dirty="0" smtClean="0"/>
              <a:t> </a:t>
            </a:r>
            <a:r>
              <a:rPr lang="ru-RU" sz="2400" dirty="0" smtClean="0"/>
              <a:t>это некоторое число от 0 до 99999</a:t>
            </a:r>
          </a:p>
          <a:p>
            <a:pPr lvl="0"/>
            <a:r>
              <a:rPr lang="ru-RU" sz="2595" dirty="0" smtClean="0"/>
              <a:t>Требования такого типа можно добавить в модель несколькими способами</a:t>
            </a:r>
            <a:r>
              <a:rPr lang="en-US" sz="2595" dirty="0" smtClean="0"/>
              <a:t>:</a:t>
            </a:r>
          </a:p>
          <a:p>
            <a:pPr lvl="1"/>
            <a:r>
              <a:rPr lang="ru-RU" sz="2195" dirty="0" smtClean="0"/>
              <a:t>Создать новое состояние (ошибка ОУ) и добавить переход с охранным условием. Это приведет к большому количеству состояний.</a:t>
            </a:r>
          </a:p>
          <a:p>
            <a:pPr lvl="1"/>
            <a:r>
              <a:rPr lang="ru-RU" sz="2195" dirty="0" smtClean="0"/>
              <a:t>Записать требование при помощи контракта к действию на переходе, на котором выполняется обращение к объекту управления.</a:t>
            </a:r>
          </a:p>
          <a:p>
            <a:pPr lvl="0"/>
            <a:r>
              <a:rPr lang="ru-RU" sz="2595" dirty="0" smtClean="0"/>
              <a:t>Для объекта управления «Клавиатура» добавим требование в виде постусловия к переходу «</a:t>
            </a:r>
            <a:r>
              <a:rPr lang="en-US" sz="2595" dirty="0" smtClean="0"/>
              <a:t>t2</a:t>
            </a:r>
            <a:r>
              <a:rPr lang="ru-RU" sz="2595" dirty="0" smtClean="0"/>
              <a:t>», на котором автомат обращается к этому ОУ</a:t>
            </a:r>
            <a:r>
              <a:rPr lang="en-US" sz="2595" dirty="0" smtClean="0"/>
              <a:t>:</a:t>
            </a:r>
            <a:endParaRPr lang="ru-RU" sz="2595" dirty="0" smtClean="0"/>
          </a:p>
          <a:p>
            <a:pPr lvl="1"/>
            <a:r>
              <a:rPr lang="en-US" sz="2195" dirty="0" smtClean="0"/>
              <a:t>@ensures </a:t>
            </a:r>
            <a:r>
              <a:rPr lang="en-US" sz="2195" dirty="0" err="1" smtClean="0"/>
              <a:t>ext_amount</a:t>
            </a:r>
            <a:r>
              <a:rPr lang="en-US" sz="2195" dirty="0" smtClean="0"/>
              <a:t> &gt;= 0 &amp;&amp; </a:t>
            </a:r>
            <a:r>
              <a:rPr lang="en-US" sz="2195" dirty="0" err="1" smtClean="0"/>
              <a:t>ext_amount</a:t>
            </a:r>
            <a:r>
              <a:rPr lang="en-US" sz="2195" dirty="0" smtClean="0"/>
              <a:t> &lt;= 99999</a:t>
            </a:r>
          </a:p>
          <a:p>
            <a:r>
              <a:rPr lang="ru-RU" sz="2595" dirty="0" smtClean="0"/>
              <a:t>При помощи контрактов будем записывать требования</a:t>
            </a:r>
            <a:r>
              <a:rPr lang="en-US" sz="2595" dirty="0" smtClean="0"/>
              <a:t> </a:t>
            </a:r>
            <a:r>
              <a:rPr lang="ru-RU" sz="2595" dirty="0" smtClean="0"/>
              <a:t>в виде</a:t>
            </a:r>
            <a:r>
              <a:rPr lang="en-US" sz="2595" dirty="0" smtClean="0"/>
              <a:t> </a:t>
            </a:r>
            <a:r>
              <a:rPr lang="ru-RU" sz="2595" dirty="0" smtClean="0"/>
              <a:t>пред- и постусловий к переходам, и инвариантов для состояний</a:t>
            </a:r>
            <a:endParaRPr lang="en-US" sz="2595" dirty="0" smtClean="0"/>
          </a:p>
          <a:p>
            <a:r>
              <a:rPr lang="ru-RU" sz="2595" dirty="0" smtClean="0"/>
              <a:t>Для записи контрактов будем использовать </a:t>
            </a:r>
            <a:r>
              <a:rPr lang="en-US" sz="2595" i="1" dirty="0" smtClean="0"/>
              <a:t>JML</a:t>
            </a:r>
            <a:r>
              <a:rPr lang="en-US" sz="2595" dirty="0" smtClean="0"/>
              <a:t> </a:t>
            </a:r>
          </a:p>
          <a:p>
            <a:pPr lvl="1"/>
            <a:endParaRPr lang="ru-RU" sz="2195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1CB-D622-4A44-AEA0-1961A84A8CBA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0838"/>
            <a:ext cx="8229600" cy="639762"/>
          </a:xfrm>
        </p:spPr>
        <p:txBody>
          <a:bodyPr>
            <a:noAutofit/>
          </a:bodyPr>
          <a:lstStyle/>
          <a:p>
            <a:r>
              <a:rPr lang="en-US" sz="2800" dirty="0" smtClean="0"/>
              <a:t>I. </a:t>
            </a:r>
            <a:r>
              <a:rPr lang="ru-RU" sz="2800" dirty="0" smtClean="0"/>
              <a:t>Требования к объектам управления записанные в модель в виде контрактов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35562"/>
          </a:xfrm>
        </p:spPr>
        <p:txBody>
          <a:bodyPr>
            <a:normAutofit lnSpcReduction="10000"/>
          </a:bodyPr>
          <a:lstStyle/>
          <a:p>
            <a:pPr lvl="0"/>
            <a:r>
              <a:rPr lang="ru-RU" sz="2595" dirty="0" smtClean="0"/>
              <a:t>В рассмотреном примере требование только одно и записано как постусловие к переходу </a:t>
            </a:r>
            <a:r>
              <a:rPr lang="en-US" sz="2595" dirty="0" smtClean="0"/>
              <a:t>t2:</a:t>
            </a:r>
          </a:p>
          <a:p>
            <a:pPr lvl="0"/>
            <a:endParaRPr lang="en-US" sz="2595" dirty="0" smtClean="0"/>
          </a:p>
          <a:p>
            <a:pPr lvl="0"/>
            <a:endParaRPr lang="en-US" sz="2595" dirty="0" smtClean="0"/>
          </a:p>
          <a:p>
            <a:pPr lvl="0"/>
            <a:r>
              <a:rPr lang="ru-RU" sz="2595" dirty="0" smtClean="0"/>
              <a:t>картинка</a:t>
            </a:r>
          </a:p>
          <a:p>
            <a:pPr lvl="0"/>
            <a:endParaRPr lang="ru-RU" sz="2195" dirty="0" smtClean="0"/>
          </a:p>
          <a:p>
            <a:pPr lvl="0"/>
            <a:endParaRPr lang="ru-RU" sz="2195" dirty="0" smtClean="0"/>
          </a:p>
          <a:p>
            <a:pPr lvl="0"/>
            <a:endParaRPr lang="ru-RU" sz="2195" dirty="0" smtClean="0"/>
          </a:p>
          <a:p>
            <a:pPr lvl="0"/>
            <a:endParaRPr lang="ru-RU" sz="2195" dirty="0" smtClean="0"/>
          </a:p>
          <a:p>
            <a:pPr lvl="0"/>
            <a:endParaRPr lang="ru-RU" sz="2195" dirty="0" smtClean="0"/>
          </a:p>
          <a:p>
            <a:pPr lvl="0"/>
            <a:endParaRPr lang="ru-RU" sz="2195" dirty="0" smtClean="0"/>
          </a:p>
          <a:p>
            <a:pPr lvl="0"/>
            <a:r>
              <a:rPr lang="ru-RU" sz="2195" dirty="0" smtClean="0"/>
              <a:t>Все требования спецификации формализованы и включены в модель!</a:t>
            </a:r>
            <a:endParaRPr lang="ru-RU" sz="2595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1CB-D622-4A44-AEA0-1961A84A8CBA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II. </a:t>
            </a:r>
            <a:r>
              <a:rPr lang="ru-RU" dirty="0" smtClean="0"/>
              <a:t>Разработка тестовых сценариев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Тестовые сценарии удобно придумывать исходя из спецификации на естественном языке.</a:t>
            </a:r>
          </a:p>
          <a:p>
            <a:r>
              <a:rPr lang="ru-RU" dirty="0" smtClean="0"/>
              <a:t>Определим тестовый сценарий, как последовательность переходов в автомате</a:t>
            </a:r>
          </a:p>
          <a:p>
            <a:pPr lvl="1"/>
            <a:r>
              <a:rPr lang="ru-RU" dirty="0" smtClean="0"/>
              <a:t>Словесное описание легко записать в терминах переходов между состояниями</a:t>
            </a:r>
          </a:p>
          <a:p>
            <a:pPr lvl="1"/>
            <a:r>
              <a:rPr lang="ru-RU" dirty="0" smtClean="0"/>
              <a:t>Имея описание в виде последовательности переходов легко соотнести со словесной спецификацией и понять смысл теста</a:t>
            </a:r>
          </a:p>
          <a:p>
            <a:r>
              <a:rPr lang="ru-RU" dirty="0" smtClean="0"/>
              <a:t>Все переходы в модели нумеруем, и тогда у каждого перехода есть уникальный идентификатор вида </a:t>
            </a:r>
            <a:r>
              <a:rPr lang="en-US" dirty="0" smtClean="0"/>
              <a:t>“</a:t>
            </a:r>
            <a:r>
              <a:rPr lang="en-US" dirty="0" err="1" smtClean="0"/>
              <a:t>tn</a:t>
            </a:r>
            <a:r>
              <a:rPr lang="en-US" dirty="0" smtClean="0"/>
              <a:t>”</a:t>
            </a:r>
          </a:p>
          <a:p>
            <a:r>
              <a:rPr lang="ru-RU" dirty="0" smtClean="0"/>
              <a:t>Тестовый сценарий записываем как список идентификаторов переходов, например</a:t>
            </a:r>
            <a:r>
              <a:rPr lang="en-US" dirty="0" smtClean="0"/>
              <a:t>:</a:t>
            </a:r>
            <a:endParaRPr lang="ru-RU" dirty="0" smtClean="0"/>
          </a:p>
          <a:p>
            <a:pPr lvl="1"/>
            <a:r>
              <a:rPr lang="en-US" dirty="0" smtClean="0">
                <a:latin typeface="Courier"/>
                <a:cs typeface="Courier"/>
              </a:rPr>
              <a:t>t1, t2, t4, t5, t2, t4, t5, t2, t4, t5, t2, t4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1CB-D622-4A44-AEA0-1961A84A8CB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III. </a:t>
            </a:r>
            <a:r>
              <a:rPr lang="ru-RU" dirty="0" smtClean="0"/>
              <a:t>Выполнение тестового сценария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Для того, чтобы автомат выполнил заданную последовательность переходов (тестовый сценарий)</a:t>
            </a:r>
            <a:r>
              <a:rPr lang="en-US" dirty="0" smtClean="0"/>
              <a:t>:</a:t>
            </a:r>
          </a:p>
          <a:p>
            <a:pPr lvl="1"/>
            <a:r>
              <a:rPr lang="ru-RU" dirty="0" smtClean="0"/>
              <a:t>необходимо подобрать последовательность событий</a:t>
            </a:r>
            <a:r>
              <a:rPr lang="en-US" dirty="0" smtClean="0"/>
              <a:t>;</a:t>
            </a:r>
            <a:endParaRPr lang="ru-RU" dirty="0" smtClean="0"/>
          </a:p>
          <a:p>
            <a:pPr lvl="1"/>
            <a:r>
              <a:rPr lang="ru-RU" dirty="0" smtClean="0"/>
              <a:t>выполнить все охранные условияи предусловия на переходах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В охранных условиях и контрактах задействованы переменные, которые автомат получает из среды при помощи объектов управления </a:t>
            </a:r>
          </a:p>
          <a:p>
            <a:pPr lvl="1"/>
            <a:r>
              <a:rPr lang="ru-RU" dirty="0" smtClean="0"/>
              <a:t>сумма введенная с клавиатуры</a:t>
            </a:r>
            <a:r>
              <a:rPr lang="en-US" dirty="0" smtClean="0"/>
              <a:t>;</a:t>
            </a:r>
            <a:endParaRPr lang="ru-RU" dirty="0" smtClean="0"/>
          </a:p>
          <a:p>
            <a:pPr lvl="1"/>
            <a:r>
              <a:rPr lang="ru-RU" dirty="0" smtClean="0"/>
              <a:t>количество денег на счету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Для создания кода теста нужны значения</a:t>
            </a:r>
            <a:r>
              <a:rPr lang="en-US" dirty="0" smtClean="0"/>
              <a:t> </a:t>
            </a:r>
            <a:r>
              <a:rPr lang="ru-RU" dirty="0" smtClean="0"/>
              <a:t>этих переменных</a:t>
            </a:r>
            <a:r>
              <a:rPr lang="en-US" dirty="0" smtClean="0"/>
              <a:t>:</a:t>
            </a:r>
          </a:p>
          <a:p>
            <a:pPr lvl="1"/>
            <a:r>
              <a:rPr lang="ru-RU" dirty="0" smtClean="0"/>
              <a:t>подобрать вручную</a:t>
            </a:r>
            <a:r>
              <a:rPr lang="en-US" dirty="0" smtClean="0"/>
              <a:t>;</a:t>
            </a:r>
            <a:endParaRPr lang="ru-RU" dirty="0" smtClean="0"/>
          </a:p>
          <a:p>
            <a:pPr lvl="1"/>
            <a:r>
              <a:rPr lang="ru-RU" dirty="0" smtClean="0"/>
              <a:t>найти автоматически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В данной работе предложен способ автоматизации поиска значений, при которых выполняются охранные условия и контракты объектов управления.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1CB-D622-4A44-AEA0-1961A84A8CB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III. </a:t>
            </a:r>
            <a:r>
              <a:rPr lang="ru-RU" dirty="0" smtClean="0"/>
              <a:t>Поиск значений переменных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Необходимо найти набор чисел, который удовлетворит всем охранным условиям и контрактам объектов управления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Для этого используется генетический алгоритм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Фитнес-функция берет на вход набор значений для внешних переменных и оценивает для заданной последовательности переходов</a:t>
            </a:r>
            <a:r>
              <a:rPr lang="en-US" dirty="0" smtClean="0"/>
              <a:t>:</a:t>
            </a:r>
          </a:p>
          <a:p>
            <a:pPr lvl="1"/>
            <a:r>
              <a:rPr lang="ru-RU" dirty="0" smtClean="0"/>
              <a:t>сколько переходов выполненно успешно (выполненны все условия)</a:t>
            </a:r>
            <a:r>
              <a:rPr lang="en-US" dirty="0" smtClean="0"/>
              <a:t>;</a:t>
            </a:r>
            <a:r>
              <a:rPr lang="ru-RU" dirty="0" smtClean="0"/>
              <a:t> </a:t>
            </a:r>
          </a:p>
          <a:p>
            <a:pPr lvl="1"/>
            <a:r>
              <a:rPr lang="ru-RU" dirty="0" smtClean="0"/>
              <a:t>для всех невыполненных условий учитывается насколько сильно нарушено это условие и положение этого условия в заданном пути</a:t>
            </a:r>
            <a:r>
              <a:rPr lang="en-US" dirty="0" smtClean="0"/>
              <a:t>;</a:t>
            </a:r>
            <a:r>
              <a:rPr lang="ru-RU" dirty="0" smtClean="0"/>
              <a:t> </a:t>
            </a:r>
          </a:p>
          <a:p>
            <a:pPr lvl="1"/>
            <a:r>
              <a:rPr lang="ru-RU" dirty="0" smtClean="0"/>
              <a:t>чем сильнее нарушено условие и чем ближе оно к началу пути, тем больше вклад в результат фитнес-функции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Генетический алгоритм используется для поиска набора значений с минимальным результатом фитнес-функции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Значения, для которых результат фитнес-функции равен нулю, подходят для генерации кода теста</a:t>
            </a:r>
            <a:r>
              <a:rPr lang="en-US" dirty="0" smtClean="0"/>
              <a:t>.</a:t>
            </a: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1CB-D622-4A44-AEA0-1961A84A8CB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III. @2do </a:t>
            </a:r>
            <a:r>
              <a:rPr lang="ru-RU" dirty="0" smtClean="0"/>
              <a:t>Генетический алгоритм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Кодирование</a:t>
            </a:r>
          </a:p>
          <a:p>
            <a:r>
              <a:rPr lang="ru-RU" dirty="0" smtClean="0"/>
              <a:t>Мутации</a:t>
            </a:r>
            <a:endParaRPr lang="en-US" dirty="0" smtClean="0"/>
          </a:p>
          <a:p>
            <a:r>
              <a:rPr lang="ru-RU" dirty="0" smtClean="0"/>
              <a:t>Фитнес-функция</a:t>
            </a:r>
          </a:p>
          <a:p>
            <a:r>
              <a:rPr lang="ru-RU" dirty="0" smtClean="0"/>
              <a:t>Формулы нужны!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1CB-D622-4A44-AEA0-1961A84A8CBA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III. </a:t>
            </a:r>
            <a:r>
              <a:rPr lang="ru-RU" dirty="0" smtClean="0"/>
              <a:t>Пример поиска значений переменных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ru-RU" dirty="0" smtClean="0"/>
              <a:t>Примеры сценариев </a:t>
            </a:r>
            <a:r>
              <a:rPr lang="ru-RU" dirty="0"/>
              <a:t>для </a:t>
            </a:r>
            <a:r>
              <a:rPr lang="ru-RU" dirty="0" smtClean="0"/>
              <a:t>тестирования</a:t>
            </a:r>
            <a:r>
              <a:rPr lang="en-US" dirty="0" smtClean="0"/>
              <a:t>:</a:t>
            </a:r>
            <a:endParaRPr lang="ru-RU" dirty="0" smtClean="0"/>
          </a:p>
          <a:p>
            <a:pPr lvl="1"/>
            <a:r>
              <a:rPr lang="ru-RU" b="1" dirty="0" smtClean="0"/>
              <a:t>Десять </a:t>
            </a:r>
            <a:r>
              <a:rPr lang="ru-RU" dirty="0"/>
              <a:t>раз снимаются деньги со счета и на счету заканчиваются средства</a:t>
            </a:r>
            <a:r>
              <a:rPr lang="ru-RU" dirty="0" smtClean="0"/>
              <a:t>.</a:t>
            </a:r>
            <a:endParaRPr lang="en-US" dirty="0" smtClean="0"/>
          </a:p>
          <a:p>
            <a:pPr lvl="1"/>
            <a:r>
              <a:rPr lang="ru-RU" b="1" dirty="0"/>
              <a:t>Пять </a:t>
            </a:r>
            <a:r>
              <a:rPr lang="ru-RU" dirty="0"/>
              <a:t>раз снимаются деньги со счета и на счету заканчиваются средства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Необходимо подобрать значения переменных для создания теста, соответствующего выбранному сценарию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1CB-D622-4A44-AEA0-1961A84A8CBA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3200400" y="2709023"/>
          <a:ext cx="5943600" cy="4377577"/>
        </p:xfrm>
        <a:graphic>
          <a:graphicData uri="http://schemas.openxmlformats.org/presentationml/2006/ole">
            <p:oleObj spid="_x0000_s20482" name="Document" r:id="rId3" imgW="3086100" imgH="2273300" progId="Word.Document.12">
              <p:link updateAutomatic="1"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III. </a:t>
            </a:r>
            <a:r>
              <a:rPr lang="ru-RU" dirty="0" smtClean="0"/>
              <a:t>Пример поиска значений переменных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89823"/>
            <a:ext cx="8229600" cy="6019800"/>
          </a:xfrm>
        </p:spPr>
        <p:txBody>
          <a:bodyPr>
            <a:normAutofit/>
          </a:bodyPr>
          <a:lstStyle/>
          <a:p>
            <a:r>
              <a:rPr lang="ru-RU" sz="1800" dirty="0" smtClean="0"/>
              <a:t>Формально запишем первый сценарий как последовательность переходов</a:t>
            </a:r>
            <a:r>
              <a:rPr lang="en-US" sz="1800" dirty="0" smtClean="0"/>
              <a:t>:</a:t>
            </a:r>
          </a:p>
          <a:p>
            <a:r>
              <a:rPr lang="en-US" sz="1600" dirty="0">
                <a:latin typeface="Courier"/>
                <a:cs typeface="Courier"/>
              </a:rPr>
              <a:t>t1,</a:t>
            </a:r>
            <a:r>
              <a:rPr lang="en-US" sz="1600" dirty="0" smtClean="0">
                <a:latin typeface="Courier"/>
                <a:cs typeface="Courier"/>
              </a:rPr>
              <a:t> t2</a:t>
            </a:r>
            <a:r>
              <a:rPr lang="en-US" sz="1600" dirty="0">
                <a:latin typeface="Courier"/>
                <a:cs typeface="Courier"/>
              </a:rPr>
              <a:t>, t4, t5, t2, t4, t5, t2, t4, t5, t2, t4, t5, t2, t4, t5, </a:t>
            </a:r>
            <a:br>
              <a:rPr lang="en-US" sz="1600" dirty="0">
                <a:latin typeface="Courier"/>
                <a:cs typeface="Courier"/>
              </a:rPr>
            </a:br>
            <a:r>
              <a:rPr lang="en-US" sz="1600" dirty="0">
                <a:latin typeface="Courier"/>
                <a:cs typeface="Courier"/>
              </a:rPr>
              <a:t>t2, t4, t5, t2, t4, t5, t2, t4, t5, t2, t4, t5, t2, t4, t5,</a:t>
            </a:r>
            <a:r>
              <a:rPr lang="en-US" sz="1600" dirty="0" smtClean="0">
                <a:latin typeface="Courier"/>
                <a:cs typeface="Courier"/>
              </a:rPr>
              <a:t> t6</a:t>
            </a:r>
            <a:br>
              <a:rPr lang="en-US" sz="1600" dirty="0" smtClean="0">
                <a:latin typeface="Courier"/>
                <a:cs typeface="Courier"/>
              </a:rPr>
            </a:br>
            <a:endParaRPr lang="en-US" sz="1600" dirty="0" smtClean="0">
              <a:latin typeface="Courier"/>
              <a:cs typeface="Courier"/>
            </a:endParaRPr>
          </a:p>
          <a:p>
            <a:r>
              <a:rPr lang="ru-RU" sz="1400" dirty="0" smtClean="0"/>
              <a:t>На этом пути 11 переменных, потому то</a:t>
            </a:r>
          </a:p>
          <a:p>
            <a:r>
              <a:rPr lang="ru-RU" sz="1400" dirty="0" smtClean="0"/>
              <a:t>Объяснить задачу на примере</a:t>
            </a:r>
          </a:p>
          <a:p>
            <a:r>
              <a:rPr lang="ru-RU" sz="1400" dirty="0" smtClean="0"/>
              <a:t>Понятно!</a:t>
            </a:r>
          </a:p>
          <a:p>
            <a:pPr>
              <a:buNone/>
            </a:pPr>
            <a:r>
              <a:rPr lang="en-US" sz="1400" dirty="0" smtClean="0"/>
              <a:t> </a:t>
            </a:r>
            <a:endParaRPr lang="ru-RU" sz="1400" dirty="0" smtClean="0"/>
          </a:p>
          <a:p>
            <a:endParaRPr lang="ru-RU" sz="1800" dirty="0" smtClean="0"/>
          </a:p>
          <a:p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1CB-D622-4A44-AEA0-1961A84A8CBA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3200400" y="2709023"/>
          <a:ext cx="5943600" cy="4377577"/>
        </p:xfrm>
        <a:graphic>
          <a:graphicData uri="http://schemas.openxmlformats.org/presentationml/2006/ole">
            <p:oleObj spid="_x0000_s55298" name="Document" r:id="rId3" imgW="3086100" imgH="2273300" progId="Word.Document.12">
              <p:link updateAutomatic="1"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III. </a:t>
            </a:r>
            <a:r>
              <a:rPr lang="ru-RU" dirty="0" smtClean="0"/>
              <a:t>Пример поиска значений переменных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89823"/>
            <a:ext cx="8229600" cy="6019800"/>
          </a:xfrm>
        </p:spPr>
        <p:txBody>
          <a:bodyPr>
            <a:normAutofit/>
          </a:bodyPr>
          <a:lstStyle/>
          <a:p>
            <a:r>
              <a:rPr lang="ru-RU" sz="1800" dirty="0" smtClean="0"/>
              <a:t>Автоматически найденные значения,</a:t>
            </a:r>
            <a:br>
              <a:rPr lang="ru-RU" sz="1800" dirty="0" smtClean="0"/>
            </a:br>
            <a:r>
              <a:rPr lang="ru-RU" sz="1800" dirty="0" smtClean="0"/>
              <a:t>для выполнения тестового сценария</a:t>
            </a:r>
            <a:r>
              <a:rPr lang="en-US" sz="1800" dirty="0" smtClean="0"/>
              <a:t>:</a:t>
            </a:r>
            <a:endParaRPr lang="ru-RU" sz="1800" dirty="0" smtClean="0"/>
          </a:p>
          <a:p>
            <a:pPr lvl="1"/>
            <a:r>
              <a:rPr lang="en-US" sz="1400" dirty="0" smtClean="0">
                <a:latin typeface="Courier"/>
                <a:cs typeface="Courier"/>
              </a:rPr>
              <a:t>ext_acount = 28688; </a:t>
            </a:r>
          </a:p>
          <a:p>
            <a:pPr lvl="1"/>
            <a:r>
              <a:rPr lang="en-US" sz="1400" dirty="0" smtClean="0">
                <a:latin typeface="Courier"/>
                <a:cs typeface="Courier"/>
              </a:rPr>
              <a:t>ext_account1 = 3198; </a:t>
            </a:r>
          </a:p>
          <a:p>
            <a:pPr lvl="1"/>
            <a:r>
              <a:rPr lang="en-US" sz="1400" dirty="0" smtClean="0">
                <a:latin typeface="Courier"/>
                <a:cs typeface="Courier"/>
              </a:rPr>
              <a:t>ext_account2 = 4612; </a:t>
            </a:r>
          </a:p>
          <a:p>
            <a:pPr lvl="1"/>
            <a:r>
              <a:rPr lang="en-US" sz="1400" dirty="0" smtClean="0">
                <a:latin typeface="Courier"/>
                <a:cs typeface="Courier"/>
              </a:rPr>
              <a:t>ext_account3 = 2280; </a:t>
            </a:r>
          </a:p>
          <a:p>
            <a:pPr lvl="1"/>
            <a:r>
              <a:rPr lang="en-US" sz="1400" dirty="0" smtClean="0">
                <a:latin typeface="Courier"/>
                <a:cs typeface="Courier"/>
              </a:rPr>
              <a:t>ext_account4 = 2310; </a:t>
            </a:r>
          </a:p>
          <a:p>
            <a:pPr lvl="1"/>
            <a:r>
              <a:rPr lang="en-US" sz="1400" dirty="0" smtClean="0">
                <a:latin typeface="Courier"/>
                <a:cs typeface="Courier"/>
              </a:rPr>
              <a:t>ext_account5 = 4311; </a:t>
            </a:r>
          </a:p>
          <a:p>
            <a:pPr lvl="1"/>
            <a:r>
              <a:rPr lang="en-US" sz="1400" dirty="0" smtClean="0">
                <a:latin typeface="Courier"/>
                <a:cs typeface="Courier"/>
              </a:rPr>
              <a:t>ext_account6 = 1786; </a:t>
            </a:r>
          </a:p>
          <a:p>
            <a:pPr lvl="1"/>
            <a:r>
              <a:rPr lang="en-US" sz="1400" dirty="0" smtClean="0">
                <a:latin typeface="Courier"/>
                <a:cs typeface="Courier"/>
              </a:rPr>
              <a:t>ext_account7 = 3867; </a:t>
            </a:r>
          </a:p>
          <a:p>
            <a:pPr lvl="1"/>
            <a:r>
              <a:rPr lang="en-US" sz="1400" dirty="0" smtClean="0">
                <a:latin typeface="Courier"/>
                <a:cs typeface="Courier"/>
              </a:rPr>
              <a:t>ext_account8 = 1217; </a:t>
            </a:r>
          </a:p>
          <a:p>
            <a:pPr lvl="1"/>
            <a:r>
              <a:rPr lang="en-US" sz="1400" dirty="0" smtClean="0">
                <a:latin typeface="Courier"/>
                <a:cs typeface="Courier"/>
              </a:rPr>
              <a:t>ext_account9 = 2739; </a:t>
            </a:r>
          </a:p>
          <a:p>
            <a:pPr lvl="1"/>
            <a:r>
              <a:rPr lang="en-US" sz="1400" dirty="0" smtClean="0">
                <a:latin typeface="Courier"/>
                <a:cs typeface="Courier"/>
              </a:rPr>
              <a:t>ext_account10 = 4519.</a:t>
            </a:r>
            <a:r>
              <a:rPr lang="en-US" sz="1400" dirty="0" smtClean="0"/>
              <a:t> </a:t>
            </a:r>
            <a:endParaRPr lang="ru-RU" sz="1400" dirty="0" smtClean="0"/>
          </a:p>
          <a:p>
            <a:endParaRPr lang="ru-RU" sz="1800" dirty="0" smtClean="0"/>
          </a:p>
          <a:p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1CB-D622-4A44-AEA0-1961A84A8CBA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Автоматный подход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Разработка начинается с построения модели</a:t>
            </a:r>
          </a:p>
          <a:p>
            <a:r>
              <a:rPr lang="ru-RU" dirty="0" smtClean="0"/>
              <a:t>Программа = система автоматизированных объектов управления</a:t>
            </a:r>
          </a:p>
          <a:p>
            <a:r>
              <a:rPr lang="ru-RU" dirty="0" smtClean="0"/>
              <a:t>Автоматизированный объект управления = автомат + объекты управления</a:t>
            </a:r>
          </a:p>
          <a:p>
            <a:r>
              <a:rPr lang="ru-RU" dirty="0" smtClean="0"/>
              <a:t>Автоматный подход</a:t>
            </a:r>
          </a:p>
          <a:p>
            <a:pPr lvl="1"/>
            <a:r>
              <a:rPr lang="ru-RU" dirty="0" smtClean="0"/>
              <a:t>позволяет э</a:t>
            </a:r>
            <a:r>
              <a:rPr lang="en-US" dirty="0" err="1" smtClean="0"/>
              <a:t>ффективно</a:t>
            </a:r>
            <a:r>
              <a:rPr lang="en-US" dirty="0" smtClean="0"/>
              <a:t> </a:t>
            </a:r>
            <a:r>
              <a:rPr lang="en-US" dirty="0" err="1" smtClean="0"/>
              <a:t>разрабатывать</a:t>
            </a:r>
            <a:r>
              <a:rPr lang="en-US" dirty="0" smtClean="0"/>
              <a:t> </a:t>
            </a:r>
            <a:r>
              <a:rPr lang="en-US" dirty="0" err="1" smtClean="0"/>
              <a:t>модули</a:t>
            </a:r>
            <a:r>
              <a:rPr lang="en-US" dirty="0" smtClean="0"/>
              <a:t> </a:t>
            </a:r>
            <a:r>
              <a:rPr lang="en-US" dirty="0" err="1" smtClean="0"/>
              <a:t>со</a:t>
            </a:r>
            <a:r>
              <a:rPr lang="en-US" dirty="0" smtClean="0"/>
              <a:t> </a:t>
            </a:r>
            <a:r>
              <a:rPr lang="en-US" dirty="0" err="1" smtClean="0"/>
              <a:t>сложным</a:t>
            </a:r>
            <a:r>
              <a:rPr lang="en-US" dirty="0" smtClean="0"/>
              <a:t> </a:t>
            </a:r>
            <a:r>
              <a:rPr lang="en-US" dirty="0" err="1" smtClean="0"/>
              <a:t>поведением</a:t>
            </a:r>
            <a:r>
              <a:rPr lang="en-US" dirty="0" smtClean="0"/>
              <a:t>;</a:t>
            </a:r>
            <a:endParaRPr lang="ru-RU" dirty="0" smtClean="0"/>
          </a:p>
          <a:p>
            <a:pPr lvl="1"/>
            <a:r>
              <a:rPr lang="ru-RU" dirty="0" smtClean="0"/>
              <a:t>генерировать программы по модели</a:t>
            </a:r>
            <a:r>
              <a:rPr lang="en-US" dirty="0" smtClean="0"/>
              <a:t>;</a:t>
            </a:r>
            <a:endParaRPr lang="ru-RU" dirty="0" smtClean="0"/>
          </a:p>
          <a:p>
            <a:pPr lvl="1"/>
            <a:r>
              <a:rPr lang="ru-RU" dirty="0" smtClean="0"/>
              <a:t>повысить уровень автоматизации при </a:t>
            </a:r>
            <a:r>
              <a:rPr lang="en-US" dirty="0" err="1" smtClean="0"/>
              <a:t>верифи</a:t>
            </a:r>
            <a:r>
              <a:rPr lang="ru-RU" dirty="0" smtClean="0"/>
              <a:t>кации </a:t>
            </a:r>
            <a:r>
              <a:rPr lang="en-US" dirty="0" err="1" smtClean="0"/>
              <a:t>с</a:t>
            </a:r>
            <a:r>
              <a:rPr lang="en-US" dirty="0" smtClean="0"/>
              <a:t> </a:t>
            </a:r>
            <a:r>
              <a:rPr lang="en-US" dirty="0" err="1" smtClean="0"/>
              <a:t>помощью</a:t>
            </a:r>
            <a:r>
              <a:rPr lang="en-US" dirty="0" smtClean="0"/>
              <a:t> </a:t>
            </a:r>
            <a:r>
              <a:rPr lang="en-US" dirty="0" err="1" smtClean="0"/>
              <a:t>метода</a:t>
            </a:r>
            <a:r>
              <a:rPr lang="en-US" dirty="0" smtClean="0"/>
              <a:t> </a:t>
            </a:r>
            <a:r>
              <a:rPr lang="en-US" i="1" dirty="0" smtClean="0"/>
              <a:t>Model Checking</a:t>
            </a:r>
            <a:r>
              <a:rPr lang="en-US" dirty="0" smtClean="0"/>
              <a:t>, </a:t>
            </a:r>
            <a:r>
              <a:rPr lang="en-US" dirty="0" err="1" smtClean="0"/>
              <a:t>так</a:t>
            </a:r>
            <a:r>
              <a:rPr lang="en-US" dirty="0" smtClean="0"/>
              <a:t> </a:t>
            </a:r>
            <a:r>
              <a:rPr lang="en-US" dirty="0" err="1" smtClean="0"/>
              <a:t>как</a:t>
            </a:r>
            <a:r>
              <a:rPr lang="en-US" dirty="0" smtClean="0"/>
              <a:t> </a:t>
            </a:r>
            <a:r>
              <a:rPr lang="en-US" dirty="0" err="1" smtClean="0"/>
              <a:t>модел</a:t>
            </a:r>
            <a:r>
              <a:rPr lang="ru-RU" dirty="0" smtClean="0"/>
              <a:t>ь первична.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1CB-D622-4A44-AEA0-1961A84A8CB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III. </a:t>
            </a:r>
            <a:r>
              <a:rPr lang="ru-RU" dirty="0" smtClean="0"/>
              <a:t>Автоматическая генерация кода теста для запуска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 использованием найденныех значений генерируется автоматически код теста, который пригоден для запуска</a:t>
            </a:r>
          </a:p>
          <a:p>
            <a:r>
              <a:rPr lang="ru-RU" dirty="0" smtClean="0"/>
              <a:t>Для генерации используется такой-то инструмент!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1CB-D622-4A44-AEA0-1961A84A8CBA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IV. </a:t>
            </a:r>
            <a:r>
              <a:rPr lang="ru-RU" dirty="0" smtClean="0"/>
              <a:t>Оценка корректности поведения системы во время запуска тестов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Итак, имеется тест.</a:t>
            </a:r>
          </a:p>
          <a:p>
            <a:r>
              <a:rPr lang="ru-RU" dirty="0" smtClean="0"/>
              <a:t>Необходимо оценить корректность поведения автоматной программы во время выполнения этого теста.</a:t>
            </a:r>
          </a:p>
          <a:p>
            <a:r>
              <a:rPr lang="ru-RU" dirty="0" smtClean="0"/>
              <a:t>Это возможно только для тех путей, которые содержат контракты.</a:t>
            </a:r>
          </a:p>
          <a:p>
            <a:r>
              <a:rPr lang="ru-RU" dirty="0" smtClean="0"/>
              <a:t>На остальных сценариях соответствие со спецификацией не проверить, но можно убедиться в отсутствии зависаний</a:t>
            </a:r>
            <a:r>
              <a:rPr lang="en-US" dirty="0" smtClean="0"/>
              <a:t> </a:t>
            </a:r>
            <a:r>
              <a:rPr lang="ru-RU" dirty="0" smtClean="0"/>
              <a:t>и исключительных ситуации (</a:t>
            </a:r>
            <a:r>
              <a:rPr lang="en-US" i="1" dirty="0" smtClean="0"/>
              <a:t>exception</a:t>
            </a:r>
            <a:r>
              <a:rPr lang="ru-RU" dirty="0" smtClean="0"/>
              <a:t>).</a:t>
            </a:r>
          </a:p>
          <a:p>
            <a:r>
              <a:rPr lang="ru-RU" dirty="0" smtClean="0"/>
              <a:t>Используется специальный инструмент для проверки контрактов во время выполнения программы.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1CB-D622-4A44-AEA0-1961A84A8CBA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IV. </a:t>
            </a:r>
            <a:r>
              <a:rPr lang="ru-RU" dirty="0" smtClean="0"/>
              <a:t>Оценка корректности поведения системы во время запуска тестов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Спецификация автомата и объектов управления отражена в модели на переходах и состояниях в виде контрактов, записанных на языке </a:t>
            </a:r>
            <a:r>
              <a:rPr lang="en-US" dirty="0" smtClean="0"/>
              <a:t>JML:</a:t>
            </a:r>
            <a:endParaRPr lang="ru-RU" dirty="0" smtClean="0"/>
          </a:p>
          <a:p>
            <a:pPr lvl="1"/>
            <a:r>
              <a:rPr lang="ru-RU" dirty="0" smtClean="0"/>
              <a:t>предусловий</a:t>
            </a:r>
          </a:p>
          <a:p>
            <a:pPr lvl="1"/>
            <a:r>
              <a:rPr lang="ru-RU" dirty="0" smtClean="0"/>
              <a:t>постусловий</a:t>
            </a:r>
          </a:p>
          <a:p>
            <a:pPr lvl="1"/>
            <a:r>
              <a:rPr lang="ru-RU" dirty="0" smtClean="0"/>
              <a:t>инвариантов</a:t>
            </a:r>
          </a:p>
          <a:p>
            <a:r>
              <a:rPr lang="ru-RU" dirty="0" smtClean="0"/>
              <a:t>Во время выполнения программой сгенерированных тестов используется </a:t>
            </a:r>
            <a:r>
              <a:rPr lang="en-US" i="1" dirty="0" smtClean="0"/>
              <a:t>JML Runtime Assertion Checker</a:t>
            </a:r>
            <a:r>
              <a:rPr lang="ru-RU" dirty="0" smtClean="0"/>
              <a:t> для динамической проверки </a:t>
            </a:r>
            <a:r>
              <a:rPr lang="en-US" dirty="0" smtClean="0"/>
              <a:t>JML-</a:t>
            </a:r>
            <a:r>
              <a:rPr lang="ru-RU" dirty="0" smtClean="0"/>
              <a:t>контрактов, записанных в модели</a:t>
            </a:r>
          </a:p>
          <a:p>
            <a:r>
              <a:rPr lang="ru-RU" dirty="0" smtClean="0"/>
              <a:t>Тесты, при выполнении которых обнаружено нарушение контрактов, сохраняются для последующего анализа ошибок реализации</a:t>
            </a:r>
          </a:p>
          <a:p>
            <a:pPr lvl="1"/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1CB-D622-4A44-AEA0-1961A84A8CBA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Подход к тестированию автоматных программ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Максимально возможная часть спецификации вносится в автоматную модель, используя расширенный конечный автомат и </a:t>
            </a:r>
            <a:r>
              <a:rPr lang="en-US" i="1" dirty="0" smtClean="0"/>
              <a:t>JML</a:t>
            </a:r>
            <a:r>
              <a:rPr lang="en-US" dirty="0" smtClean="0"/>
              <a:t>-</a:t>
            </a:r>
            <a:r>
              <a:rPr lang="ru-RU" dirty="0" smtClean="0"/>
              <a:t>контракты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Из спецификации на естественном языке выбираются интересные тестовые сценарии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Тестовые сценарии записываются в виде последовательности переходов автомата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Используя разработанный инструмент, определяются соответствующие значения переменных для выполнения заданного сценария и генерируется код для запуска теста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Тесты запускаются автоматически, во время их исполнения, при помощи существующего инструмента проверяется выполненность требований спецификации, записанной в виде контрактов.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1CB-D622-4A44-AEA0-1961A84A8CBA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Полученные результаты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ru-RU" dirty="0"/>
              <a:t>Предложен подход к тестированию автоматных </a:t>
            </a:r>
            <a:r>
              <a:rPr lang="ru-RU" dirty="0" smtClean="0"/>
              <a:t>программ</a:t>
            </a:r>
            <a:endParaRPr lang="en-US" dirty="0" smtClean="0"/>
          </a:p>
          <a:p>
            <a:pPr lvl="0"/>
            <a:r>
              <a:rPr lang="ru-RU" dirty="0"/>
              <a:t>Предложен способ описания спецификации взаимодействия автомата и объектов </a:t>
            </a:r>
            <a:r>
              <a:rPr lang="ru-RU" dirty="0" smtClean="0"/>
              <a:t>управления</a:t>
            </a:r>
            <a:endParaRPr lang="en-US" dirty="0" smtClean="0"/>
          </a:p>
          <a:p>
            <a:pPr lvl="0"/>
            <a:r>
              <a:rPr lang="ru-RU" dirty="0" smtClean="0"/>
              <a:t>Разработан инструмент для генерации тестов по заданному сценарию для автоматных программ</a:t>
            </a:r>
            <a:endParaRPr lang="en-US" dirty="0" smtClean="0"/>
          </a:p>
          <a:p>
            <a:r>
              <a:rPr lang="ru-RU" dirty="0"/>
              <a:t>Предложенный подход не только позволяет искать несоответствия между системой и ее спецификацией, но также генерировать корректные тесты для регрессионного и нагрузочного тестирования.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1CB-D622-4A44-AEA0-1961A84A8CBA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Важно проверять </a:t>
            </a:r>
            <a:r>
              <a:rPr lang="en-US" i="1" dirty="0" err="1" smtClean="0"/>
              <a:t>корректность</a:t>
            </a:r>
            <a:r>
              <a:rPr lang="ru-RU" i="1" dirty="0" smtClean="0"/>
              <a:t> </a:t>
            </a:r>
            <a:r>
              <a:rPr lang="ru-RU" dirty="0" smtClean="0"/>
              <a:t>программы</a:t>
            </a:r>
            <a:r>
              <a:rPr lang="en-US" dirty="0" smtClean="0"/>
              <a:t>: </a:t>
            </a:r>
            <a:r>
              <a:rPr lang="en-US" dirty="0" err="1" smtClean="0"/>
              <a:t>соответствие</a:t>
            </a:r>
            <a:r>
              <a:rPr lang="en-US" dirty="0" smtClean="0"/>
              <a:t> </a:t>
            </a:r>
            <a:r>
              <a:rPr lang="en-US" dirty="0" err="1" smtClean="0"/>
              <a:t>реализации</a:t>
            </a:r>
            <a:r>
              <a:rPr lang="en-US" dirty="0" smtClean="0"/>
              <a:t> </a:t>
            </a:r>
            <a:r>
              <a:rPr lang="en-US" dirty="0" err="1" smtClean="0"/>
              <a:t>программы</a:t>
            </a:r>
            <a:r>
              <a:rPr lang="en-US" dirty="0" smtClean="0"/>
              <a:t> </a:t>
            </a:r>
            <a:r>
              <a:rPr lang="en-US" dirty="0" err="1" smtClean="0"/>
              <a:t>заданной</a:t>
            </a:r>
            <a:r>
              <a:rPr lang="en-US" dirty="0" smtClean="0"/>
              <a:t> </a:t>
            </a:r>
            <a:r>
              <a:rPr lang="en-US" dirty="0" err="1" smtClean="0"/>
              <a:t>спецификации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Доказательство </a:t>
            </a:r>
          </a:p>
          <a:p>
            <a:pPr lvl="1"/>
            <a:r>
              <a:rPr lang="ru-RU" dirty="0" smtClean="0"/>
              <a:t>трудоемко и требует математической подготовки.</a:t>
            </a:r>
          </a:p>
          <a:p>
            <a:r>
              <a:rPr lang="en-US" i="1" dirty="0" smtClean="0"/>
              <a:t>Model-checking</a:t>
            </a:r>
            <a:r>
              <a:rPr lang="en-US" dirty="0" smtClean="0"/>
              <a:t> </a:t>
            </a:r>
            <a:endParaRPr lang="ru-RU" dirty="0" smtClean="0"/>
          </a:p>
          <a:p>
            <a:pPr lvl="1"/>
            <a:r>
              <a:rPr lang="ru-RU" dirty="0" smtClean="0"/>
              <a:t>не тестирует систему целиком (не затрагивает объекты управления)</a:t>
            </a:r>
          </a:p>
          <a:p>
            <a:r>
              <a:rPr lang="ru-RU" dirty="0" smtClean="0"/>
              <a:t>Необходимо находить ошибки в любой части системы</a:t>
            </a:r>
            <a:r>
              <a:rPr lang="en-US" dirty="0" smtClean="0"/>
              <a:t>:</a:t>
            </a:r>
          </a:p>
          <a:p>
            <a:pPr lvl="1"/>
            <a:r>
              <a:rPr lang="ru-RU" dirty="0" smtClean="0"/>
              <a:t>в модели</a:t>
            </a:r>
            <a:r>
              <a:rPr lang="en-US" dirty="0" smtClean="0"/>
              <a:t>;</a:t>
            </a:r>
          </a:p>
          <a:p>
            <a:pPr lvl="1"/>
            <a:r>
              <a:rPr lang="ru-RU" dirty="0" smtClean="0"/>
              <a:t>в объектах управления</a:t>
            </a:r>
            <a:r>
              <a:rPr lang="en-US" dirty="0" smtClean="0"/>
              <a:t>;</a:t>
            </a:r>
          </a:p>
          <a:p>
            <a:pPr lvl="1"/>
            <a:r>
              <a:rPr lang="ru-RU" dirty="0" smtClean="0"/>
              <a:t>во взаимодействии объектов управления и модели</a:t>
            </a:r>
            <a:r>
              <a:rPr lang="en-US" dirty="0" smtClean="0"/>
              <a:t>.</a:t>
            </a: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1CB-D622-4A44-AEA0-1961A84A8CB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Предложенный подход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Предлагается помимо </a:t>
            </a:r>
            <a:r>
              <a:rPr lang="en-US" i="1" dirty="0" smtClean="0"/>
              <a:t>Model Checking</a:t>
            </a:r>
            <a:r>
              <a:rPr lang="en-US" dirty="0" smtClean="0"/>
              <a:t> </a:t>
            </a:r>
            <a:r>
              <a:rPr lang="ru-RU" dirty="0" smtClean="0"/>
              <a:t>использовать </a:t>
            </a:r>
            <a:r>
              <a:rPr lang="ru-RU" b="1" dirty="0" smtClean="0"/>
              <a:t>тестирование </a:t>
            </a:r>
            <a:r>
              <a:rPr lang="ru-RU" dirty="0" smtClean="0"/>
              <a:t>для проверки корректности программ.</a:t>
            </a:r>
          </a:p>
          <a:p>
            <a:r>
              <a:rPr lang="ru-RU" dirty="0" smtClean="0"/>
              <a:t>Тесты позволяют проверять всю систему в</a:t>
            </a:r>
            <a:r>
              <a:rPr lang="en-US" dirty="0" smtClean="0"/>
              <a:t> </a:t>
            </a:r>
            <a:r>
              <a:rPr lang="ru-RU" dirty="0" smtClean="0"/>
              <a:t>целом.</a:t>
            </a:r>
          </a:p>
          <a:p>
            <a:r>
              <a:rPr lang="ru-RU" dirty="0" smtClean="0"/>
              <a:t>Успешное тестирование не может гарантировать отсутствие ошибок в программе, но большой набор тестов может существенно помочь в обнаружении ошибок и повысить надежность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ru-RU" dirty="0" smtClean="0"/>
              <a:t>Тестирование – трудоемкий процесс. По статистике  он занимает около половины времени разработки проекта. Надо как-то автоматизировать процесс тестирования для эффективного использования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1CB-D622-4A44-AEA0-1961A84A8CB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Актуальность проблемы и научная новизна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Существующие подходы для автоматных программ не позволяют проверять всю систему вцелом.</a:t>
            </a:r>
          </a:p>
          <a:p>
            <a:r>
              <a:rPr lang="ru-RU" dirty="0" smtClean="0"/>
              <a:t>Существующие работы про проверку расширенных конечных автоматов (</a:t>
            </a:r>
            <a:r>
              <a:rPr lang="en-US" dirty="0" smtClean="0"/>
              <a:t>EFSMs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не учитывают взаимодействие с объектами управления.</a:t>
            </a:r>
          </a:p>
          <a:p>
            <a:r>
              <a:rPr lang="ru-RU" dirty="0" smtClean="0"/>
              <a:t>Подходы к тестированию традиционных программ не учитывают специфику автоматных программ и не позволяют удобно описывать сценарии для тестирования.</a:t>
            </a:r>
          </a:p>
          <a:p>
            <a:r>
              <a:rPr lang="ru-RU" dirty="0" smtClean="0"/>
              <a:t>Тестирование трудоемко, поэтому автоматизация принципиальна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1CB-D622-4A44-AEA0-1961A84A8CB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Автоматизация тестирования автоматных программ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Задачи, которые необходимо решить для автоматизации тестирования</a:t>
            </a:r>
            <a:r>
              <a:rPr lang="en-US" dirty="0" smtClean="0"/>
              <a:t>:</a:t>
            </a:r>
            <a:endParaRPr lang="ru-RU" dirty="0" smtClean="0"/>
          </a:p>
          <a:p>
            <a:pPr marL="1028700" lvl="1" indent="-571500">
              <a:buFont typeface="+mj-lt"/>
              <a:buAutoNum type="romanUcPeriod"/>
            </a:pPr>
            <a:r>
              <a:rPr lang="ru-RU" dirty="0" smtClean="0"/>
              <a:t>Перевести спецификацию из естественного языка в формат, пригодный для автоматической проверки.</a:t>
            </a:r>
          </a:p>
          <a:p>
            <a:pPr marL="1028700" lvl="1" indent="-571500">
              <a:buFont typeface="+mj-lt"/>
              <a:buAutoNum type="romanUcPeriod"/>
            </a:pPr>
            <a:r>
              <a:rPr lang="ru-RU" dirty="0" smtClean="0"/>
              <a:t>Предложить простой и удобный способ записи тестовых сценариев.</a:t>
            </a:r>
          </a:p>
          <a:p>
            <a:pPr marL="1028700" lvl="1" indent="-571500">
              <a:buFont typeface="+mj-lt"/>
              <a:buAutoNum type="romanUcPeriod"/>
            </a:pPr>
            <a:r>
              <a:rPr lang="ru-RU" dirty="0" smtClean="0"/>
              <a:t>Автоматически создавать из описания тестового сценария код теста пригодный для запуска.</a:t>
            </a:r>
          </a:p>
          <a:p>
            <a:pPr marL="1028700" lvl="1" indent="-571500">
              <a:buFont typeface="+mj-lt"/>
              <a:buAutoNum type="romanUcPeriod"/>
            </a:pPr>
            <a:r>
              <a:rPr lang="ru-RU" dirty="0" smtClean="0"/>
              <a:t>Проверять соблюдение условий спецификации во время выполнения теста.</a:t>
            </a:r>
          </a:p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1CB-D622-4A44-AEA0-1961A84A8CB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I. </a:t>
            </a:r>
            <a:r>
              <a:rPr lang="ru-RU" sz="2800" dirty="0" smtClean="0"/>
              <a:t>Спецификация на естественном языке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Обычно спецификация создается на естественном языке, с которой можно работать только вручную.</a:t>
            </a:r>
          </a:p>
          <a:p>
            <a:r>
              <a:rPr lang="ru-RU" dirty="0" smtClean="0"/>
              <a:t>Пример словесной спецификации </a:t>
            </a:r>
            <a:r>
              <a:rPr lang="ru-RU" i="1" dirty="0" smtClean="0"/>
              <a:t>банкомата</a:t>
            </a:r>
            <a:r>
              <a:rPr lang="en-US" dirty="0" smtClean="0"/>
              <a:t>:</a:t>
            </a:r>
          </a:p>
          <a:p>
            <a:pPr lvl="1"/>
            <a:r>
              <a:rPr lang="ru-RU" dirty="0" smtClean="0"/>
              <a:t>система позволяет снимать деньги с определенного счета</a:t>
            </a:r>
            <a:r>
              <a:rPr lang="en-US" dirty="0" smtClean="0"/>
              <a:t>;</a:t>
            </a:r>
            <a:endParaRPr lang="ru-RU" dirty="0" smtClean="0"/>
          </a:p>
          <a:p>
            <a:pPr lvl="1"/>
            <a:r>
              <a:rPr lang="ru-RU" dirty="0" smtClean="0"/>
              <a:t>изначально на счету сумма от 0 до 100 000</a:t>
            </a:r>
            <a:r>
              <a:rPr lang="en-US" dirty="0" smtClean="0"/>
              <a:t>;</a:t>
            </a:r>
            <a:endParaRPr lang="ru-RU" dirty="0" smtClean="0"/>
          </a:p>
          <a:p>
            <a:pPr lvl="1"/>
            <a:r>
              <a:rPr lang="ru-RU" dirty="0" smtClean="0"/>
              <a:t>пользователь может снять деньги произвольное количество раз, за один раз от </a:t>
            </a:r>
            <a:r>
              <a:rPr lang="en-US" dirty="0" smtClean="0"/>
              <a:t>1000 </a:t>
            </a:r>
            <a:r>
              <a:rPr lang="ru-RU" dirty="0" smtClean="0"/>
              <a:t>до</a:t>
            </a:r>
            <a:r>
              <a:rPr lang="en-US" dirty="0" smtClean="0"/>
              <a:t> </a:t>
            </a:r>
            <a:r>
              <a:rPr lang="ru-RU" dirty="0" smtClean="0"/>
              <a:t>1</a:t>
            </a:r>
            <a:r>
              <a:rPr lang="en-US" dirty="0" smtClean="0"/>
              <a:t>5000;</a:t>
            </a:r>
            <a:endParaRPr lang="ru-RU" dirty="0" smtClean="0"/>
          </a:p>
          <a:p>
            <a:pPr lvl="1"/>
            <a:r>
              <a:rPr lang="ru-RU" dirty="0" smtClean="0"/>
              <a:t>если введена некорректная сумма или задолжность на счету больше 500, то система переходит в заблокированное состояние</a:t>
            </a:r>
            <a:r>
              <a:rPr lang="en-US" dirty="0" smtClean="0"/>
              <a:t>.</a:t>
            </a:r>
          </a:p>
          <a:p>
            <a:pPr lvl="1"/>
            <a:r>
              <a:rPr lang="ru-RU" dirty="0" smtClean="0"/>
              <a:t>Ввод суммы происходит с клавиатуры,</a:t>
            </a:r>
            <a:r>
              <a:rPr lang="en-US" dirty="0" smtClean="0"/>
              <a:t> </a:t>
            </a:r>
            <a:r>
              <a:rPr lang="ru-RU" dirty="0" smtClean="0"/>
              <a:t>это некоторое число от 0 до 99999. Клавитура работает только после инициализации системы.</a:t>
            </a:r>
          </a:p>
          <a:p>
            <a:r>
              <a:rPr lang="ru-RU" dirty="0" smtClean="0"/>
              <a:t>Такая спецификация пригодна только для ручного тестирования</a:t>
            </a:r>
            <a:endParaRPr lang="en-US" dirty="0" smtClean="0"/>
          </a:p>
          <a:p>
            <a:pPr lvl="1"/>
            <a:endParaRPr lang="ru-R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1CB-D622-4A44-AEA0-1961A84A8CB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I. </a:t>
            </a:r>
            <a:r>
              <a:rPr lang="ru-RU" sz="2800" dirty="0" smtClean="0"/>
              <a:t>Спецификация на естественном языке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ru-RU" sz="2800" dirty="0" smtClean="0"/>
              <a:t>Раделение требований на группы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Требования к автомату</a:t>
            </a:r>
            <a:r>
              <a:rPr lang="en-US" dirty="0" smtClean="0"/>
              <a:t>:</a:t>
            </a:r>
            <a:endParaRPr lang="ru-RU" dirty="0" smtClean="0"/>
          </a:p>
          <a:p>
            <a:pPr lvl="1"/>
            <a:r>
              <a:rPr lang="ru-RU" dirty="0" smtClean="0"/>
              <a:t>система позволяет снимать деньги с определенного счета</a:t>
            </a:r>
            <a:r>
              <a:rPr lang="en-US" dirty="0" smtClean="0"/>
              <a:t>;</a:t>
            </a:r>
            <a:endParaRPr lang="ru-RU" dirty="0" smtClean="0"/>
          </a:p>
          <a:p>
            <a:pPr lvl="1"/>
            <a:r>
              <a:rPr lang="ru-RU" dirty="0" smtClean="0"/>
              <a:t>изначально на счету сумма от 0 до 100 000</a:t>
            </a:r>
            <a:r>
              <a:rPr lang="en-US" dirty="0" smtClean="0"/>
              <a:t>;</a:t>
            </a:r>
            <a:endParaRPr lang="ru-RU" dirty="0" smtClean="0"/>
          </a:p>
          <a:p>
            <a:pPr lvl="1"/>
            <a:r>
              <a:rPr lang="ru-RU" dirty="0" smtClean="0"/>
              <a:t>пользователь может снять деньги произвольное количество раз, за один раз от </a:t>
            </a:r>
            <a:r>
              <a:rPr lang="en-US" dirty="0" smtClean="0"/>
              <a:t>1000 </a:t>
            </a:r>
            <a:r>
              <a:rPr lang="ru-RU" dirty="0" smtClean="0"/>
              <a:t>до</a:t>
            </a:r>
            <a:r>
              <a:rPr lang="en-US" dirty="0" smtClean="0"/>
              <a:t> 5000;</a:t>
            </a:r>
            <a:endParaRPr lang="ru-RU" dirty="0" smtClean="0"/>
          </a:p>
          <a:p>
            <a:pPr lvl="1"/>
            <a:r>
              <a:rPr lang="ru-RU" dirty="0" smtClean="0"/>
              <a:t>если введена некорректная сумма или задолжность на счету больше 500, то система переходит в заблокированное состояние</a:t>
            </a:r>
            <a:r>
              <a:rPr lang="en-US" dirty="0" smtClean="0"/>
              <a:t>.</a:t>
            </a:r>
          </a:p>
          <a:p>
            <a:r>
              <a:rPr lang="ru-RU" dirty="0" smtClean="0"/>
              <a:t>Требования к объектам управления</a:t>
            </a:r>
          </a:p>
          <a:p>
            <a:pPr lvl="1"/>
            <a:r>
              <a:rPr lang="ru-RU" dirty="0" smtClean="0"/>
              <a:t>Ввод суммы происходит с клавиатуры,</a:t>
            </a:r>
            <a:r>
              <a:rPr lang="en-US" dirty="0" smtClean="0"/>
              <a:t> </a:t>
            </a:r>
            <a:r>
              <a:rPr lang="ru-RU" dirty="0" smtClean="0"/>
              <a:t>это некоторое число от 0 до 99999. Клавитура работает только после инициализации системы.</a:t>
            </a:r>
          </a:p>
          <a:p>
            <a:pPr lvl="1"/>
            <a:endParaRPr lang="ru-R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1CB-D622-4A44-AEA0-1961A84A8CB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0838"/>
            <a:ext cx="8229600" cy="639762"/>
          </a:xfrm>
        </p:spPr>
        <p:txBody>
          <a:bodyPr>
            <a:noAutofit/>
          </a:bodyPr>
          <a:lstStyle/>
          <a:p>
            <a:r>
              <a:rPr lang="en-US" sz="2800" dirty="0" smtClean="0"/>
              <a:t>I. </a:t>
            </a:r>
            <a:r>
              <a:rPr lang="ru-RU" sz="2800" dirty="0" smtClean="0"/>
              <a:t>Построение автомата, содержащего только состояния, переходы и события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440362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sz="2400" dirty="0" smtClean="0"/>
              <a:t>e0 </a:t>
            </a:r>
            <a:r>
              <a:rPr lang="en-US" sz="2400" dirty="0"/>
              <a:t>–</a:t>
            </a:r>
            <a:r>
              <a:rPr lang="en-US" sz="2400" dirty="0" smtClean="0"/>
              <a:t> </a:t>
            </a:r>
            <a:r>
              <a:rPr lang="ru-RU" sz="2400" dirty="0" smtClean="0"/>
              <a:t>инициализация</a:t>
            </a:r>
            <a:endParaRPr lang="en-US" sz="2400" dirty="0" smtClean="0"/>
          </a:p>
          <a:p>
            <a:pPr lvl="0"/>
            <a:r>
              <a:rPr lang="en-US" sz="2400" dirty="0"/>
              <a:t>e1 – </a:t>
            </a:r>
            <a:r>
              <a:rPr lang="ru-RU" sz="2400" dirty="0"/>
              <a:t>начало </a:t>
            </a:r>
            <a:r>
              <a:rPr lang="ru-RU" sz="2400" dirty="0" smtClean="0"/>
              <a:t>работы</a:t>
            </a:r>
            <a:endParaRPr lang="en-US" sz="2400" dirty="0" smtClean="0"/>
          </a:p>
          <a:p>
            <a:pPr lvl="0"/>
            <a:r>
              <a:rPr lang="ru-RU" sz="2400" dirty="0"/>
              <a:t>e2 –</a:t>
            </a:r>
            <a:r>
              <a:rPr lang="ru-RU" sz="2400" dirty="0" smtClean="0"/>
              <a:t> недопустимая сумма</a:t>
            </a:r>
            <a:endParaRPr lang="en-US" sz="2400" dirty="0" smtClean="0"/>
          </a:p>
          <a:p>
            <a:pPr lvl="0"/>
            <a:r>
              <a:rPr lang="en-US" sz="2400" dirty="0" err="1" smtClean="0"/>
              <a:t>e</a:t>
            </a:r>
            <a:r>
              <a:rPr lang="ru-RU" sz="2400" dirty="0" smtClean="0"/>
              <a:t>3 </a:t>
            </a:r>
            <a:r>
              <a:rPr lang="ru-RU" sz="2400" dirty="0"/>
              <a:t>–</a:t>
            </a:r>
            <a:r>
              <a:rPr lang="ru-RU" sz="2400" dirty="0" smtClean="0"/>
              <a:t> допустимая сумма</a:t>
            </a:r>
            <a:endParaRPr lang="en-US" sz="2400" dirty="0" smtClean="0"/>
          </a:p>
          <a:p>
            <a:pPr lvl="0"/>
            <a:r>
              <a:rPr lang="en-US" sz="2400" dirty="0" smtClean="0"/>
              <a:t>e4 </a:t>
            </a:r>
            <a:r>
              <a:rPr lang="en-US" sz="2400" dirty="0"/>
              <a:t>– </a:t>
            </a:r>
            <a:r>
              <a:rPr lang="ru-RU" sz="2400" dirty="0"/>
              <a:t>недостаточно </a:t>
            </a:r>
            <a:r>
              <a:rPr lang="ru-RU" sz="2400" dirty="0" smtClean="0"/>
              <a:t>средств</a:t>
            </a:r>
            <a:endParaRPr lang="en-US" sz="2400" dirty="0" smtClean="0"/>
          </a:p>
          <a:p>
            <a:pPr lvl="0"/>
            <a:r>
              <a:rPr lang="en-US" sz="2400" dirty="0" smtClean="0"/>
              <a:t>e5 –</a:t>
            </a:r>
            <a:r>
              <a:rPr lang="ru-RU" sz="2400" dirty="0" smtClean="0"/>
              <a:t> операция выполнена</a:t>
            </a:r>
          </a:p>
          <a:p>
            <a:pPr lvl="0">
              <a:buNone/>
            </a:pPr>
            <a:r>
              <a:rPr lang="en-US" sz="2400" dirty="0" smtClean="0"/>
              <a:t> </a:t>
            </a:r>
          </a:p>
          <a:p>
            <a:pPr lvl="0"/>
            <a:r>
              <a:rPr lang="ru-RU" sz="2595" dirty="0" smtClean="0"/>
              <a:t>Конечный автомат позволяет описать последовательность переходов между состояниями и возможные события в системе</a:t>
            </a:r>
          </a:p>
          <a:p>
            <a:pPr lvl="0"/>
            <a:r>
              <a:rPr lang="ru-RU" sz="2595" dirty="0" smtClean="0"/>
              <a:t>Часть логики реализована в объектах управления и не входит в автоматную модель</a:t>
            </a:r>
            <a:r>
              <a:rPr lang="en-US" sz="2595" dirty="0" smtClean="0"/>
              <a:t>:</a:t>
            </a:r>
            <a:endParaRPr lang="en-US" dirty="0" smtClean="0"/>
          </a:p>
          <a:p>
            <a:pPr lvl="1"/>
            <a:r>
              <a:rPr lang="ru-RU" sz="2595" dirty="0" smtClean="0"/>
              <a:t>Какая сумма допустима, а какая нет?</a:t>
            </a:r>
          </a:p>
          <a:p>
            <a:pPr lvl="1"/>
            <a:r>
              <a:rPr lang="ru-RU" sz="2595" dirty="0" smtClean="0"/>
              <a:t>В каком случае недостаточно средств на счету?</a:t>
            </a:r>
            <a:endParaRPr lang="en-US" sz="2595" dirty="0" smtClean="0"/>
          </a:p>
          <a:p>
            <a:endParaRPr lang="en-US" dirty="0"/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4857750" y="1219200"/>
          <a:ext cx="3829050" cy="2933701"/>
        </p:xfrm>
        <a:graphic>
          <a:graphicData uri="http://schemas.openxmlformats.org/presentationml/2006/ole">
            <p:oleObj spid="_x0000_s16386" name="Document" r:id="rId3" imgW="2552700" imgH="1955800" progId="Word.Document.12">
              <p:link updateAutomatic="1"/>
            </p:oleObj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51CB-D622-4A44-AEA0-1961A84A8CB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1249</TotalTime>
  <Words>1641</Words>
  <Application>Microsoft Macintosh PowerPoint</Application>
  <PresentationFormat>On-screen Show (4:3)</PresentationFormat>
  <Paragraphs>206</Paragraphs>
  <Slides>24</Slides>
  <Notes>0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Links</vt:lpstr>
      </vt:variant>
      <vt:variant>
        <vt:i4>4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Office Theme</vt:lpstr>
      <vt:lpstr>???</vt:lpstr>
      <vt:lpstr>???</vt:lpstr>
      <vt:lpstr>???</vt:lpstr>
      <vt:lpstr>???</vt:lpstr>
      <vt:lpstr>Применение генетических алгоритмов к генерации тестов для автоматных программ </vt:lpstr>
      <vt:lpstr>Автоматный подход</vt:lpstr>
      <vt:lpstr>Проблема</vt:lpstr>
      <vt:lpstr>Предложенный подход</vt:lpstr>
      <vt:lpstr>Актуальность проблемы и научная новизна</vt:lpstr>
      <vt:lpstr>Автоматизация тестирования автоматных программ</vt:lpstr>
      <vt:lpstr>I. Спецификация на естественном языке</vt:lpstr>
      <vt:lpstr>I. Спецификация на естественном языке Раделение требований на группы</vt:lpstr>
      <vt:lpstr>I. Построение автомата, содержащего только состояния, переходы и события</vt:lpstr>
      <vt:lpstr>I. Построение расширенного конечного автомата.</vt:lpstr>
      <vt:lpstr>I. Включение в модель требований к объектам управления</vt:lpstr>
      <vt:lpstr>I. Требования к объектам управления записанные в модель в виде контрактов</vt:lpstr>
      <vt:lpstr>II. Разработка тестовых сценариев</vt:lpstr>
      <vt:lpstr>III. Выполнение тестового сценария</vt:lpstr>
      <vt:lpstr>III. Поиск значений переменных</vt:lpstr>
      <vt:lpstr>III. @2do Генетический алгоритм</vt:lpstr>
      <vt:lpstr>III. Пример поиска значений переменных (1)</vt:lpstr>
      <vt:lpstr>III. Пример поиска значений переменных (2)</vt:lpstr>
      <vt:lpstr>III. Пример поиска значений переменных (3)</vt:lpstr>
      <vt:lpstr>III. Автоматическая генерация кода теста для запуска</vt:lpstr>
      <vt:lpstr>IV. Оценка корректности поведения системы во время запуска тестов</vt:lpstr>
      <vt:lpstr>IV. Оценка корректности поведения системы во время запуска тестов</vt:lpstr>
      <vt:lpstr>Подход к тестированию автоматных программ</vt:lpstr>
      <vt:lpstr>Полученные результаты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Применение генетических алгоритмов к генерации тестов для автоматных программ </dc:title>
  <dc:creator>Andrew Z</dc:creator>
  <cp:lastModifiedBy>Andrew Z</cp:lastModifiedBy>
  <cp:revision>167</cp:revision>
  <cp:lastPrinted>2010-03-30T12:47:47Z</cp:lastPrinted>
  <dcterms:created xsi:type="dcterms:W3CDTF">2010-04-18T10:23:24Z</dcterms:created>
  <dcterms:modified xsi:type="dcterms:W3CDTF">2010-04-18T10:32:45Z</dcterms:modified>
</cp:coreProperties>
</file>