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3" r:id="rId4"/>
    <p:sldId id="274" r:id="rId5"/>
    <p:sldId id="291" r:id="rId6"/>
    <p:sldId id="275" r:id="rId7"/>
    <p:sldId id="276" r:id="rId8"/>
    <p:sldId id="284" r:id="rId9"/>
    <p:sldId id="259" r:id="rId10"/>
    <p:sldId id="292" r:id="rId11"/>
    <p:sldId id="277" r:id="rId12"/>
    <p:sldId id="293" r:id="rId13"/>
    <p:sldId id="278" r:id="rId14"/>
    <p:sldId id="286" r:id="rId15"/>
    <p:sldId id="294" r:id="rId16"/>
    <p:sldId id="279" r:id="rId17"/>
    <p:sldId id="280" r:id="rId18"/>
    <p:sldId id="281" r:id="rId19"/>
    <p:sldId id="287" r:id="rId20"/>
    <p:sldId id="262" r:id="rId21"/>
    <p:sldId id="263" r:id="rId22"/>
    <p:sldId id="288" r:id="rId23"/>
    <p:sldId id="289" r:id="rId24"/>
    <p:sldId id="290" r:id="rId25"/>
    <p:sldId id="282" r:id="rId26"/>
    <p:sldId id="283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E3AA8-99B6-994D-8093-324A8578893C}" type="datetimeFigureOut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17A7-D50E-774C-89F4-F9C1AFACE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4381-B94C-7F42-9C7A-1C7FF6B2A48E}" type="datetimeFigureOut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2D3E-9D73-E64C-87AF-08FA24CDA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E301-535B-D346-A0C4-8E493DC0F17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7BD-4A35-0F4F-A41E-6C5E1B2079B6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E1D7-BDA6-F648-A3D4-C52DC88391AB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968-9A5E-C042-93A3-3E6C63B5479A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D493-4645-0047-AD79-19041E219B12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ADC5-0872-C545-A4C2-4E1D97470D5E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E9C0-185E-0749-AB12-B62A3F50435F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793-A399-5448-8393-F80938C28955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790-21C6-654E-9371-750939F48A2F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CC64-BBCB-8543-88F1-BA1365F5E0B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52D-C282-CE48-BAB4-0F263C65342C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8352-6A0D-5845-820F-4E288BADAE07}" type="datetime1">
              <a:rPr lang="en-US" smtClean="0"/>
              <a:pPr/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Применение</a:t>
            </a:r>
            <a:r>
              <a:rPr lang="en-US" dirty="0"/>
              <a:t> </a:t>
            </a:r>
            <a:r>
              <a:rPr lang="en-US" dirty="0" err="1"/>
              <a:t>генетических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en-US" dirty="0"/>
              <a:t> </a:t>
            </a:r>
            <a:r>
              <a:rPr lang="en-US" dirty="0" err="1" smtClean="0"/>
              <a:t>генерации</a:t>
            </a:r>
            <a:r>
              <a:rPr lang="en-US" dirty="0" smtClean="0"/>
              <a:t> </a:t>
            </a:r>
            <a:r>
              <a:rPr lang="en-US" dirty="0" err="1"/>
              <a:t>тестов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автоматных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Законов </a:t>
            </a:r>
            <a:r>
              <a:rPr lang="ru-RU" sz="2400" dirty="0" smtClean="0"/>
              <a:t>А.Ю., СПбГУ ИТМО, ИТиП, гр</a:t>
            </a:r>
            <a:r>
              <a:rPr lang="ru-RU" sz="2400" dirty="0" smtClean="0"/>
              <a:t>. 6538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</a:t>
            </a:r>
            <a:r>
              <a:rPr lang="ru-RU" dirty="0" smtClean="0"/>
              <a:t>пецификация системы</a:t>
            </a:r>
            <a:r>
              <a:rPr lang="en-US" dirty="0" smtClean="0"/>
              <a:t>: </a:t>
            </a:r>
            <a:r>
              <a:rPr lang="ru-RU" dirty="0" smtClean="0"/>
              <a:t>конечный автомат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 smtClean="0"/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1659837"/>
          <a:ext cx="6477000" cy="4771125"/>
        </p:xfrm>
        <a:graphic>
          <a:graphicData uri="http://schemas.openxmlformats.org/presentationml/2006/ole">
            <p:oleObj spid="_x0000_s34819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todo</a:t>
            </a:r>
            <a:r>
              <a:rPr lang="en-US" sz="2800" dirty="0" smtClean="0"/>
              <a:t> 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расширенного конечного автомата.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595" dirty="0" smtClean="0"/>
              <a:t>Расширенный конечный автомат учитывает переменные и охранные условия на переходах.</a:t>
            </a:r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r>
              <a:rPr lang="ru-RU" sz="2595" dirty="0" smtClean="0"/>
              <a:t>Не учтены требования к объектам управления.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Спецификация системы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расширенный конечный автомат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Включение в модель требований к объектам </a:t>
            </a:r>
            <a:r>
              <a:rPr lang="ru-RU" sz="2800" dirty="0" smtClean="0"/>
              <a:t>управления и системе в целом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2595" dirty="0" smtClean="0"/>
              <a:t>Требования спецификации можно </a:t>
            </a:r>
            <a:r>
              <a:rPr lang="ru-RU" sz="2595" dirty="0" smtClean="0"/>
              <a:t>добавить в модель несколькими способами</a:t>
            </a:r>
            <a:r>
              <a:rPr lang="en-US" sz="2595" dirty="0" smtClean="0"/>
              <a:t>:</a:t>
            </a:r>
          </a:p>
          <a:p>
            <a:pPr lvl="1"/>
            <a:r>
              <a:rPr lang="ru-RU" sz="2195" dirty="0" smtClean="0"/>
              <a:t>Создать новое состояние (</a:t>
            </a:r>
            <a:r>
              <a:rPr lang="ru-RU" sz="2195" dirty="0" smtClean="0"/>
              <a:t>ошибка) </a:t>
            </a:r>
            <a:r>
              <a:rPr lang="ru-RU" sz="2195" dirty="0" smtClean="0"/>
              <a:t>и добавить переход с охранным условием. Это приведет к большому количеству </a:t>
            </a:r>
            <a:r>
              <a:rPr lang="ru-RU" sz="2195" dirty="0" smtClean="0"/>
              <a:t>состояний.</a:t>
            </a:r>
            <a:endParaRPr lang="ru-RU" sz="2195" dirty="0" smtClean="0"/>
          </a:p>
          <a:p>
            <a:pPr lvl="1"/>
            <a:r>
              <a:rPr lang="ru-RU" sz="2195" dirty="0" smtClean="0"/>
              <a:t>Записать требование при помощи контракта к действию на переходе, на котором выполняется обращение к объекту </a:t>
            </a:r>
            <a:r>
              <a:rPr lang="ru-RU" sz="2195" dirty="0" smtClean="0"/>
              <a:t>управления, или состоянию автомата.</a:t>
            </a:r>
            <a:endParaRPr lang="ru-RU" sz="2195" dirty="0" smtClean="0"/>
          </a:p>
          <a:p>
            <a:pPr lvl="0"/>
            <a:r>
              <a:rPr lang="ru-RU" sz="2595" dirty="0" smtClean="0"/>
              <a:t>Для объекта управления «Клавиатура» добавим требование в виде постусловия к переходу «</a:t>
            </a:r>
            <a:r>
              <a:rPr lang="en-US" sz="2595" dirty="0" smtClean="0"/>
              <a:t>t2</a:t>
            </a:r>
            <a:r>
              <a:rPr lang="ru-RU" sz="2595" dirty="0" smtClean="0"/>
              <a:t>», на котором автомат обращается к этому ОУ</a:t>
            </a:r>
            <a:r>
              <a:rPr lang="en-US" sz="2595" dirty="0" smtClean="0"/>
              <a:t>:</a:t>
            </a:r>
            <a:endParaRPr lang="ru-RU" sz="2595" dirty="0" smtClean="0"/>
          </a:p>
          <a:p>
            <a:pPr lvl="1"/>
            <a:r>
              <a:rPr lang="en-US" sz="2195" dirty="0" smtClean="0"/>
              <a:t>@ensures </a:t>
            </a:r>
            <a:r>
              <a:rPr lang="en-US" sz="2195" dirty="0" err="1" smtClean="0"/>
              <a:t>ext_</a:t>
            </a:r>
            <a:r>
              <a:rPr lang="en-US" sz="2195" dirty="0" err="1" smtClean="0"/>
              <a:t>x</a:t>
            </a:r>
            <a:r>
              <a:rPr lang="en-US" sz="2195" dirty="0" smtClean="0"/>
              <a:t> </a:t>
            </a:r>
            <a:r>
              <a:rPr lang="en-US" sz="2195" dirty="0" smtClean="0"/>
              <a:t>&gt;=</a:t>
            </a:r>
            <a:r>
              <a:rPr lang="en-US" sz="2195" dirty="0" smtClean="0"/>
              <a:t> 1000 </a:t>
            </a:r>
            <a:r>
              <a:rPr lang="en-US" sz="2195" dirty="0" smtClean="0"/>
              <a:t>&amp;&amp; </a:t>
            </a:r>
            <a:r>
              <a:rPr lang="en-US" sz="2195" dirty="0" err="1" smtClean="0"/>
              <a:t>ext_x</a:t>
            </a:r>
            <a:r>
              <a:rPr lang="en-US" sz="2195" dirty="0" smtClean="0"/>
              <a:t> </a:t>
            </a:r>
            <a:r>
              <a:rPr lang="en-US" sz="2195" dirty="0" smtClean="0"/>
              <a:t>&lt;=</a:t>
            </a:r>
            <a:r>
              <a:rPr lang="en-US" sz="2195" dirty="0" smtClean="0"/>
              <a:t> </a:t>
            </a:r>
            <a:r>
              <a:rPr lang="en-US" sz="2195" dirty="0" smtClean="0"/>
              <a:t>15000</a:t>
            </a:r>
            <a:endParaRPr lang="en-US" sz="2195" dirty="0" smtClean="0"/>
          </a:p>
          <a:p>
            <a:r>
              <a:rPr lang="ru-RU" sz="2595" dirty="0" smtClean="0"/>
              <a:t>При помощи контрактов будем записывать требования</a:t>
            </a:r>
            <a:r>
              <a:rPr lang="en-US" sz="2595" dirty="0" smtClean="0"/>
              <a:t> </a:t>
            </a:r>
            <a:r>
              <a:rPr lang="ru-RU" sz="2595" dirty="0" smtClean="0"/>
              <a:t>в виде</a:t>
            </a:r>
            <a:r>
              <a:rPr lang="en-US" sz="2595" dirty="0" smtClean="0"/>
              <a:t> </a:t>
            </a:r>
            <a:r>
              <a:rPr lang="ru-RU" sz="2595" dirty="0" smtClean="0"/>
              <a:t>пред- и постусловий к переходам, и инвариантов для состояний</a:t>
            </a:r>
            <a:endParaRPr lang="en-US" sz="2595" dirty="0" smtClean="0"/>
          </a:p>
          <a:p>
            <a:r>
              <a:rPr lang="ru-RU" sz="2595" dirty="0" smtClean="0"/>
              <a:t>Для записи контрактов будем использовать </a:t>
            </a:r>
            <a:r>
              <a:rPr lang="en-US" sz="2595" i="1" dirty="0" smtClean="0"/>
              <a:t>JML</a:t>
            </a:r>
            <a:r>
              <a:rPr lang="en-US" sz="2595" dirty="0" smtClean="0"/>
              <a:t> </a:t>
            </a:r>
          </a:p>
          <a:p>
            <a:pPr lvl="1"/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Требования к объектам управления записанные в модель в виде контрактов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pPr lvl="0"/>
            <a:r>
              <a:rPr lang="ru-RU" sz="2595" dirty="0" smtClean="0"/>
              <a:t>В рассмотреном примере требование только одно и записано как постусловие к переходу </a:t>
            </a:r>
            <a:r>
              <a:rPr lang="en-US" sz="2595" dirty="0" smtClean="0"/>
              <a:t>t2:</a:t>
            </a:r>
          </a:p>
          <a:p>
            <a:pPr lvl="0"/>
            <a:endParaRPr lang="en-US" sz="2595" dirty="0" smtClean="0"/>
          </a:p>
          <a:p>
            <a:pPr lvl="0"/>
            <a:endParaRPr lang="en-US" sz="2595" dirty="0" smtClean="0"/>
          </a:p>
          <a:p>
            <a:pPr lvl="0"/>
            <a:r>
              <a:rPr lang="ru-RU" sz="2595" dirty="0" smtClean="0"/>
              <a:t>картинка</a:t>
            </a:r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>
              <a:buNone/>
            </a:pPr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I. </a:t>
            </a:r>
            <a:r>
              <a:rPr lang="ru-RU" sz="3600" dirty="0" smtClean="0"/>
              <a:t>Спецификация системы</a:t>
            </a:r>
            <a:r>
              <a:rPr lang="en-US" sz="3600" dirty="0" smtClean="0"/>
              <a:t>:</a:t>
            </a:r>
            <a:r>
              <a:rPr lang="en-US" sz="3600" dirty="0" smtClean="0"/>
              <a:t> </a:t>
            </a:r>
            <a:r>
              <a:rPr lang="ru-RU" sz="3600" dirty="0" smtClean="0"/>
              <a:t>расширенный конечный автомат</a:t>
            </a:r>
            <a:r>
              <a:rPr lang="en-US" sz="3600" dirty="0" smtClean="0"/>
              <a:t> </a:t>
            </a:r>
            <a:r>
              <a:rPr lang="ru-RU" sz="3600" dirty="0" smtClean="0"/>
              <a:t>и контракты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день со счета может быть снято не более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50000.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изначально на счету сумма от 0 до 100 000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ввести на клавиатуре число от 1000 до 15000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  <a:endParaRPr lang="ru-RU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3733800"/>
            <a:ext cx="304800" cy="19050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832462" y="2257860"/>
            <a:ext cx="310537" cy="124734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Content Placeholder 2"/>
          <p:cNvSpPr txBox="1">
            <a:spLocks/>
          </p:cNvSpPr>
          <p:nvPr/>
        </p:nvSpPr>
        <p:spPr>
          <a:xfrm rot="16200000">
            <a:off x="-153412" y="4189989"/>
            <a:ext cx="1752600" cy="84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Контракты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rot="16200000">
            <a:off x="-420112" y="2323088"/>
            <a:ext cx="2285998" cy="84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Расш. автомат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ru-RU" dirty="0" smtClean="0"/>
              <a:t>Разработка тестовых сценариев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Тестовые сценарии удобно придумывать исходя из спецификации на естественном языке.</a:t>
            </a:r>
          </a:p>
          <a:p>
            <a:r>
              <a:rPr lang="ru-RU" dirty="0" smtClean="0"/>
              <a:t>Определим тестовый сценарий, как последовательность переходов в </a:t>
            </a:r>
            <a:r>
              <a:rPr lang="ru-RU" dirty="0" smtClean="0"/>
              <a:t>автомате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Словесное описание легко записать в терминах переходов между </a:t>
            </a:r>
            <a:r>
              <a:rPr lang="ru-RU" dirty="0" smtClean="0"/>
              <a:t>состояниями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Имея описание в виде последовательности переходов легко соотнести со словесной спецификацией и понять смысл </a:t>
            </a:r>
            <a:r>
              <a:rPr lang="ru-RU" dirty="0" smtClean="0"/>
              <a:t>теста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Все переходы в модели нумеруем, и тогда у каждого перехода есть уникальный идентификатор вида </a:t>
            </a:r>
            <a:r>
              <a:rPr lang="en-US" dirty="0" smtClean="0"/>
              <a:t>“</a:t>
            </a:r>
            <a:r>
              <a:rPr lang="en-US" dirty="0" err="1" smtClean="0"/>
              <a:t>tn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Тестовый сценарий записываем как список идентификаторов переходов,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t1, t2, t4, t5, t2, t4, t5, t2, t4, t5, t2, t4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Выполнение тестового сценария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того, чтобы автомат выполнил заданную последовательность переходов (тестовый сценарий)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необходимо подобрать последовательность событий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выполнить все охранные условияи предусловия на переходах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охранных условиях и контрактах задействованы переменные, которые автомат получает из среды при помощи объектов управления </a:t>
            </a:r>
          </a:p>
          <a:p>
            <a:pPr lvl="1"/>
            <a:r>
              <a:rPr lang="ru-RU" dirty="0" smtClean="0"/>
              <a:t>сумма введенная с клавиатуры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количество денег на счету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создания кода теста нужны значения</a:t>
            </a:r>
            <a:r>
              <a:rPr lang="en-US" dirty="0" smtClean="0"/>
              <a:t> </a:t>
            </a:r>
            <a:r>
              <a:rPr lang="ru-RU" dirty="0" smtClean="0"/>
              <a:t>этих переменных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подобрать вручную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найти автоматически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данной работе предложен способ автоматизации поиска </a:t>
            </a:r>
            <a:r>
              <a:rPr lang="ru-RU" dirty="0" smtClean="0"/>
              <a:t>значений</a:t>
            </a:r>
            <a:r>
              <a:rPr lang="en-US" dirty="0" smtClean="0"/>
              <a:t> </a:t>
            </a:r>
            <a:r>
              <a:rPr lang="ru-RU" dirty="0" smtClean="0"/>
              <a:t>внешних переменных</a:t>
            </a:r>
            <a:r>
              <a:rPr lang="ru-RU" dirty="0" smtClean="0"/>
              <a:t>, </a:t>
            </a:r>
            <a:r>
              <a:rPr lang="ru-RU" dirty="0" smtClean="0"/>
              <a:t>при которых выполняются охранные условия и контракты объектов управления.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ru-RU" dirty="0" smtClean="0"/>
              <a:t>Поиск значений переменных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Необходимо найти набор чисел, который удовлетворит всем охранным условиям и контрактам объектов управления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этого используется генетический алгоритм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Фитнес-функция берет на вход набор значений для внешних переменных и оценивает для заданной последовательности переходов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сколько переходов выполненно успешно (выполненны все условия)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для всех невыполненных условий учитывается насколько сильно нарушено это </a:t>
            </a:r>
            <a:r>
              <a:rPr lang="ru-RU" dirty="0" smtClean="0"/>
              <a:t>условие (</a:t>
            </a:r>
            <a:r>
              <a:rPr lang="en-US" i="1" dirty="0" smtClean="0"/>
              <a:t>branch distance</a:t>
            </a:r>
            <a:r>
              <a:rPr lang="ru-RU" dirty="0" smtClean="0"/>
              <a:t>) </a:t>
            </a:r>
            <a:r>
              <a:rPr lang="ru-RU" dirty="0" smtClean="0"/>
              <a:t>и положение этого условия в заданном </a:t>
            </a:r>
            <a:r>
              <a:rPr lang="ru-RU" dirty="0" smtClean="0"/>
              <a:t>пути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чем сильнее нарушено условие и чем ближе оно к началу пути, тем больше вклад в результат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Генетический алгоритм используется для поиска набора значений с минимальным результатом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Значения, для которых результат фитнес-функции равен нулю, подходят для генерации кода теста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</a:t>
            </a:r>
            <a:r>
              <a:rPr lang="ru-RU" dirty="0" smtClean="0"/>
              <a:t> </a:t>
            </a:r>
            <a:r>
              <a:rPr lang="ru-RU" dirty="0" smtClean="0"/>
              <a:t>Генетический </a:t>
            </a:r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Набор внешних </a:t>
            </a:r>
            <a:r>
              <a:rPr lang="ru-RU" dirty="0" smtClean="0"/>
              <a:t>переменных </a:t>
            </a:r>
            <a:r>
              <a:rPr lang="en-US" dirty="0" smtClean="0"/>
              <a:t>(</a:t>
            </a:r>
            <a:r>
              <a:rPr lang="ru-RU" dirty="0" smtClean="0"/>
              <a:t>вектор значений</a:t>
            </a:r>
            <a:r>
              <a:rPr lang="en-US" dirty="0" smtClean="0"/>
              <a:t>)</a:t>
            </a:r>
            <a:r>
              <a:rPr lang="ru-RU" dirty="0" smtClean="0"/>
              <a:t> – хромосома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dirty="0" smtClean="0">
                <a:latin typeface="Courier"/>
                <a:cs typeface="Courier"/>
              </a:rPr>
              <a:t>x1, x2, …, xn</a:t>
            </a:r>
            <a:r>
              <a:rPr lang="ru-RU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ru-RU" dirty="0" smtClean="0">
                <a:latin typeface="Calibri"/>
                <a:cs typeface="Calibri"/>
              </a:rPr>
              <a:t>О</a:t>
            </a:r>
            <a:r>
              <a:rPr lang="en-US" dirty="0" err="1" smtClean="0">
                <a:latin typeface="Calibri"/>
                <a:cs typeface="Calibri"/>
              </a:rPr>
              <a:t>дноточечное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скрещивание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</a:t>
            </a:r>
            <a:r>
              <a:rPr lang="en-US" b="1" dirty="0" smtClean="0">
                <a:latin typeface="Courier"/>
                <a:cs typeface="Courier"/>
              </a:rPr>
              <a:t>4</a:t>
            </a:r>
            <a:r>
              <a:rPr lang="en-US" dirty="0" smtClean="0">
                <a:latin typeface="Courier"/>
                <a:cs typeface="Courier"/>
              </a:rPr>
              <a:t>&gt;         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y4&gt;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&lt;</a:t>
            </a:r>
            <a:r>
              <a:rPr lang="en-US" dirty="0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1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y4&gt;       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1,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ru-RU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x4</a:t>
            </a:r>
            <a:r>
              <a:rPr lang="en-US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ru-RU" dirty="0" smtClean="0"/>
              <a:t>Мутация – замена произвольного элемента вектора на случайное число.</a:t>
            </a:r>
            <a:endParaRPr lang="en-US" dirty="0" smtClean="0"/>
          </a:p>
          <a:p>
            <a:r>
              <a:rPr lang="ru-RU" dirty="0" smtClean="0"/>
              <a:t>Фитнес-</a:t>
            </a:r>
            <a:r>
              <a:rPr lang="ru-RU" dirty="0" smtClean="0"/>
              <a:t>функция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учитывает охранные условия и контракты объектов управления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расстояние до условия</a:t>
            </a:r>
            <a:r>
              <a:rPr lang="en-US" dirty="0" smtClean="0"/>
              <a:t> </a:t>
            </a:r>
            <a:r>
              <a:rPr lang="ru-RU" dirty="0" smtClean="0"/>
              <a:t>одного шага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ru-RU" dirty="0" smtClean="0"/>
              <a:t>учитывает положение в пути. Значение для пути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число шагов в пути</a:t>
            </a:r>
            <a:r>
              <a:rPr lang="en-US" dirty="0" smtClean="0"/>
              <a:t> 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i="1" dirty="0" smtClean="0"/>
              <a:t>расстояние до</a:t>
            </a:r>
            <a:r>
              <a:rPr lang="ru-RU" i="1" dirty="0" smtClean="0"/>
              <a:t> условия </a:t>
            </a:r>
            <a:r>
              <a:rPr lang="ru-RU" dirty="0" smtClean="0"/>
              <a:t>для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шага.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вес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с </a:t>
            </a:r>
            <a:r>
              <a:rPr lang="ru-RU" dirty="0" smtClean="0"/>
              <a:t>шага</a:t>
            </a:r>
            <a:r>
              <a:rPr lang="ru-RU" dirty="0" smtClean="0"/>
              <a:t>,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28940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800600" y="4411717"/>
          <a:ext cx="3048000" cy="693683"/>
        </p:xfrm>
        <a:graphic>
          <a:graphicData uri="http://schemas.openxmlformats.org/presentationml/2006/ole">
            <p:oleObj spid="_x0000_s70659" name="Equation" r:id="rId3" imgW="1841500" imgH="41910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019800" y="5436010"/>
          <a:ext cx="1069848" cy="431390"/>
        </p:xfrm>
        <a:graphic>
          <a:graphicData uri="http://schemas.openxmlformats.org/presentationml/2006/ole">
            <p:oleObj spid="_x0000_s70660" name="Equation" r:id="rId4" imgW="787400" imgH="3175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257549" y="6172200"/>
          <a:ext cx="1238251" cy="324787"/>
        </p:xfrm>
        <a:graphic>
          <a:graphicData uri="http://schemas.openxmlformats.org/presentationml/2006/ole">
            <p:oleObj spid="_x0000_s70661" name="Equation" r:id="rId5" imgW="7747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начинается с построения модели</a:t>
            </a:r>
          </a:p>
          <a:p>
            <a:r>
              <a:rPr lang="ru-RU" dirty="0" smtClean="0"/>
              <a:t>Программа = система автоматизированных объектов управления</a:t>
            </a:r>
          </a:p>
          <a:p>
            <a:r>
              <a:rPr lang="ru-RU" dirty="0" smtClean="0"/>
              <a:t>Автоматизированный объект управления = автомат + объекты управления</a:t>
            </a:r>
          </a:p>
          <a:p>
            <a:r>
              <a:rPr lang="ru-RU" dirty="0" smtClean="0"/>
              <a:t>Автоматный подход</a:t>
            </a:r>
          </a:p>
          <a:p>
            <a:pPr lvl="1"/>
            <a:r>
              <a:rPr lang="ru-RU" dirty="0" smtClean="0"/>
              <a:t>позволяет э</a:t>
            </a:r>
            <a:r>
              <a:rPr lang="en-US" dirty="0" err="1" smtClean="0"/>
              <a:t>ффективно</a:t>
            </a:r>
            <a:r>
              <a:rPr lang="en-US" dirty="0" smtClean="0"/>
              <a:t> </a:t>
            </a:r>
            <a:r>
              <a:rPr lang="en-US" dirty="0" err="1" smtClean="0"/>
              <a:t>разрабатывать</a:t>
            </a:r>
            <a:r>
              <a:rPr lang="en-US" dirty="0" smtClean="0"/>
              <a:t> </a:t>
            </a:r>
            <a:r>
              <a:rPr lang="en-US" dirty="0" err="1" smtClean="0"/>
              <a:t>модули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сложным</a:t>
            </a:r>
            <a:r>
              <a:rPr lang="en-US" dirty="0" smtClean="0"/>
              <a:t> </a:t>
            </a:r>
            <a:r>
              <a:rPr lang="en-US" dirty="0" err="1" smtClean="0"/>
              <a:t>поведением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повысить </a:t>
            </a:r>
            <a:r>
              <a:rPr lang="ru-RU" dirty="0" smtClean="0"/>
              <a:t>уровень автоматизации при </a:t>
            </a:r>
            <a:r>
              <a:rPr lang="en-US" dirty="0" err="1" smtClean="0"/>
              <a:t>верифи</a:t>
            </a:r>
            <a:r>
              <a:rPr lang="ru-RU" dirty="0" smtClean="0"/>
              <a:t>кации </a:t>
            </a:r>
            <a:r>
              <a:rPr lang="en-US" dirty="0" err="1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помощью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</a:t>
            </a:r>
            <a:r>
              <a:rPr lang="en-US" i="1" dirty="0" smtClean="0"/>
              <a:t>Model Checking</a:t>
            </a:r>
            <a:r>
              <a:rPr lang="en-US" dirty="0" smtClean="0"/>
              <a:t>, </a:t>
            </a:r>
            <a:r>
              <a:rPr lang="en-US" dirty="0" err="1" smtClean="0"/>
              <a:t>так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модел</a:t>
            </a:r>
            <a:r>
              <a:rPr lang="ru-RU" dirty="0" smtClean="0"/>
              <a:t>ь первична.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сценариев </a:t>
            </a:r>
            <a:r>
              <a:rPr lang="ru-RU" dirty="0"/>
              <a:t>для </a:t>
            </a:r>
            <a:r>
              <a:rPr lang="ru-RU" dirty="0" smtClean="0"/>
              <a:t>тестирования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smtClean="0"/>
              <a:t>Двадцать </a:t>
            </a:r>
            <a:r>
              <a:rPr lang="ru-RU" dirty="0" smtClean="0"/>
              <a:t>раз </a:t>
            </a:r>
            <a:r>
              <a:rPr lang="ru-RU" dirty="0"/>
              <a:t>снимаются деньги со счета и на счету заканчиваются средства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b="1" dirty="0" smtClean="0"/>
              <a:t>Три</a:t>
            </a:r>
            <a:r>
              <a:rPr lang="ru-RU" b="1" dirty="0" smtClean="0"/>
              <a:t> </a:t>
            </a:r>
            <a:r>
              <a:rPr lang="ru-RU" dirty="0" smtClean="0"/>
              <a:t>раза </a:t>
            </a:r>
            <a:r>
              <a:rPr lang="ru-RU" dirty="0"/>
              <a:t>снимаются деньги со счета и на счету заканчиваются средства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Необходимо подобрать значения переменных для создания теста, соответствующего выбранному сценарию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20482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Формально запишем первый сценарий как последовательность переходов</a:t>
            </a:r>
            <a:r>
              <a:rPr lang="en-US" sz="1800" dirty="0" smtClean="0"/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t1,</a:t>
            </a:r>
            <a:r>
              <a:rPr lang="en-US" sz="1600" dirty="0" smtClean="0">
                <a:latin typeface="Courier"/>
                <a:cs typeface="Courier"/>
              </a:rPr>
              <a:t> t2</a:t>
            </a:r>
            <a:r>
              <a:rPr lang="en-US" sz="1600" dirty="0">
                <a:latin typeface="Courier"/>
                <a:cs typeface="Courier"/>
              </a:rPr>
              <a:t>, t4, t5, t2, t4, t5, t2, t4, t5, t2, t4, t5, t2, t4, t5, 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t2, t4, t5, t2, t4, t5, t2, t4, t5, t2, t4, t5, t2, t4, t5,</a:t>
            </a:r>
            <a:r>
              <a:rPr lang="en-US" sz="1600" dirty="0" smtClean="0">
                <a:latin typeface="Courier"/>
                <a:cs typeface="Courier"/>
              </a:rPr>
              <a:t> t6</a:t>
            </a:r>
            <a:br>
              <a:rPr lang="en-US" sz="1600" dirty="0" smtClean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r>
              <a:rPr lang="ru-RU" sz="1400" dirty="0" smtClean="0"/>
              <a:t>На этом пути 11 переменных, потому то</a:t>
            </a:r>
          </a:p>
          <a:p>
            <a:r>
              <a:rPr lang="ru-RU" sz="1400" dirty="0" smtClean="0"/>
              <a:t>Объяснить задачу на примере</a:t>
            </a:r>
          </a:p>
          <a:p>
            <a:r>
              <a:rPr lang="ru-RU" sz="1400" dirty="0" smtClean="0"/>
              <a:t>Понятно!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55298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Автоматически найденные значения,</a:t>
            </a:r>
            <a:br>
              <a:rPr lang="ru-RU" sz="1800" dirty="0" smtClean="0"/>
            </a:br>
            <a:r>
              <a:rPr lang="ru-RU" sz="1800" dirty="0" smtClean="0"/>
              <a:t>для выполнения тестового сценария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ext_acount = 28688;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 = 3198;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ext_account2 = 4612;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ext_account3 = 2280;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ext_account4 = 2310;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ext_account5 = 4311;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ext_account6 = 1786;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ext_account7 = 3867;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ext_account8 = 1217;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ext_account9 = 2739;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ext_account10 = 4519.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Автоматическая генерация кода теста для запуска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использованием найденныех значений генерируется автоматически код теста, который пригоден для запуска</a:t>
            </a:r>
          </a:p>
          <a:p>
            <a:r>
              <a:rPr lang="ru-RU" dirty="0" smtClean="0"/>
              <a:t>Для генерации используется такой-то инструмент!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Итак, имеется тест.</a:t>
            </a:r>
          </a:p>
          <a:p>
            <a:r>
              <a:rPr lang="ru-RU" dirty="0" smtClean="0"/>
              <a:t>Необходимо оценить корректность поведения автоматной программы во время выполнения этого теста.</a:t>
            </a:r>
          </a:p>
          <a:p>
            <a:r>
              <a:rPr lang="ru-RU" dirty="0" smtClean="0"/>
              <a:t>Это возможно только для тех путей, которые содержат контракты.</a:t>
            </a:r>
          </a:p>
          <a:p>
            <a:r>
              <a:rPr lang="ru-RU" dirty="0" smtClean="0"/>
              <a:t>На остальных сценариях соответствие со спецификацией не проверить, но можно убедиться в отсутствии зависаний</a:t>
            </a:r>
            <a:r>
              <a:rPr lang="en-US" dirty="0" smtClean="0"/>
              <a:t> </a:t>
            </a:r>
            <a:r>
              <a:rPr lang="ru-RU" dirty="0" smtClean="0"/>
              <a:t>и исключительных ситуации (</a:t>
            </a:r>
            <a:r>
              <a:rPr lang="en-US" i="1" dirty="0" smtClean="0"/>
              <a:t>exception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Используется специальный инструмент для проверки контрактов во время выполнения программы.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Спецификация автомата и объектов управления отражена в модели на переходах и состояниях в виде контрактов, записанных на языке </a:t>
            </a:r>
            <a:r>
              <a:rPr lang="en-US" dirty="0" smtClean="0"/>
              <a:t>JML:</a:t>
            </a:r>
            <a:endParaRPr lang="ru-RU" dirty="0" smtClean="0"/>
          </a:p>
          <a:p>
            <a:pPr lvl="1"/>
            <a:r>
              <a:rPr lang="ru-RU" dirty="0" smtClean="0"/>
              <a:t>предусловий</a:t>
            </a:r>
          </a:p>
          <a:p>
            <a:pPr lvl="1"/>
            <a:r>
              <a:rPr lang="ru-RU" dirty="0" smtClean="0"/>
              <a:t>постусловий</a:t>
            </a:r>
          </a:p>
          <a:p>
            <a:pPr lvl="1"/>
            <a:r>
              <a:rPr lang="ru-RU" dirty="0" smtClean="0"/>
              <a:t>инвариантов</a:t>
            </a:r>
          </a:p>
          <a:p>
            <a:r>
              <a:rPr lang="ru-RU" dirty="0" smtClean="0"/>
              <a:t>Во время выполнения программой сгенерированных тестов используется </a:t>
            </a:r>
            <a:r>
              <a:rPr lang="en-US" i="1" dirty="0" smtClean="0"/>
              <a:t>JML Runtime Assertion Checker</a:t>
            </a:r>
            <a:r>
              <a:rPr lang="ru-RU" dirty="0" smtClean="0"/>
              <a:t> для динамической проверки </a:t>
            </a:r>
            <a:r>
              <a:rPr lang="en-US" dirty="0" smtClean="0"/>
              <a:t>JML-</a:t>
            </a:r>
            <a:r>
              <a:rPr lang="ru-RU" dirty="0" smtClean="0"/>
              <a:t>контрактов, записанных в модели</a:t>
            </a:r>
          </a:p>
          <a:p>
            <a:r>
              <a:rPr lang="ru-RU" dirty="0" smtClean="0"/>
              <a:t>Тесты, при выполнении которых обнаружено нарушение контрактов, сохраняются для последующего анализа ошибок реализации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к тестированию 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Максимально возможная часть спецификации вносится в автоматную модель, используя расширенный конечный автомат и </a:t>
            </a:r>
            <a:r>
              <a:rPr lang="en-US" i="1" dirty="0" smtClean="0"/>
              <a:t>JML</a:t>
            </a:r>
            <a:r>
              <a:rPr lang="en-US" dirty="0" smtClean="0"/>
              <a:t>-</a:t>
            </a:r>
            <a:r>
              <a:rPr lang="ru-RU" dirty="0" smtClean="0"/>
              <a:t>контракты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 спецификации на естественном языке выбираются интересные тестовые сценарии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Тестовые сценарии записываются в виде последовательности переходов автомата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разработанный инструмент, определяются соответствующие значения переменных для выполнения заданного сценария и генерируется код для запуска теста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запускаются автоматически, во время их исполнения, при помощи существующего инструмента проверяется выполненность требований спецификации, записанной в виде контрактов.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Предложен подход к тестированию автоматных </a:t>
            </a:r>
            <a:r>
              <a:rPr lang="ru-RU" dirty="0" smtClean="0"/>
              <a:t>программ</a:t>
            </a:r>
            <a:endParaRPr lang="en-US" dirty="0" smtClean="0"/>
          </a:p>
          <a:p>
            <a:pPr lvl="0"/>
            <a:r>
              <a:rPr lang="ru-RU" dirty="0"/>
              <a:t>Предложен способ описания спецификации взаимодействия автомата и объектов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pPr lvl="0"/>
            <a:r>
              <a:rPr lang="ru-RU" dirty="0" smtClean="0"/>
              <a:t>Разработан инструмент для генерации тестов по заданному сценарию для автоматных программ</a:t>
            </a:r>
            <a:endParaRPr lang="en-US" dirty="0" smtClean="0"/>
          </a:p>
          <a:p>
            <a:r>
              <a:rPr lang="ru-RU" dirty="0"/>
              <a:t>Предложенный подход не только позволяет искать несоответствия между системой и ее спецификацией, но также генерировать корректные тесты для регрессионного и нагрузочного тестирования.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Необходимо проверять </a:t>
            </a:r>
            <a:r>
              <a:rPr lang="en-US" i="1" dirty="0" err="1" smtClean="0"/>
              <a:t>корректность</a:t>
            </a:r>
            <a:r>
              <a:rPr lang="ru-RU" i="1" dirty="0" smtClean="0"/>
              <a:t> </a:t>
            </a:r>
            <a:r>
              <a:rPr lang="ru-RU" dirty="0" smtClean="0"/>
              <a:t>автоматной</a:t>
            </a:r>
            <a:r>
              <a:rPr lang="ru-RU" i="1" dirty="0" smtClean="0"/>
              <a:t> </a:t>
            </a:r>
            <a:r>
              <a:rPr lang="ru-RU" dirty="0" smtClean="0"/>
              <a:t>программы</a:t>
            </a:r>
            <a:r>
              <a:rPr lang="en-US" dirty="0" smtClean="0"/>
              <a:t>: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Доказательство </a:t>
            </a:r>
          </a:p>
          <a:p>
            <a:pPr lvl="1"/>
            <a:r>
              <a:rPr lang="ru-RU" dirty="0" smtClean="0"/>
              <a:t>трудоемко и требует математической подготовки.</a:t>
            </a:r>
          </a:p>
          <a:p>
            <a:r>
              <a:rPr lang="en-US" i="1" dirty="0" smtClean="0"/>
              <a:t>Model-checking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тестирует систему целиком (не затрагивает объекты управления)</a:t>
            </a:r>
          </a:p>
          <a:p>
            <a:r>
              <a:rPr lang="ru-RU" dirty="0" smtClean="0"/>
              <a:t>Необходимо находить ошибки в любой части системы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 модели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объектах управления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во взаимодействии объектов управления и модели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Предлагается помимо </a:t>
            </a:r>
            <a:r>
              <a:rPr lang="en-US" i="1" dirty="0" smtClean="0"/>
              <a:t>Model Checking</a:t>
            </a:r>
            <a:r>
              <a:rPr lang="en-US" dirty="0" smtClean="0"/>
              <a:t> </a:t>
            </a:r>
            <a:r>
              <a:rPr lang="ru-RU" dirty="0" smtClean="0"/>
              <a:t>использовать </a:t>
            </a:r>
            <a:r>
              <a:rPr lang="ru-RU" b="1" dirty="0" smtClean="0"/>
              <a:t>тестирование </a:t>
            </a:r>
            <a:r>
              <a:rPr lang="ru-RU" dirty="0" smtClean="0"/>
              <a:t>для проверки корректности программ.</a:t>
            </a:r>
          </a:p>
          <a:p>
            <a:r>
              <a:rPr lang="ru-RU" dirty="0" smtClean="0"/>
              <a:t>Тесты позволяют проверять всю систему в</a:t>
            </a:r>
            <a:r>
              <a:rPr lang="en-US" dirty="0" smtClean="0"/>
              <a:t> </a:t>
            </a:r>
            <a:r>
              <a:rPr lang="ru-RU" dirty="0" smtClean="0"/>
              <a:t>целом.</a:t>
            </a:r>
          </a:p>
          <a:p>
            <a:r>
              <a:rPr lang="ru-RU" dirty="0" smtClean="0"/>
              <a:t>Успешное тестирование не может гарантировать отсутствие ошибок в программе, но большой набор тестов может существенно помочь в обнаружении ошибок и повысить </a:t>
            </a:r>
            <a:r>
              <a:rPr lang="ru-RU" dirty="0" smtClean="0"/>
              <a:t>надежность.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Тестирование – трудоемкий процесс. По статистике  он занимает около половины времени разработки проекта. Надо как-то автоматизировать процесс тестирования для эффективного </a:t>
            </a:r>
            <a:r>
              <a:rPr lang="ru-RU" dirty="0" smtClean="0"/>
              <a:t>использования.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</a:t>
            </a:r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Существующие подходы для автоматных программ не позволяют проверять всю систему вцелом.</a:t>
            </a:r>
            <a:endParaRPr lang="ru-RU" dirty="0" smtClean="0"/>
          </a:p>
          <a:p>
            <a:r>
              <a:rPr lang="ru-RU" dirty="0" smtClean="0"/>
              <a:t>Р</a:t>
            </a:r>
            <a:r>
              <a:rPr lang="ru-RU" dirty="0" smtClean="0"/>
              <a:t>аботы про проверку </a:t>
            </a:r>
            <a:r>
              <a:rPr lang="ru-RU" dirty="0" smtClean="0"/>
              <a:t>расширенных конечных автоматов (</a:t>
            </a:r>
            <a:r>
              <a:rPr lang="en-US" dirty="0" smtClean="0"/>
              <a:t>EFSMs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учитывают</a:t>
            </a:r>
            <a:r>
              <a:rPr lang="ru-RU" dirty="0" smtClean="0"/>
              <a:t> существование объектов управления и взаимодействие модели с ними.</a:t>
            </a:r>
            <a:endParaRPr lang="ru-RU" dirty="0" smtClean="0"/>
          </a:p>
          <a:p>
            <a:r>
              <a:rPr lang="ru-RU" dirty="0" smtClean="0"/>
              <a:t>Подходы к тестированию традиционных программ не</a:t>
            </a:r>
            <a:r>
              <a:rPr lang="ru-RU" dirty="0" smtClean="0"/>
              <a:t> могут использовать специфику автоматного подхода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могут тестировать сгенерированный из автомата код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теряются все преимущества автоматного подхода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Тестирование трудоемко, поэтому автоматизация </a:t>
            </a:r>
            <a:r>
              <a:rPr lang="ru-RU" dirty="0" smtClean="0"/>
              <a:t>принципиальна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</a:t>
            </a:r>
            <a:r>
              <a:rPr lang="ru-RU" dirty="0" smtClean="0"/>
              <a:t>естирование </a:t>
            </a:r>
            <a:r>
              <a:rPr lang="ru-RU" dirty="0" smtClean="0"/>
              <a:t>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Проверить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Перевести спецификацию из естественного языка в формат, пригодный для автоматической проверки.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Предложить простой и удобный способ записи тестовых сценариев.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Автоматически создавать из описания тестового сценария код теста пригодный для запуска.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Проверять соблюдение условий спецификации во время выполнения теста.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Обычно спецификация создается на естественном </a:t>
            </a:r>
            <a:r>
              <a:rPr lang="ru-RU" dirty="0" smtClean="0"/>
              <a:t>языке.</a:t>
            </a:r>
            <a:endParaRPr lang="ru-RU" dirty="0" smtClean="0"/>
          </a:p>
          <a:p>
            <a:r>
              <a:rPr lang="ru-RU" dirty="0" smtClean="0"/>
              <a:t>Пример словесной спецификации </a:t>
            </a:r>
            <a:r>
              <a:rPr lang="ru-RU" i="1" dirty="0" smtClean="0"/>
              <a:t>банкомата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</a:t>
            </a:r>
            <a:r>
              <a:rPr lang="ru-RU" dirty="0" smtClean="0"/>
              <a:t>снимать </a:t>
            </a:r>
            <a:r>
              <a:rPr lang="ru-RU" dirty="0" smtClean="0"/>
              <a:t>деньги произвольное количество раз,</a:t>
            </a:r>
            <a:r>
              <a:rPr lang="ru-RU" dirty="0" smtClean="0"/>
              <a:t> пока есть деньги на счету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Ввод суммы для снятия </a:t>
            </a:r>
            <a:r>
              <a:rPr lang="ru-RU" dirty="0" smtClean="0"/>
              <a:t>происходит с клавиатуры,</a:t>
            </a:r>
            <a:r>
              <a:rPr lang="en-US" dirty="0" smtClean="0"/>
              <a:t> </a:t>
            </a:r>
            <a:r>
              <a:rPr lang="ru-RU" dirty="0" smtClean="0"/>
              <a:t>пользователь может вве</a:t>
            </a:r>
            <a:r>
              <a:rPr lang="ru-RU" dirty="0" smtClean="0"/>
              <a:t>с</a:t>
            </a:r>
            <a:r>
              <a:rPr lang="ru-RU" dirty="0" smtClean="0"/>
              <a:t>ти число от 1000 </a:t>
            </a:r>
            <a:r>
              <a:rPr lang="ru-RU" dirty="0" smtClean="0"/>
              <a:t>до</a:t>
            </a:r>
            <a:r>
              <a:rPr lang="ru-RU" dirty="0" smtClean="0"/>
              <a:t> 15000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Такая </a:t>
            </a:r>
            <a:r>
              <a:rPr lang="ru-RU" dirty="0" smtClean="0"/>
              <a:t>спецификация пригодна только для ручного тестирования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Раделение требований на группы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</a:t>
            </a:r>
            <a:r>
              <a:rPr lang="ru-RU" dirty="0" smtClean="0"/>
              <a:t>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</a:t>
            </a:r>
            <a:r>
              <a:rPr lang="ru-RU" dirty="0" smtClean="0"/>
              <a:t> может </a:t>
            </a:r>
            <a:r>
              <a:rPr lang="ru-RU" dirty="0" smtClean="0"/>
              <a:t>быть снято</a:t>
            </a:r>
            <a:r>
              <a:rPr lang="ru-RU" dirty="0" smtClean="0"/>
              <a:t>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</a:t>
            </a:r>
            <a:r>
              <a:rPr lang="ru-RU" dirty="0" smtClean="0"/>
              <a:t>к объектам </a:t>
            </a:r>
            <a:r>
              <a:rPr lang="ru-RU" dirty="0" smtClean="0"/>
              <a:t>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</a:t>
            </a:r>
            <a:r>
              <a:rPr lang="ru-RU" dirty="0" smtClean="0"/>
              <a:t>вве</a:t>
            </a:r>
            <a:r>
              <a:rPr lang="ru-RU" dirty="0" smtClean="0"/>
              <a:t>с</a:t>
            </a:r>
            <a:r>
              <a:rPr lang="ru-RU" dirty="0" smtClean="0"/>
              <a:t>ти на клавиатуре число </a:t>
            </a:r>
            <a:r>
              <a:rPr lang="ru-RU" dirty="0" smtClean="0"/>
              <a:t>от 1000 до </a:t>
            </a:r>
            <a:r>
              <a:rPr lang="ru-RU" dirty="0" smtClean="0"/>
              <a:t>15000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todo</a:t>
            </a:r>
            <a:r>
              <a:rPr lang="en-US" sz="2800" dirty="0" smtClean="0"/>
              <a:t> 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автомата, содержащего только состояния, переходы и события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e0 </a:t>
            </a:r>
            <a:r>
              <a:rPr lang="en-US" sz="2400" dirty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инициализация</a:t>
            </a:r>
            <a:endParaRPr lang="en-US" sz="2400" dirty="0" smtClean="0"/>
          </a:p>
          <a:p>
            <a:pPr lvl="0"/>
            <a:r>
              <a:rPr lang="en-US" sz="2400" dirty="0"/>
              <a:t>e1 – </a:t>
            </a:r>
            <a:r>
              <a:rPr lang="ru-RU" sz="2400" dirty="0"/>
              <a:t>начало </a:t>
            </a:r>
            <a:r>
              <a:rPr lang="ru-RU" sz="2400" dirty="0" smtClean="0"/>
              <a:t>работы</a:t>
            </a:r>
            <a:endParaRPr lang="en-US" sz="2400" dirty="0" smtClean="0"/>
          </a:p>
          <a:p>
            <a:pPr lvl="0"/>
            <a:r>
              <a:rPr lang="ru-RU" sz="2400" dirty="0"/>
              <a:t>e2 –</a:t>
            </a:r>
            <a:r>
              <a:rPr lang="ru-RU" sz="2400" dirty="0" smtClean="0"/>
              <a:t> недопустимая сумма</a:t>
            </a:r>
            <a:endParaRPr lang="en-US" sz="2400" dirty="0" smtClean="0"/>
          </a:p>
          <a:p>
            <a:pPr lvl="0"/>
            <a:r>
              <a:rPr lang="en-US" sz="2400" dirty="0" err="1" smtClean="0"/>
              <a:t>e</a:t>
            </a:r>
            <a:r>
              <a:rPr lang="ru-RU" sz="2400" dirty="0" smtClean="0"/>
              <a:t>3 </a:t>
            </a:r>
            <a:r>
              <a:rPr lang="ru-RU" sz="2400" dirty="0"/>
              <a:t>–</a:t>
            </a:r>
            <a:r>
              <a:rPr lang="ru-RU" sz="2400" dirty="0" smtClean="0"/>
              <a:t> допустимая сумма</a:t>
            </a:r>
            <a:endParaRPr lang="en-US" sz="2400" dirty="0" smtClean="0"/>
          </a:p>
          <a:p>
            <a:pPr lvl="0"/>
            <a:r>
              <a:rPr lang="en-US" sz="2400" dirty="0" smtClean="0"/>
              <a:t>e4 </a:t>
            </a:r>
            <a:r>
              <a:rPr lang="en-US" sz="2400" dirty="0"/>
              <a:t>– </a:t>
            </a:r>
            <a:r>
              <a:rPr lang="ru-RU" sz="2400" dirty="0"/>
              <a:t>недостаточно </a:t>
            </a:r>
            <a:r>
              <a:rPr lang="ru-RU" sz="2400" dirty="0" smtClean="0"/>
              <a:t>средств</a:t>
            </a:r>
            <a:endParaRPr lang="en-US" sz="2400" dirty="0" smtClean="0"/>
          </a:p>
          <a:p>
            <a:pPr lvl="0"/>
            <a:r>
              <a:rPr lang="en-US" sz="2400" dirty="0" smtClean="0"/>
              <a:t>e5 –</a:t>
            </a:r>
            <a:r>
              <a:rPr lang="ru-RU" sz="2400" dirty="0" smtClean="0"/>
              <a:t> операция выполнена</a:t>
            </a:r>
          </a:p>
          <a:p>
            <a:pPr lvl="0">
              <a:buNone/>
            </a:pPr>
            <a:r>
              <a:rPr lang="en-US" sz="2400" dirty="0" smtClean="0"/>
              <a:t> </a:t>
            </a:r>
          </a:p>
          <a:p>
            <a:pPr lvl="0"/>
            <a:r>
              <a:rPr lang="ru-RU" sz="2595" dirty="0" smtClean="0"/>
              <a:t>Конечный автомат позволяет описать последовательность переходов между состояниями и возможные события в системе</a:t>
            </a:r>
          </a:p>
          <a:p>
            <a:pPr lvl="0"/>
            <a:r>
              <a:rPr lang="ru-RU" sz="2595" dirty="0" smtClean="0"/>
              <a:t>Часть логики реализована в объектах управления и не входит в автоматную модель</a:t>
            </a:r>
            <a:r>
              <a:rPr lang="en-US" sz="2595" dirty="0" smtClean="0"/>
              <a:t>:</a:t>
            </a:r>
            <a:endParaRPr lang="en-US" dirty="0" smtClean="0"/>
          </a:p>
          <a:p>
            <a:pPr lvl="1"/>
            <a:r>
              <a:rPr lang="ru-RU" sz="2595" dirty="0" smtClean="0"/>
              <a:t>Когда можно снимать деньги и когда нельзя?</a:t>
            </a:r>
            <a:endParaRPr lang="en-US" sz="2595" dirty="0" smtClean="0"/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57750" y="1219200"/>
          <a:ext cx="3829050" cy="2933701"/>
        </p:xfrm>
        <a:graphic>
          <a:graphicData uri="http://schemas.openxmlformats.org/presentationml/2006/ole">
            <p:oleObj spid="_x0000_s16386" name="Document" r:id="rId3" imgW="2552700" imgH="1955800" progId="Word.Document.12">
              <p:link updateAutomatic="1"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1943</Words>
  <Application>Microsoft Macintosh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8" baseType="variant">
      <vt:variant>
        <vt:lpstr>Design Template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Office Theme</vt:lpstr>
      <vt:lpstr>???</vt:lpstr>
      <vt:lpstr>???</vt:lpstr>
      <vt:lpstr>???</vt:lpstr>
      <vt:lpstr>???</vt:lpstr>
      <vt:lpstr>Microsoft Equation</vt:lpstr>
      <vt:lpstr>Применение генетических алгоритмов к генерации тестов для автоматных программ </vt:lpstr>
      <vt:lpstr>Автоматный подход</vt:lpstr>
      <vt:lpstr>Проблема</vt:lpstr>
      <vt:lpstr>Предложенный подход</vt:lpstr>
      <vt:lpstr>Актуальность проблемы</vt:lpstr>
      <vt:lpstr>Тестирование автоматных программ</vt:lpstr>
      <vt:lpstr>I. Спецификация на естественном языке</vt:lpstr>
      <vt:lpstr>I. Спецификация на естественном языке Раделение требований на группы</vt:lpstr>
      <vt:lpstr>@todo I. Построение автомата, содержащего только состояния, переходы и события</vt:lpstr>
      <vt:lpstr>I. Спецификация системы: конечный автомат </vt:lpstr>
      <vt:lpstr>@todo I. Построение расширенного конечного автомата.</vt:lpstr>
      <vt:lpstr>I. Спецификация системы: расширенный конечный автомат</vt:lpstr>
      <vt:lpstr>I. Включение в модель требований к объектам управления и системе в целом</vt:lpstr>
      <vt:lpstr>I. Требования к объектам управления записанные в модель в виде контрактов</vt:lpstr>
      <vt:lpstr>I. Спецификация системы: расширенный конечный автомат и контракты</vt:lpstr>
      <vt:lpstr>II. Разработка тестовых сценариев</vt:lpstr>
      <vt:lpstr>III. Выполнение тестового сценария</vt:lpstr>
      <vt:lpstr>III. Поиск значений переменных</vt:lpstr>
      <vt:lpstr>III. Генетический алгоритм</vt:lpstr>
      <vt:lpstr>III. Пример поиска значений переменных (1)</vt:lpstr>
      <vt:lpstr>III. Пример поиска значений переменных (2)</vt:lpstr>
      <vt:lpstr>III. Пример поиска значений переменных (3)</vt:lpstr>
      <vt:lpstr>III. Автоматическая генерация кода теста для запуска</vt:lpstr>
      <vt:lpstr>IV. Оценка корректности поведения системы во время запуска тестов</vt:lpstr>
      <vt:lpstr>IV. Оценка корректности поведения системы во время запуска тестов</vt:lpstr>
      <vt:lpstr>Подход к тестированию автоматных программ</vt:lpstr>
      <vt:lpstr>Полученные результаты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генетических алгоритмов к генерации тестов для автоматных программ </dc:title>
  <dc:creator>Andrew Z</dc:creator>
  <cp:lastModifiedBy>Andrew Z</cp:lastModifiedBy>
  <cp:revision>214</cp:revision>
  <cp:lastPrinted>2010-03-30T12:47:47Z</cp:lastPrinted>
  <dcterms:created xsi:type="dcterms:W3CDTF">2010-04-19T07:11:17Z</dcterms:created>
  <dcterms:modified xsi:type="dcterms:W3CDTF">2010-04-19T13:00:16Z</dcterms:modified>
</cp:coreProperties>
</file>