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Proposed time and splits:</a:t>
            </a:r>
            <a:endParaRPr/>
          </a:p>
          <a:p>
            <a:pPr indent="-298450" lvl="0" marL="457200" rtl="0" algn="l">
              <a:spcBef>
                <a:spcPts val="0"/>
              </a:spcBef>
              <a:spcAft>
                <a:spcPts val="0"/>
              </a:spcAft>
              <a:buSzPts val="1100"/>
              <a:buChar char="●"/>
            </a:pPr>
            <a:r>
              <a:rPr lang="en"/>
              <a:t>Intro - John (1 min)</a:t>
            </a:r>
            <a:endParaRPr/>
          </a:p>
          <a:p>
            <a:pPr indent="-298450" lvl="0" marL="457200" rtl="0" algn="l">
              <a:spcBef>
                <a:spcPts val="0"/>
              </a:spcBef>
              <a:spcAft>
                <a:spcPts val="0"/>
              </a:spcAft>
              <a:buSzPts val="1100"/>
              <a:buChar char="●"/>
            </a:pPr>
            <a:r>
              <a:rPr lang="en"/>
              <a:t>Database Overview - John (1 min)</a:t>
            </a:r>
            <a:endParaRPr/>
          </a:p>
          <a:p>
            <a:pPr indent="-298450" lvl="0" marL="457200" rtl="0" algn="l">
              <a:spcBef>
                <a:spcPts val="0"/>
              </a:spcBef>
              <a:spcAft>
                <a:spcPts val="0"/>
              </a:spcAft>
              <a:buSzPts val="1100"/>
              <a:buChar char="●"/>
            </a:pPr>
            <a:r>
              <a:rPr lang="en"/>
              <a:t>Challenge: primary key - John (1 min)</a:t>
            </a:r>
            <a:endParaRPr/>
          </a:p>
          <a:p>
            <a:pPr indent="-298450" lvl="0" marL="457200" rtl="0" algn="l">
              <a:spcBef>
                <a:spcPts val="0"/>
              </a:spcBef>
              <a:spcAft>
                <a:spcPts val="0"/>
              </a:spcAft>
              <a:buSzPts val="1100"/>
              <a:buChar char="●"/>
            </a:pPr>
            <a:r>
              <a:rPr lang="en"/>
              <a:t>Challenge: confidentiality - Noah (2 min)</a:t>
            </a:r>
            <a:endParaRPr/>
          </a:p>
          <a:p>
            <a:pPr indent="-298450" lvl="0" marL="457200" rtl="0" algn="l">
              <a:spcBef>
                <a:spcPts val="0"/>
              </a:spcBef>
              <a:spcAft>
                <a:spcPts val="0"/>
              </a:spcAft>
              <a:buSzPts val="1100"/>
              <a:buChar char="●"/>
            </a:pPr>
            <a:r>
              <a:rPr lang="en"/>
              <a:t>Creating School.db - Dani (1 min)</a:t>
            </a:r>
            <a:endParaRPr/>
          </a:p>
          <a:p>
            <a:pPr indent="-298450" lvl="0" marL="457200" rtl="0" algn="l">
              <a:spcBef>
                <a:spcPts val="0"/>
              </a:spcBef>
              <a:spcAft>
                <a:spcPts val="0"/>
              </a:spcAft>
              <a:buSzPts val="1100"/>
              <a:buChar char="●"/>
            </a:pPr>
            <a:r>
              <a:rPr lang="en"/>
              <a:t>Example #1 - Dani (1.5 min)</a:t>
            </a:r>
            <a:endParaRPr/>
          </a:p>
          <a:p>
            <a:pPr indent="-298450" lvl="0" marL="457200" rtl="0" algn="l">
              <a:spcBef>
                <a:spcPts val="0"/>
              </a:spcBef>
              <a:spcAft>
                <a:spcPts val="0"/>
              </a:spcAft>
              <a:buSzPts val="1100"/>
              <a:buChar char="●"/>
            </a:pPr>
            <a:r>
              <a:rPr lang="en"/>
              <a:t>Example #2 - Dani (1.5 min)</a:t>
            </a:r>
            <a:endParaRPr/>
          </a:p>
          <a:p>
            <a:pPr indent="-298450" lvl="0" marL="457200" rtl="0" algn="l">
              <a:spcBef>
                <a:spcPts val="0"/>
              </a:spcBef>
              <a:spcAft>
                <a:spcPts val="0"/>
              </a:spcAft>
              <a:buSzPts val="1100"/>
              <a:buChar char="●"/>
            </a:pPr>
            <a:r>
              <a:rPr lang="en"/>
              <a:t>Conclusion - Noah (1 min)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86f35f3f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86f35f3f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a:p>
            <a:pPr indent="-298450" lvl="0" marL="457200" rtl="0" algn="l">
              <a:spcBef>
                <a:spcPts val="0"/>
              </a:spcBef>
              <a:spcAft>
                <a:spcPts val="0"/>
              </a:spcAft>
              <a:buSzPts val="1100"/>
              <a:buAutoNum type="arabicPeriod"/>
            </a:pPr>
            <a:r>
              <a:rPr lang="en"/>
              <a:t>Assign integer primary key to COLLEGE OFFICE data ADMISSION OFFICE data</a:t>
            </a:r>
            <a:endParaRPr/>
          </a:p>
          <a:p>
            <a:pPr indent="-298450" lvl="0" marL="457200" rtl="0" algn="l">
              <a:spcBef>
                <a:spcPts val="0"/>
              </a:spcBef>
              <a:spcAft>
                <a:spcPts val="0"/>
              </a:spcAft>
              <a:buSzPts val="1100"/>
              <a:buAutoNum type="arabicPeriod"/>
            </a:pPr>
            <a:r>
              <a:rPr lang="en">
                <a:solidFill>
                  <a:schemeClr val="dk1"/>
                </a:solidFill>
              </a:rPr>
              <a:t>Validate data: try to match by first_name + last_name</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Use additional identifying data to validate remaining unmatched ids (ex: email, grad year, demographics)</a:t>
            </a:r>
            <a:endParaRPr>
              <a:solidFill>
                <a:schemeClr val="dk1"/>
              </a:solidFill>
            </a:endParaRPr>
          </a:p>
          <a:p>
            <a:pPr indent="-298450" lvl="0" marL="457200" rtl="0" algn="l">
              <a:spcBef>
                <a:spcPts val="0"/>
              </a:spcBef>
              <a:spcAft>
                <a:spcPts val="0"/>
              </a:spcAft>
              <a:buSzPts val="1100"/>
              <a:buAutoNum type="arabicPeriod"/>
            </a:pPr>
            <a:r>
              <a:rPr lang="en"/>
              <a:t>Store student_id, college_id, admission_id in Junction Table to link the siloed tables together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real-life, both offices retained additional data fields that could be used to validate and reconcile unmatched records, such as:</a:t>
            </a:r>
            <a:endParaRPr/>
          </a:p>
          <a:p>
            <a:pPr indent="-298450" lvl="0" marL="457200" rtl="0" algn="l">
              <a:spcBef>
                <a:spcPts val="0"/>
              </a:spcBef>
              <a:spcAft>
                <a:spcPts val="0"/>
              </a:spcAft>
              <a:buSzPts val="1100"/>
              <a:buChar char="●"/>
            </a:pPr>
            <a:r>
              <a:rPr lang="en"/>
              <a:t>Email address</a:t>
            </a:r>
            <a:endParaRPr/>
          </a:p>
          <a:p>
            <a:pPr indent="-298450" lvl="0" marL="457200" rtl="0" algn="l">
              <a:spcBef>
                <a:spcPts val="0"/>
              </a:spcBef>
              <a:spcAft>
                <a:spcPts val="0"/>
              </a:spcAft>
              <a:buSzPts val="1100"/>
              <a:buChar char="●"/>
            </a:pPr>
            <a:r>
              <a:rPr lang="en"/>
              <a:t>Graduation year</a:t>
            </a:r>
            <a:endParaRPr/>
          </a:p>
          <a:p>
            <a:pPr indent="-298450" lvl="0" marL="457200" rtl="0" algn="l">
              <a:spcBef>
                <a:spcPts val="0"/>
              </a:spcBef>
              <a:spcAft>
                <a:spcPts val="0"/>
              </a:spcAft>
              <a:buSzPts val="1100"/>
              <a:buChar char="●"/>
            </a:pPr>
            <a:r>
              <a:rPr lang="en"/>
              <a:t>Demographics (gender, race/ethnicity, financial aid status)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we ultimately generated our data for privacy reasons, this issue underscores an important best practice in database design: the use of integer-based primary keys to uniquely identify records. To address similar real-life challenges, leveraging secondary fields for data validation (ie, email and graduation year) is a practical workaround to improve data integrity and ensure successful integration across systems.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86f35f3f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86f35f3f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a:p>
            <a:pPr indent="-298450" lvl="0" marL="457200" rtl="0" algn="l">
              <a:spcBef>
                <a:spcPts val="0"/>
              </a:spcBef>
              <a:spcAft>
                <a:spcPts val="0"/>
              </a:spcAft>
              <a:buSzPts val="1100"/>
              <a:buAutoNum type="arabicPeriod"/>
            </a:pPr>
            <a:r>
              <a:rPr lang="en"/>
              <a:t>Assign integer primary key to COLLEGE OFFICE data ADMISSION OFFICE data</a:t>
            </a:r>
            <a:endParaRPr/>
          </a:p>
          <a:p>
            <a:pPr indent="-298450" lvl="0" marL="457200" rtl="0" algn="l">
              <a:spcBef>
                <a:spcPts val="0"/>
              </a:spcBef>
              <a:spcAft>
                <a:spcPts val="0"/>
              </a:spcAft>
              <a:buSzPts val="1100"/>
              <a:buAutoNum type="arabicPeriod"/>
            </a:pPr>
            <a:r>
              <a:rPr lang="en">
                <a:solidFill>
                  <a:schemeClr val="dk1"/>
                </a:solidFill>
              </a:rPr>
              <a:t>Validate data: try to match by first_name + last_name</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Use additional identifying data to validate remaining unmatched ids (ex: email, grad year, demographics)</a:t>
            </a:r>
            <a:endParaRPr>
              <a:solidFill>
                <a:schemeClr val="dk1"/>
              </a:solidFill>
            </a:endParaRPr>
          </a:p>
          <a:p>
            <a:pPr indent="-298450" lvl="0" marL="457200" rtl="0" algn="l">
              <a:spcBef>
                <a:spcPts val="0"/>
              </a:spcBef>
              <a:spcAft>
                <a:spcPts val="0"/>
              </a:spcAft>
              <a:buSzPts val="1100"/>
              <a:buAutoNum type="arabicPeriod"/>
            </a:pPr>
            <a:r>
              <a:rPr lang="en"/>
              <a:t>Store student_id, college_id, admission_id in Junction Table to link the siloed tables together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real-life, both offices retained additional data fields that could be used to validate and reconcile unmatched records, such as:</a:t>
            </a:r>
            <a:endParaRPr/>
          </a:p>
          <a:p>
            <a:pPr indent="-298450" lvl="0" marL="457200" rtl="0" algn="l">
              <a:spcBef>
                <a:spcPts val="0"/>
              </a:spcBef>
              <a:spcAft>
                <a:spcPts val="0"/>
              </a:spcAft>
              <a:buSzPts val="1100"/>
              <a:buChar char="●"/>
            </a:pPr>
            <a:r>
              <a:rPr lang="en"/>
              <a:t>Email address</a:t>
            </a:r>
            <a:endParaRPr/>
          </a:p>
          <a:p>
            <a:pPr indent="-298450" lvl="0" marL="457200" rtl="0" algn="l">
              <a:spcBef>
                <a:spcPts val="0"/>
              </a:spcBef>
              <a:spcAft>
                <a:spcPts val="0"/>
              </a:spcAft>
              <a:buSzPts val="1100"/>
              <a:buChar char="●"/>
            </a:pPr>
            <a:r>
              <a:rPr lang="en"/>
              <a:t>Graduation year</a:t>
            </a:r>
            <a:endParaRPr/>
          </a:p>
          <a:p>
            <a:pPr indent="-298450" lvl="0" marL="457200" rtl="0" algn="l">
              <a:spcBef>
                <a:spcPts val="0"/>
              </a:spcBef>
              <a:spcAft>
                <a:spcPts val="0"/>
              </a:spcAft>
              <a:buSzPts val="1100"/>
              <a:buChar char="●"/>
            </a:pPr>
            <a:r>
              <a:rPr lang="en"/>
              <a:t>Demographics (gender, race/ethnicity, financial aid status)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we ultimately generated our data for privacy reasons, this issue underscores an important best practice in database design: the use of integer-based primary keys to uniquely identify records. To address similar real-life challenges, leveraging secondary fields for data validation (ie, email and graduation year) is a practical workaround to improve data integrity and ensure successful integration across systems.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86f35f3f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86f35f3f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One of the biggest challenges we ran into with this project is that using real student data from Academy X would violate their data privacy rules.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 As such, we were not able to directly use real student data due to very understandable privacy concerns when using the data of minors. Given the small size of the school, that information is not easy to truly deidentify in a way that remains useful for analysis. To address thi</a:t>
            </a:r>
            <a:r>
              <a:rPr lang="en">
                <a:solidFill>
                  <a:schemeClr val="dk1"/>
                </a:solidFill>
              </a:rPr>
              <a:t>s, our group decided to model generated data, but using the actual data fields that are kept at Academy X.</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Additionally, Academy X is currently in the process of revising its data governance rules, so as a bonus deliverable of this final project, our group has offered some best practice recommendations for the school (shown on the right)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br>
              <a:rPr lang="en"/>
            </a:br>
            <a:r>
              <a:rPr lang="en"/>
              <a:t>John's Notes:</a:t>
            </a:r>
            <a:br>
              <a:rPr lang="en"/>
            </a:br>
            <a:r>
              <a:rPr lang="en"/>
              <a:t>Another challenge was that using real student data for this final project would violate Academy X’s privacy rules.  To address this, our group decided to model generated data, but using the actual data fields that are kept at Academy 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Academy X is currently in the process of revising its data governance rules, so as a bonus </a:t>
            </a:r>
            <a:r>
              <a:rPr lang="en"/>
              <a:t>deliverable</a:t>
            </a:r>
            <a:r>
              <a:rPr lang="en"/>
              <a:t> of this final project, our group has offered some best practice recommendations for the school (shown on the right)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Independent schools should prioritize:</a:t>
            </a:r>
            <a:endParaRPr/>
          </a:p>
          <a:p>
            <a:pPr indent="-298450" lvl="0" marL="457200" rtl="0" algn="l">
              <a:spcBef>
                <a:spcPts val="0"/>
              </a:spcBef>
              <a:spcAft>
                <a:spcPts val="0"/>
              </a:spcAft>
              <a:buSzPts val="1100"/>
              <a:buChar char="●"/>
            </a:pPr>
            <a:r>
              <a:rPr lang="en"/>
              <a:t>Institutional Policies: Define clear guidelines for data access, sharing, and retention.</a:t>
            </a:r>
            <a:endParaRPr/>
          </a:p>
          <a:p>
            <a:pPr indent="-298450" lvl="0" marL="457200" rtl="0" algn="l">
              <a:spcBef>
                <a:spcPts val="0"/>
              </a:spcBef>
              <a:spcAft>
                <a:spcPts val="0"/>
              </a:spcAft>
              <a:buSzPts val="1100"/>
              <a:buChar char="●"/>
            </a:pPr>
            <a:r>
              <a:rPr lang="en"/>
              <a:t>Access Control: Restrict data access using role-based permissions.</a:t>
            </a:r>
            <a:endParaRPr/>
          </a:p>
          <a:p>
            <a:pPr indent="-298450" lvl="0" marL="457200" rtl="0" algn="l">
              <a:spcBef>
                <a:spcPts val="0"/>
              </a:spcBef>
              <a:spcAft>
                <a:spcPts val="0"/>
              </a:spcAft>
              <a:buSzPts val="1100"/>
              <a:buChar char="●"/>
            </a:pPr>
            <a:r>
              <a:rPr lang="en"/>
              <a:t>Data Security: Encrypt sensitive data and use secure authentication methods.</a:t>
            </a:r>
            <a:endParaRPr/>
          </a:p>
          <a:p>
            <a:pPr indent="0" lvl="0" marL="0" rtl="0" algn="l">
              <a:spcBef>
                <a:spcPts val="0"/>
              </a:spcBef>
              <a:spcAft>
                <a:spcPts val="0"/>
              </a:spcAft>
              <a:buClr>
                <a:schemeClr val="dk1"/>
              </a:buClr>
              <a:buSzPts val="1100"/>
              <a:buFont typeface="Arial"/>
              <a:buNone/>
            </a:pPr>
            <a:br>
              <a:rPr lang="en"/>
            </a:br>
            <a:r>
              <a:rPr lang="en"/>
              <a:t>Protecting student data is an essential responsibility for independent schools. Families entrust institutions to handle sensitive data ethically and securely. Independent schools must define their own governance policies, including role-based access controls and encryption, to safeguard student records. Establishing clear guidelines for data sharing, retention, and regular audits can further reduce risks and ensure ethical handling of information.</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86f35f3f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86f35f3f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Because we had the real data fields and their types, as well as expected distributions, we were able to model somewhat realistic student data. Distributions included: 78% of applications from Academy X are for 20 specific colleges, 20% of the student body are recruited athletes who only apply to one school, </a:t>
            </a:r>
            <a:r>
              <a:rPr lang="en"/>
              <a:t>and </a:t>
            </a:r>
            <a:r>
              <a:rPr lang="en"/>
              <a:t>10% of students are on full financial aid, as well as the region distribution of college applications from Academy X.</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From this, we were able to simulate data that mimicked the real data, thanks to Numpy's ability to set the distribution weights when selecting from a given array. Whether a student was "admitted" after applying was also randomized, depending on if a random number from 0 to 100 was less than or equal to the university's percent admitted statistic. This in itself required its own data cleaning process in order to remove duplicate values and ensure that every "student" in the database was admitted to at least one university (which is the expectation at Academy X).</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One snag we ran into is that, because 22% of the applications were randomly selected using only regional distributions from a very large list of universities, some of the colleges and universities "applied" to by our data are not ones that students from Academy X would ever apply to (such as a very obscure nursing program in Erie, PA Erie 2 Chautauqua Cattaraugus BOCES-Practical Nursing Program). If we did this process again, we would likely create a more narrow universities database that included only ones students would realistically apply to.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John's Notes:</a:t>
            </a:r>
            <a:endParaRPr/>
          </a:p>
          <a:p>
            <a:pPr indent="0" lvl="0" marL="0" rtl="0" algn="l">
              <a:spcBef>
                <a:spcPts val="0"/>
              </a:spcBef>
              <a:spcAft>
                <a:spcPts val="0"/>
              </a:spcAft>
              <a:buNone/>
            </a:pPr>
            <a:r>
              <a:rPr lang="en"/>
              <a:t>To comply with Academy X’s data governance and privacy policies, real student data was not utilized. Instead, data was generated based on predetermined distribution levels, leveraging the expertise and insights of a group member with connections to Academy 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the APPLICATIONS table was designed according to the following specifications:</a:t>
            </a:r>
            <a:endParaRPr/>
          </a:p>
          <a:p>
            <a:pPr indent="-298450" lvl="0" marL="457200" rtl="0" algn="l">
              <a:spcBef>
                <a:spcPts val="0"/>
              </a:spcBef>
              <a:spcAft>
                <a:spcPts val="0"/>
              </a:spcAft>
              <a:buSzPts val="1100"/>
              <a:buChar char="●"/>
            </a:pPr>
            <a:r>
              <a:rPr lang="en"/>
              <a:t>Around 20% of the student body should be recruited athletes who only apply to one university.  </a:t>
            </a:r>
            <a:endParaRPr/>
          </a:p>
          <a:p>
            <a:pPr indent="-298450" lvl="0" marL="457200" rtl="0" algn="l">
              <a:spcBef>
                <a:spcPts val="0"/>
              </a:spcBef>
              <a:spcAft>
                <a:spcPts val="0"/>
              </a:spcAft>
              <a:buSzPts val="1100"/>
              <a:buChar char="●"/>
            </a:pPr>
            <a:r>
              <a:rPr lang="en"/>
              <a:t>The remaining students submit applications to between 1 and 15 unique universities.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number of applications submitted per student and universities applied to were structured to mimic realistic distributions. Code was developed to generate data satisfying these criteria, incorporating random seeding with preferential bias towards the most popular universities, which represent 78% of applications students submit from Academy X.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86f35f3f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86f35f3f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97b3beb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97b3beb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97b3bebd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97b3bebd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a:t>Each Universities admission rate </a:t>
            </a:r>
            <a:r>
              <a:rPr lang="en">
                <a:solidFill>
                  <a:schemeClr val="dk1"/>
                </a:solidFill>
              </a:rPr>
              <a:t>(# of students admitted / # of student applying) </a:t>
            </a:r>
            <a:r>
              <a:rPr lang="en"/>
              <a:t>is publicly available from IPEDS (Integrated Postsecondary Education Data System).  </a:t>
            </a:r>
            <a:endParaRPr/>
          </a:p>
          <a:p>
            <a:pPr indent="0" lvl="0" marL="0" rtl="0" algn="l">
              <a:spcBef>
                <a:spcPts val="1200"/>
              </a:spcBef>
              <a:spcAft>
                <a:spcPts val="0"/>
              </a:spcAft>
              <a:buNone/>
            </a:pPr>
            <a:r>
              <a:rPr lang="en"/>
              <a:t>Adding this public data into our UNIVERSITIES table allows us to compare Academy X’s admission rate vs. the universities overall admission 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the SQL query and data visualization show that Academy X has a notably higher admissions rate into these universities when compared against the public admission rate.</a:t>
            </a:r>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This analysis highlights the potential advantage Academy X students have in gaining admission to these universities, possibly due to strong academic preparation, targeted application strategies, or existing relationships between Academy X and these institutions. </a:t>
            </a:r>
            <a:endParaRPr sz="12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97b3bebd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97b3bebd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2 highlights the type of analysis that can be done once the two siloed databases have been integrated.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Grouping incoming gpa (stored in Admission office) and </a:t>
            </a:r>
            <a:r>
              <a:rPr lang="en"/>
              <a:t>outgoing</a:t>
            </a:r>
            <a:r>
              <a:rPr lang="en"/>
              <a:t> gpa (stored in College Counseling) by Middle School sending type allows Academy X to explore the impact and correlation of sending MS on a students GPA.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the data is housed in an integrated relational database, additional filters can easily be applied to control for other factors (example: financial aid status) to allow for deeper insights into the extent that Sending MS type impacts outgoing GPA.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97b3bebd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97b3bebd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97b3bebd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97b3bebd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While the results we found are not "real", the database merging process and queries are, and real-world results should follow similar patterns. Many of the queries are based on John's actual work doing data analysis for Academy X, and would not have been </a:t>
            </a:r>
            <a:r>
              <a:rPr lang="en"/>
              <a:t>possible</a:t>
            </a:r>
            <a:r>
              <a:rPr lang="en"/>
              <a:t> without merging these two databases.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student junction table could be used for many other uses at Academy X, such as linking a student's course schedule, grades, and extracurricular activities, but we kept it pared down to only what this project needed.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 Ultimately, our project was about creating a data pipeline, from raw data to a relational database to queries and analysis.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729d1b58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729d1b58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729d1b5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1729d1b5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22289ec0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122289ec0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22289ec0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122289ec0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22289ec0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122289ec0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22289ec0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122289ec0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729d1b58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729d1b58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final project addresses a real-world challenge: creating a relational database for an educational institution that currently lacks a DBMS (database management system). The project is grounded in the specific needs and requests of an actual independent high school, referred to as "Academy X" in this report. Academy X aims to better understand trends in student outcomes by leveraging data from its Admissions Office and College Counseling Office.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presentation will focus on the following questions:</a:t>
            </a:r>
            <a:endParaRPr/>
          </a:p>
          <a:p>
            <a:pPr indent="-298450" lvl="0" marL="457200" rtl="0" algn="l">
              <a:spcBef>
                <a:spcPts val="0"/>
              </a:spcBef>
              <a:spcAft>
                <a:spcPts val="0"/>
              </a:spcAft>
              <a:buSzPts val="1100"/>
              <a:buAutoNum type="arabicPeriod"/>
            </a:pPr>
            <a:r>
              <a:rPr lang="en"/>
              <a:t>What does the process of integrating data from both offices look like in practice?</a:t>
            </a:r>
            <a:endParaRPr/>
          </a:p>
          <a:p>
            <a:pPr indent="-298450" lvl="0" marL="457200" rtl="0" algn="l">
              <a:spcBef>
                <a:spcPts val="0"/>
              </a:spcBef>
              <a:spcAft>
                <a:spcPts val="0"/>
              </a:spcAft>
              <a:buSzPts val="1100"/>
              <a:buAutoNum type="arabicPeriod"/>
            </a:pPr>
            <a:r>
              <a:rPr lang="en"/>
              <a:t>What are some examples of SQL queries and visualizations that might provide actionable insights?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22289ec0c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22289ec0c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22289ec0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22289ec0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Academy X’s admission office admits students </a:t>
            </a:r>
            <a:r>
              <a:rPr lang="en"/>
              <a:t>from various Sending Middle Schools.  </a:t>
            </a:r>
            <a:endParaRPr/>
          </a:p>
          <a:p>
            <a:pPr indent="0" lvl="0" marL="0" rtl="0" algn="l">
              <a:spcBef>
                <a:spcPts val="0"/>
              </a:spcBef>
              <a:spcAft>
                <a:spcPts val="0"/>
              </a:spcAft>
              <a:buNone/>
            </a:pPr>
            <a:r>
              <a:rPr lang="en"/>
              <a:t>College Office counsels every student and sends students to various Universities.</a:t>
            </a:r>
            <a:endParaRPr/>
          </a:p>
          <a:p>
            <a:pPr indent="0" lvl="0" marL="0" rtl="0" algn="l">
              <a:spcBef>
                <a:spcPts val="0"/>
              </a:spcBef>
              <a:spcAft>
                <a:spcPts val="0"/>
              </a:spcAft>
              <a:buNone/>
            </a:pPr>
            <a:r>
              <a:rPr lang="en">
                <a:solidFill>
                  <a:schemeClr val="dk1"/>
                </a:solidFill>
              </a:rPr>
              <a:t>Admissions Office holds all INCOMING student data while</a:t>
            </a:r>
            <a:r>
              <a:rPr lang="en"/>
              <a:t> </a:t>
            </a:r>
            <a:r>
              <a:rPr lang="en"/>
              <a:t>College Office </a:t>
            </a:r>
            <a:r>
              <a:rPr lang="en"/>
              <a:t>holds all OUTGOING student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81e92c1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81e92c1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is the key link between the siloed offices (and in literature is often referred to as a </a:t>
            </a:r>
            <a:r>
              <a:rPr i="1" lang="en"/>
              <a:t>Junction Table</a:t>
            </a:r>
            <a:r>
              <a:rPr lang="en"/>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22289ec0c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22289ec0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22289ec0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22289ec0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initial phase of this project involved attempting to merge the real databases from Academy X’s Admission and College Offices.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significant issue encountered during this process was that both offices used student_name as a primary key in their spreadsheets.  Neither office followed consistent criteria for formatting names, resulting in mismatches between ADMISSION.student_name and COLLEGE.student_name.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86f35f3f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86f35f3f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Solutions: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Assign integer primary key to COLLEGE OFFICE data ADMISSION OFFICE data</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Validate data: try to match by first_name + last_name</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Use additional identifying data to validate remaining unmatched ids (ex: email, grad year, demographics)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Store student_id, college_id, admission_id in Junction Table to link the siloed tables together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real-life, both offices retained additional data fields that could be used to validate and reconcile unmatched records, such as: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Email address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Graduation year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Demographics (gender, race/ethnicity, financial aid status)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While we ultimately generated our data for privacy reasons, this issue underscores an important best practice in database design: the use of integer-based primary keys to uniquely identify records. To address similar real-life challenges, leveraging secondary fields for data validation (ie, email and graduation year) is a practical workaround to improve data integrity and ensure successful integration across systems.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Integrating siloed student data into a unified relational database</a:t>
            </a:r>
            <a:endParaRPr sz="3600"/>
          </a:p>
        </p:txBody>
      </p:sp>
      <p:sp>
        <p:nvSpPr>
          <p:cNvPr id="87" name="Google Shape;87;p13"/>
          <p:cNvSpPr txBox="1"/>
          <p:nvPr>
            <p:ph idx="1" type="subTitle"/>
          </p:nvPr>
        </p:nvSpPr>
        <p:spPr>
          <a:xfrm>
            <a:off x="729625" y="3172900"/>
            <a:ext cx="7688100" cy="81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DS5110 Final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John Chung, Daniela Alejandra Gonzalez, Noah Rae-Grant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nvSpPr>
        <p:spPr>
          <a:xfrm>
            <a:off x="659600" y="1446000"/>
            <a:ext cx="84843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accent1"/>
                </a:solidFill>
                <a:latin typeface="Lato"/>
                <a:ea typeface="Lato"/>
                <a:cs typeface="Lato"/>
                <a:sym typeface="Lato"/>
              </a:rPr>
              <a:t>Solution</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AutoNum type="arabicPeriod"/>
            </a:pPr>
            <a:r>
              <a:rPr lang="en" sz="1600">
                <a:solidFill>
                  <a:schemeClr val="accent1"/>
                </a:solidFill>
                <a:latin typeface="Lato"/>
                <a:ea typeface="Lato"/>
                <a:cs typeface="Lato"/>
                <a:sym typeface="Lato"/>
              </a:rPr>
              <a:t>Generate integer primary keys for sileod tables</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AutoNum type="arabicPeriod"/>
            </a:pPr>
            <a:r>
              <a:rPr lang="en" sz="1600">
                <a:solidFill>
                  <a:schemeClr val="accent1"/>
                </a:solidFill>
                <a:latin typeface="Lato"/>
                <a:ea typeface="Lato"/>
                <a:cs typeface="Lato"/>
                <a:sym typeface="Lato"/>
              </a:rPr>
              <a:t>Validate student_ids using secondary data fields</a:t>
            </a:r>
            <a:endParaRPr sz="1600">
              <a:solidFill>
                <a:schemeClr val="accent1"/>
              </a:solidFill>
              <a:latin typeface="Lato"/>
              <a:ea typeface="Lato"/>
              <a:cs typeface="Lato"/>
              <a:sym typeface="Lato"/>
            </a:endParaRPr>
          </a:p>
          <a:p>
            <a:pPr indent="0" lvl="0" marL="457200" rtl="0" algn="l">
              <a:spcBef>
                <a:spcPts val="0"/>
              </a:spcBef>
              <a:spcAft>
                <a:spcPts val="0"/>
              </a:spcAft>
              <a:buNone/>
            </a:pPr>
            <a:r>
              <a:t/>
            </a:r>
            <a:endParaRPr i="1" sz="1600">
              <a:solidFill>
                <a:schemeClr val="accent1"/>
              </a:solidFill>
              <a:latin typeface="Lato"/>
              <a:ea typeface="Lato"/>
              <a:cs typeface="Lato"/>
              <a:sym typeface="Lato"/>
            </a:endParaRPr>
          </a:p>
        </p:txBody>
      </p:sp>
      <p:sp>
        <p:nvSpPr>
          <p:cNvPr id="144" name="Google Shape;144;p22"/>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Student_name as Primary Key</a:t>
            </a:r>
            <a:endParaRPr/>
          </a:p>
        </p:txBody>
      </p:sp>
      <p:pic>
        <p:nvPicPr>
          <p:cNvPr id="145" name="Google Shape;145;p22"/>
          <p:cNvPicPr preferRelativeResize="0"/>
          <p:nvPr/>
        </p:nvPicPr>
        <p:blipFill>
          <a:blip r:embed="rId3">
            <a:alphaModFix/>
          </a:blip>
          <a:stretch>
            <a:fillRect/>
          </a:stretch>
        </p:blipFill>
        <p:spPr>
          <a:xfrm>
            <a:off x="659588" y="2757275"/>
            <a:ext cx="7824824" cy="953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nvSpPr>
        <p:spPr>
          <a:xfrm>
            <a:off x="659600" y="1446000"/>
            <a:ext cx="5589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accent1"/>
                </a:solidFill>
                <a:latin typeface="Lato"/>
                <a:ea typeface="Lato"/>
                <a:cs typeface="Lato"/>
                <a:sym typeface="Lato"/>
              </a:rPr>
              <a:t>Solution</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AutoNum type="arabicPeriod"/>
            </a:pPr>
            <a:r>
              <a:rPr lang="en" sz="1600">
                <a:solidFill>
                  <a:schemeClr val="accent1"/>
                </a:solidFill>
                <a:latin typeface="Lato"/>
                <a:ea typeface="Lato"/>
                <a:cs typeface="Lato"/>
                <a:sym typeface="Lato"/>
              </a:rPr>
              <a:t>Generate integer primary keys for sileod tables</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AutoNum type="arabicPeriod"/>
            </a:pPr>
            <a:r>
              <a:rPr lang="en" sz="1600">
                <a:solidFill>
                  <a:schemeClr val="accent1"/>
                </a:solidFill>
                <a:latin typeface="Lato"/>
                <a:ea typeface="Lato"/>
                <a:cs typeface="Lato"/>
                <a:sym typeface="Lato"/>
              </a:rPr>
              <a:t>Validate student_ids using secondary data fields</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AutoNum type="arabicPeriod"/>
            </a:pPr>
            <a:r>
              <a:rPr lang="en" sz="1600">
                <a:solidFill>
                  <a:schemeClr val="accent1"/>
                </a:solidFill>
                <a:latin typeface="Lato"/>
                <a:ea typeface="Lato"/>
                <a:cs typeface="Lato"/>
                <a:sym typeface="Lato"/>
              </a:rPr>
              <a:t>Link siloed tables together in a </a:t>
            </a:r>
            <a:r>
              <a:rPr i="1" lang="en" sz="1600">
                <a:solidFill>
                  <a:schemeClr val="accent1"/>
                </a:solidFill>
                <a:latin typeface="Lato"/>
                <a:ea typeface="Lato"/>
                <a:cs typeface="Lato"/>
                <a:sym typeface="Lato"/>
              </a:rPr>
              <a:t>Junction Table</a:t>
            </a:r>
            <a:endParaRPr i="1" sz="1600">
              <a:solidFill>
                <a:schemeClr val="accent1"/>
              </a:solidFill>
              <a:latin typeface="Lato"/>
              <a:ea typeface="Lato"/>
              <a:cs typeface="Lato"/>
              <a:sym typeface="Lato"/>
            </a:endParaRPr>
          </a:p>
        </p:txBody>
      </p:sp>
      <p:sp>
        <p:nvSpPr>
          <p:cNvPr id="151" name="Google Shape;151;p23"/>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Student_name as Primary Key</a:t>
            </a:r>
            <a:endParaRPr/>
          </a:p>
        </p:txBody>
      </p:sp>
      <p:pic>
        <p:nvPicPr>
          <p:cNvPr id="152" name="Google Shape;152;p23"/>
          <p:cNvPicPr preferRelativeResize="0"/>
          <p:nvPr/>
        </p:nvPicPr>
        <p:blipFill>
          <a:blip r:embed="rId3">
            <a:alphaModFix/>
          </a:blip>
          <a:stretch>
            <a:fillRect/>
          </a:stretch>
        </p:blipFill>
        <p:spPr>
          <a:xfrm>
            <a:off x="1368050" y="2799838"/>
            <a:ext cx="3127586" cy="1854725"/>
          </a:xfrm>
          <a:prstGeom prst="rect">
            <a:avLst/>
          </a:prstGeom>
          <a:noFill/>
          <a:ln>
            <a:noFill/>
          </a:ln>
        </p:spPr>
      </p:pic>
      <p:pic>
        <p:nvPicPr>
          <p:cNvPr id="153" name="Google Shape;153;p23"/>
          <p:cNvPicPr preferRelativeResize="0"/>
          <p:nvPr/>
        </p:nvPicPr>
        <p:blipFill>
          <a:blip r:embed="rId4">
            <a:alphaModFix/>
          </a:blip>
          <a:stretch>
            <a:fillRect/>
          </a:stretch>
        </p:blipFill>
        <p:spPr>
          <a:xfrm>
            <a:off x="5570436" y="2431563"/>
            <a:ext cx="2847712" cy="222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Data Privacy &amp; Confidentiality</a:t>
            </a:r>
            <a:endParaRPr/>
          </a:p>
        </p:txBody>
      </p:sp>
      <p:sp>
        <p:nvSpPr>
          <p:cNvPr id="159" name="Google Shape;159;p24"/>
          <p:cNvSpPr txBox="1"/>
          <p:nvPr/>
        </p:nvSpPr>
        <p:spPr>
          <a:xfrm>
            <a:off x="729450" y="1460175"/>
            <a:ext cx="3436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accent1"/>
                </a:solidFill>
                <a:latin typeface="Lato"/>
                <a:ea typeface="Lato"/>
                <a:cs typeface="Lato"/>
                <a:sym typeface="Lato"/>
              </a:rPr>
              <a:t>Challenge</a:t>
            </a:r>
            <a:endParaRPr b="1" sz="1600" u="sng">
              <a:solidFill>
                <a:schemeClr val="accent1"/>
              </a:solidFill>
              <a:latin typeface="Lato"/>
              <a:ea typeface="Lato"/>
              <a:cs typeface="Lato"/>
              <a:sym typeface="Lato"/>
            </a:endParaRPr>
          </a:p>
          <a:p>
            <a:pPr indent="0" lvl="0" marL="0" rtl="0" algn="l">
              <a:spcBef>
                <a:spcPts val="0"/>
              </a:spcBef>
              <a:spcAft>
                <a:spcPts val="0"/>
              </a:spcAft>
              <a:buNone/>
            </a:pPr>
            <a:r>
              <a:rPr lang="en" sz="1600">
                <a:solidFill>
                  <a:schemeClr val="accent1"/>
                </a:solidFill>
                <a:latin typeface="Lato"/>
                <a:ea typeface="Lato"/>
                <a:cs typeface="Lato"/>
                <a:sym typeface="Lato"/>
              </a:rPr>
              <a:t>Using real student data without permission would violate Academy X’s data privacy rules.</a:t>
            </a:r>
            <a:endParaRPr sz="1600">
              <a:solidFill>
                <a:schemeClr val="accent1"/>
              </a:solidFill>
              <a:latin typeface="Lato"/>
              <a:ea typeface="Lato"/>
              <a:cs typeface="Lato"/>
              <a:sym typeface="Lato"/>
            </a:endParaRPr>
          </a:p>
        </p:txBody>
      </p:sp>
      <p:sp>
        <p:nvSpPr>
          <p:cNvPr id="160" name="Google Shape;160;p24"/>
          <p:cNvSpPr txBox="1"/>
          <p:nvPr/>
        </p:nvSpPr>
        <p:spPr>
          <a:xfrm>
            <a:off x="4572000" y="1474325"/>
            <a:ext cx="37596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accent1"/>
                </a:solidFill>
                <a:latin typeface="Lato"/>
                <a:ea typeface="Lato"/>
                <a:cs typeface="Lato"/>
                <a:sym typeface="Lato"/>
              </a:rPr>
              <a:t>Best practice</a:t>
            </a:r>
            <a:endParaRPr sz="1600">
              <a:solidFill>
                <a:schemeClr val="accent1"/>
              </a:solidFill>
              <a:latin typeface="Lato"/>
              <a:ea typeface="Lato"/>
              <a:cs typeface="Lato"/>
              <a:sym typeface="Lato"/>
            </a:endParaRPr>
          </a:p>
          <a:p>
            <a:pPr indent="0" lvl="0" marL="0" rtl="0" algn="l">
              <a:spcBef>
                <a:spcPts val="0"/>
              </a:spcBef>
              <a:spcAft>
                <a:spcPts val="0"/>
              </a:spcAft>
              <a:buNone/>
            </a:pPr>
            <a:r>
              <a:rPr lang="en" sz="1600">
                <a:solidFill>
                  <a:schemeClr val="accent1"/>
                </a:solidFill>
                <a:latin typeface="Lato"/>
                <a:ea typeface="Lato"/>
                <a:cs typeface="Lato"/>
                <a:sym typeface="Lato"/>
              </a:rPr>
              <a:t>Every institution should have a data governance rules around the access of their data.</a:t>
            </a:r>
            <a:br>
              <a:rPr lang="en" sz="1600">
                <a:solidFill>
                  <a:schemeClr val="accent1"/>
                </a:solidFill>
                <a:latin typeface="Lato"/>
                <a:ea typeface="Lato"/>
                <a:cs typeface="Lato"/>
                <a:sym typeface="Lato"/>
              </a:rPr>
            </a:b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Define clear guidelines for data access, sharing, and retention</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Restrict data access using role-based permissions</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Encrypt sensitive data and use secure authentication methods</a:t>
            </a:r>
            <a:endParaRPr sz="1600">
              <a:solidFill>
                <a:schemeClr val="accent1"/>
              </a:solidFill>
              <a:latin typeface="Lato"/>
              <a:ea typeface="Lato"/>
              <a:cs typeface="Lato"/>
              <a:sym typeface="Lato"/>
            </a:endParaRPr>
          </a:p>
          <a:p>
            <a:pPr indent="0" lvl="0" marL="0" rtl="0" algn="l">
              <a:spcBef>
                <a:spcPts val="0"/>
              </a:spcBef>
              <a:spcAft>
                <a:spcPts val="0"/>
              </a:spcAft>
              <a:buNone/>
            </a:pPr>
            <a:r>
              <a:t/>
            </a:r>
            <a:endParaRPr sz="1600">
              <a:solidFill>
                <a:schemeClr val="accent1"/>
              </a:solidFill>
              <a:latin typeface="Lato"/>
              <a:ea typeface="Lato"/>
              <a:cs typeface="Lato"/>
              <a:sym typeface="Lato"/>
            </a:endParaRPr>
          </a:p>
        </p:txBody>
      </p:sp>
      <p:pic>
        <p:nvPicPr>
          <p:cNvPr id="161" name="Google Shape;161;p24"/>
          <p:cNvPicPr preferRelativeResize="0"/>
          <p:nvPr/>
        </p:nvPicPr>
        <p:blipFill rotWithShape="1">
          <a:blip r:embed="rId3">
            <a:alphaModFix/>
          </a:blip>
          <a:srcRect b="0" l="10189" r="10640" t="0"/>
          <a:stretch/>
        </p:blipFill>
        <p:spPr>
          <a:xfrm>
            <a:off x="782175" y="2714900"/>
            <a:ext cx="3331050" cy="2208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nvSpPr>
        <p:spPr>
          <a:xfrm>
            <a:off x="659600" y="1446000"/>
            <a:ext cx="8026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accent1"/>
                </a:solidFill>
                <a:latin typeface="Lato"/>
                <a:ea typeface="Lato"/>
                <a:cs typeface="Lato"/>
                <a:sym typeface="Lato"/>
              </a:rPr>
              <a:t>Solution</a:t>
            </a:r>
            <a:endParaRPr sz="1600">
              <a:solidFill>
                <a:schemeClr val="accent1"/>
              </a:solidFill>
              <a:latin typeface="Lato"/>
              <a:ea typeface="Lato"/>
              <a:cs typeface="Lato"/>
              <a:sym typeface="Lato"/>
            </a:endParaRPr>
          </a:p>
          <a:p>
            <a:pPr indent="0" lvl="0" marL="0" rtl="0" algn="l">
              <a:spcBef>
                <a:spcPts val="0"/>
              </a:spcBef>
              <a:spcAft>
                <a:spcPts val="0"/>
              </a:spcAft>
              <a:buNone/>
            </a:pPr>
            <a:r>
              <a:rPr lang="en" sz="1600">
                <a:solidFill>
                  <a:schemeClr val="accent1"/>
                </a:solidFill>
                <a:latin typeface="Lato"/>
                <a:ea typeface="Lato"/>
                <a:cs typeface="Lato"/>
                <a:sym typeface="Lato"/>
              </a:rPr>
              <a:t>For our DS5110 Final Project, we utilized </a:t>
            </a:r>
            <a:r>
              <a:rPr i="1" lang="en" sz="1600">
                <a:solidFill>
                  <a:schemeClr val="accent1"/>
                </a:solidFill>
                <a:latin typeface="Lato"/>
                <a:ea typeface="Lato"/>
                <a:cs typeface="Lato"/>
                <a:sym typeface="Lato"/>
              </a:rPr>
              <a:t>real data fields</a:t>
            </a:r>
            <a:r>
              <a:rPr lang="en" sz="1600">
                <a:solidFill>
                  <a:schemeClr val="accent1"/>
                </a:solidFill>
                <a:latin typeface="Lato"/>
                <a:ea typeface="Lato"/>
                <a:cs typeface="Lato"/>
                <a:sym typeface="Lato"/>
              </a:rPr>
              <a:t> from Academy X, but </a:t>
            </a:r>
            <a:r>
              <a:rPr i="1" lang="en" sz="1600">
                <a:solidFill>
                  <a:schemeClr val="accent1"/>
                </a:solidFill>
                <a:latin typeface="Lato"/>
                <a:ea typeface="Lato"/>
                <a:cs typeface="Lato"/>
                <a:sym typeface="Lato"/>
              </a:rPr>
              <a:t>generated student data</a:t>
            </a:r>
            <a:r>
              <a:rPr lang="en" sz="1600">
                <a:solidFill>
                  <a:schemeClr val="accent1"/>
                </a:solidFill>
                <a:latin typeface="Lato"/>
                <a:ea typeface="Lato"/>
                <a:cs typeface="Lato"/>
                <a:sym typeface="Lato"/>
              </a:rPr>
              <a:t> based on assumptions and expected distributions</a:t>
            </a:r>
            <a:endParaRPr sz="1600">
              <a:solidFill>
                <a:schemeClr val="accent1"/>
              </a:solidFill>
              <a:latin typeface="Lato"/>
              <a:ea typeface="Lato"/>
              <a:cs typeface="Lato"/>
              <a:sym typeface="Lato"/>
            </a:endParaRPr>
          </a:p>
          <a:p>
            <a:pPr indent="0" lvl="0" marL="457200" rtl="0" algn="l">
              <a:spcBef>
                <a:spcPts val="0"/>
              </a:spcBef>
              <a:spcAft>
                <a:spcPts val="0"/>
              </a:spcAft>
              <a:buNone/>
            </a:pPr>
            <a:r>
              <a:t/>
            </a:r>
            <a:endParaRPr i="1" sz="1600">
              <a:solidFill>
                <a:schemeClr val="accent1"/>
              </a:solidFill>
              <a:latin typeface="Lato"/>
              <a:ea typeface="Lato"/>
              <a:cs typeface="Lato"/>
              <a:sym typeface="Lato"/>
            </a:endParaRPr>
          </a:p>
        </p:txBody>
      </p:sp>
      <p:sp>
        <p:nvSpPr>
          <p:cNvPr id="167" name="Google Shape;167;p25"/>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Data Privacy &amp; Confidentiality</a:t>
            </a:r>
            <a:endParaRPr/>
          </a:p>
        </p:txBody>
      </p:sp>
      <p:pic>
        <p:nvPicPr>
          <p:cNvPr id="168" name="Google Shape;168;p25"/>
          <p:cNvPicPr preferRelativeResize="0"/>
          <p:nvPr/>
        </p:nvPicPr>
        <p:blipFill>
          <a:blip r:embed="rId3">
            <a:alphaModFix/>
          </a:blip>
          <a:stretch>
            <a:fillRect/>
          </a:stretch>
        </p:blipFill>
        <p:spPr>
          <a:xfrm>
            <a:off x="729450" y="2531412"/>
            <a:ext cx="4017579" cy="2397375"/>
          </a:xfrm>
          <a:prstGeom prst="rect">
            <a:avLst/>
          </a:prstGeom>
          <a:noFill/>
          <a:ln>
            <a:noFill/>
          </a:ln>
        </p:spPr>
      </p:pic>
      <p:pic>
        <p:nvPicPr>
          <p:cNvPr id="169" name="Google Shape;169;p25"/>
          <p:cNvPicPr preferRelativeResize="0"/>
          <p:nvPr/>
        </p:nvPicPr>
        <p:blipFill>
          <a:blip r:embed="rId4">
            <a:alphaModFix/>
          </a:blip>
          <a:stretch>
            <a:fillRect/>
          </a:stretch>
        </p:blipFill>
        <p:spPr>
          <a:xfrm>
            <a:off x="5192651" y="2618600"/>
            <a:ext cx="2681350" cy="222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ctrTitle"/>
          </p:nvPr>
        </p:nvSpPr>
        <p:spPr>
          <a:xfrm>
            <a:off x="774100" y="1501025"/>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00"/>
              <a:t>Relational Database</a:t>
            </a:r>
            <a:endParaRPr sz="3800"/>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600">
              <a:solidFill>
                <a:schemeClr val="accent1"/>
              </a:solidFill>
              <a:latin typeface="Lato"/>
              <a:ea typeface="Lato"/>
              <a:cs typeface="Lato"/>
              <a:sym typeface="Lato"/>
            </a:endParaRPr>
          </a:p>
          <a:p>
            <a:pPr indent="0" lvl="0" marL="0" rtl="0" algn="l">
              <a:spcBef>
                <a:spcPts val="0"/>
              </a:spcBef>
              <a:spcAft>
                <a:spcPts val="0"/>
              </a:spcAft>
              <a:buNone/>
            </a:pPr>
            <a:r>
              <a:t/>
            </a:r>
            <a:endParaRPr sz="4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School.db using SQLite</a:t>
            </a:r>
            <a:endParaRPr/>
          </a:p>
        </p:txBody>
      </p:sp>
      <p:pic>
        <p:nvPicPr>
          <p:cNvPr id="180" name="Google Shape;180;p27"/>
          <p:cNvPicPr preferRelativeResize="0"/>
          <p:nvPr/>
        </p:nvPicPr>
        <p:blipFill rotWithShape="1">
          <a:blip r:embed="rId3">
            <a:alphaModFix/>
          </a:blip>
          <a:srcRect b="64090" l="0" r="8206" t="0"/>
          <a:stretch/>
        </p:blipFill>
        <p:spPr>
          <a:xfrm>
            <a:off x="4894600" y="1920625"/>
            <a:ext cx="4249401" cy="2695301"/>
          </a:xfrm>
          <a:prstGeom prst="rect">
            <a:avLst/>
          </a:prstGeom>
          <a:noFill/>
          <a:ln>
            <a:noFill/>
          </a:ln>
        </p:spPr>
      </p:pic>
      <p:grpSp>
        <p:nvGrpSpPr>
          <p:cNvPr id="181" name="Google Shape;181;p27"/>
          <p:cNvGrpSpPr/>
          <p:nvPr/>
        </p:nvGrpSpPr>
        <p:grpSpPr>
          <a:xfrm>
            <a:off x="494150" y="1662226"/>
            <a:ext cx="2632950" cy="2845999"/>
            <a:chOff x="357450" y="1752076"/>
            <a:chExt cx="2632950" cy="2845999"/>
          </a:xfrm>
        </p:grpSpPr>
        <p:pic>
          <p:nvPicPr>
            <p:cNvPr id="182" name="Google Shape;182;p27"/>
            <p:cNvPicPr preferRelativeResize="0"/>
            <p:nvPr/>
          </p:nvPicPr>
          <p:blipFill>
            <a:blip r:embed="rId4">
              <a:alphaModFix/>
            </a:blip>
            <a:stretch>
              <a:fillRect/>
            </a:stretch>
          </p:blipFill>
          <p:spPr>
            <a:xfrm>
              <a:off x="357450" y="1752076"/>
              <a:ext cx="2632950" cy="1450275"/>
            </a:xfrm>
            <a:prstGeom prst="rect">
              <a:avLst/>
            </a:prstGeom>
            <a:noFill/>
            <a:ln>
              <a:noFill/>
            </a:ln>
          </p:spPr>
        </p:pic>
        <p:pic>
          <p:nvPicPr>
            <p:cNvPr id="183" name="Google Shape;183;p27"/>
            <p:cNvPicPr preferRelativeResize="0"/>
            <p:nvPr/>
          </p:nvPicPr>
          <p:blipFill>
            <a:blip r:embed="rId5">
              <a:alphaModFix/>
            </a:blip>
            <a:stretch>
              <a:fillRect/>
            </a:stretch>
          </p:blipFill>
          <p:spPr>
            <a:xfrm>
              <a:off x="1041088" y="3483675"/>
              <a:ext cx="1265674" cy="1114400"/>
            </a:xfrm>
            <a:prstGeom prst="rect">
              <a:avLst/>
            </a:prstGeom>
            <a:noFill/>
            <a:ln>
              <a:noFill/>
            </a:ln>
          </p:spPr>
        </p:pic>
      </p:grpSp>
      <p:cxnSp>
        <p:nvCxnSpPr>
          <p:cNvPr id="184" name="Google Shape;184;p27"/>
          <p:cNvCxnSpPr/>
          <p:nvPr/>
        </p:nvCxnSpPr>
        <p:spPr>
          <a:xfrm>
            <a:off x="3383425" y="3195475"/>
            <a:ext cx="11619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1: Comparing Admission Rates  </a:t>
            </a:r>
            <a:endParaRPr/>
          </a:p>
        </p:txBody>
      </p:sp>
      <p:sp>
        <p:nvSpPr>
          <p:cNvPr id="190" name="Google Shape;190;p28"/>
          <p:cNvSpPr txBox="1"/>
          <p:nvPr/>
        </p:nvSpPr>
        <p:spPr>
          <a:xfrm>
            <a:off x="659600" y="1446000"/>
            <a:ext cx="8026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Lato"/>
                <a:ea typeface="Lato"/>
                <a:cs typeface="Lato"/>
                <a:sym typeface="Lato"/>
              </a:rPr>
              <a:t>Compare Academy X's admission rate into popular Boston Universities and compare this to each University's global admit rate.</a:t>
            </a:r>
            <a:endParaRPr i="1" sz="1600">
              <a:solidFill>
                <a:schemeClr val="accent1"/>
              </a:solidFill>
              <a:latin typeface="Lato"/>
              <a:ea typeface="Lato"/>
              <a:cs typeface="Lato"/>
              <a:sym typeface="Lato"/>
            </a:endParaRPr>
          </a:p>
        </p:txBody>
      </p:sp>
      <p:pic>
        <p:nvPicPr>
          <p:cNvPr id="191" name="Google Shape;191;p28"/>
          <p:cNvPicPr preferRelativeResize="0"/>
          <p:nvPr/>
        </p:nvPicPr>
        <p:blipFill>
          <a:blip r:embed="rId3">
            <a:alphaModFix/>
          </a:blip>
          <a:stretch>
            <a:fillRect/>
          </a:stretch>
        </p:blipFill>
        <p:spPr>
          <a:xfrm>
            <a:off x="509125" y="2491375"/>
            <a:ext cx="3972849" cy="1415675"/>
          </a:xfrm>
          <a:prstGeom prst="rect">
            <a:avLst/>
          </a:prstGeom>
          <a:noFill/>
          <a:ln>
            <a:noFill/>
          </a:ln>
        </p:spPr>
      </p:pic>
      <p:pic>
        <p:nvPicPr>
          <p:cNvPr id="192" name="Google Shape;192;p28"/>
          <p:cNvPicPr preferRelativeResize="0"/>
          <p:nvPr/>
        </p:nvPicPr>
        <p:blipFill>
          <a:blip r:embed="rId4">
            <a:alphaModFix/>
          </a:blip>
          <a:stretch>
            <a:fillRect/>
          </a:stretch>
        </p:blipFill>
        <p:spPr>
          <a:xfrm>
            <a:off x="4702549" y="2123100"/>
            <a:ext cx="4136901" cy="24889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2: Comparing Incoming and Outgoing GPA </a:t>
            </a:r>
            <a:endParaRPr/>
          </a:p>
        </p:txBody>
      </p:sp>
      <p:sp>
        <p:nvSpPr>
          <p:cNvPr id="198" name="Google Shape;198;p29"/>
          <p:cNvSpPr txBox="1"/>
          <p:nvPr/>
        </p:nvSpPr>
        <p:spPr>
          <a:xfrm>
            <a:off x="659600" y="1446000"/>
            <a:ext cx="802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Lato"/>
                <a:ea typeface="Lato"/>
                <a:cs typeface="Lato"/>
                <a:sym typeface="Lato"/>
              </a:rPr>
              <a:t>Compare incoming and outgoing GPAs, grouped by MS type.</a:t>
            </a:r>
            <a:endParaRPr i="1" sz="1600">
              <a:solidFill>
                <a:schemeClr val="accent1"/>
              </a:solidFill>
              <a:latin typeface="Lato"/>
              <a:ea typeface="Lato"/>
              <a:cs typeface="Lato"/>
              <a:sym typeface="Lato"/>
            </a:endParaRPr>
          </a:p>
        </p:txBody>
      </p:sp>
      <p:pic>
        <p:nvPicPr>
          <p:cNvPr id="199" name="Google Shape;199;p29"/>
          <p:cNvPicPr preferRelativeResize="0"/>
          <p:nvPr/>
        </p:nvPicPr>
        <p:blipFill>
          <a:blip r:embed="rId3">
            <a:alphaModFix/>
          </a:blip>
          <a:stretch>
            <a:fillRect/>
          </a:stretch>
        </p:blipFill>
        <p:spPr>
          <a:xfrm>
            <a:off x="437650" y="2491375"/>
            <a:ext cx="4047051" cy="1610450"/>
          </a:xfrm>
          <a:prstGeom prst="rect">
            <a:avLst/>
          </a:prstGeom>
          <a:noFill/>
          <a:ln>
            <a:noFill/>
          </a:ln>
        </p:spPr>
      </p:pic>
      <p:pic>
        <p:nvPicPr>
          <p:cNvPr id="200" name="Google Shape;200;p29"/>
          <p:cNvPicPr preferRelativeResize="0"/>
          <p:nvPr/>
        </p:nvPicPr>
        <p:blipFill>
          <a:blip r:embed="rId4">
            <a:alphaModFix/>
          </a:blip>
          <a:stretch>
            <a:fillRect/>
          </a:stretch>
        </p:blipFill>
        <p:spPr>
          <a:xfrm>
            <a:off x="4706651" y="2045425"/>
            <a:ext cx="4132550" cy="25023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t>Conclusions</a:t>
            </a:r>
            <a:endParaRPr sz="3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Concluding Ideas</a:t>
            </a:r>
            <a:endParaRPr/>
          </a:p>
        </p:txBody>
      </p:sp>
      <p:sp>
        <p:nvSpPr>
          <p:cNvPr id="211" name="Google Shape;211;p31"/>
          <p:cNvSpPr txBox="1"/>
          <p:nvPr/>
        </p:nvSpPr>
        <p:spPr>
          <a:xfrm>
            <a:off x="659600" y="1446000"/>
            <a:ext cx="80262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While the results of our project are not "real", the process and queries are, and real-world results should follow similar patterns.</a:t>
            </a:r>
            <a:endParaRPr sz="1600">
              <a:solidFill>
                <a:schemeClr val="accent1"/>
              </a:solidFill>
              <a:latin typeface="Lato"/>
              <a:ea typeface="Lato"/>
              <a:cs typeface="Lato"/>
              <a:sym typeface="Lato"/>
            </a:endParaRPr>
          </a:p>
          <a:p>
            <a:pPr indent="0" lvl="0" marL="457200" rtl="0" algn="l">
              <a:spcBef>
                <a:spcPts val="0"/>
              </a:spcBef>
              <a:spcAft>
                <a:spcPts val="0"/>
              </a:spcAft>
              <a:buNone/>
            </a:pPr>
            <a:r>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A relational database is useful for more complex queries than siloed databases can find alone.</a:t>
            </a:r>
            <a:endParaRPr sz="1600">
              <a:solidFill>
                <a:schemeClr val="accent1"/>
              </a:solidFill>
              <a:latin typeface="Lato"/>
              <a:ea typeface="Lato"/>
              <a:cs typeface="Lato"/>
              <a:sym typeface="Lato"/>
            </a:endParaRPr>
          </a:p>
          <a:p>
            <a:pPr indent="0" lvl="0" marL="457200" rtl="0" algn="l">
              <a:spcBef>
                <a:spcPts val="0"/>
              </a:spcBef>
              <a:spcAft>
                <a:spcPts val="0"/>
              </a:spcAft>
              <a:buNone/>
            </a:pPr>
            <a:r>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Simulating data such that it mirrors real data as effectively as possible is an interesting challenge.</a:t>
            </a:r>
            <a:endParaRPr sz="16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t>Introduction</a:t>
            </a:r>
            <a:endParaRPr sz="3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5" name="Shape 215"/>
        <p:cNvGrpSpPr/>
        <p:nvPr/>
      </p:nvGrpSpPr>
      <p:grpSpPr>
        <a:xfrm>
          <a:off x="0" y="0"/>
          <a:ext cx="0" cy="0"/>
          <a:chOff x="0" y="0"/>
          <a:chExt cx="0" cy="0"/>
        </a:xfrm>
      </p:grpSpPr>
      <p:sp>
        <p:nvSpPr>
          <p:cNvPr id="216" name="Google Shape;216;p3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t>Unused Slides</a:t>
            </a:r>
            <a:endParaRPr sz="3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Incoming student data in ADMISSION</a:t>
            </a:r>
            <a:endParaRPr/>
          </a:p>
        </p:txBody>
      </p:sp>
      <p:grpSp>
        <p:nvGrpSpPr>
          <p:cNvPr id="222" name="Google Shape;222;p33"/>
          <p:cNvGrpSpPr/>
          <p:nvPr/>
        </p:nvGrpSpPr>
        <p:grpSpPr>
          <a:xfrm>
            <a:off x="5298925" y="2453325"/>
            <a:ext cx="1670700" cy="1052400"/>
            <a:chOff x="1394400" y="2183675"/>
            <a:chExt cx="1670700" cy="1052400"/>
          </a:xfrm>
        </p:grpSpPr>
        <p:sp>
          <p:nvSpPr>
            <p:cNvPr id="223" name="Google Shape;223;p33"/>
            <p:cNvSpPr/>
            <p:nvPr/>
          </p:nvSpPr>
          <p:spPr>
            <a:xfrm>
              <a:off x="1394400" y="2183675"/>
              <a:ext cx="1670700" cy="1052400"/>
            </a:xfrm>
            <a:prstGeom prst="can">
              <a:avLst>
                <a:gd fmla="val 25000" name="adj"/>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 name="Google Shape;224;p33"/>
            <p:cNvSpPr txBox="1"/>
            <p:nvPr/>
          </p:nvSpPr>
          <p:spPr>
            <a:xfrm>
              <a:off x="1696950" y="2529175"/>
              <a:ext cx="106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accent1"/>
                  </a:solidFill>
                  <a:latin typeface="Lato"/>
                  <a:ea typeface="Lato"/>
                  <a:cs typeface="Lato"/>
                  <a:sym typeface="Lato"/>
                </a:rPr>
                <a:t>Admission Office</a:t>
              </a:r>
              <a:endParaRPr b="1" sz="1300">
                <a:solidFill>
                  <a:schemeClr val="accent1"/>
                </a:solidFill>
                <a:latin typeface="Lato"/>
                <a:ea typeface="Lato"/>
                <a:cs typeface="Lato"/>
                <a:sym typeface="Lato"/>
              </a:endParaRPr>
            </a:p>
          </p:txBody>
        </p:sp>
      </p:grpSp>
      <p:cxnSp>
        <p:nvCxnSpPr>
          <p:cNvPr id="225" name="Google Shape;225;p33"/>
          <p:cNvCxnSpPr/>
          <p:nvPr/>
        </p:nvCxnSpPr>
        <p:spPr>
          <a:xfrm>
            <a:off x="3788575" y="1769325"/>
            <a:ext cx="1341900" cy="684000"/>
          </a:xfrm>
          <a:prstGeom prst="straightConnector1">
            <a:avLst/>
          </a:prstGeom>
          <a:noFill/>
          <a:ln cap="flat" cmpd="sng" w="9525">
            <a:solidFill>
              <a:schemeClr val="dk2"/>
            </a:solidFill>
            <a:prstDash val="solid"/>
            <a:round/>
            <a:headEnd len="med" w="med" type="none"/>
            <a:tailEnd len="med" w="med" type="triangle"/>
          </a:ln>
        </p:spPr>
      </p:cxnSp>
      <p:cxnSp>
        <p:nvCxnSpPr>
          <p:cNvPr id="226" name="Google Shape;226;p33"/>
          <p:cNvCxnSpPr/>
          <p:nvPr/>
        </p:nvCxnSpPr>
        <p:spPr>
          <a:xfrm flipH="1" rot="10800000">
            <a:off x="3735950" y="3505725"/>
            <a:ext cx="1341900" cy="684000"/>
          </a:xfrm>
          <a:prstGeom prst="straightConnector1">
            <a:avLst/>
          </a:prstGeom>
          <a:noFill/>
          <a:ln cap="flat" cmpd="sng" w="9525">
            <a:solidFill>
              <a:schemeClr val="dk2"/>
            </a:solidFill>
            <a:prstDash val="solid"/>
            <a:round/>
            <a:headEnd len="med" w="med" type="none"/>
            <a:tailEnd len="med" w="med" type="triangle"/>
          </a:ln>
        </p:spPr>
      </p:cxnSp>
      <p:cxnSp>
        <p:nvCxnSpPr>
          <p:cNvPr id="227" name="Google Shape;227;p33"/>
          <p:cNvCxnSpPr/>
          <p:nvPr/>
        </p:nvCxnSpPr>
        <p:spPr>
          <a:xfrm>
            <a:off x="3696475" y="2275750"/>
            <a:ext cx="1302300" cy="480300"/>
          </a:xfrm>
          <a:prstGeom prst="straightConnector1">
            <a:avLst/>
          </a:prstGeom>
          <a:noFill/>
          <a:ln cap="flat" cmpd="sng" w="9525">
            <a:solidFill>
              <a:schemeClr val="dk2"/>
            </a:solidFill>
            <a:prstDash val="solid"/>
            <a:round/>
            <a:headEnd len="med" w="med" type="none"/>
            <a:tailEnd len="med" w="med" type="triangle"/>
          </a:ln>
        </p:spPr>
      </p:cxnSp>
      <p:cxnSp>
        <p:nvCxnSpPr>
          <p:cNvPr id="228" name="Google Shape;228;p33"/>
          <p:cNvCxnSpPr/>
          <p:nvPr/>
        </p:nvCxnSpPr>
        <p:spPr>
          <a:xfrm flipH="1" rot="10800000">
            <a:off x="3749100" y="3144025"/>
            <a:ext cx="1249500" cy="42090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p33"/>
          <p:cNvCxnSpPr/>
          <p:nvPr/>
        </p:nvCxnSpPr>
        <p:spPr>
          <a:xfrm flipH="1" rot="10800000">
            <a:off x="3709525" y="2943463"/>
            <a:ext cx="1275900" cy="13200"/>
          </a:xfrm>
          <a:prstGeom prst="straightConnector1">
            <a:avLst/>
          </a:prstGeom>
          <a:noFill/>
          <a:ln cap="flat" cmpd="sng" w="9525">
            <a:solidFill>
              <a:schemeClr val="dk2"/>
            </a:solidFill>
            <a:prstDash val="solid"/>
            <a:round/>
            <a:headEnd len="med" w="med" type="none"/>
            <a:tailEnd len="med" w="med" type="triangle"/>
          </a:ln>
        </p:spPr>
      </p:cxnSp>
      <p:sp>
        <p:nvSpPr>
          <p:cNvPr id="230" name="Google Shape;230;p33"/>
          <p:cNvSpPr/>
          <p:nvPr/>
        </p:nvSpPr>
        <p:spPr>
          <a:xfrm>
            <a:off x="0" y="1433875"/>
            <a:ext cx="3683400" cy="3341400"/>
          </a:xfrm>
          <a:prstGeom prst="rect">
            <a:avLst/>
          </a:prstGeom>
          <a:solidFill>
            <a:srgbClr val="D9D2E9"/>
          </a:solidFill>
          <a:ln cap="flat" cmpd="sng" w="9525">
            <a:solidFill>
              <a:srgbClr val="D9D2E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 name="Google Shape;231;p33"/>
          <p:cNvSpPr txBox="1"/>
          <p:nvPr/>
        </p:nvSpPr>
        <p:spPr>
          <a:xfrm>
            <a:off x="795225" y="2611525"/>
            <a:ext cx="18285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1"/>
                </a:solidFill>
                <a:latin typeface="Lato"/>
                <a:ea typeface="Lato"/>
                <a:cs typeface="Lato"/>
                <a:sym typeface="Lato"/>
              </a:rPr>
              <a:t>Sending Middle Schools</a:t>
            </a:r>
            <a:endParaRPr b="1" sz="1600">
              <a:solidFill>
                <a:schemeClr val="accen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Outgoing</a:t>
            </a:r>
            <a:r>
              <a:rPr lang="en"/>
              <a:t> </a:t>
            </a:r>
            <a:r>
              <a:rPr lang="en"/>
              <a:t>student data in COLLEGE</a:t>
            </a:r>
            <a:endParaRPr/>
          </a:p>
          <a:p>
            <a:pPr indent="0" lvl="0" marL="0" rtl="0" algn="l">
              <a:spcBef>
                <a:spcPts val="0"/>
              </a:spcBef>
              <a:spcAft>
                <a:spcPts val="0"/>
              </a:spcAft>
              <a:buNone/>
            </a:pPr>
            <a:r>
              <a:t/>
            </a:r>
            <a:endParaRPr/>
          </a:p>
        </p:txBody>
      </p:sp>
      <p:grpSp>
        <p:nvGrpSpPr>
          <p:cNvPr id="237" name="Google Shape;237;p34"/>
          <p:cNvGrpSpPr/>
          <p:nvPr/>
        </p:nvGrpSpPr>
        <p:grpSpPr>
          <a:xfrm>
            <a:off x="1135125" y="2466475"/>
            <a:ext cx="1670700" cy="1052400"/>
            <a:chOff x="6243050" y="1933750"/>
            <a:chExt cx="1670700" cy="1052400"/>
          </a:xfrm>
        </p:grpSpPr>
        <p:sp>
          <p:nvSpPr>
            <p:cNvPr id="238" name="Google Shape;238;p34"/>
            <p:cNvSpPr/>
            <p:nvPr/>
          </p:nvSpPr>
          <p:spPr>
            <a:xfrm>
              <a:off x="6243050" y="1933750"/>
              <a:ext cx="1670700" cy="1052400"/>
            </a:xfrm>
            <a:prstGeom prst="can">
              <a:avLst>
                <a:gd fmla="val 25000" name="adj"/>
              </a:avLst>
            </a:prstGeom>
            <a:solidFill>
              <a:srgbClr val="4A86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 name="Google Shape;239;p34"/>
            <p:cNvSpPr txBox="1"/>
            <p:nvPr/>
          </p:nvSpPr>
          <p:spPr>
            <a:xfrm>
              <a:off x="6545600" y="2279250"/>
              <a:ext cx="106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1"/>
                  </a:solidFill>
                  <a:latin typeface="Lato"/>
                  <a:ea typeface="Lato"/>
                  <a:cs typeface="Lato"/>
                  <a:sym typeface="Lato"/>
                </a:rPr>
                <a:t>College Counseling </a:t>
              </a:r>
              <a:endParaRPr b="1" sz="1300">
                <a:solidFill>
                  <a:schemeClr val="lt1"/>
                </a:solidFill>
                <a:latin typeface="Lato"/>
                <a:ea typeface="Lato"/>
                <a:cs typeface="Lato"/>
                <a:sym typeface="Lato"/>
              </a:endParaRPr>
            </a:p>
          </p:txBody>
        </p:sp>
      </p:grpSp>
      <p:cxnSp>
        <p:nvCxnSpPr>
          <p:cNvPr id="240" name="Google Shape;240;p34"/>
          <p:cNvCxnSpPr/>
          <p:nvPr/>
        </p:nvCxnSpPr>
        <p:spPr>
          <a:xfrm flipH="1">
            <a:off x="2901725" y="1753025"/>
            <a:ext cx="1341900" cy="684000"/>
          </a:xfrm>
          <a:prstGeom prst="straightConnector1">
            <a:avLst/>
          </a:prstGeom>
          <a:noFill/>
          <a:ln cap="flat" cmpd="sng" w="9525">
            <a:solidFill>
              <a:schemeClr val="dk2"/>
            </a:solidFill>
            <a:prstDash val="solid"/>
            <a:round/>
            <a:headEnd len="med" w="med" type="stealth"/>
            <a:tailEnd len="med" w="med" type="none"/>
          </a:ln>
        </p:spPr>
      </p:cxnSp>
      <p:cxnSp>
        <p:nvCxnSpPr>
          <p:cNvPr id="241" name="Google Shape;241;p34"/>
          <p:cNvCxnSpPr/>
          <p:nvPr/>
        </p:nvCxnSpPr>
        <p:spPr>
          <a:xfrm rot="10800000">
            <a:off x="2954350" y="3489425"/>
            <a:ext cx="1341900" cy="684000"/>
          </a:xfrm>
          <a:prstGeom prst="straightConnector1">
            <a:avLst/>
          </a:prstGeom>
          <a:noFill/>
          <a:ln cap="flat" cmpd="sng" w="9525">
            <a:solidFill>
              <a:schemeClr val="dk2"/>
            </a:solidFill>
            <a:prstDash val="solid"/>
            <a:round/>
            <a:headEnd len="med" w="med" type="stealth"/>
            <a:tailEnd len="med" w="med" type="none"/>
          </a:ln>
        </p:spPr>
      </p:cxnSp>
      <p:cxnSp>
        <p:nvCxnSpPr>
          <p:cNvPr id="242" name="Google Shape;242;p34"/>
          <p:cNvCxnSpPr/>
          <p:nvPr/>
        </p:nvCxnSpPr>
        <p:spPr>
          <a:xfrm flipH="1">
            <a:off x="3033425" y="2259450"/>
            <a:ext cx="1302300" cy="480300"/>
          </a:xfrm>
          <a:prstGeom prst="straightConnector1">
            <a:avLst/>
          </a:prstGeom>
          <a:noFill/>
          <a:ln cap="flat" cmpd="sng" w="9525">
            <a:solidFill>
              <a:schemeClr val="dk2"/>
            </a:solidFill>
            <a:prstDash val="solid"/>
            <a:round/>
            <a:headEnd len="med" w="med" type="stealth"/>
            <a:tailEnd len="med" w="med" type="none"/>
          </a:ln>
        </p:spPr>
      </p:cxnSp>
      <p:cxnSp>
        <p:nvCxnSpPr>
          <p:cNvPr id="243" name="Google Shape;243;p34"/>
          <p:cNvCxnSpPr/>
          <p:nvPr/>
        </p:nvCxnSpPr>
        <p:spPr>
          <a:xfrm rot="10800000">
            <a:off x="3033600" y="3127725"/>
            <a:ext cx="1249500" cy="420900"/>
          </a:xfrm>
          <a:prstGeom prst="straightConnector1">
            <a:avLst/>
          </a:prstGeom>
          <a:noFill/>
          <a:ln cap="flat" cmpd="sng" w="9525">
            <a:solidFill>
              <a:schemeClr val="dk2"/>
            </a:solidFill>
            <a:prstDash val="solid"/>
            <a:round/>
            <a:headEnd len="med" w="med" type="stealth"/>
            <a:tailEnd len="med" w="med" type="none"/>
          </a:ln>
        </p:spPr>
      </p:cxnSp>
      <p:cxnSp>
        <p:nvCxnSpPr>
          <p:cNvPr id="244" name="Google Shape;244;p34"/>
          <p:cNvCxnSpPr/>
          <p:nvPr/>
        </p:nvCxnSpPr>
        <p:spPr>
          <a:xfrm rot="10800000">
            <a:off x="3046775" y="2927163"/>
            <a:ext cx="1275900" cy="13200"/>
          </a:xfrm>
          <a:prstGeom prst="straightConnector1">
            <a:avLst/>
          </a:prstGeom>
          <a:noFill/>
          <a:ln cap="flat" cmpd="sng" w="9525">
            <a:solidFill>
              <a:schemeClr val="dk2"/>
            </a:solidFill>
            <a:prstDash val="solid"/>
            <a:round/>
            <a:headEnd len="med" w="med" type="triangle"/>
            <a:tailEnd len="med" w="med" type="none"/>
          </a:ln>
        </p:spPr>
      </p:cxnSp>
      <p:sp>
        <p:nvSpPr>
          <p:cNvPr id="245" name="Google Shape;245;p34"/>
          <p:cNvSpPr/>
          <p:nvPr/>
        </p:nvSpPr>
        <p:spPr>
          <a:xfrm>
            <a:off x="4840000" y="1321975"/>
            <a:ext cx="3683400" cy="3341400"/>
          </a:xfrm>
          <a:prstGeom prst="rect">
            <a:avLst/>
          </a:prstGeom>
          <a:solidFill>
            <a:srgbClr val="E6B8AF"/>
          </a:solidFill>
          <a:ln cap="flat" cmpd="sng" w="9525">
            <a:solidFill>
              <a:srgbClr val="D9D2E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 name="Google Shape;246;p34"/>
          <p:cNvSpPr txBox="1"/>
          <p:nvPr/>
        </p:nvSpPr>
        <p:spPr>
          <a:xfrm>
            <a:off x="5767450" y="2718225"/>
            <a:ext cx="1828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1"/>
                </a:solidFill>
                <a:latin typeface="Lato"/>
                <a:ea typeface="Lato"/>
                <a:cs typeface="Lato"/>
                <a:sym typeface="Lato"/>
              </a:rPr>
              <a:t>Universities</a:t>
            </a:r>
            <a:endParaRPr b="1" sz="1600">
              <a:solidFill>
                <a:schemeClr val="accen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is siloed…</a:t>
            </a:r>
            <a:endParaRPr/>
          </a:p>
        </p:txBody>
      </p:sp>
      <p:grpSp>
        <p:nvGrpSpPr>
          <p:cNvPr id="252" name="Google Shape;252;p35"/>
          <p:cNvGrpSpPr/>
          <p:nvPr/>
        </p:nvGrpSpPr>
        <p:grpSpPr>
          <a:xfrm>
            <a:off x="1286725" y="2282325"/>
            <a:ext cx="1670700" cy="1052400"/>
            <a:chOff x="1394400" y="2183675"/>
            <a:chExt cx="1670700" cy="1052400"/>
          </a:xfrm>
        </p:grpSpPr>
        <p:sp>
          <p:nvSpPr>
            <p:cNvPr id="253" name="Google Shape;253;p35"/>
            <p:cNvSpPr/>
            <p:nvPr/>
          </p:nvSpPr>
          <p:spPr>
            <a:xfrm>
              <a:off x="1394400" y="2183675"/>
              <a:ext cx="1670700" cy="1052400"/>
            </a:xfrm>
            <a:prstGeom prst="can">
              <a:avLst>
                <a:gd fmla="val 25000" name="adj"/>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 name="Google Shape;254;p35"/>
            <p:cNvSpPr txBox="1"/>
            <p:nvPr/>
          </p:nvSpPr>
          <p:spPr>
            <a:xfrm>
              <a:off x="1696950" y="2529175"/>
              <a:ext cx="106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accent1"/>
                  </a:solidFill>
                  <a:latin typeface="Lato"/>
                  <a:ea typeface="Lato"/>
                  <a:cs typeface="Lato"/>
                  <a:sym typeface="Lato"/>
                </a:rPr>
                <a:t>Admission Office</a:t>
              </a:r>
              <a:endParaRPr b="1" sz="1300">
                <a:solidFill>
                  <a:schemeClr val="accent1"/>
                </a:solidFill>
                <a:latin typeface="Lato"/>
                <a:ea typeface="Lato"/>
                <a:cs typeface="Lato"/>
                <a:sym typeface="Lato"/>
              </a:endParaRPr>
            </a:p>
          </p:txBody>
        </p:sp>
      </p:grpSp>
      <p:grpSp>
        <p:nvGrpSpPr>
          <p:cNvPr id="255" name="Google Shape;255;p35"/>
          <p:cNvGrpSpPr/>
          <p:nvPr/>
        </p:nvGrpSpPr>
        <p:grpSpPr>
          <a:xfrm>
            <a:off x="5943400" y="2282325"/>
            <a:ext cx="1670700" cy="1052400"/>
            <a:chOff x="6243050" y="1933750"/>
            <a:chExt cx="1670700" cy="1052400"/>
          </a:xfrm>
        </p:grpSpPr>
        <p:sp>
          <p:nvSpPr>
            <p:cNvPr id="256" name="Google Shape;256;p35"/>
            <p:cNvSpPr/>
            <p:nvPr/>
          </p:nvSpPr>
          <p:spPr>
            <a:xfrm>
              <a:off x="6243050" y="1933750"/>
              <a:ext cx="1670700" cy="1052400"/>
            </a:xfrm>
            <a:prstGeom prst="can">
              <a:avLst>
                <a:gd fmla="val 25000" name="adj"/>
              </a:avLst>
            </a:prstGeom>
            <a:solidFill>
              <a:srgbClr val="4A86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 name="Google Shape;257;p35"/>
            <p:cNvSpPr txBox="1"/>
            <p:nvPr/>
          </p:nvSpPr>
          <p:spPr>
            <a:xfrm>
              <a:off x="6545600" y="2279250"/>
              <a:ext cx="106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1"/>
                  </a:solidFill>
                  <a:latin typeface="Lato"/>
                  <a:ea typeface="Lato"/>
                  <a:cs typeface="Lato"/>
                  <a:sym typeface="Lato"/>
                </a:rPr>
                <a:t>College Counseling </a:t>
              </a:r>
              <a:endParaRPr b="1" sz="1300">
                <a:solidFill>
                  <a:schemeClr val="lt1"/>
                </a:solidFill>
                <a:latin typeface="Lato"/>
                <a:ea typeface="Lato"/>
                <a:cs typeface="Lato"/>
                <a:sym typeface="Lato"/>
              </a:endParaRPr>
            </a:p>
          </p:txBody>
        </p:sp>
      </p:grpSp>
      <p:pic>
        <p:nvPicPr>
          <p:cNvPr id="258" name="Google Shape;258;p35"/>
          <p:cNvPicPr preferRelativeResize="0"/>
          <p:nvPr/>
        </p:nvPicPr>
        <p:blipFill>
          <a:blip r:embed="rId3">
            <a:alphaModFix/>
          </a:blip>
          <a:stretch>
            <a:fillRect/>
          </a:stretch>
        </p:blipFill>
        <p:spPr>
          <a:xfrm>
            <a:off x="3275338" y="2492825"/>
            <a:ext cx="2350158" cy="1760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 can be merged with a relational DB!</a:t>
            </a:r>
            <a:endParaRPr/>
          </a:p>
        </p:txBody>
      </p:sp>
      <p:grpSp>
        <p:nvGrpSpPr>
          <p:cNvPr id="264" name="Google Shape;264;p36"/>
          <p:cNvGrpSpPr/>
          <p:nvPr/>
        </p:nvGrpSpPr>
        <p:grpSpPr>
          <a:xfrm>
            <a:off x="1286725" y="2282325"/>
            <a:ext cx="1670700" cy="1052400"/>
            <a:chOff x="1394400" y="2183675"/>
            <a:chExt cx="1670700" cy="1052400"/>
          </a:xfrm>
        </p:grpSpPr>
        <p:sp>
          <p:nvSpPr>
            <p:cNvPr id="265" name="Google Shape;265;p36"/>
            <p:cNvSpPr/>
            <p:nvPr/>
          </p:nvSpPr>
          <p:spPr>
            <a:xfrm>
              <a:off x="1394400" y="2183675"/>
              <a:ext cx="1670700" cy="1052400"/>
            </a:xfrm>
            <a:prstGeom prst="can">
              <a:avLst>
                <a:gd fmla="val 25000" name="adj"/>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 name="Google Shape;266;p36"/>
            <p:cNvSpPr txBox="1"/>
            <p:nvPr/>
          </p:nvSpPr>
          <p:spPr>
            <a:xfrm>
              <a:off x="1696950" y="2529175"/>
              <a:ext cx="106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accent1"/>
                  </a:solidFill>
                  <a:latin typeface="Lato"/>
                  <a:ea typeface="Lato"/>
                  <a:cs typeface="Lato"/>
                  <a:sym typeface="Lato"/>
                </a:rPr>
                <a:t>Admission Office</a:t>
              </a:r>
              <a:endParaRPr b="1" sz="1300">
                <a:solidFill>
                  <a:schemeClr val="accent1"/>
                </a:solidFill>
                <a:latin typeface="Lato"/>
                <a:ea typeface="Lato"/>
                <a:cs typeface="Lato"/>
                <a:sym typeface="Lato"/>
              </a:endParaRPr>
            </a:p>
          </p:txBody>
        </p:sp>
      </p:grpSp>
      <p:grpSp>
        <p:nvGrpSpPr>
          <p:cNvPr id="267" name="Google Shape;267;p36"/>
          <p:cNvGrpSpPr/>
          <p:nvPr/>
        </p:nvGrpSpPr>
        <p:grpSpPr>
          <a:xfrm>
            <a:off x="5943400" y="2282325"/>
            <a:ext cx="1670700" cy="1052400"/>
            <a:chOff x="6243050" y="1933750"/>
            <a:chExt cx="1670700" cy="1052400"/>
          </a:xfrm>
        </p:grpSpPr>
        <p:sp>
          <p:nvSpPr>
            <p:cNvPr id="268" name="Google Shape;268;p36"/>
            <p:cNvSpPr/>
            <p:nvPr/>
          </p:nvSpPr>
          <p:spPr>
            <a:xfrm>
              <a:off x="6243050" y="1933750"/>
              <a:ext cx="1670700" cy="1052400"/>
            </a:xfrm>
            <a:prstGeom prst="can">
              <a:avLst>
                <a:gd fmla="val 25000" name="adj"/>
              </a:avLst>
            </a:prstGeom>
            <a:solidFill>
              <a:srgbClr val="4A86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 name="Google Shape;269;p36"/>
            <p:cNvSpPr txBox="1"/>
            <p:nvPr/>
          </p:nvSpPr>
          <p:spPr>
            <a:xfrm>
              <a:off x="6545600" y="2279250"/>
              <a:ext cx="106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1"/>
                  </a:solidFill>
                  <a:latin typeface="Lato"/>
                  <a:ea typeface="Lato"/>
                  <a:cs typeface="Lato"/>
                  <a:sym typeface="Lato"/>
                </a:rPr>
                <a:t>College Counseling </a:t>
              </a:r>
              <a:endParaRPr b="1" sz="1300">
                <a:solidFill>
                  <a:schemeClr val="lt1"/>
                </a:solidFill>
                <a:latin typeface="Lato"/>
                <a:ea typeface="Lato"/>
                <a:cs typeface="Lato"/>
                <a:sym typeface="Lato"/>
              </a:endParaRPr>
            </a:p>
          </p:txBody>
        </p:sp>
      </p:grpSp>
      <p:grpSp>
        <p:nvGrpSpPr>
          <p:cNvPr id="270" name="Google Shape;270;p36"/>
          <p:cNvGrpSpPr/>
          <p:nvPr/>
        </p:nvGrpSpPr>
        <p:grpSpPr>
          <a:xfrm>
            <a:off x="3282843" y="1933712"/>
            <a:ext cx="2335137" cy="1907370"/>
            <a:chOff x="1394400" y="2183675"/>
            <a:chExt cx="1670700" cy="1052400"/>
          </a:xfrm>
        </p:grpSpPr>
        <p:sp>
          <p:nvSpPr>
            <p:cNvPr id="271" name="Google Shape;271;p36"/>
            <p:cNvSpPr/>
            <p:nvPr/>
          </p:nvSpPr>
          <p:spPr>
            <a:xfrm>
              <a:off x="1394400" y="2183675"/>
              <a:ext cx="1670700" cy="1052400"/>
            </a:xfrm>
            <a:prstGeom prst="can">
              <a:avLst>
                <a:gd fmla="val 25000" name="adj"/>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 name="Google Shape;272;p36"/>
            <p:cNvSpPr txBox="1"/>
            <p:nvPr/>
          </p:nvSpPr>
          <p:spPr>
            <a:xfrm>
              <a:off x="1696950" y="2529175"/>
              <a:ext cx="1065600" cy="212400"/>
            </a:xfrm>
            <a:prstGeom prst="rect">
              <a:avLst/>
            </a:prstGeom>
            <a:solidFill>
              <a:srgbClr val="FF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2"/>
                  </a:solidFill>
                  <a:latin typeface="Lato"/>
                  <a:ea typeface="Lato"/>
                  <a:cs typeface="Lato"/>
                  <a:sym typeface="Lato"/>
                </a:rPr>
                <a:t>Students</a:t>
              </a:r>
              <a:endParaRPr b="1" sz="1300">
                <a:solidFill>
                  <a:schemeClr val="dk2"/>
                </a:solidFill>
                <a:latin typeface="Lato"/>
                <a:ea typeface="Lato"/>
                <a:cs typeface="Lato"/>
                <a:sym typeface="La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753100" y="1460175"/>
            <a:ext cx="7355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Lato"/>
                <a:ea typeface="Lato"/>
                <a:cs typeface="Lato"/>
                <a:sym typeface="Lato"/>
              </a:rPr>
              <a:t>Academy X seeks to analyze student outcomes using data from Admissions and College Counseling Offices. However, the data is siloed in separate spreadsheets.</a:t>
            </a:r>
            <a:endParaRPr sz="1600">
              <a:solidFill>
                <a:schemeClr val="accent1"/>
              </a:solidFill>
              <a:latin typeface="Lato"/>
              <a:ea typeface="Lato"/>
              <a:cs typeface="Lato"/>
              <a:sym typeface="Lato"/>
            </a:endParaRPr>
          </a:p>
        </p:txBody>
      </p:sp>
      <p:sp>
        <p:nvSpPr>
          <p:cNvPr id="98" name="Google Shape;98;p15"/>
          <p:cNvSpPr txBox="1"/>
          <p:nvPr>
            <p:ph type="title"/>
          </p:nvPr>
        </p:nvSpPr>
        <p:spPr>
          <a:xfrm>
            <a:off x="578850" y="542525"/>
            <a:ext cx="7839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Problem</a:t>
            </a:r>
            <a:endParaRPr/>
          </a:p>
        </p:txBody>
      </p:sp>
      <p:pic>
        <p:nvPicPr>
          <p:cNvPr id="99" name="Google Shape;99;p15"/>
          <p:cNvPicPr preferRelativeResize="0"/>
          <p:nvPr/>
        </p:nvPicPr>
        <p:blipFill>
          <a:blip r:embed="rId3">
            <a:alphaModFix/>
          </a:blip>
          <a:stretch>
            <a:fillRect/>
          </a:stretch>
        </p:blipFill>
        <p:spPr>
          <a:xfrm>
            <a:off x="753100" y="2269498"/>
            <a:ext cx="2043649" cy="2078362"/>
          </a:xfrm>
          <a:prstGeom prst="rect">
            <a:avLst/>
          </a:prstGeom>
          <a:noFill/>
          <a:ln>
            <a:noFill/>
          </a:ln>
        </p:spPr>
      </p:pic>
      <p:sp>
        <p:nvSpPr>
          <p:cNvPr id="100" name="Google Shape;100;p15"/>
          <p:cNvSpPr txBox="1"/>
          <p:nvPr/>
        </p:nvSpPr>
        <p:spPr>
          <a:xfrm>
            <a:off x="2796750" y="2269500"/>
            <a:ext cx="53115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What challenges arise when integrating data from both offices?</a:t>
            </a:r>
            <a:endParaRPr sz="1600">
              <a:solidFill>
                <a:schemeClr val="accent1"/>
              </a:solidFill>
              <a:latin typeface="Lato"/>
              <a:ea typeface="Lato"/>
              <a:cs typeface="Lato"/>
              <a:sym typeface="Lato"/>
            </a:endParaRPr>
          </a:p>
          <a:p>
            <a:pPr indent="0" lvl="0" marL="0" rtl="0" algn="l">
              <a:spcBef>
                <a:spcPts val="0"/>
              </a:spcBef>
              <a:spcAft>
                <a:spcPts val="0"/>
              </a:spcAft>
              <a:buNone/>
            </a:pPr>
            <a:r>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How can a relational database deliver high-value insights through queries and visuals?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t>Database</a:t>
            </a:r>
            <a:r>
              <a:rPr lang="en" sz="3800"/>
              <a:t> overview</a:t>
            </a:r>
            <a:endParaRPr sz="3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 (Relationships)</a:t>
            </a:r>
            <a:endParaRPr/>
          </a:p>
        </p:txBody>
      </p:sp>
      <p:pic>
        <p:nvPicPr>
          <p:cNvPr id="111" name="Google Shape;111;p17"/>
          <p:cNvPicPr preferRelativeResize="0"/>
          <p:nvPr/>
        </p:nvPicPr>
        <p:blipFill>
          <a:blip r:embed="rId3">
            <a:alphaModFix/>
          </a:blip>
          <a:stretch>
            <a:fillRect/>
          </a:stretch>
        </p:blipFill>
        <p:spPr>
          <a:xfrm>
            <a:off x="1941788" y="1279950"/>
            <a:ext cx="6072766" cy="376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STUDENT provides links to all tables</a:t>
            </a:r>
            <a:endParaRPr/>
          </a:p>
        </p:txBody>
      </p:sp>
      <p:pic>
        <p:nvPicPr>
          <p:cNvPr id="117" name="Google Shape;117;p18"/>
          <p:cNvPicPr preferRelativeResize="0"/>
          <p:nvPr/>
        </p:nvPicPr>
        <p:blipFill>
          <a:blip r:embed="rId3">
            <a:alphaModFix/>
          </a:blip>
          <a:stretch>
            <a:fillRect/>
          </a:stretch>
        </p:blipFill>
        <p:spPr>
          <a:xfrm>
            <a:off x="1920488" y="1179550"/>
            <a:ext cx="5303034" cy="376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t>Challenges</a:t>
            </a:r>
            <a:r>
              <a:rPr lang="en" sz="3800"/>
              <a:t> During Integration</a:t>
            </a:r>
            <a:endParaRPr sz="3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Student_name as Primary Key</a:t>
            </a:r>
            <a:endParaRPr/>
          </a:p>
        </p:txBody>
      </p:sp>
      <p:sp>
        <p:nvSpPr>
          <p:cNvPr id="128" name="Google Shape;128;p20"/>
          <p:cNvSpPr txBox="1"/>
          <p:nvPr/>
        </p:nvSpPr>
        <p:spPr>
          <a:xfrm>
            <a:off x="729450" y="1460175"/>
            <a:ext cx="36771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accent1"/>
                </a:solidFill>
                <a:latin typeface="Lato"/>
                <a:ea typeface="Lato"/>
                <a:cs typeface="Lato"/>
                <a:sym typeface="Lato"/>
              </a:rPr>
              <a:t>Challenge</a:t>
            </a:r>
            <a:endParaRPr b="1" sz="1600" u="sng">
              <a:solidFill>
                <a:schemeClr val="accent1"/>
              </a:solidFill>
              <a:latin typeface="Lato"/>
              <a:ea typeface="Lato"/>
              <a:cs typeface="Lato"/>
              <a:sym typeface="Lato"/>
            </a:endParaRPr>
          </a:p>
          <a:p>
            <a:pPr indent="0" lvl="0" marL="0" rtl="0" algn="l">
              <a:spcBef>
                <a:spcPts val="0"/>
              </a:spcBef>
              <a:spcAft>
                <a:spcPts val="0"/>
              </a:spcAft>
              <a:buNone/>
            </a:pPr>
            <a:r>
              <a:rPr lang="en" sz="1600">
                <a:solidFill>
                  <a:schemeClr val="accent1"/>
                </a:solidFill>
                <a:latin typeface="Lato"/>
                <a:ea typeface="Lato"/>
                <a:cs typeface="Lato"/>
                <a:sym typeface="Lato"/>
              </a:rPr>
              <a:t>Manually entered student names lack consistency</a:t>
            </a:r>
            <a:endParaRPr sz="1600">
              <a:solidFill>
                <a:schemeClr val="accent1"/>
              </a:solidFill>
              <a:latin typeface="Lato"/>
              <a:ea typeface="Lato"/>
              <a:cs typeface="Lato"/>
              <a:sym typeface="Lato"/>
            </a:endParaRPr>
          </a:p>
          <a:p>
            <a:pPr indent="0" lvl="0" marL="0" rtl="0" algn="l">
              <a:spcBef>
                <a:spcPts val="0"/>
              </a:spcBef>
              <a:spcAft>
                <a:spcPts val="0"/>
              </a:spcAft>
              <a:buNone/>
            </a:pPr>
            <a:r>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Use of nicknames vs. legal names.</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Alumni who change their maiden name.</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Typos or formatting differences</a:t>
            </a:r>
            <a:endParaRPr sz="1600">
              <a:solidFill>
                <a:schemeClr val="accent1"/>
              </a:solidFill>
              <a:latin typeface="Lato"/>
              <a:ea typeface="Lato"/>
              <a:cs typeface="Lato"/>
              <a:sym typeface="Lato"/>
            </a:endParaRPr>
          </a:p>
        </p:txBody>
      </p:sp>
      <p:pic>
        <p:nvPicPr>
          <p:cNvPr id="129" name="Google Shape;129;p20"/>
          <p:cNvPicPr preferRelativeResize="0"/>
          <p:nvPr/>
        </p:nvPicPr>
        <p:blipFill>
          <a:blip r:embed="rId3">
            <a:alphaModFix/>
          </a:blip>
          <a:stretch>
            <a:fillRect/>
          </a:stretch>
        </p:blipFill>
        <p:spPr>
          <a:xfrm>
            <a:off x="2319338" y="3759975"/>
            <a:ext cx="4505325" cy="904875"/>
          </a:xfrm>
          <a:prstGeom prst="rect">
            <a:avLst/>
          </a:prstGeom>
          <a:noFill/>
          <a:ln>
            <a:noFill/>
          </a:ln>
        </p:spPr>
      </p:pic>
      <p:sp>
        <p:nvSpPr>
          <p:cNvPr id="130" name="Google Shape;130;p20"/>
          <p:cNvSpPr txBox="1"/>
          <p:nvPr/>
        </p:nvSpPr>
        <p:spPr>
          <a:xfrm>
            <a:off x="4572000" y="1474325"/>
            <a:ext cx="3759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accent1"/>
                </a:solidFill>
                <a:latin typeface="Lato"/>
                <a:ea typeface="Lato"/>
                <a:cs typeface="Lato"/>
                <a:sym typeface="Lato"/>
              </a:rPr>
              <a:t>Best practice</a:t>
            </a:r>
            <a:endParaRPr sz="1600">
              <a:solidFill>
                <a:schemeClr val="accent1"/>
              </a:solidFill>
              <a:latin typeface="Lato"/>
              <a:ea typeface="Lato"/>
              <a:cs typeface="Lato"/>
              <a:sym typeface="Lato"/>
            </a:endParaRPr>
          </a:p>
          <a:p>
            <a:pPr indent="0" lvl="0" marL="0" rtl="0" algn="l">
              <a:spcBef>
                <a:spcPts val="0"/>
              </a:spcBef>
              <a:spcAft>
                <a:spcPts val="0"/>
              </a:spcAft>
              <a:buNone/>
            </a:pPr>
            <a:r>
              <a:rPr lang="en" sz="1600">
                <a:solidFill>
                  <a:schemeClr val="accent1"/>
                </a:solidFill>
                <a:latin typeface="Lato"/>
                <a:ea typeface="Lato"/>
                <a:cs typeface="Lato"/>
                <a:sym typeface="Lato"/>
              </a:rPr>
              <a:t>Primary keys should:</a:t>
            </a:r>
            <a:endParaRPr sz="1600">
              <a:solidFill>
                <a:schemeClr val="accent1"/>
              </a:solidFill>
              <a:latin typeface="Lato"/>
              <a:ea typeface="Lato"/>
              <a:cs typeface="Lato"/>
              <a:sym typeface="Lato"/>
            </a:endParaRPr>
          </a:p>
          <a:p>
            <a:pPr indent="0" lvl="0" marL="0" rtl="0" algn="l">
              <a:spcBef>
                <a:spcPts val="0"/>
              </a:spcBef>
              <a:spcAft>
                <a:spcPts val="0"/>
              </a:spcAft>
              <a:buNone/>
            </a:pPr>
            <a:r>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Be unique integers</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Avoid ambiguous identifiers like names</a:t>
            </a:r>
            <a:endParaRPr sz="16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nvSpPr>
        <p:spPr>
          <a:xfrm>
            <a:off x="659600" y="1446000"/>
            <a:ext cx="8484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accent1"/>
                </a:solidFill>
                <a:latin typeface="Lato"/>
                <a:ea typeface="Lato"/>
                <a:cs typeface="Lato"/>
                <a:sym typeface="Lato"/>
              </a:rPr>
              <a:t>Solution</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AutoNum type="arabicPeriod"/>
            </a:pPr>
            <a:r>
              <a:rPr lang="en" sz="1600">
                <a:solidFill>
                  <a:schemeClr val="accent1"/>
                </a:solidFill>
                <a:latin typeface="Lato"/>
                <a:ea typeface="Lato"/>
                <a:cs typeface="Lato"/>
                <a:sym typeface="Lato"/>
              </a:rPr>
              <a:t>Generate integer primary keys for sileod tables</a:t>
            </a:r>
            <a:endParaRPr sz="1600">
              <a:solidFill>
                <a:schemeClr val="accent1"/>
              </a:solidFill>
              <a:latin typeface="Lato"/>
              <a:ea typeface="Lato"/>
              <a:cs typeface="Lato"/>
              <a:sym typeface="Lato"/>
            </a:endParaRPr>
          </a:p>
          <a:p>
            <a:pPr indent="0" lvl="0" marL="457200" rtl="0" algn="l">
              <a:spcBef>
                <a:spcPts val="0"/>
              </a:spcBef>
              <a:spcAft>
                <a:spcPts val="0"/>
              </a:spcAft>
              <a:buNone/>
            </a:pPr>
            <a:r>
              <a:t/>
            </a:r>
            <a:endParaRPr i="1" sz="1600">
              <a:solidFill>
                <a:schemeClr val="accent1"/>
              </a:solidFill>
              <a:latin typeface="Lato"/>
              <a:ea typeface="Lato"/>
              <a:cs typeface="Lato"/>
              <a:sym typeface="Lato"/>
            </a:endParaRPr>
          </a:p>
        </p:txBody>
      </p:sp>
      <p:sp>
        <p:nvSpPr>
          <p:cNvPr id="136" name="Google Shape;136;p21"/>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Student_name as Primary Key</a:t>
            </a:r>
            <a:endParaRPr/>
          </a:p>
        </p:txBody>
      </p:sp>
      <p:pic>
        <p:nvPicPr>
          <p:cNvPr id="137" name="Google Shape;137;p21"/>
          <p:cNvPicPr preferRelativeResize="0"/>
          <p:nvPr/>
        </p:nvPicPr>
        <p:blipFill>
          <a:blip r:embed="rId3">
            <a:alphaModFix/>
          </a:blip>
          <a:stretch>
            <a:fillRect/>
          </a:stretch>
        </p:blipFill>
        <p:spPr>
          <a:xfrm>
            <a:off x="1914900" y="3598875"/>
            <a:ext cx="4555975" cy="1335250"/>
          </a:xfrm>
          <a:prstGeom prst="rect">
            <a:avLst/>
          </a:prstGeom>
          <a:noFill/>
          <a:ln>
            <a:noFill/>
          </a:ln>
        </p:spPr>
      </p:pic>
      <p:pic>
        <p:nvPicPr>
          <p:cNvPr id="138" name="Google Shape;138;p21"/>
          <p:cNvPicPr preferRelativeResize="0"/>
          <p:nvPr/>
        </p:nvPicPr>
        <p:blipFill>
          <a:blip r:embed="rId4">
            <a:alphaModFix/>
          </a:blip>
          <a:stretch>
            <a:fillRect/>
          </a:stretch>
        </p:blipFill>
        <p:spPr>
          <a:xfrm>
            <a:off x="2673125" y="2139425"/>
            <a:ext cx="3797750" cy="1335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