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81e92c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81e92c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is the key link between the siloed offices (and in literature is often referred to as a </a:t>
            </a:r>
            <a:r>
              <a:rPr i="1" lang="en"/>
              <a:t>Junction Table</a:t>
            </a:r>
            <a:r>
              <a:rPr lang="en"/>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22289ec0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22289ec0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22289ec0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22289ec0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initial phase of this project involved attempting to merge the real databases from Academy X’s Admission and College Offices.  A significant issue encountered during this process was that both offices used student_name as a primary key in their spreadsheets.  Neither office followed consistent criteria for formatting names, resulting in mismatches between ADMISSION.student_name and COLLEGE.student_name.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86f35f3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86f35f3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a:p>
            <a:pPr indent="-298450" lvl="0" marL="457200" rtl="0" algn="l">
              <a:spcBef>
                <a:spcPts val="0"/>
              </a:spcBef>
              <a:spcAft>
                <a:spcPts val="0"/>
              </a:spcAft>
              <a:buSzPts val="1100"/>
              <a:buAutoNum type="arabicPeriod"/>
            </a:pPr>
            <a:r>
              <a:rPr lang="en"/>
              <a:t>Assign integer primary key to COLLEGE OFFICE data ADMISSION OFFICE data</a:t>
            </a:r>
            <a:endParaRPr/>
          </a:p>
          <a:p>
            <a:pPr indent="-298450" lvl="0" marL="457200" rtl="0" algn="l">
              <a:spcBef>
                <a:spcPts val="0"/>
              </a:spcBef>
              <a:spcAft>
                <a:spcPts val="0"/>
              </a:spcAft>
              <a:buSzPts val="1100"/>
              <a:buAutoNum type="arabicPeriod"/>
            </a:pPr>
            <a:r>
              <a:rPr lang="en">
                <a:solidFill>
                  <a:schemeClr val="dk1"/>
                </a:solidFill>
              </a:rPr>
              <a:t>Validate data: t</a:t>
            </a:r>
            <a:r>
              <a:rPr lang="en">
                <a:solidFill>
                  <a:schemeClr val="dk1"/>
                </a:solidFill>
              </a:rPr>
              <a:t>ry to match by first_name + last_name (accounted for 90% of 536 students).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 additional identifying data to validate remaining unmatched ids (ex: email, grad year, demographics)</a:t>
            </a:r>
            <a:endParaRPr>
              <a:solidFill>
                <a:schemeClr val="dk1"/>
              </a:solidFill>
            </a:endParaRPr>
          </a:p>
          <a:p>
            <a:pPr indent="-298450" lvl="0" marL="457200" rtl="0" algn="l">
              <a:spcBef>
                <a:spcPts val="0"/>
              </a:spcBef>
              <a:spcAft>
                <a:spcPts val="0"/>
              </a:spcAft>
              <a:buSzPts val="1100"/>
              <a:buAutoNum type="arabicPeriod"/>
            </a:pPr>
            <a:r>
              <a:rPr lang="en"/>
              <a:t>Store student_id, college_id, admission_id in Junction Table to link the siloed tables together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real-life, both offices retained additional data fields that could be used to validate and reconcile unmatched records, such as:</a:t>
            </a:r>
            <a:endParaRPr/>
          </a:p>
          <a:p>
            <a:pPr indent="-298450" lvl="0" marL="457200" rtl="0" algn="l">
              <a:spcBef>
                <a:spcPts val="0"/>
              </a:spcBef>
              <a:spcAft>
                <a:spcPts val="0"/>
              </a:spcAft>
              <a:buSzPts val="1100"/>
              <a:buChar char="●"/>
            </a:pPr>
            <a:r>
              <a:rPr lang="en"/>
              <a:t>Email address</a:t>
            </a:r>
            <a:endParaRPr/>
          </a:p>
          <a:p>
            <a:pPr indent="-298450" lvl="0" marL="457200" rtl="0" algn="l">
              <a:spcBef>
                <a:spcPts val="0"/>
              </a:spcBef>
              <a:spcAft>
                <a:spcPts val="0"/>
              </a:spcAft>
              <a:buSzPts val="1100"/>
              <a:buChar char="●"/>
            </a:pPr>
            <a:r>
              <a:rPr lang="en"/>
              <a:t>Graduation year</a:t>
            </a:r>
            <a:endParaRPr/>
          </a:p>
          <a:p>
            <a:pPr indent="-298450" lvl="0" marL="457200" rtl="0" algn="l">
              <a:spcBef>
                <a:spcPts val="0"/>
              </a:spcBef>
              <a:spcAft>
                <a:spcPts val="0"/>
              </a:spcAft>
              <a:buSzPts val="1100"/>
              <a:buChar char="●"/>
            </a:pPr>
            <a:r>
              <a:rPr lang="en"/>
              <a:t>Demographics (gender, race/ethnicity, financial aid status)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While we ultimately generated our data for privacy reasons, this issue underscores an important best practice in database design: the use of integer-based primary keys to uniquely identify records. To address similar real-life challenges, leveraging secondary fields for data validation (ie, email and graduation year) is a practical workaround to improve data integrity and ensure successful integration across systems.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86f35f3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86f35f3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a:p>
            <a:pPr indent="-298450" lvl="0" marL="457200" rtl="0" algn="l">
              <a:spcBef>
                <a:spcPts val="0"/>
              </a:spcBef>
              <a:spcAft>
                <a:spcPts val="0"/>
              </a:spcAft>
              <a:buSzPts val="1100"/>
              <a:buAutoNum type="arabicPeriod"/>
            </a:pPr>
            <a:r>
              <a:rPr lang="en"/>
              <a:t>Assign integer primary key to COLLEGE OFFICE data ADMISSION OFFICE data</a:t>
            </a:r>
            <a:endParaRPr/>
          </a:p>
          <a:p>
            <a:pPr indent="-298450" lvl="0" marL="457200" rtl="0" algn="l">
              <a:spcBef>
                <a:spcPts val="0"/>
              </a:spcBef>
              <a:spcAft>
                <a:spcPts val="0"/>
              </a:spcAft>
              <a:buSzPts val="1100"/>
              <a:buAutoNum type="arabicPeriod"/>
            </a:pPr>
            <a:r>
              <a:rPr lang="en">
                <a:solidFill>
                  <a:schemeClr val="dk1"/>
                </a:solidFill>
              </a:rPr>
              <a:t>Validate data: try to match by first_name + last_name (accounted for 90% of 536 students).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 additional identifying data to validate remaining unmatched ids (ex: email, grad year, demographics)</a:t>
            </a:r>
            <a:endParaRPr>
              <a:solidFill>
                <a:schemeClr val="dk1"/>
              </a:solidFill>
            </a:endParaRPr>
          </a:p>
          <a:p>
            <a:pPr indent="-298450" lvl="0" marL="457200" rtl="0" algn="l">
              <a:spcBef>
                <a:spcPts val="0"/>
              </a:spcBef>
              <a:spcAft>
                <a:spcPts val="0"/>
              </a:spcAft>
              <a:buSzPts val="1100"/>
              <a:buAutoNum type="arabicPeriod"/>
            </a:pPr>
            <a:r>
              <a:rPr lang="en"/>
              <a:t>Store student_id, college_id, admission_id in Junction Table to link the siloed tables together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real-life, both offices retained additional data fields that could be used to validate and reconcile unmatched records, such as:</a:t>
            </a:r>
            <a:endParaRPr/>
          </a:p>
          <a:p>
            <a:pPr indent="-298450" lvl="0" marL="457200" rtl="0" algn="l">
              <a:spcBef>
                <a:spcPts val="0"/>
              </a:spcBef>
              <a:spcAft>
                <a:spcPts val="0"/>
              </a:spcAft>
              <a:buSzPts val="1100"/>
              <a:buChar char="●"/>
            </a:pPr>
            <a:r>
              <a:rPr lang="en"/>
              <a:t>Email address</a:t>
            </a:r>
            <a:endParaRPr/>
          </a:p>
          <a:p>
            <a:pPr indent="-298450" lvl="0" marL="457200" rtl="0" algn="l">
              <a:spcBef>
                <a:spcPts val="0"/>
              </a:spcBef>
              <a:spcAft>
                <a:spcPts val="0"/>
              </a:spcAft>
              <a:buSzPts val="1100"/>
              <a:buChar char="●"/>
            </a:pPr>
            <a:r>
              <a:rPr lang="en"/>
              <a:t>Graduation year</a:t>
            </a:r>
            <a:endParaRPr/>
          </a:p>
          <a:p>
            <a:pPr indent="-298450" lvl="0" marL="457200" rtl="0" algn="l">
              <a:spcBef>
                <a:spcPts val="0"/>
              </a:spcBef>
              <a:spcAft>
                <a:spcPts val="0"/>
              </a:spcAft>
              <a:buSzPts val="1100"/>
              <a:buChar char="●"/>
            </a:pPr>
            <a:r>
              <a:rPr lang="en"/>
              <a:t>Demographics (gender, race/ethnicity, financial aid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we ultimately generated our data for privacy reasons, this issue underscores an important best practice in database design: the use of integer-based primary keys to uniquely identify records. To address similar real-life challenges, leveraging secondary fields for data validation (ie, email and graduation year) is a practical workaround to improve data integrity and ensure successful integration across systems.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86f35f3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86f35f3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a:p>
            <a:pPr indent="-298450" lvl="0" marL="457200" rtl="0" algn="l">
              <a:spcBef>
                <a:spcPts val="0"/>
              </a:spcBef>
              <a:spcAft>
                <a:spcPts val="0"/>
              </a:spcAft>
              <a:buSzPts val="1100"/>
              <a:buAutoNum type="arabicPeriod"/>
            </a:pPr>
            <a:r>
              <a:rPr lang="en"/>
              <a:t>Assign integer primary key to COLLEGE OFFICE data ADMISSION OFFICE data</a:t>
            </a:r>
            <a:endParaRPr/>
          </a:p>
          <a:p>
            <a:pPr indent="-298450" lvl="0" marL="457200" rtl="0" algn="l">
              <a:spcBef>
                <a:spcPts val="0"/>
              </a:spcBef>
              <a:spcAft>
                <a:spcPts val="0"/>
              </a:spcAft>
              <a:buSzPts val="1100"/>
              <a:buAutoNum type="arabicPeriod"/>
            </a:pPr>
            <a:r>
              <a:rPr lang="en">
                <a:solidFill>
                  <a:schemeClr val="dk1"/>
                </a:solidFill>
              </a:rPr>
              <a:t>Validate data: try to match by first_name + last_name (accounted for 90% of 536 students).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Use additional identifying data to validate remaining unmatched ids (ex: email, grad year, demographics)</a:t>
            </a:r>
            <a:endParaRPr>
              <a:solidFill>
                <a:schemeClr val="dk1"/>
              </a:solidFill>
            </a:endParaRPr>
          </a:p>
          <a:p>
            <a:pPr indent="-298450" lvl="0" marL="457200" rtl="0" algn="l">
              <a:spcBef>
                <a:spcPts val="0"/>
              </a:spcBef>
              <a:spcAft>
                <a:spcPts val="0"/>
              </a:spcAft>
              <a:buSzPts val="1100"/>
              <a:buAutoNum type="arabicPeriod"/>
            </a:pPr>
            <a:r>
              <a:rPr lang="en"/>
              <a:t>Store student_id, college_id, admission_id in Junction Table to link the siloed tables together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real-life, both offices retained additional data fields that could be used to validate and reconcile unmatched records, such as:</a:t>
            </a:r>
            <a:endParaRPr/>
          </a:p>
          <a:p>
            <a:pPr indent="-298450" lvl="0" marL="457200" rtl="0" algn="l">
              <a:spcBef>
                <a:spcPts val="0"/>
              </a:spcBef>
              <a:spcAft>
                <a:spcPts val="0"/>
              </a:spcAft>
              <a:buSzPts val="1100"/>
              <a:buChar char="●"/>
            </a:pPr>
            <a:r>
              <a:rPr lang="en"/>
              <a:t>Email address</a:t>
            </a:r>
            <a:endParaRPr/>
          </a:p>
          <a:p>
            <a:pPr indent="-298450" lvl="0" marL="457200" rtl="0" algn="l">
              <a:spcBef>
                <a:spcPts val="0"/>
              </a:spcBef>
              <a:spcAft>
                <a:spcPts val="0"/>
              </a:spcAft>
              <a:buSzPts val="1100"/>
              <a:buChar char="●"/>
            </a:pPr>
            <a:r>
              <a:rPr lang="en"/>
              <a:t>Graduation year</a:t>
            </a:r>
            <a:endParaRPr/>
          </a:p>
          <a:p>
            <a:pPr indent="-298450" lvl="0" marL="457200" rtl="0" algn="l">
              <a:spcBef>
                <a:spcPts val="0"/>
              </a:spcBef>
              <a:spcAft>
                <a:spcPts val="0"/>
              </a:spcAft>
              <a:buSzPts val="1100"/>
              <a:buChar char="●"/>
            </a:pPr>
            <a:r>
              <a:rPr lang="en"/>
              <a:t>Demographics (gender, race/ethnicity, financial aid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we ultimately generated our data for privacy reasons, this issue underscores an important best practice in database design: the use of integer-based primary keys to uniquely identify records. To address similar real-life challenges, leveraging secondary fields for data validation (ie, email and graduation year) is a practical workaround to improve data integrity and ensure successful integration across systems.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86f35f3f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86f35f3f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schools should prioritize:</a:t>
            </a:r>
            <a:endParaRPr/>
          </a:p>
          <a:p>
            <a:pPr indent="-298450" lvl="0" marL="457200" rtl="0" algn="l">
              <a:spcBef>
                <a:spcPts val="0"/>
              </a:spcBef>
              <a:spcAft>
                <a:spcPts val="0"/>
              </a:spcAft>
              <a:buSzPts val="1100"/>
              <a:buChar char="●"/>
            </a:pPr>
            <a:r>
              <a:rPr lang="en"/>
              <a:t>Institutional Policies: Define clear guidelines for data access, sharing, and retention.</a:t>
            </a:r>
            <a:endParaRPr/>
          </a:p>
          <a:p>
            <a:pPr indent="-298450" lvl="0" marL="457200" rtl="0" algn="l">
              <a:spcBef>
                <a:spcPts val="0"/>
              </a:spcBef>
              <a:spcAft>
                <a:spcPts val="0"/>
              </a:spcAft>
              <a:buSzPts val="1100"/>
              <a:buChar char="●"/>
            </a:pPr>
            <a:r>
              <a:rPr lang="en"/>
              <a:t>Access Control: Restrict data access using role-based permissions.</a:t>
            </a:r>
            <a:endParaRPr/>
          </a:p>
          <a:p>
            <a:pPr indent="-298450" lvl="0" marL="457200" rtl="0" algn="l">
              <a:spcBef>
                <a:spcPts val="0"/>
              </a:spcBef>
              <a:spcAft>
                <a:spcPts val="0"/>
              </a:spcAft>
              <a:buSzPts val="1100"/>
              <a:buChar char="●"/>
            </a:pPr>
            <a:r>
              <a:rPr lang="en"/>
              <a:t>Data Security: Encrypt sensitive data and use secure authentication methods.</a:t>
            </a:r>
            <a:endParaRPr/>
          </a:p>
          <a:p>
            <a:pPr indent="0" lvl="0" marL="0" rtl="0" algn="l">
              <a:spcBef>
                <a:spcPts val="0"/>
              </a:spcBef>
              <a:spcAft>
                <a:spcPts val="0"/>
              </a:spcAft>
              <a:buClr>
                <a:schemeClr val="dk1"/>
              </a:buClr>
              <a:buSzPts val="1100"/>
              <a:buFont typeface="Arial"/>
              <a:buNone/>
            </a:pPr>
            <a:br>
              <a:rPr lang="en"/>
            </a:br>
            <a:r>
              <a:rPr lang="en"/>
              <a:t>Protecting student data is an essential responsibility for independent schools. Families entrust institutions to handle sensitive data ethically and securely. Independent schools must define their own governance policies, including role-based access controls and encryption, to safeguard student records. Establishing clear guidelines for data sharing, retention, and regular audits can further reduce risks and ensure ethical handling of information.</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86f35f3f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86f35f3f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comply with Academy X’s data governance and privacy policies, real student data was not utilized. Instead, data was generated based on predetermined distribution levels, leveraging the expertise and insights of a group member with connections to Academy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the APPLICATIONS table was designed according to the following specifications:</a:t>
            </a:r>
            <a:endParaRPr/>
          </a:p>
          <a:p>
            <a:pPr indent="-298450" lvl="0" marL="457200" rtl="0" algn="l">
              <a:spcBef>
                <a:spcPts val="0"/>
              </a:spcBef>
              <a:spcAft>
                <a:spcPts val="0"/>
              </a:spcAft>
              <a:buSzPts val="1100"/>
              <a:buChar char="●"/>
            </a:pPr>
            <a:r>
              <a:rPr lang="en"/>
              <a:t>Around 20% of the student body should be recruited athletes who only apply to one university.  </a:t>
            </a:r>
            <a:endParaRPr/>
          </a:p>
          <a:p>
            <a:pPr indent="-298450" lvl="0" marL="457200" rtl="0" algn="l">
              <a:spcBef>
                <a:spcPts val="0"/>
              </a:spcBef>
              <a:spcAft>
                <a:spcPts val="0"/>
              </a:spcAft>
              <a:buSzPts val="1100"/>
              <a:buChar char="●"/>
            </a:pPr>
            <a:r>
              <a:rPr lang="en"/>
              <a:t>The remaining students submit applications to between 1 and 15 unique universities.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of applications submitted per student and universities applied to were structured to mimic realistic distributions. Code was developed to generate data satisfying these criteria, incorporating random seeding with preferential bias towards the most popular universities, which represent 78% of applications students submit from Academy X.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86f35f3f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86f35f3f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729d1b5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729d1b5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729d1b58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729d1b58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729d1b58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729d1b5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final project addresses a real-world challenge: creating a relational database for an educational institution that currently lacks a DBMS (database management system). The project is grounded in the specific needs and requests of an actual independent high school, referred to as "Academy X" in this report. Academy X aims to better understand trends in student outcomes by leveraging data from its Admissions Office and College Counseling Office.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presentation will focus on the following questions:</a:t>
            </a:r>
            <a:endParaRPr/>
          </a:p>
          <a:p>
            <a:pPr indent="-298450" lvl="0" marL="457200" rtl="0" algn="l">
              <a:spcBef>
                <a:spcPts val="0"/>
              </a:spcBef>
              <a:spcAft>
                <a:spcPts val="0"/>
              </a:spcAft>
              <a:buSzPts val="1100"/>
              <a:buAutoNum type="arabicPeriod"/>
            </a:pPr>
            <a:r>
              <a:rPr lang="en"/>
              <a:t>What does the process of integrating data from both offices look like in practice?</a:t>
            </a:r>
            <a:endParaRPr/>
          </a:p>
          <a:p>
            <a:pPr indent="-298450" lvl="0" marL="457200" rtl="0" algn="l">
              <a:spcBef>
                <a:spcPts val="0"/>
              </a:spcBef>
              <a:spcAft>
                <a:spcPts val="0"/>
              </a:spcAft>
              <a:buSzPts val="1100"/>
              <a:buAutoNum type="arabicPeriod"/>
            </a:pPr>
            <a:r>
              <a:rPr lang="en"/>
              <a:t>What are some examples of SQL queries and visualizations that might provide actionable insights?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22289ec0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22289ec0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22289ec0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22289ec0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22289ec0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22289ec0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22289ec0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22289ec0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22289ec0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22289ec0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22289ec0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22289ec0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Integrating siloed student data into a unified relational database</a:t>
            </a:r>
            <a:endParaRPr sz="3600"/>
          </a:p>
        </p:txBody>
      </p:sp>
      <p:sp>
        <p:nvSpPr>
          <p:cNvPr id="87" name="Google Shape;87;p13"/>
          <p:cNvSpPr txBox="1"/>
          <p:nvPr>
            <p:ph idx="1" type="subTitle"/>
          </p:nvPr>
        </p:nvSpPr>
        <p:spPr>
          <a:xfrm>
            <a:off x="729625" y="3172900"/>
            <a:ext cx="7688100" cy="81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DS5110 Final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John Chung, Daniela Alejandra Gonzalez, Noah Rae-Grant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provides links to all tables</a:t>
            </a:r>
            <a:endParaRPr/>
          </a:p>
        </p:txBody>
      </p:sp>
      <p:pic>
        <p:nvPicPr>
          <p:cNvPr id="173" name="Google Shape;173;p22"/>
          <p:cNvPicPr preferRelativeResize="0"/>
          <p:nvPr/>
        </p:nvPicPr>
        <p:blipFill>
          <a:blip r:embed="rId3">
            <a:alphaModFix/>
          </a:blip>
          <a:stretch>
            <a:fillRect/>
          </a:stretch>
        </p:blipFill>
        <p:spPr>
          <a:xfrm>
            <a:off x="1920488" y="1179550"/>
            <a:ext cx="5303034" cy="376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Challenges</a:t>
            </a:r>
            <a:r>
              <a:rPr lang="en" sz="3800"/>
              <a:t> During Integration</a:t>
            </a:r>
            <a:endParaRPr sz="3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Student_name as Primary Key</a:t>
            </a:r>
            <a:endParaRPr/>
          </a:p>
        </p:txBody>
      </p:sp>
      <p:sp>
        <p:nvSpPr>
          <p:cNvPr id="184" name="Google Shape;184;p24"/>
          <p:cNvSpPr txBox="1"/>
          <p:nvPr/>
        </p:nvSpPr>
        <p:spPr>
          <a:xfrm>
            <a:off x="729450" y="1460175"/>
            <a:ext cx="3677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Challenge</a:t>
            </a:r>
            <a:endParaRPr b="1" sz="1600" u="sng">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Manually entered student names lack consistency</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Use of nicknames vs. legal names.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Alumni who change their maiden name.</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Typos or formatting differences</a:t>
            </a:r>
            <a:endParaRPr sz="1600">
              <a:solidFill>
                <a:schemeClr val="accent1"/>
              </a:solidFill>
              <a:latin typeface="Lato"/>
              <a:ea typeface="Lato"/>
              <a:cs typeface="Lato"/>
              <a:sym typeface="Lato"/>
            </a:endParaRPr>
          </a:p>
        </p:txBody>
      </p:sp>
      <p:pic>
        <p:nvPicPr>
          <p:cNvPr id="185" name="Google Shape;185;p24"/>
          <p:cNvPicPr preferRelativeResize="0"/>
          <p:nvPr/>
        </p:nvPicPr>
        <p:blipFill>
          <a:blip r:embed="rId3">
            <a:alphaModFix/>
          </a:blip>
          <a:stretch>
            <a:fillRect/>
          </a:stretch>
        </p:blipFill>
        <p:spPr>
          <a:xfrm>
            <a:off x="2319338" y="3759975"/>
            <a:ext cx="4505325" cy="904875"/>
          </a:xfrm>
          <a:prstGeom prst="rect">
            <a:avLst/>
          </a:prstGeom>
          <a:noFill/>
          <a:ln>
            <a:noFill/>
          </a:ln>
        </p:spPr>
      </p:pic>
      <p:sp>
        <p:nvSpPr>
          <p:cNvPr id="186" name="Google Shape;186;p24"/>
          <p:cNvSpPr txBox="1"/>
          <p:nvPr/>
        </p:nvSpPr>
        <p:spPr>
          <a:xfrm>
            <a:off x="4572000" y="1474325"/>
            <a:ext cx="3759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Best practice</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Primary keys should:</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Be unique integers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Avoid ambiguous identifiers like names</a:t>
            </a:r>
            <a:endParaRPr sz="16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nvSpPr>
        <p:spPr>
          <a:xfrm>
            <a:off x="659600" y="1446000"/>
            <a:ext cx="848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Solution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Generate integer primary keys for sileod tables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i="1" sz="1600">
              <a:solidFill>
                <a:schemeClr val="accent1"/>
              </a:solidFill>
              <a:latin typeface="Lato"/>
              <a:ea typeface="Lato"/>
              <a:cs typeface="Lato"/>
              <a:sym typeface="Lato"/>
            </a:endParaRPr>
          </a:p>
        </p:txBody>
      </p:sp>
      <p:sp>
        <p:nvSpPr>
          <p:cNvPr id="192" name="Google Shape;192;p25"/>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Student_name as Primary Key</a:t>
            </a:r>
            <a:endParaRPr/>
          </a:p>
        </p:txBody>
      </p:sp>
      <p:pic>
        <p:nvPicPr>
          <p:cNvPr id="193" name="Google Shape;193;p25"/>
          <p:cNvPicPr preferRelativeResize="0"/>
          <p:nvPr/>
        </p:nvPicPr>
        <p:blipFill>
          <a:blip r:embed="rId3">
            <a:alphaModFix/>
          </a:blip>
          <a:stretch>
            <a:fillRect/>
          </a:stretch>
        </p:blipFill>
        <p:spPr>
          <a:xfrm>
            <a:off x="1914900" y="3598875"/>
            <a:ext cx="4555975" cy="1335250"/>
          </a:xfrm>
          <a:prstGeom prst="rect">
            <a:avLst/>
          </a:prstGeom>
          <a:noFill/>
          <a:ln>
            <a:noFill/>
          </a:ln>
        </p:spPr>
      </p:pic>
      <p:pic>
        <p:nvPicPr>
          <p:cNvPr id="194" name="Google Shape;194;p25"/>
          <p:cNvPicPr preferRelativeResize="0"/>
          <p:nvPr/>
        </p:nvPicPr>
        <p:blipFill>
          <a:blip r:embed="rId4">
            <a:alphaModFix/>
          </a:blip>
          <a:stretch>
            <a:fillRect/>
          </a:stretch>
        </p:blipFill>
        <p:spPr>
          <a:xfrm>
            <a:off x="2673125" y="2139425"/>
            <a:ext cx="3797750" cy="133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nvSpPr>
        <p:spPr>
          <a:xfrm>
            <a:off x="659600" y="1446000"/>
            <a:ext cx="8484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Solution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Generate integer primary keys for sileod tables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Validate student_ids using secondary data fields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i="1" sz="1600">
              <a:solidFill>
                <a:schemeClr val="accent1"/>
              </a:solidFill>
              <a:latin typeface="Lato"/>
              <a:ea typeface="Lato"/>
              <a:cs typeface="Lato"/>
              <a:sym typeface="Lato"/>
            </a:endParaRPr>
          </a:p>
        </p:txBody>
      </p:sp>
      <p:sp>
        <p:nvSpPr>
          <p:cNvPr id="200" name="Google Shape;200;p26"/>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Student_name as Primary Key</a:t>
            </a:r>
            <a:endParaRPr/>
          </a:p>
        </p:txBody>
      </p:sp>
      <p:pic>
        <p:nvPicPr>
          <p:cNvPr id="201" name="Google Shape;201;p26"/>
          <p:cNvPicPr preferRelativeResize="0"/>
          <p:nvPr/>
        </p:nvPicPr>
        <p:blipFill>
          <a:blip r:embed="rId3">
            <a:alphaModFix/>
          </a:blip>
          <a:stretch>
            <a:fillRect/>
          </a:stretch>
        </p:blipFill>
        <p:spPr>
          <a:xfrm>
            <a:off x="659588" y="2757275"/>
            <a:ext cx="7824824" cy="95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nvSpPr>
        <p:spPr>
          <a:xfrm>
            <a:off x="659600" y="1446000"/>
            <a:ext cx="5589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Solution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Generate integer primary keys for sileod tables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Validate student_ids using secondary data fields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Link siloed tables together in a </a:t>
            </a:r>
            <a:r>
              <a:rPr i="1" lang="en" sz="1600">
                <a:solidFill>
                  <a:schemeClr val="accent1"/>
                </a:solidFill>
                <a:latin typeface="Lato"/>
                <a:ea typeface="Lato"/>
                <a:cs typeface="Lato"/>
                <a:sym typeface="Lato"/>
              </a:rPr>
              <a:t>Junction Table</a:t>
            </a:r>
            <a:endParaRPr i="1" sz="1600">
              <a:solidFill>
                <a:schemeClr val="accent1"/>
              </a:solidFill>
              <a:latin typeface="Lato"/>
              <a:ea typeface="Lato"/>
              <a:cs typeface="Lato"/>
              <a:sym typeface="Lato"/>
            </a:endParaRPr>
          </a:p>
        </p:txBody>
      </p:sp>
      <p:sp>
        <p:nvSpPr>
          <p:cNvPr id="207" name="Google Shape;207;p27"/>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Student_name as Primary Key</a:t>
            </a:r>
            <a:endParaRPr/>
          </a:p>
        </p:txBody>
      </p:sp>
      <p:pic>
        <p:nvPicPr>
          <p:cNvPr id="208" name="Google Shape;208;p27"/>
          <p:cNvPicPr preferRelativeResize="0"/>
          <p:nvPr/>
        </p:nvPicPr>
        <p:blipFill>
          <a:blip r:embed="rId3">
            <a:alphaModFix/>
          </a:blip>
          <a:stretch>
            <a:fillRect/>
          </a:stretch>
        </p:blipFill>
        <p:spPr>
          <a:xfrm>
            <a:off x="1368050" y="2799838"/>
            <a:ext cx="3127586" cy="1854725"/>
          </a:xfrm>
          <a:prstGeom prst="rect">
            <a:avLst/>
          </a:prstGeom>
          <a:noFill/>
          <a:ln>
            <a:noFill/>
          </a:ln>
        </p:spPr>
      </p:pic>
      <p:pic>
        <p:nvPicPr>
          <p:cNvPr id="209" name="Google Shape;209;p27"/>
          <p:cNvPicPr preferRelativeResize="0"/>
          <p:nvPr/>
        </p:nvPicPr>
        <p:blipFill>
          <a:blip r:embed="rId4">
            <a:alphaModFix/>
          </a:blip>
          <a:stretch>
            <a:fillRect/>
          </a:stretch>
        </p:blipFill>
        <p:spPr>
          <a:xfrm>
            <a:off x="5570436" y="2431563"/>
            <a:ext cx="2847712" cy="222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Data Privacy &amp; Confidentiality</a:t>
            </a:r>
            <a:endParaRPr/>
          </a:p>
        </p:txBody>
      </p:sp>
      <p:sp>
        <p:nvSpPr>
          <p:cNvPr id="215" name="Google Shape;215;p28"/>
          <p:cNvSpPr txBox="1"/>
          <p:nvPr/>
        </p:nvSpPr>
        <p:spPr>
          <a:xfrm>
            <a:off x="729450" y="1460175"/>
            <a:ext cx="3436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Challenge</a:t>
            </a:r>
            <a:endParaRPr b="1" sz="1600" u="sng">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Using real student data without permission would violate Academy X’s data privacy rules.</a:t>
            </a:r>
            <a:endParaRPr sz="1600">
              <a:solidFill>
                <a:schemeClr val="accent1"/>
              </a:solidFill>
              <a:latin typeface="Lato"/>
              <a:ea typeface="Lato"/>
              <a:cs typeface="Lato"/>
              <a:sym typeface="Lato"/>
            </a:endParaRPr>
          </a:p>
        </p:txBody>
      </p:sp>
      <p:sp>
        <p:nvSpPr>
          <p:cNvPr id="216" name="Google Shape;216;p28"/>
          <p:cNvSpPr txBox="1"/>
          <p:nvPr/>
        </p:nvSpPr>
        <p:spPr>
          <a:xfrm>
            <a:off x="4572000" y="1474325"/>
            <a:ext cx="3759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Best practice</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Every institution should have a data governance rules around the access of their data.</a:t>
            </a:r>
            <a:br>
              <a:rPr lang="en" sz="1600">
                <a:solidFill>
                  <a:schemeClr val="accent1"/>
                </a:solidFill>
                <a:latin typeface="Lato"/>
                <a:ea typeface="Lato"/>
                <a:cs typeface="Lato"/>
                <a:sym typeface="Lato"/>
              </a:rPr>
            </a:b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Define clear guidelines for data access, sharing, and retention.</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Restrict data access using role-based permissions.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Encrypt sensitive data and use secure authentication methods.</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p:txBody>
      </p:sp>
      <p:pic>
        <p:nvPicPr>
          <p:cNvPr id="217" name="Google Shape;217;p28"/>
          <p:cNvPicPr preferRelativeResize="0"/>
          <p:nvPr/>
        </p:nvPicPr>
        <p:blipFill rotWithShape="1">
          <a:blip r:embed="rId3">
            <a:alphaModFix/>
          </a:blip>
          <a:srcRect b="0" l="10189" r="10640" t="0"/>
          <a:stretch/>
        </p:blipFill>
        <p:spPr>
          <a:xfrm>
            <a:off x="782175" y="2714900"/>
            <a:ext cx="3331050" cy="2208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nvSpPr>
        <p:spPr>
          <a:xfrm>
            <a:off x="659600" y="1446000"/>
            <a:ext cx="8026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accent1"/>
                </a:solidFill>
                <a:latin typeface="Lato"/>
                <a:ea typeface="Lato"/>
                <a:cs typeface="Lato"/>
                <a:sym typeface="Lato"/>
              </a:rPr>
              <a:t>Solution</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For our DS5110 Final Project, we utilized </a:t>
            </a:r>
            <a:r>
              <a:rPr i="1" lang="en" sz="1600">
                <a:solidFill>
                  <a:schemeClr val="accent1"/>
                </a:solidFill>
                <a:latin typeface="Lato"/>
                <a:ea typeface="Lato"/>
                <a:cs typeface="Lato"/>
                <a:sym typeface="Lato"/>
              </a:rPr>
              <a:t>real data fields</a:t>
            </a:r>
            <a:r>
              <a:rPr lang="en" sz="1600">
                <a:solidFill>
                  <a:schemeClr val="accent1"/>
                </a:solidFill>
                <a:latin typeface="Lato"/>
                <a:ea typeface="Lato"/>
                <a:cs typeface="Lato"/>
                <a:sym typeface="Lato"/>
              </a:rPr>
              <a:t> from Academy X, but </a:t>
            </a:r>
            <a:r>
              <a:rPr i="1" lang="en" sz="1600">
                <a:solidFill>
                  <a:schemeClr val="accent1"/>
                </a:solidFill>
                <a:latin typeface="Lato"/>
                <a:ea typeface="Lato"/>
                <a:cs typeface="Lato"/>
                <a:sym typeface="Lato"/>
              </a:rPr>
              <a:t>generated student data</a:t>
            </a:r>
            <a:r>
              <a:rPr lang="en" sz="1600">
                <a:solidFill>
                  <a:schemeClr val="accent1"/>
                </a:solidFill>
                <a:latin typeface="Lato"/>
                <a:ea typeface="Lato"/>
                <a:cs typeface="Lato"/>
                <a:sym typeface="Lato"/>
              </a:rPr>
              <a:t> based on assumptions and expected distributions</a:t>
            </a:r>
            <a:endParaRPr sz="1600">
              <a:solidFill>
                <a:schemeClr val="accent1"/>
              </a:solidFill>
              <a:latin typeface="Lato"/>
              <a:ea typeface="Lato"/>
              <a:cs typeface="Lato"/>
              <a:sym typeface="Lato"/>
            </a:endParaRPr>
          </a:p>
          <a:p>
            <a:pPr indent="0" lvl="0" marL="457200" rtl="0" algn="l">
              <a:spcBef>
                <a:spcPts val="0"/>
              </a:spcBef>
              <a:spcAft>
                <a:spcPts val="0"/>
              </a:spcAft>
              <a:buNone/>
            </a:pPr>
            <a:r>
              <a:t/>
            </a:r>
            <a:endParaRPr i="1" sz="1600">
              <a:solidFill>
                <a:schemeClr val="accent1"/>
              </a:solidFill>
              <a:latin typeface="Lato"/>
              <a:ea typeface="Lato"/>
              <a:cs typeface="Lato"/>
              <a:sym typeface="Lato"/>
            </a:endParaRPr>
          </a:p>
        </p:txBody>
      </p:sp>
      <p:sp>
        <p:nvSpPr>
          <p:cNvPr id="223" name="Google Shape;223;p29"/>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Data Privacy &amp; Confidentiality</a:t>
            </a:r>
            <a:endParaRPr/>
          </a:p>
        </p:txBody>
      </p:sp>
      <p:pic>
        <p:nvPicPr>
          <p:cNvPr id="224" name="Google Shape;224;p29"/>
          <p:cNvPicPr preferRelativeResize="0"/>
          <p:nvPr/>
        </p:nvPicPr>
        <p:blipFill>
          <a:blip r:embed="rId3">
            <a:alphaModFix/>
          </a:blip>
          <a:stretch>
            <a:fillRect/>
          </a:stretch>
        </p:blipFill>
        <p:spPr>
          <a:xfrm>
            <a:off x="729450" y="2531412"/>
            <a:ext cx="4017579" cy="2397375"/>
          </a:xfrm>
          <a:prstGeom prst="rect">
            <a:avLst/>
          </a:prstGeom>
          <a:noFill/>
          <a:ln>
            <a:noFill/>
          </a:ln>
        </p:spPr>
      </p:pic>
      <p:pic>
        <p:nvPicPr>
          <p:cNvPr id="225" name="Google Shape;225;p29"/>
          <p:cNvPicPr preferRelativeResize="0"/>
          <p:nvPr/>
        </p:nvPicPr>
        <p:blipFill>
          <a:blip r:embed="rId4">
            <a:alphaModFix/>
          </a:blip>
          <a:stretch>
            <a:fillRect/>
          </a:stretch>
        </p:blipFill>
        <p:spPr>
          <a:xfrm>
            <a:off x="5192651" y="2618600"/>
            <a:ext cx="2681350" cy="222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Relational Database</a:t>
            </a:r>
            <a:endParaRPr sz="3800"/>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a:p>
            <a:pPr indent="0" lvl="0" marL="0" rtl="0" algn="l">
              <a:spcBef>
                <a:spcPts val="0"/>
              </a:spcBef>
              <a:spcAft>
                <a:spcPts val="0"/>
              </a:spcAft>
              <a:buNone/>
            </a:pPr>
            <a:r>
              <a:rPr b="0" lang="en" sz="1600">
                <a:solidFill>
                  <a:schemeClr val="accent1"/>
                </a:solidFill>
                <a:latin typeface="Lato"/>
                <a:ea typeface="Lato"/>
                <a:cs typeface="Lato"/>
                <a:sym typeface="Lato"/>
              </a:rPr>
              <a:t>W</a:t>
            </a:r>
            <a:r>
              <a:rPr b="0" lang="en" sz="1600">
                <a:solidFill>
                  <a:schemeClr val="accent1"/>
                </a:solidFill>
                <a:latin typeface="Lato"/>
                <a:ea typeface="Lato"/>
                <a:cs typeface="Lato"/>
                <a:sym typeface="Lato"/>
              </a:rPr>
              <a:t>ith sample queries and visualizations</a:t>
            </a:r>
            <a:endParaRPr sz="4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Unused Slides</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Introduction</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753100" y="1460175"/>
            <a:ext cx="7355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Academy X seeks to analyze student outcomes using data from Admissions and College Counseling Offices. However, the data is siloed in separate spreadsheets.</a:t>
            </a:r>
            <a:endParaRPr sz="1600">
              <a:solidFill>
                <a:schemeClr val="accent1"/>
              </a:solidFill>
              <a:latin typeface="Lato"/>
              <a:ea typeface="Lato"/>
              <a:cs typeface="Lato"/>
              <a:sym typeface="Lato"/>
            </a:endParaRPr>
          </a:p>
        </p:txBody>
      </p:sp>
      <p:sp>
        <p:nvSpPr>
          <p:cNvPr id="98" name="Google Shape;98;p15"/>
          <p:cNvSpPr txBox="1"/>
          <p:nvPr>
            <p:ph type="title"/>
          </p:nvPr>
        </p:nvSpPr>
        <p:spPr>
          <a:xfrm>
            <a:off x="578850" y="542525"/>
            <a:ext cx="7839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Problem</a:t>
            </a:r>
            <a:endParaRPr/>
          </a:p>
        </p:txBody>
      </p:sp>
      <p:pic>
        <p:nvPicPr>
          <p:cNvPr id="99" name="Google Shape;99;p15"/>
          <p:cNvPicPr preferRelativeResize="0"/>
          <p:nvPr/>
        </p:nvPicPr>
        <p:blipFill>
          <a:blip r:embed="rId3">
            <a:alphaModFix/>
          </a:blip>
          <a:stretch>
            <a:fillRect/>
          </a:stretch>
        </p:blipFill>
        <p:spPr>
          <a:xfrm>
            <a:off x="753100" y="2269498"/>
            <a:ext cx="2043649" cy="2078362"/>
          </a:xfrm>
          <a:prstGeom prst="rect">
            <a:avLst/>
          </a:prstGeom>
          <a:noFill/>
          <a:ln>
            <a:noFill/>
          </a:ln>
        </p:spPr>
      </p:pic>
      <p:sp>
        <p:nvSpPr>
          <p:cNvPr id="100" name="Google Shape;100;p15"/>
          <p:cNvSpPr txBox="1"/>
          <p:nvPr/>
        </p:nvSpPr>
        <p:spPr>
          <a:xfrm>
            <a:off x="2796750" y="2269500"/>
            <a:ext cx="53115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What challenges arise when integrating data from both offices?</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How can a relational database deliver high-value insights through queries and visuals?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Database</a:t>
            </a:r>
            <a:r>
              <a:rPr lang="en" sz="3800"/>
              <a:t> overview</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Incoming student data in ADMISSION</a:t>
            </a:r>
            <a:endParaRPr/>
          </a:p>
        </p:txBody>
      </p:sp>
      <p:grpSp>
        <p:nvGrpSpPr>
          <p:cNvPr id="111" name="Google Shape;111;p17"/>
          <p:cNvGrpSpPr/>
          <p:nvPr/>
        </p:nvGrpSpPr>
        <p:grpSpPr>
          <a:xfrm>
            <a:off x="5298925" y="2453325"/>
            <a:ext cx="1670700" cy="1052400"/>
            <a:chOff x="1394400" y="2183675"/>
            <a:chExt cx="1670700" cy="1052400"/>
          </a:xfrm>
        </p:grpSpPr>
        <p:sp>
          <p:nvSpPr>
            <p:cNvPr id="112" name="Google Shape;112;p17"/>
            <p:cNvSpPr/>
            <p:nvPr/>
          </p:nvSpPr>
          <p:spPr>
            <a:xfrm>
              <a:off x="1394400" y="2183675"/>
              <a:ext cx="1670700" cy="1052400"/>
            </a:xfrm>
            <a:prstGeom prst="can">
              <a:avLst>
                <a:gd fmla="val 25000" name="adj"/>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 name="Google Shape;113;p17"/>
            <p:cNvSpPr txBox="1"/>
            <p:nvPr/>
          </p:nvSpPr>
          <p:spPr>
            <a:xfrm>
              <a:off x="1696950" y="2529175"/>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1"/>
                  </a:solidFill>
                  <a:latin typeface="Lato"/>
                  <a:ea typeface="Lato"/>
                  <a:cs typeface="Lato"/>
                  <a:sym typeface="Lato"/>
                </a:rPr>
                <a:t>Admission Office</a:t>
              </a:r>
              <a:endParaRPr b="1" sz="1300">
                <a:solidFill>
                  <a:schemeClr val="accent1"/>
                </a:solidFill>
                <a:latin typeface="Lato"/>
                <a:ea typeface="Lato"/>
                <a:cs typeface="Lato"/>
                <a:sym typeface="Lato"/>
              </a:endParaRPr>
            </a:p>
          </p:txBody>
        </p:sp>
      </p:grpSp>
      <p:cxnSp>
        <p:nvCxnSpPr>
          <p:cNvPr id="114" name="Google Shape;114;p17"/>
          <p:cNvCxnSpPr/>
          <p:nvPr/>
        </p:nvCxnSpPr>
        <p:spPr>
          <a:xfrm>
            <a:off x="3788575" y="1769325"/>
            <a:ext cx="1341900" cy="6840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p:nvPr/>
        </p:nvCxnSpPr>
        <p:spPr>
          <a:xfrm flipH="1" rot="10800000">
            <a:off x="3735950" y="3505725"/>
            <a:ext cx="1341900" cy="6840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7"/>
          <p:cNvCxnSpPr/>
          <p:nvPr/>
        </p:nvCxnSpPr>
        <p:spPr>
          <a:xfrm>
            <a:off x="3696475" y="2275750"/>
            <a:ext cx="1302300" cy="4803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7"/>
          <p:cNvCxnSpPr/>
          <p:nvPr/>
        </p:nvCxnSpPr>
        <p:spPr>
          <a:xfrm flipH="1" rot="10800000">
            <a:off x="3749100" y="3144025"/>
            <a:ext cx="1249500" cy="4209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p:nvPr/>
        </p:nvCxnSpPr>
        <p:spPr>
          <a:xfrm flipH="1" rot="10800000">
            <a:off x="3709525" y="2943463"/>
            <a:ext cx="1275900" cy="132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7"/>
          <p:cNvSpPr/>
          <p:nvPr/>
        </p:nvSpPr>
        <p:spPr>
          <a:xfrm>
            <a:off x="0" y="1433875"/>
            <a:ext cx="3683400" cy="3341400"/>
          </a:xfrm>
          <a:prstGeom prst="rect">
            <a:avLst/>
          </a:prstGeom>
          <a:solidFill>
            <a:srgbClr val="D9D2E9"/>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 name="Google Shape;120;p17"/>
          <p:cNvSpPr txBox="1"/>
          <p:nvPr/>
        </p:nvSpPr>
        <p:spPr>
          <a:xfrm>
            <a:off x="795225" y="2611525"/>
            <a:ext cx="1828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Lato"/>
                <a:ea typeface="Lato"/>
                <a:cs typeface="Lato"/>
                <a:sym typeface="Lato"/>
              </a:rPr>
              <a:t>Sending Middle Schools</a:t>
            </a:r>
            <a:endParaRPr b="1" sz="16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Outgoing</a:t>
            </a:r>
            <a:r>
              <a:rPr lang="en"/>
              <a:t> </a:t>
            </a:r>
            <a:r>
              <a:rPr lang="en"/>
              <a:t>student data in COLLEGE</a:t>
            </a:r>
            <a:endParaRPr/>
          </a:p>
          <a:p>
            <a:pPr indent="0" lvl="0" marL="0" rtl="0" algn="l">
              <a:spcBef>
                <a:spcPts val="0"/>
              </a:spcBef>
              <a:spcAft>
                <a:spcPts val="0"/>
              </a:spcAft>
              <a:buNone/>
            </a:pPr>
            <a:r>
              <a:t/>
            </a:r>
            <a:endParaRPr/>
          </a:p>
        </p:txBody>
      </p:sp>
      <p:grpSp>
        <p:nvGrpSpPr>
          <p:cNvPr id="126" name="Google Shape;126;p18"/>
          <p:cNvGrpSpPr/>
          <p:nvPr/>
        </p:nvGrpSpPr>
        <p:grpSpPr>
          <a:xfrm>
            <a:off x="1135125" y="2466475"/>
            <a:ext cx="1670700" cy="1052400"/>
            <a:chOff x="6243050" y="1933750"/>
            <a:chExt cx="1670700" cy="1052400"/>
          </a:xfrm>
        </p:grpSpPr>
        <p:sp>
          <p:nvSpPr>
            <p:cNvPr id="127" name="Google Shape;127;p18"/>
            <p:cNvSpPr/>
            <p:nvPr/>
          </p:nvSpPr>
          <p:spPr>
            <a:xfrm>
              <a:off x="6243050" y="1933750"/>
              <a:ext cx="1670700" cy="1052400"/>
            </a:xfrm>
            <a:prstGeom prst="can">
              <a:avLst>
                <a:gd fmla="val 25000" name="adj"/>
              </a:avLst>
            </a:prstGeom>
            <a:solidFill>
              <a:srgbClr val="4A86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18"/>
            <p:cNvSpPr txBox="1"/>
            <p:nvPr/>
          </p:nvSpPr>
          <p:spPr>
            <a:xfrm>
              <a:off x="6545600" y="2279250"/>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College Counseling </a:t>
              </a:r>
              <a:endParaRPr b="1" sz="1300">
                <a:solidFill>
                  <a:schemeClr val="lt1"/>
                </a:solidFill>
                <a:latin typeface="Lato"/>
                <a:ea typeface="Lato"/>
                <a:cs typeface="Lato"/>
                <a:sym typeface="Lato"/>
              </a:endParaRPr>
            </a:p>
          </p:txBody>
        </p:sp>
      </p:grpSp>
      <p:cxnSp>
        <p:nvCxnSpPr>
          <p:cNvPr id="129" name="Google Shape;129;p18"/>
          <p:cNvCxnSpPr/>
          <p:nvPr/>
        </p:nvCxnSpPr>
        <p:spPr>
          <a:xfrm flipH="1">
            <a:off x="2901725" y="1753025"/>
            <a:ext cx="1341900" cy="684000"/>
          </a:xfrm>
          <a:prstGeom prst="straightConnector1">
            <a:avLst/>
          </a:prstGeom>
          <a:noFill/>
          <a:ln cap="flat" cmpd="sng" w="9525">
            <a:solidFill>
              <a:schemeClr val="dk2"/>
            </a:solidFill>
            <a:prstDash val="solid"/>
            <a:round/>
            <a:headEnd len="med" w="med" type="stealth"/>
            <a:tailEnd len="med" w="med" type="none"/>
          </a:ln>
        </p:spPr>
      </p:cxnSp>
      <p:cxnSp>
        <p:nvCxnSpPr>
          <p:cNvPr id="130" name="Google Shape;130;p18"/>
          <p:cNvCxnSpPr/>
          <p:nvPr/>
        </p:nvCxnSpPr>
        <p:spPr>
          <a:xfrm rot="10800000">
            <a:off x="2954350" y="3489425"/>
            <a:ext cx="1341900" cy="684000"/>
          </a:xfrm>
          <a:prstGeom prst="straightConnector1">
            <a:avLst/>
          </a:prstGeom>
          <a:noFill/>
          <a:ln cap="flat" cmpd="sng" w="9525">
            <a:solidFill>
              <a:schemeClr val="dk2"/>
            </a:solidFill>
            <a:prstDash val="solid"/>
            <a:round/>
            <a:headEnd len="med" w="med" type="stealth"/>
            <a:tailEnd len="med" w="med" type="none"/>
          </a:ln>
        </p:spPr>
      </p:cxnSp>
      <p:cxnSp>
        <p:nvCxnSpPr>
          <p:cNvPr id="131" name="Google Shape;131;p18"/>
          <p:cNvCxnSpPr/>
          <p:nvPr/>
        </p:nvCxnSpPr>
        <p:spPr>
          <a:xfrm flipH="1">
            <a:off x="3033425" y="2259450"/>
            <a:ext cx="1302300" cy="480300"/>
          </a:xfrm>
          <a:prstGeom prst="straightConnector1">
            <a:avLst/>
          </a:prstGeom>
          <a:noFill/>
          <a:ln cap="flat" cmpd="sng" w="9525">
            <a:solidFill>
              <a:schemeClr val="dk2"/>
            </a:solidFill>
            <a:prstDash val="solid"/>
            <a:round/>
            <a:headEnd len="med" w="med" type="stealth"/>
            <a:tailEnd len="med" w="med" type="none"/>
          </a:ln>
        </p:spPr>
      </p:cxnSp>
      <p:cxnSp>
        <p:nvCxnSpPr>
          <p:cNvPr id="132" name="Google Shape;132;p18"/>
          <p:cNvCxnSpPr/>
          <p:nvPr/>
        </p:nvCxnSpPr>
        <p:spPr>
          <a:xfrm rot="10800000">
            <a:off x="3033600" y="3127725"/>
            <a:ext cx="1249500" cy="420900"/>
          </a:xfrm>
          <a:prstGeom prst="straightConnector1">
            <a:avLst/>
          </a:prstGeom>
          <a:noFill/>
          <a:ln cap="flat" cmpd="sng" w="9525">
            <a:solidFill>
              <a:schemeClr val="dk2"/>
            </a:solidFill>
            <a:prstDash val="solid"/>
            <a:round/>
            <a:headEnd len="med" w="med" type="stealth"/>
            <a:tailEnd len="med" w="med" type="none"/>
          </a:ln>
        </p:spPr>
      </p:cxnSp>
      <p:cxnSp>
        <p:nvCxnSpPr>
          <p:cNvPr id="133" name="Google Shape;133;p18"/>
          <p:cNvCxnSpPr/>
          <p:nvPr/>
        </p:nvCxnSpPr>
        <p:spPr>
          <a:xfrm rot="10800000">
            <a:off x="3046775" y="2927163"/>
            <a:ext cx="1275900" cy="13200"/>
          </a:xfrm>
          <a:prstGeom prst="straightConnector1">
            <a:avLst/>
          </a:prstGeom>
          <a:noFill/>
          <a:ln cap="flat" cmpd="sng" w="9525">
            <a:solidFill>
              <a:schemeClr val="dk2"/>
            </a:solidFill>
            <a:prstDash val="solid"/>
            <a:round/>
            <a:headEnd len="med" w="med" type="triangle"/>
            <a:tailEnd len="med" w="med" type="none"/>
          </a:ln>
        </p:spPr>
      </p:cxnSp>
      <p:sp>
        <p:nvSpPr>
          <p:cNvPr id="134" name="Google Shape;134;p18"/>
          <p:cNvSpPr/>
          <p:nvPr/>
        </p:nvSpPr>
        <p:spPr>
          <a:xfrm>
            <a:off x="4840000" y="1321975"/>
            <a:ext cx="3683400" cy="3341400"/>
          </a:xfrm>
          <a:prstGeom prst="rect">
            <a:avLst/>
          </a:prstGeom>
          <a:solidFill>
            <a:srgbClr val="E6B8AF"/>
          </a:solidFill>
          <a:ln cap="flat" cmpd="sng" w="9525">
            <a:solidFill>
              <a:srgbClr val="D9D2E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 name="Google Shape;135;p18"/>
          <p:cNvSpPr txBox="1"/>
          <p:nvPr/>
        </p:nvSpPr>
        <p:spPr>
          <a:xfrm>
            <a:off x="5767450" y="2718225"/>
            <a:ext cx="1828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1"/>
                </a:solidFill>
                <a:latin typeface="Lato"/>
                <a:ea typeface="Lato"/>
                <a:cs typeface="Lato"/>
                <a:sym typeface="Lato"/>
              </a:rPr>
              <a:t>Universities</a:t>
            </a:r>
            <a:endParaRPr b="1" sz="16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is siloed…</a:t>
            </a:r>
            <a:endParaRPr/>
          </a:p>
        </p:txBody>
      </p:sp>
      <p:grpSp>
        <p:nvGrpSpPr>
          <p:cNvPr id="141" name="Google Shape;141;p19"/>
          <p:cNvGrpSpPr/>
          <p:nvPr/>
        </p:nvGrpSpPr>
        <p:grpSpPr>
          <a:xfrm>
            <a:off x="1286725" y="2282325"/>
            <a:ext cx="1670700" cy="1052400"/>
            <a:chOff x="1394400" y="2183675"/>
            <a:chExt cx="1670700" cy="1052400"/>
          </a:xfrm>
        </p:grpSpPr>
        <p:sp>
          <p:nvSpPr>
            <p:cNvPr id="142" name="Google Shape;142;p19"/>
            <p:cNvSpPr/>
            <p:nvPr/>
          </p:nvSpPr>
          <p:spPr>
            <a:xfrm>
              <a:off x="1394400" y="2183675"/>
              <a:ext cx="1670700" cy="1052400"/>
            </a:xfrm>
            <a:prstGeom prst="can">
              <a:avLst>
                <a:gd fmla="val 25000" name="adj"/>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 name="Google Shape;143;p19"/>
            <p:cNvSpPr txBox="1"/>
            <p:nvPr/>
          </p:nvSpPr>
          <p:spPr>
            <a:xfrm>
              <a:off x="1696950" y="2529175"/>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1"/>
                  </a:solidFill>
                  <a:latin typeface="Lato"/>
                  <a:ea typeface="Lato"/>
                  <a:cs typeface="Lato"/>
                  <a:sym typeface="Lato"/>
                </a:rPr>
                <a:t>Admission Office</a:t>
              </a:r>
              <a:endParaRPr b="1" sz="1300">
                <a:solidFill>
                  <a:schemeClr val="accent1"/>
                </a:solidFill>
                <a:latin typeface="Lato"/>
                <a:ea typeface="Lato"/>
                <a:cs typeface="Lato"/>
                <a:sym typeface="Lato"/>
              </a:endParaRPr>
            </a:p>
          </p:txBody>
        </p:sp>
      </p:grpSp>
      <p:grpSp>
        <p:nvGrpSpPr>
          <p:cNvPr id="144" name="Google Shape;144;p19"/>
          <p:cNvGrpSpPr/>
          <p:nvPr/>
        </p:nvGrpSpPr>
        <p:grpSpPr>
          <a:xfrm>
            <a:off x="5943400" y="2282325"/>
            <a:ext cx="1670700" cy="1052400"/>
            <a:chOff x="6243050" y="1933750"/>
            <a:chExt cx="1670700" cy="1052400"/>
          </a:xfrm>
        </p:grpSpPr>
        <p:sp>
          <p:nvSpPr>
            <p:cNvPr id="145" name="Google Shape;145;p19"/>
            <p:cNvSpPr/>
            <p:nvPr/>
          </p:nvSpPr>
          <p:spPr>
            <a:xfrm>
              <a:off x="6243050" y="1933750"/>
              <a:ext cx="1670700" cy="1052400"/>
            </a:xfrm>
            <a:prstGeom prst="can">
              <a:avLst>
                <a:gd fmla="val 25000" name="adj"/>
              </a:avLst>
            </a:prstGeom>
            <a:solidFill>
              <a:srgbClr val="4A86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19"/>
            <p:cNvSpPr txBox="1"/>
            <p:nvPr/>
          </p:nvSpPr>
          <p:spPr>
            <a:xfrm>
              <a:off x="6545600" y="2279250"/>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College Counseling </a:t>
              </a:r>
              <a:endParaRPr b="1" sz="1300">
                <a:solidFill>
                  <a:schemeClr val="lt1"/>
                </a:solidFill>
                <a:latin typeface="Lato"/>
                <a:ea typeface="Lato"/>
                <a:cs typeface="Lato"/>
                <a:sym typeface="Lato"/>
              </a:endParaRPr>
            </a:p>
          </p:txBody>
        </p:sp>
      </p:grpSp>
      <p:pic>
        <p:nvPicPr>
          <p:cNvPr id="147" name="Google Shape;147;p19"/>
          <p:cNvPicPr preferRelativeResize="0"/>
          <p:nvPr/>
        </p:nvPicPr>
        <p:blipFill>
          <a:blip r:embed="rId3">
            <a:alphaModFix/>
          </a:blip>
          <a:stretch>
            <a:fillRect/>
          </a:stretch>
        </p:blipFill>
        <p:spPr>
          <a:xfrm>
            <a:off x="3275338" y="2492825"/>
            <a:ext cx="2350158" cy="176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can be merged with a relational DB!</a:t>
            </a:r>
            <a:endParaRPr/>
          </a:p>
        </p:txBody>
      </p:sp>
      <p:grpSp>
        <p:nvGrpSpPr>
          <p:cNvPr id="153" name="Google Shape;153;p20"/>
          <p:cNvGrpSpPr/>
          <p:nvPr/>
        </p:nvGrpSpPr>
        <p:grpSpPr>
          <a:xfrm>
            <a:off x="1286725" y="2282325"/>
            <a:ext cx="1670700" cy="1052400"/>
            <a:chOff x="1394400" y="2183675"/>
            <a:chExt cx="1670700" cy="1052400"/>
          </a:xfrm>
        </p:grpSpPr>
        <p:sp>
          <p:nvSpPr>
            <p:cNvPr id="154" name="Google Shape;154;p20"/>
            <p:cNvSpPr/>
            <p:nvPr/>
          </p:nvSpPr>
          <p:spPr>
            <a:xfrm>
              <a:off x="1394400" y="2183675"/>
              <a:ext cx="1670700" cy="1052400"/>
            </a:xfrm>
            <a:prstGeom prst="can">
              <a:avLst>
                <a:gd fmla="val 25000" name="adj"/>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20"/>
            <p:cNvSpPr txBox="1"/>
            <p:nvPr/>
          </p:nvSpPr>
          <p:spPr>
            <a:xfrm>
              <a:off x="1696950" y="2529175"/>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1"/>
                  </a:solidFill>
                  <a:latin typeface="Lato"/>
                  <a:ea typeface="Lato"/>
                  <a:cs typeface="Lato"/>
                  <a:sym typeface="Lato"/>
                </a:rPr>
                <a:t>Admission Office</a:t>
              </a:r>
              <a:endParaRPr b="1" sz="1300">
                <a:solidFill>
                  <a:schemeClr val="accent1"/>
                </a:solidFill>
                <a:latin typeface="Lato"/>
                <a:ea typeface="Lato"/>
                <a:cs typeface="Lato"/>
                <a:sym typeface="Lato"/>
              </a:endParaRPr>
            </a:p>
          </p:txBody>
        </p:sp>
      </p:grpSp>
      <p:grpSp>
        <p:nvGrpSpPr>
          <p:cNvPr id="156" name="Google Shape;156;p20"/>
          <p:cNvGrpSpPr/>
          <p:nvPr/>
        </p:nvGrpSpPr>
        <p:grpSpPr>
          <a:xfrm>
            <a:off x="5943400" y="2282325"/>
            <a:ext cx="1670700" cy="1052400"/>
            <a:chOff x="6243050" y="1933750"/>
            <a:chExt cx="1670700" cy="1052400"/>
          </a:xfrm>
        </p:grpSpPr>
        <p:sp>
          <p:nvSpPr>
            <p:cNvPr id="157" name="Google Shape;157;p20"/>
            <p:cNvSpPr/>
            <p:nvPr/>
          </p:nvSpPr>
          <p:spPr>
            <a:xfrm>
              <a:off x="6243050" y="1933750"/>
              <a:ext cx="1670700" cy="1052400"/>
            </a:xfrm>
            <a:prstGeom prst="can">
              <a:avLst>
                <a:gd fmla="val 25000" name="adj"/>
              </a:avLst>
            </a:prstGeom>
            <a:solidFill>
              <a:srgbClr val="4A86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 name="Google Shape;158;p20"/>
            <p:cNvSpPr txBox="1"/>
            <p:nvPr/>
          </p:nvSpPr>
          <p:spPr>
            <a:xfrm>
              <a:off x="6545600" y="2279250"/>
              <a:ext cx="1065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lt1"/>
                  </a:solidFill>
                  <a:latin typeface="Lato"/>
                  <a:ea typeface="Lato"/>
                  <a:cs typeface="Lato"/>
                  <a:sym typeface="Lato"/>
                </a:rPr>
                <a:t>College Counseling </a:t>
              </a:r>
              <a:endParaRPr b="1" sz="1300">
                <a:solidFill>
                  <a:schemeClr val="lt1"/>
                </a:solidFill>
                <a:latin typeface="Lato"/>
                <a:ea typeface="Lato"/>
                <a:cs typeface="Lato"/>
                <a:sym typeface="Lato"/>
              </a:endParaRPr>
            </a:p>
          </p:txBody>
        </p:sp>
      </p:grpSp>
      <p:grpSp>
        <p:nvGrpSpPr>
          <p:cNvPr id="159" name="Google Shape;159;p20"/>
          <p:cNvGrpSpPr/>
          <p:nvPr/>
        </p:nvGrpSpPr>
        <p:grpSpPr>
          <a:xfrm>
            <a:off x="3282843" y="1933712"/>
            <a:ext cx="2335137" cy="1907370"/>
            <a:chOff x="1394400" y="2183675"/>
            <a:chExt cx="1670700" cy="1052400"/>
          </a:xfrm>
        </p:grpSpPr>
        <p:sp>
          <p:nvSpPr>
            <p:cNvPr id="160" name="Google Shape;160;p20"/>
            <p:cNvSpPr/>
            <p:nvPr/>
          </p:nvSpPr>
          <p:spPr>
            <a:xfrm>
              <a:off x="1394400" y="2183675"/>
              <a:ext cx="1670700" cy="1052400"/>
            </a:xfrm>
            <a:prstGeom prst="can">
              <a:avLst>
                <a:gd fmla="val 25000" name="adj"/>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 name="Google Shape;161;p20"/>
            <p:cNvSpPr txBox="1"/>
            <p:nvPr/>
          </p:nvSpPr>
          <p:spPr>
            <a:xfrm>
              <a:off x="1696950" y="2529175"/>
              <a:ext cx="1065600" cy="2124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Lato"/>
                  <a:ea typeface="Lato"/>
                  <a:cs typeface="Lato"/>
                  <a:sym typeface="Lato"/>
                </a:rPr>
                <a:t>Students</a:t>
              </a:r>
              <a:endParaRPr b="1" sz="1300">
                <a:solidFill>
                  <a:schemeClr val="dk2"/>
                </a:solidFill>
                <a:latin typeface="Lato"/>
                <a:ea typeface="Lato"/>
                <a:cs typeface="Lato"/>
                <a:sym typeface="La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729450" y="54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(Relationships)</a:t>
            </a:r>
            <a:endParaRPr/>
          </a:p>
        </p:txBody>
      </p:sp>
      <p:pic>
        <p:nvPicPr>
          <p:cNvPr id="167" name="Google Shape;167;p21"/>
          <p:cNvPicPr preferRelativeResize="0"/>
          <p:nvPr/>
        </p:nvPicPr>
        <p:blipFill>
          <a:blip r:embed="rId3">
            <a:alphaModFix/>
          </a:blip>
          <a:stretch>
            <a:fillRect/>
          </a:stretch>
        </p:blipFill>
        <p:spPr>
          <a:xfrm>
            <a:off x="1941788" y="1279950"/>
            <a:ext cx="6072766" cy="376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