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2" r:id="rId7"/>
    <p:sldId id="259" r:id="rId8"/>
  </p:sldIdLst>
  <p:sldSz cx="18288000" cy="10287000"/>
  <p:notesSz cx="6858000" cy="9144000"/>
  <p:embeddedFontLst>
    <p:embeddedFont>
      <p:font typeface="Telegraf" panose="020B0600000101010101" charset="0"/>
      <p:regular r:id="rId9"/>
    </p:embeddedFont>
    <p:embeddedFont>
      <p:font typeface="Telegraf Bold" panose="020B0600000101010101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1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38888" b="-38888"/>
            </a:stretch>
          </a:blip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0B5FAE-C60F-927D-6A46-557C67F1DA02}"/>
              </a:ext>
            </a:extLst>
          </p:cNvPr>
          <p:cNvSpPr/>
          <p:nvPr/>
        </p:nvSpPr>
        <p:spPr>
          <a:xfrm>
            <a:off x="953457" y="3100297"/>
            <a:ext cx="8266743" cy="1281204"/>
          </a:xfrm>
          <a:prstGeom prst="roundRect">
            <a:avLst/>
          </a:prstGeom>
          <a:solidFill>
            <a:srgbClr val="F1BD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8399689"/>
            <a:ext cx="18288000" cy="1887311"/>
            <a:chOff x="0" y="0"/>
            <a:chExt cx="4816593" cy="4970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97070"/>
            </a:xfrm>
            <a:custGeom>
              <a:avLst/>
              <a:gdLst/>
              <a:ahLst/>
              <a:cxnLst/>
              <a:rect l="l" t="t" r="r" b="b"/>
              <a:pathLst>
                <a:path w="4816592" h="497070">
                  <a:moveTo>
                    <a:pt x="0" y="0"/>
                  </a:moveTo>
                  <a:lnTo>
                    <a:pt x="4816592" y="0"/>
                  </a:lnTo>
                  <a:lnTo>
                    <a:pt x="4816592" y="497070"/>
                  </a:lnTo>
                  <a:lnTo>
                    <a:pt x="0" y="497070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554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647496" y="844817"/>
            <a:ext cx="7046437" cy="6786873"/>
            <a:chOff x="0" y="0"/>
            <a:chExt cx="7940247" cy="7647759"/>
          </a:xfrm>
        </p:grpSpPr>
        <p:sp>
          <p:nvSpPr>
            <p:cNvPr id="7" name="Freeform 7"/>
            <p:cNvSpPr/>
            <p:nvPr/>
          </p:nvSpPr>
          <p:spPr>
            <a:xfrm>
              <a:off x="-68580" y="0"/>
              <a:ext cx="8007240" cy="7647759"/>
            </a:xfrm>
            <a:custGeom>
              <a:avLst/>
              <a:gdLst/>
              <a:ahLst/>
              <a:cxnLst/>
              <a:rect l="l" t="t" r="r" b="b"/>
              <a:pathLst>
                <a:path w="8007240" h="7647759">
                  <a:moveTo>
                    <a:pt x="1502589" y="520803"/>
                  </a:moveTo>
                  <a:lnTo>
                    <a:pt x="205152" y="2835668"/>
                  </a:lnTo>
                  <a:cubicBezTo>
                    <a:pt x="0" y="3231610"/>
                    <a:pt x="43180" y="3731055"/>
                    <a:pt x="336960" y="4067852"/>
                  </a:cubicBezTo>
                  <a:lnTo>
                    <a:pt x="3227210" y="7310962"/>
                  </a:lnTo>
                  <a:cubicBezTo>
                    <a:pt x="3417776" y="7526183"/>
                    <a:pt x="3687745" y="7647759"/>
                    <a:pt x="3968830" y="7647759"/>
                  </a:cubicBezTo>
                  <a:lnTo>
                    <a:pt x="6997240" y="7647759"/>
                  </a:lnTo>
                  <a:cubicBezTo>
                    <a:pt x="7554646" y="7647759"/>
                    <a:pt x="8007240" y="7179529"/>
                    <a:pt x="8007240" y="6602867"/>
                  </a:cubicBezTo>
                  <a:lnTo>
                    <a:pt x="8007240" y="2446297"/>
                  </a:lnTo>
                  <a:cubicBezTo>
                    <a:pt x="8007240" y="2231076"/>
                    <a:pt x="7943717" y="2020783"/>
                    <a:pt x="7823025" y="1844991"/>
                  </a:cubicBezTo>
                  <a:lnTo>
                    <a:pt x="6870196" y="443586"/>
                  </a:lnTo>
                  <a:cubicBezTo>
                    <a:pt x="6681218" y="165934"/>
                    <a:pt x="6373137" y="0"/>
                    <a:pt x="6044410" y="0"/>
                  </a:cubicBezTo>
                  <a:lnTo>
                    <a:pt x="2376016" y="0"/>
                  </a:lnTo>
                  <a:cubicBezTo>
                    <a:pt x="2015529" y="0"/>
                    <a:pt x="1682038" y="198792"/>
                    <a:pt x="1502589" y="520803"/>
                  </a:cubicBezTo>
                  <a:close/>
                </a:path>
              </a:pathLst>
            </a:custGeom>
            <a:blipFill>
              <a:blip r:embed="rId3"/>
              <a:stretch>
                <a:fillRect t="-1838" b="-1838"/>
              </a:stretch>
            </a:blipFill>
          </p:spPr>
          <p:txBody>
            <a:bodyPr/>
            <a:lstStyle/>
            <a:p>
              <a:endParaRPr lang="ko-KR" altLang="en-US" dirty="0">
                <a:highlight>
                  <a:srgbClr val="FFFF00"/>
                </a:highlight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383699" y="5143500"/>
            <a:ext cx="2439001" cy="1172596"/>
            <a:chOff x="0" y="0"/>
            <a:chExt cx="660400" cy="317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1297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116252" tIns="116252" rIns="116252" bIns="116252" rtlCol="0" anchor="ctr"/>
            <a:lstStyle/>
            <a:p>
              <a:pPr marL="0" lvl="0" indent="0"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383699" y="6316096"/>
            <a:ext cx="2439001" cy="1172596"/>
            <a:chOff x="0" y="0"/>
            <a:chExt cx="660400" cy="317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5C5C5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116252" tIns="116252" rIns="116252" bIns="116252" rtlCol="0" anchor="ctr"/>
            <a:lstStyle/>
            <a:p>
              <a:pPr marL="0" lvl="0" indent="0"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61314" y="259121"/>
            <a:ext cx="1704179" cy="170417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2417930"/>
            <a:ext cx="8988684" cy="3413666"/>
            <a:chOff x="0" y="0"/>
            <a:chExt cx="11984913" cy="4551555"/>
          </a:xfrm>
        </p:grpSpPr>
        <p:sp>
          <p:nvSpPr>
            <p:cNvPr id="18" name="TextBox 18"/>
            <p:cNvSpPr txBox="1"/>
            <p:nvPr/>
          </p:nvSpPr>
          <p:spPr>
            <a:xfrm>
              <a:off x="0" y="789180"/>
              <a:ext cx="11984913" cy="3762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800"/>
                </a:lnSpc>
              </a:pPr>
              <a:r>
                <a:rPr lang="en-US" sz="90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MCP Manager  </a:t>
              </a:r>
            </a:p>
            <a:p>
              <a:pPr marL="0" lvl="0" indent="0" algn="l">
                <a:lnSpc>
                  <a:spcPts val="10800"/>
                </a:lnSpc>
              </a:pPr>
              <a:r>
                <a:rPr lang="en-US" sz="90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: 2주차 </a:t>
              </a:r>
              <a:r>
                <a:rPr lang="en-US" sz="9000" b="1" dirty="0" err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기능</a:t>
              </a:r>
              <a:r>
                <a:rPr lang="en-US" sz="90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</a:t>
              </a:r>
              <a:r>
                <a:rPr lang="en-US" sz="9000" b="1" dirty="0" err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구현</a:t>
              </a:r>
              <a:r>
                <a:rPr lang="en-US" sz="90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1984913" cy="629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80"/>
                </a:lnSpc>
              </a:pPr>
              <a:r>
                <a:rPr lang="en-US" sz="270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MCP 매니저 2주차 진행 상황 보고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9009969"/>
            <a:ext cx="15889216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</a:pPr>
            <a:r>
              <a:rPr lang="en-US" sz="3000" b="1">
                <a:solidFill>
                  <a:srgbClr val="F6F6F6"/>
                </a:solidFill>
                <a:latin typeface="Telegraf Bold"/>
                <a:ea typeface="Telegraf Bold"/>
                <a:cs typeface="Telegraf Bold"/>
                <a:sym typeface="Telegraf Bold"/>
              </a:rPr>
              <a:t>노성민 : 1주차 기획에 따른 기능 구현과 이슈 현황 요약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F2CA297-BEA5-085E-B7C0-1C20AD581F62}"/>
              </a:ext>
            </a:extLst>
          </p:cNvPr>
          <p:cNvSpPr/>
          <p:nvPr/>
        </p:nvSpPr>
        <p:spPr>
          <a:xfrm>
            <a:off x="12344401" y="1978356"/>
            <a:ext cx="3962400" cy="1102162"/>
          </a:xfrm>
          <a:prstGeom prst="roundRect">
            <a:avLst/>
          </a:prstGeom>
          <a:solidFill>
            <a:srgbClr val="F1BD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1878387"/>
            <a:ext cx="1048073" cy="958694"/>
            <a:chOff x="0" y="0"/>
            <a:chExt cx="6350000" cy="5808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648485"/>
            <a:ext cx="1048073" cy="958694"/>
            <a:chOff x="0" y="0"/>
            <a:chExt cx="6350000" cy="5808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7432973"/>
            <a:ext cx="1048073" cy="958694"/>
            <a:chOff x="0" y="0"/>
            <a:chExt cx="6350000" cy="5808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915449" y="5607179"/>
            <a:ext cx="2000948" cy="3329562"/>
            <a:chOff x="0" y="0"/>
            <a:chExt cx="532514" cy="88609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2514" cy="886099"/>
            </a:xfrm>
            <a:custGeom>
              <a:avLst/>
              <a:gdLst/>
              <a:ahLst/>
              <a:cxnLst/>
              <a:rect l="l" t="t" r="r" b="b"/>
              <a:pathLst>
                <a:path w="532514" h="886099">
                  <a:moveTo>
                    <a:pt x="203200" y="0"/>
                  </a:moveTo>
                  <a:lnTo>
                    <a:pt x="532514" y="0"/>
                  </a:lnTo>
                  <a:lnTo>
                    <a:pt x="329314" y="886099"/>
                  </a:lnTo>
                  <a:lnTo>
                    <a:pt x="0" y="88609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76200"/>
              <a:ext cx="329314" cy="962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5400000">
            <a:off x="14625144" y="6624144"/>
            <a:ext cx="2582506" cy="2685806"/>
            <a:chOff x="0" y="0"/>
            <a:chExt cx="3443341" cy="3581075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791968" y="929702"/>
              <a:ext cx="3581075" cy="1721671"/>
              <a:chOff x="0" y="0"/>
              <a:chExt cx="660400" cy="3175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5C5C5C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5400000">
              <a:off x="-929702" y="929702"/>
              <a:ext cx="3581075" cy="1721671"/>
              <a:chOff x="0" y="0"/>
              <a:chExt cx="660400" cy="3175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2996972" y="7535656"/>
            <a:ext cx="7163553" cy="1118446"/>
            <a:chOff x="0" y="0"/>
            <a:chExt cx="9551404" cy="1491262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012472"/>
              <a:ext cx="9551404" cy="478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30"/>
                </a:lnSpc>
              </a:pPr>
              <a:r>
                <a:rPr lang="en-US" sz="2100" u="none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MCP 서버 추가 기능에 대한 이슈 발생, 임시 조치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9551404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</a:pPr>
              <a:r>
                <a:rPr lang="en-US" sz="350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이슈 발생 및 해결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871273" y="1808036"/>
            <a:ext cx="7163553" cy="1099397"/>
            <a:chOff x="0" y="0"/>
            <a:chExt cx="9551404" cy="1465862"/>
          </a:xfrm>
        </p:grpSpPr>
        <p:sp>
          <p:nvSpPr>
            <p:cNvPr id="23" name="TextBox 23"/>
            <p:cNvSpPr txBox="1"/>
            <p:nvPr/>
          </p:nvSpPr>
          <p:spPr>
            <a:xfrm>
              <a:off x="0" y="987072"/>
              <a:ext cx="9551404" cy="4787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30"/>
                </a:lnSpc>
              </a:pPr>
              <a:r>
                <a:rPr lang="en-US" sz="21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Gemini CLI 설치 및 간편 실행을 지원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9551404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</a:pPr>
              <a:r>
                <a:rPr lang="en-US" sz="350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Gemini CLI 설치 지원 구현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871273" y="4410901"/>
            <a:ext cx="7163553" cy="1819089"/>
            <a:chOff x="0" y="0"/>
            <a:chExt cx="9551404" cy="2425452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76200"/>
              <a:ext cx="9551404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</a:pPr>
              <a:r>
                <a:rPr lang="en-US" sz="350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기능 구현 및 프로토타입 제작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032262"/>
              <a:ext cx="9551404" cy="1393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730"/>
                </a:lnSpc>
                <a:buFont typeface="Arial"/>
                <a:buChar char="•"/>
              </a:pPr>
              <a:r>
                <a:rPr lang="en-US" sz="2100" u="none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Gemini CLI 설치 지원 완료</a:t>
              </a:r>
            </a:p>
            <a:p>
              <a:pPr marL="453390" lvl="1" indent="-226695" algn="l">
                <a:lnSpc>
                  <a:spcPts val="2730"/>
                </a:lnSpc>
                <a:buFont typeface="Arial"/>
                <a:buChar char="•"/>
              </a:pPr>
              <a:r>
                <a:rPr lang="en-US" sz="2100" u="none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간편 실행 기능 구현 완료</a:t>
              </a:r>
            </a:p>
            <a:p>
              <a:pPr marL="453390" lvl="1" indent="-226695" algn="l">
                <a:lnSpc>
                  <a:spcPts val="2730"/>
                </a:lnSpc>
                <a:buFont typeface="Arial"/>
                <a:buChar char="•"/>
              </a:pPr>
              <a:r>
                <a:rPr lang="en-US" sz="2100" u="none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MCP 서버 연결 관리 기능 마련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613530" y="2062899"/>
            <a:ext cx="5645770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399"/>
              </a:lnSpc>
            </a:pPr>
            <a:r>
              <a:rPr lang="en-US" sz="6999" b="1" dirty="0" err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진행</a:t>
            </a:r>
            <a:r>
              <a:rPr 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</a:t>
            </a:r>
            <a:r>
              <a:rPr lang="en-US" sz="6999" b="1" dirty="0" err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개요</a:t>
            </a:r>
            <a:r>
              <a:rPr 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및 </a:t>
            </a:r>
          </a:p>
          <a:p>
            <a:pPr marL="0" lvl="0" indent="0" algn="r">
              <a:lnSpc>
                <a:spcPts val="8399"/>
              </a:lnSpc>
            </a:pPr>
            <a:r>
              <a:rPr lang="en-US" sz="6999" b="1" dirty="0" err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이슈</a:t>
            </a:r>
            <a:r>
              <a:rPr 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</a:t>
            </a:r>
            <a:r>
              <a:rPr lang="en-US" sz="6999" b="1" dirty="0" err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사항</a:t>
            </a:r>
            <a:endParaRPr lang="en-US" sz="6999" b="1" dirty="0">
              <a:solidFill>
                <a:srgbClr val="000000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4C984-D81C-1690-C823-7DBB6E7A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959C836-9360-A9B1-A407-CD06266B5DD5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A1C705B-ECFB-AC7B-B04E-451050E39034}"/>
              </a:ext>
            </a:extLst>
          </p:cNvPr>
          <p:cNvGrpSpPr/>
          <p:nvPr/>
        </p:nvGrpSpPr>
        <p:grpSpPr>
          <a:xfrm>
            <a:off x="1517833" y="5605036"/>
            <a:ext cx="2669986" cy="2669986"/>
            <a:chOff x="0" y="0"/>
            <a:chExt cx="703206" cy="70320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85FBE67-E786-C6C8-FD53-42AC79DFABB2}"/>
                </a:ext>
              </a:extLst>
            </p:cNvPr>
            <p:cNvSpPr/>
            <p:nvPr/>
          </p:nvSpPr>
          <p:spPr>
            <a:xfrm>
              <a:off x="0" y="0"/>
              <a:ext cx="703206" cy="703206"/>
            </a:xfrm>
            <a:custGeom>
              <a:avLst/>
              <a:gdLst/>
              <a:ahLst/>
              <a:cxnLst/>
              <a:rect l="l" t="t" r="r" b="b"/>
              <a:pathLst>
                <a:path w="703206" h="703206">
                  <a:moveTo>
                    <a:pt x="0" y="0"/>
                  </a:moveTo>
                  <a:lnTo>
                    <a:pt x="703206" y="0"/>
                  </a:lnTo>
                  <a:lnTo>
                    <a:pt x="703206" y="703206"/>
                  </a:lnTo>
                  <a:lnTo>
                    <a:pt x="0" y="703206"/>
                  </a:lnTo>
                  <a:close/>
                </a:path>
              </a:pathLst>
            </a:custGeom>
            <a:solidFill>
              <a:srgbClr val="11297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62E74E8-0BB6-34F4-DE7A-22A7A40B7CAF}"/>
                </a:ext>
              </a:extLst>
            </p:cNvPr>
            <p:cNvSpPr txBox="1"/>
            <p:nvPr/>
          </p:nvSpPr>
          <p:spPr>
            <a:xfrm>
              <a:off x="0" y="-47625"/>
              <a:ext cx="703206" cy="750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95C65E2F-A5BC-EB38-F6BC-850918B75930}"/>
              </a:ext>
            </a:extLst>
          </p:cNvPr>
          <p:cNvSpPr/>
          <p:nvPr/>
        </p:nvSpPr>
        <p:spPr>
          <a:xfrm rot="5400000">
            <a:off x="2182891" y="7066745"/>
            <a:ext cx="2416553" cy="2416553"/>
          </a:xfrm>
          <a:custGeom>
            <a:avLst/>
            <a:gdLst/>
            <a:ahLst/>
            <a:cxnLst/>
            <a:rect l="l" t="t" r="r" b="b"/>
            <a:pathLst>
              <a:path w="2416553" h="2416553">
                <a:moveTo>
                  <a:pt x="0" y="0"/>
                </a:moveTo>
                <a:lnTo>
                  <a:pt x="2416553" y="0"/>
                </a:lnTo>
                <a:lnTo>
                  <a:pt x="2416553" y="2416553"/>
                </a:lnTo>
                <a:lnTo>
                  <a:pt x="0" y="2416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E690196-5ECC-3438-3AC6-BEAD0A82FEC9}"/>
              </a:ext>
            </a:extLst>
          </p:cNvPr>
          <p:cNvSpPr/>
          <p:nvPr/>
        </p:nvSpPr>
        <p:spPr>
          <a:xfrm>
            <a:off x="7414888" y="1851411"/>
            <a:ext cx="9275612" cy="6812777"/>
          </a:xfrm>
          <a:custGeom>
            <a:avLst/>
            <a:gdLst/>
            <a:ahLst/>
            <a:cxnLst/>
            <a:rect l="l" t="t" r="r" b="b"/>
            <a:pathLst>
              <a:path w="9275612" h="6812777">
                <a:moveTo>
                  <a:pt x="0" y="0"/>
                </a:moveTo>
                <a:lnTo>
                  <a:pt x="9275613" y="0"/>
                </a:lnTo>
                <a:lnTo>
                  <a:pt x="9275613" y="6812778"/>
                </a:lnTo>
                <a:lnTo>
                  <a:pt x="0" y="68127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3EDE106-145C-B2E5-25E2-6D0D84C7B469}"/>
              </a:ext>
            </a:extLst>
          </p:cNvPr>
          <p:cNvSpPr/>
          <p:nvPr/>
        </p:nvSpPr>
        <p:spPr>
          <a:xfrm>
            <a:off x="6986551" y="1485900"/>
            <a:ext cx="10085309" cy="7543800"/>
          </a:xfrm>
          <a:prstGeom prst="roundRect">
            <a:avLst/>
          </a:prstGeom>
          <a:noFill/>
          <a:ln w="381000">
            <a:solidFill>
              <a:srgbClr val="F1BD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331A2D8D-C69C-AB7A-7DE7-6AF37813A03F}"/>
              </a:ext>
            </a:extLst>
          </p:cNvPr>
          <p:cNvSpPr txBox="1"/>
          <p:nvPr/>
        </p:nvSpPr>
        <p:spPr>
          <a:xfrm>
            <a:off x="1517833" y="2194015"/>
            <a:ext cx="5645770" cy="2122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ko-KR" alt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프로토타입</a:t>
            </a:r>
            <a:endParaRPr lang="en-US" altLang="ko-KR" sz="6999" b="1" dirty="0">
              <a:solidFill>
                <a:srgbClr val="000000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marL="0" lvl="0" indent="0">
              <a:lnSpc>
                <a:spcPts val="8399"/>
              </a:lnSpc>
            </a:pPr>
            <a:r>
              <a:rPr lang="ko-KR" alt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및 기능</a:t>
            </a:r>
            <a:endParaRPr lang="en-US" sz="6999" b="1" dirty="0">
              <a:solidFill>
                <a:srgbClr val="000000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</p:spTree>
    <p:extLst>
      <p:ext uri="{BB962C8B-B14F-4D97-AF65-F5344CB8AC3E}">
        <p14:creationId xmlns:p14="http://schemas.microsoft.com/office/powerpoint/2010/main" val="84815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D6CD-AA41-1FFD-108E-8978FCFB7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AEC5D9-E7CD-79CF-BB41-E2B7DA4AF0DB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58CD215-91CE-A9C9-C7AD-540302436AA6}"/>
              </a:ext>
            </a:extLst>
          </p:cNvPr>
          <p:cNvGrpSpPr/>
          <p:nvPr/>
        </p:nvGrpSpPr>
        <p:grpSpPr>
          <a:xfrm>
            <a:off x="1517833" y="5605036"/>
            <a:ext cx="2669986" cy="2669986"/>
            <a:chOff x="0" y="0"/>
            <a:chExt cx="703206" cy="70320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3FE9DE15-3267-AF65-307C-407028BE9604}"/>
                </a:ext>
              </a:extLst>
            </p:cNvPr>
            <p:cNvSpPr/>
            <p:nvPr/>
          </p:nvSpPr>
          <p:spPr>
            <a:xfrm>
              <a:off x="0" y="0"/>
              <a:ext cx="703206" cy="703206"/>
            </a:xfrm>
            <a:custGeom>
              <a:avLst/>
              <a:gdLst/>
              <a:ahLst/>
              <a:cxnLst/>
              <a:rect l="l" t="t" r="r" b="b"/>
              <a:pathLst>
                <a:path w="703206" h="703206">
                  <a:moveTo>
                    <a:pt x="0" y="0"/>
                  </a:moveTo>
                  <a:lnTo>
                    <a:pt x="703206" y="0"/>
                  </a:lnTo>
                  <a:lnTo>
                    <a:pt x="703206" y="703206"/>
                  </a:lnTo>
                  <a:lnTo>
                    <a:pt x="0" y="703206"/>
                  </a:lnTo>
                  <a:close/>
                </a:path>
              </a:pathLst>
            </a:custGeom>
            <a:solidFill>
              <a:srgbClr val="11297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46A6205-99C6-DF3A-D0D8-BA432CA145C2}"/>
                </a:ext>
              </a:extLst>
            </p:cNvPr>
            <p:cNvSpPr txBox="1"/>
            <p:nvPr/>
          </p:nvSpPr>
          <p:spPr>
            <a:xfrm>
              <a:off x="0" y="-47625"/>
              <a:ext cx="703206" cy="750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341BF569-5F26-5910-0DF5-6EA6FE4C5245}"/>
              </a:ext>
            </a:extLst>
          </p:cNvPr>
          <p:cNvSpPr/>
          <p:nvPr/>
        </p:nvSpPr>
        <p:spPr>
          <a:xfrm rot="5400000">
            <a:off x="2182891" y="7066745"/>
            <a:ext cx="2416553" cy="2416553"/>
          </a:xfrm>
          <a:custGeom>
            <a:avLst/>
            <a:gdLst/>
            <a:ahLst/>
            <a:cxnLst/>
            <a:rect l="l" t="t" r="r" b="b"/>
            <a:pathLst>
              <a:path w="2416553" h="2416553">
                <a:moveTo>
                  <a:pt x="0" y="0"/>
                </a:moveTo>
                <a:lnTo>
                  <a:pt x="2416553" y="0"/>
                </a:lnTo>
                <a:lnTo>
                  <a:pt x="2416553" y="2416553"/>
                </a:lnTo>
                <a:lnTo>
                  <a:pt x="0" y="2416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7B196B1-9C01-A125-D671-E32427710EAD}"/>
              </a:ext>
            </a:extLst>
          </p:cNvPr>
          <p:cNvSpPr/>
          <p:nvPr/>
        </p:nvSpPr>
        <p:spPr>
          <a:xfrm>
            <a:off x="7414888" y="1851411"/>
            <a:ext cx="9275612" cy="6812777"/>
          </a:xfrm>
          <a:custGeom>
            <a:avLst/>
            <a:gdLst/>
            <a:ahLst/>
            <a:cxnLst/>
            <a:rect l="l" t="t" r="r" b="b"/>
            <a:pathLst>
              <a:path w="9275612" h="6812777">
                <a:moveTo>
                  <a:pt x="0" y="0"/>
                </a:moveTo>
                <a:lnTo>
                  <a:pt x="9275613" y="0"/>
                </a:lnTo>
                <a:lnTo>
                  <a:pt x="9275613" y="6812778"/>
                </a:lnTo>
                <a:lnTo>
                  <a:pt x="0" y="68127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6A937D-9E07-EEC8-B81B-ADBAB28CB626}"/>
              </a:ext>
            </a:extLst>
          </p:cNvPr>
          <p:cNvSpPr/>
          <p:nvPr/>
        </p:nvSpPr>
        <p:spPr>
          <a:xfrm>
            <a:off x="6986551" y="2216923"/>
            <a:ext cx="10085309" cy="1631178"/>
          </a:xfrm>
          <a:prstGeom prst="roundRect">
            <a:avLst/>
          </a:prstGeom>
          <a:noFill/>
          <a:ln w="381000">
            <a:solidFill>
              <a:srgbClr val="F1BD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2A5A5840-3659-2CE8-28B9-4AA9C7CCE9C9}"/>
              </a:ext>
            </a:extLst>
          </p:cNvPr>
          <p:cNvSpPr txBox="1"/>
          <p:nvPr/>
        </p:nvSpPr>
        <p:spPr>
          <a:xfrm>
            <a:off x="1517833" y="2194015"/>
            <a:ext cx="5645770" cy="2122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ko-KR" alt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프로토타입</a:t>
            </a:r>
            <a:endParaRPr lang="en-US" altLang="ko-KR" sz="6999" b="1" dirty="0">
              <a:solidFill>
                <a:srgbClr val="000000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marL="0" lvl="0" indent="0">
              <a:lnSpc>
                <a:spcPts val="8399"/>
              </a:lnSpc>
            </a:pPr>
            <a:r>
              <a:rPr lang="ko-KR" alt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및 기능</a:t>
            </a:r>
            <a:endParaRPr lang="en-US" sz="6999" b="1" dirty="0">
              <a:solidFill>
                <a:srgbClr val="000000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</p:spTree>
    <p:extLst>
      <p:ext uri="{BB962C8B-B14F-4D97-AF65-F5344CB8AC3E}">
        <p14:creationId xmlns:p14="http://schemas.microsoft.com/office/powerpoint/2010/main" val="33289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1D74F-B950-C576-E1E3-80E8E05AF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B3D05F9-1D0B-13F4-DF58-DDE2936F4663}"/>
              </a:ext>
            </a:extLst>
          </p:cNvPr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80214DB-BAE1-B3F9-CD9C-40FAEB9F54CF}"/>
              </a:ext>
            </a:extLst>
          </p:cNvPr>
          <p:cNvGrpSpPr/>
          <p:nvPr/>
        </p:nvGrpSpPr>
        <p:grpSpPr>
          <a:xfrm>
            <a:off x="1517833" y="5605036"/>
            <a:ext cx="2669986" cy="2669986"/>
            <a:chOff x="0" y="0"/>
            <a:chExt cx="703206" cy="70320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F1F2605-1503-B30E-A93E-F6A5314ACB44}"/>
                </a:ext>
              </a:extLst>
            </p:cNvPr>
            <p:cNvSpPr/>
            <p:nvPr/>
          </p:nvSpPr>
          <p:spPr>
            <a:xfrm>
              <a:off x="0" y="0"/>
              <a:ext cx="703206" cy="703206"/>
            </a:xfrm>
            <a:custGeom>
              <a:avLst/>
              <a:gdLst/>
              <a:ahLst/>
              <a:cxnLst/>
              <a:rect l="l" t="t" r="r" b="b"/>
              <a:pathLst>
                <a:path w="703206" h="703206">
                  <a:moveTo>
                    <a:pt x="0" y="0"/>
                  </a:moveTo>
                  <a:lnTo>
                    <a:pt x="703206" y="0"/>
                  </a:lnTo>
                  <a:lnTo>
                    <a:pt x="703206" y="703206"/>
                  </a:lnTo>
                  <a:lnTo>
                    <a:pt x="0" y="703206"/>
                  </a:lnTo>
                  <a:close/>
                </a:path>
              </a:pathLst>
            </a:custGeom>
            <a:solidFill>
              <a:srgbClr val="112973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F4F6705-1E46-7133-9ECC-0DCC445D0A7F}"/>
                </a:ext>
              </a:extLst>
            </p:cNvPr>
            <p:cNvSpPr txBox="1"/>
            <p:nvPr/>
          </p:nvSpPr>
          <p:spPr>
            <a:xfrm>
              <a:off x="0" y="-47625"/>
              <a:ext cx="703206" cy="7508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C6DB7CD4-FBEB-09CF-3398-EDBF26149A21}"/>
              </a:ext>
            </a:extLst>
          </p:cNvPr>
          <p:cNvSpPr/>
          <p:nvPr/>
        </p:nvSpPr>
        <p:spPr>
          <a:xfrm rot="5400000">
            <a:off x="2182891" y="7066745"/>
            <a:ext cx="2416553" cy="2416553"/>
          </a:xfrm>
          <a:custGeom>
            <a:avLst/>
            <a:gdLst/>
            <a:ahLst/>
            <a:cxnLst/>
            <a:rect l="l" t="t" r="r" b="b"/>
            <a:pathLst>
              <a:path w="2416553" h="2416553">
                <a:moveTo>
                  <a:pt x="0" y="0"/>
                </a:moveTo>
                <a:lnTo>
                  <a:pt x="2416553" y="0"/>
                </a:lnTo>
                <a:lnTo>
                  <a:pt x="2416553" y="2416553"/>
                </a:lnTo>
                <a:lnTo>
                  <a:pt x="0" y="2416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57E13AE-0326-A1CC-DD39-2200BF73DF14}"/>
              </a:ext>
            </a:extLst>
          </p:cNvPr>
          <p:cNvSpPr/>
          <p:nvPr/>
        </p:nvSpPr>
        <p:spPr>
          <a:xfrm>
            <a:off x="7414888" y="1851411"/>
            <a:ext cx="9275612" cy="6812777"/>
          </a:xfrm>
          <a:custGeom>
            <a:avLst/>
            <a:gdLst/>
            <a:ahLst/>
            <a:cxnLst/>
            <a:rect l="l" t="t" r="r" b="b"/>
            <a:pathLst>
              <a:path w="9275612" h="6812777">
                <a:moveTo>
                  <a:pt x="0" y="0"/>
                </a:moveTo>
                <a:lnTo>
                  <a:pt x="9275613" y="0"/>
                </a:lnTo>
                <a:lnTo>
                  <a:pt x="9275613" y="6812778"/>
                </a:lnTo>
                <a:lnTo>
                  <a:pt x="0" y="68127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B10B95A-8E1A-63A3-77BD-2451D021E975}"/>
              </a:ext>
            </a:extLst>
          </p:cNvPr>
          <p:cNvSpPr/>
          <p:nvPr/>
        </p:nvSpPr>
        <p:spPr>
          <a:xfrm>
            <a:off x="6986551" y="3467099"/>
            <a:ext cx="10085309" cy="4191001"/>
          </a:xfrm>
          <a:prstGeom prst="roundRect">
            <a:avLst/>
          </a:prstGeom>
          <a:noFill/>
          <a:ln w="381000">
            <a:solidFill>
              <a:srgbClr val="F1BD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02085B62-A312-4C18-1E87-0ACC081EAAEB}"/>
              </a:ext>
            </a:extLst>
          </p:cNvPr>
          <p:cNvSpPr txBox="1"/>
          <p:nvPr/>
        </p:nvSpPr>
        <p:spPr>
          <a:xfrm>
            <a:off x="1517833" y="2194015"/>
            <a:ext cx="5645770" cy="2122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ko-KR" alt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프로토타입</a:t>
            </a:r>
            <a:endParaRPr lang="en-US" altLang="ko-KR" sz="6999" b="1" dirty="0">
              <a:solidFill>
                <a:srgbClr val="000000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marL="0" lvl="0" indent="0">
              <a:lnSpc>
                <a:spcPts val="8399"/>
              </a:lnSpc>
            </a:pPr>
            <a:r>
              <a:rPr lang="ko-KR" alt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및 기능</a:t>
            </a:r>
            <a:endParaRPr lang="en-US" sz="6999" b="1" dirty="0">
              <a:solidFill>
                <a:srgbClr val="000000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</p:spTree>
    <p:extLst>
      <p:ext uri="{BB962C8B-B14F-4D97-AF65-F5344CB8AC3E}">
        <p14:creationId xmlns:p14="http://schemas.microsoft.com/office/powerpoint/2010/main" val="80289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F2CA297-BEA5-085E-B7C0-1C20AD581F62}"/>
              </a:ext>
            </a:extLst>
          </p:cNvPr>
          <p:cNvSpPr/>
          <p:nvPr/>
        </p:nvSpPr>
        <p:spPr>
          <a:xfrm>
            <a:off x="12344401" y="1978356"/>
            <a:ext cx="3962400" cy="1102162"/>
          </a:xfrm>
          <a:prstGeom prst="roundRect">
            <a:avLst/>
          </a:prstGeom>
          <a:solidFill>
            <a:srgbClr val="F1BD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1878387"/>
            <a:ext cx="1048073" cy="958694"/>
            <a:chOff x="0" y="0"/>
            <a:chExt cx="6350000" cy="5808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648485"/>
            <a:ext cx="1048073" cy="958694"/>
            <a:chOff x="0" y="0"/>
            <a:chExt cx="6350000" cy="5808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7432973"/>
            <a:ext cx="1048073" cy="958694"/>
            <a:chOff x="0" y="0"/>
            <a:chExt cx="6350000" cy="5808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9"/>
          <p:cNvGrpSpPr/>
          <p:nvPr/>
        </p:nvGrpSpPr>
        <p:grpSpPr>
          <a:xfrm rot="10800000">
            <a:off x="13792200" y="5768192"/>
            <a:ext cx="2000948" cy="3329562"/>
            <a:chOff x="0" y="0"/>
            <a:chExt cx="532514" cy="88609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2514" cy="886099"/>
            </a:xfrm>
            <a:custGeom>
              <a:avLst/>
              <a:gdLst/>
              <a:ahLst/>
              <a:cxnLst/>
              <a:rect l="l" t="t" r="r" b="b"/>
              <a:pathLst>
                <a:path w="532514" h="886099">
                  <a:moveTo>
                    <a:pt x="203200" y="0"/>
                  </a:moveTo>
                  <a:lnTo>
                    <a:pt x="532514" y="0"/>
                  </a:lnTo>
                  <a:lnTo>
                    <a:pt x="329314" y="886099"/>
                  </a:lnTo>
                  <a:lnTo>
                    <a:pt x="0" y="88609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76200"/>
              <a:ext cx="329314" cy="962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5400000">
            <a:off x="14625144" y="6624144"/>
            <a:ext cx="2582506" cy="2685806"/>
            <a:chOff x="0" y="0"/>
            <a:chExt cx="3443341" cy="3581075"/>
          </a:xfrm>
        </p:grpSpPr>
        <p:grpSp>
          <p:nvGrpSpPr>
            <p:cNvPr id="13" name="Group 13"/>
            <p:cNvGrpSpPr/>
            <p:nvPr/>
          </p:nvGrpSpPr>
          <p:grpSpPr>
            <a:xfrm rot="5400000">
              <a:off x="791968" y="929702"/>
              <a:ext cx="3581075" cy="1721671"/>
              <a:chOff x="0" y="0"/>
              <a:chExt cx="660400" cy="3175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5C5C5C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5400000">
              <a:off x="-929702" y="929702"/>
              <a:ext cx="3581075" cy="1721671"/>
              <a:chOff x="0" y="0"/>
              <a:chExt cx="660400" cy="3175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79375"/>
                <a:ext cx="660400" cy="2381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859"/>
                  </a:lnSpc>
                </a:pPr>
                <a:endParaRPr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2996972" y="7478506"/>
            <a:ext cx="7163553" cy="1144671"/>
            <a:chOff x="0" y="-76200"/>
            <a:chExt cx="9551404" cy="1526228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012472"/>
              <a:ext cx="9551404" cy="437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30"/>
                </a:lnSpc>
              </a:pPr>
              <a:r>
                <a:rPr lang="ko-KR" altLang="en-US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최초 계획대로 수정</a:t>
              </a:r>
              <a:endParaRPr lang="en-US" sz="210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9551404" cy="74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</a:pPr>
              <a:r>
                <a:rPr lang="ko-KR" altLang="en-US" sz="35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이슈 해결 계획 </a:t>
              </a:r>
              <a:endParaRPr lang="en-US" sz="3500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871273" y="1750886"/>
            <a:ext cx="7163553" cy="1128250"/>
            <a:chOff x="0" y="-76200"/>
            <a:chExt cx="9551404" cy="1504333"/>
          </a:xfrm>
        </p:grpSpPr>
        <p:sp>
          <p:nvSpPr>
            <p:cNvPr id="23" name="TextBox 23"/>
            <p:cNvSpPr txBox="1"/>
            <p:nvPr/>
          </p:nvSpPr>
          <p:spPr>
            <a:xfrm>
              <a:off x="0" y="987072"/>
              <a:ext cx="9551404" cy="441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30"/>
                </a:lnSpc>
              </a:pPr>
              <a:r>
                <a:rPr lang="en-US" sz="2100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Smithery </a:t>
              </a:r>
              <a:r>
                <a:rPr lang="ko-KR" altLang="en-US" sz="2100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의 방식은 연결하기 어려움</a:t>
              </a:r>
              <a:endParaRPr lang="en-US" sz="2100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9551404" cy="74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</a:pPr>
              <a:r>
                <a:rPr lang="en-US" sz="35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MCP</a:t>
              </a:r>
              <a:r>
                <a:rPr lang="ko-KR" altLang="en-US" sz="35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서버 연결 방식 오류</a:t>
              </a:r>
              <a:endParaRPr lang="en-US" sz="3500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871273" y="4353751"/>
            <a:ext cx="7163553" cy="1505762"/>
            <a:chOff x="0" y="-76200"/>
            <a:chExt cx="9551404" cy="2007683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76200"/>
              <a:ext cx="9551404" cy="74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0"/>
                </a:lnSpc>
              </a:pPr>
              <a:r>
                <a:rPr lang="ko-KR" altLang="en-US" sz="3500" b="1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현재 상태</a:t>
              </a:r>
              <a:endParaRPr lang="en-US" sz="3500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032263"/>
              <a:ext cx="9551404" cy="899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730"/>
                </a:lnSpc>
                <a:buFont typeface="Arial"/>
                <a:buChar char="•"/>
              </a:pPr>
              <a:r>
                <a:rPr lang="en-US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Smithery </a:t>
              </a:r>
              <a:r>
                <a:rPr lang="ko-KR" altLang="en-US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공식 </a:t>
              </a:r>
              <a:r>
                <a:rPr lang="en-US" altLang="ko-KR" sz="2100" u="none" dirty="0" err="1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mcp</a:t>
              </a:r>
              <a:r>
                <a:rPr lang="en-US" altLang="ko-KR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</a:t>
              </a:r>
              <a:r>
                <a:rPr lang="ko-KR" altLang="en-US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서버 통한 연결</a:t>
              </a:r>
              <a:endParaRPr lang="en-US" altLang="ko-KR" sz="210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endParaRPr>
            </a:p>
            <a:p>
              <a:pPr marL="453390" lvl="1" indent="-226695" algn="l">
                <a:lnSpc>
                  <a:spcPts val="2730"/>
                </a:lnSpc>
                <a:buFont typeface="Arial"/>
                <a:buChar char="•"/>
              </a:pPr>
              <a:r>
                <a:rPr lang="en-US" altLang="ko-KR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smithery</a:t>
              </a:r>
              <a:r>
                <a:rPr lang="ko-KR" altLang="en-US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에 의존한다면 현재 설치된 </a:t>
              </a:r>
              <a:r>
                <a:rPr lang="en-US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MCP </a:t>
              </a:r>
              <a:r>
                <a:rPr lang="en-US" sz="2100" u="none" dirty="0" err="1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서버</a:t>
              </a:r>
              <a:r>
                <a:rPr lang="en-US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</a:t>
              </a:r>
              <a:r>
                <a:rPr lang="ko-KR" altLang="en-US" sz="2100" u="non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파악 불가</a:t>
              </a:r>
              <a:endParaRPr lang="en-US" sz="2100" u="none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endParaR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613530" y="2062899"/>
            <a:ext cx="5645770" cy="2122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399"/>
              </a:lnSpc>
            </a:pPr>
            <a:r>
              <a:rPr lang="ko-KR" alt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이슈 사항 및</a:t>
            </a:r>
            <a:br>
              <a:rPr lang="en-US" altLang="ko-KR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</a:br>
            <a:r>
              <a:rPr lang="ko-KR" altLang="en-US" sz="69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해결 계획</a:t>
            </a:r>
            <a:endParaRPr lang="en-US" sz="6999" b="1" dirty="0">
              <a:solidFill>
                <a:srgbClr val="000000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</p:spTree>
    <p:extLst>
      <p:ext uri="{BB962C8B-B14F-4D97-AF65-F5344CB8AC3E}">
        <p14:creationId xmlns:p14="http://schemas.microsoft.com/office/powerpoint/2010/main" val="335405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027438" y="922329"/>
            <a:ext cx="6950456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7000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차주 </a:t>
            </a:r>
            <a:r>
              <a:rPr lang="en-US" sz="7000" b="1" u="none" strike="noStrik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계획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946440" y="1008054"/>
            <a:ext cx="7312860" cy="1108896"/>
            <a:chOff x="0" y="0"/>
            <a:chExt cx="9750480" cy="1478528"/>
          </a:xfrm>
        </p:grpSpPr>
        <p:sp>
          <p:nvSpPr>
            <p:cNvPr id="5" name="TextBox 5"/>
            <p:cNvSpPr txBox="1"/>
            <p:nvPr/>
          </p:nvSpPr>
          <p:spPr>
            <a:xfrm>
              <a:off x="0" y="-47625"/>
              <a:ext cx="9750480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이슈 해결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23445"/>
              <a:ext cx="9750480" cy="455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최초 기획대로 수정 예정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46440" y="5732816"/>
            <a:ext cx="7312860" cy="1108896"/>
            <a:chOff x="0" y="0"/>
            <a:chExt cx="9750480" cy="1478528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9750480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디자인 향상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23445"/>
              <a:ext cx="9750480" cy="455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c# 특유의 디자인 수정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46440" y="3370435"/>
            <a:ext cx="7312860" cy="1108896"/>
            <a:chOff x="0" y="0"/>
            <a:chExt cx="9750480" cy="1478528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9750480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설치 가능 MCP 추가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23445"/>
              <a:ext cx="9750480" cy="455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설치 가능 MCP 서버 추가 예정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7529592"/>
            <a:ext cx="3509134" cy="1751760"/>
            <a:chOff x="0" y="0"/>
            <a:chExt cx="4678845" cy="233568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339423" cy="2335680"/>
              <a:chOff x="0" y="0"/>
              <a:chExt cx="6350000" cy="633984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5C5C5C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2339423" y="0"/>
              <a:ext cx="2339423" cy="2335680"/>
              <a:chOff x="0" y="0"/>
              <a:chExt cx="6350000" cy="633984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lnTo>
                      <a:pt x="6350000" y="6339840"/>
                    </a:lnTo>
                    <a:close/>
                  </a:path>
                </a:pathLst>
              </a:custGeom>
              <a:solidFill>
                <a:srgbClr val="112973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8616069" y="1215677"/>
            <a:ext cx="693458" cy="634320"/>
            <a:chOff x="0" y="0"/>
            <a:chExt cx="6350000" cy="580847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8C17436-9454-6FE0-F032-130438174AD0}"/>
              </a:ext>
            </a:extLst>
          </p:cNvPr>
          <p:cNvSpPr/>
          <p:nvPr/>
        </p:nvSpPr>
        <p:spPr>
          <a:xfrm>
            <a:off x="11125200" y="8831030"/>
            <a:ext cx="1143000" cy="341312"/>
          </a:xfrm>
          <a:prstGeom prst="roundRect">
            <a:avLst/>
          </a:prstGeom>
          <a:solidFill>
            <a:srgbClr val="F1BD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Group 23"/>
          <p:cNvGrpSpPr/>
          <p:nvPr/>
        </p:nvGrpSpPr>
        <p:grpSpPr>
          <a:xfrm>
            <a:off x="8616069" y="3607723"/>
            <a:ext cx="693458" cy="634320"/>
            <a:chOff x="0" y="0"/>
            <a:chExt cx="6350000" cy="580847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8616069" y="5970104"/>
            <a:ext cx="693458" cy="634320"/>
            <a:chOff x="0" y="0"/>
            <a:chExt cx="6350000" cy="580847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616069" y="8366549"/>
            <a:ext cx="693458" cy="634320"/>
            <a:chOff x="0" y="0"/>
            <a:chExt cx="6350000" cy="580847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5808472"/>
            </a:xfrm>
            <a:custGeom>
              <a:avLst/>
              <a:gdLst/>
              <a:ahLst/>
              <a:cxnLst/>
              <a:rect l="l" t="t" r="r" b="b"/>
              <a:pathLst>
                <a:path w="6350000" h="5808472">
                  <a:moveTo>
                    <a:pt x="3445764" y="5808472"/>
                  </a:moveTo>
                  <a:lnTo>
                    <a:pt x="2591689" y="4954397"/>
                  </a:lnTo>
                  <a:lnTo>
                    <a:pt x="4037965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037838" y="2300224"/>
                  </a:lnTo>
                  <a:lnTo>
                    <a:pt x="2591689" y="854075"/>
                  </a:lnTo>
                  <a:lnTo>
                    <a:pt x="3445764" y="0"/>
                  </a:lnTo>
                  <a:lnTo>
                    <a:pt x="6350000" y="2904236"/>
                  </a:lnTo>
                  <a:lnTo>
                    <a:pt x="3445764" y="5808472"/>
                  </a:lnTo>
                  <a:close/>
                </a:path>
              </a:pathLst>
            </a:custGeom>
            <a:solidFill>
              <a:srgbClr val="112973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9" name="Group 29"/>
          <p:cNvGrpSpPr/>
          <p:nvPr/>
        </p:nvGrpSpPr>
        <p:grpSpPr>
          <a:xfrm rot="-9383580">
            <a:off x="981493" y="5431467"/>
            <a:ext cx="4591622" cy="2207510"/>
            <a:chOff x="0" y="0"/>
            <a:chExt cx="660400" cy="3175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5C5C5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79375"/>
              <a:ext cx="660400" cy="238125"/>
            </a:xfrm>
            <a:prstGeom prst="rect">
              <a:avLst/>
            </a:prstGeom>
          </p:spPr>
          <p:txBody>
            <a:bodyPr lIns="116252" tIns="116252" rIns="116252" bIns="116252" rtlCol="0" anchor="ctr"/>
            <a:lstStyle/>
            <a:p>
              <a:pPr marL="0" lvl="0" indent="0"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46440" y="8095196"/>
            <a:ext cx="7312860" cy="1108896"/>
            <a:chOff x="0" y="0"/>
            <a:chExt cx="9750480" cy="1478528"/>
          </a:xfrm>
        </p:grpSpPr>
        <p:sp>
          <p:nvSpPr>
            <p:cNvPr id="8" name="TextBox 8"/>
            <p:cNvSpPr txBox="1"/>
            <p:nvPr/>
          </p:nvSpPr>
          <p:spPr>
            <a:xfrm>
              <a:off x="0" y="-47625"/>
              <a:ext cx="9750480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완성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23445"/>
              <a:ext cx="9750480" cy="455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00"/>
                </a:lnSpc>
                <a:spcBef>
                  <a:spcPct val="0"/>
                </a:spcBef>
              </a:pPr>
              <a:r>
                <a:rPr lang="en-US" sz="2000" u="none" strike="noStrike" dirty="0" err="1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다음</a:t>
              </a:r>
              <a:r>
                <a:rPr lang="en-US" sz="2000" u="none" strike="noStrik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</a:t>
              </a:r>
              <a:r>
                <a:rPr lang="en-US" sz="2000" u="none" strike="noStrike" dirty="0" err="1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주에</a:t>
              </a:r>
              <a:r>
                <a:rPr lang="en-US" sz="2000" u="none" strike="noStrike" dirty="0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  </a:t>
              </a:r>
              <a:r>
                <a:rPr lang="en-US" sz="2000" b="1" u="none" strike="noStrike" dirty="0" err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완성</a:t>
              </a:r>
              <a:r>
                <a:rPr lang="en-US" sz="2000" b="1" u="none" strike="noStrike" dirty="0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 </a:t>
              </a:r>
              <a:r>
                <a:rPr lang="en-US" sz="2000" b="1" u="none" strike="noStrike" dirty="0" err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예정</a:t>
              </a:r>
              <a:endParaRPr lang="en-US" sz="2000" b="1" u="none" strike="noStrike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155</Words>
  <Application>Microsoft Office PowerPoint</Application>
  <PresentationFormat>사용자 지정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Calibri</vt:lpstr>
      <vt:lpstr>Arial</vt:lpstr>
      <vt:lpstr>Telegraf Bold</vt:lpstr>
      <vt:lpstr>Telegraf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- MCP Manager 2주차 기능 구현 보고서</dc:title>
  <dc:description>프레젠테이션 - MCP Manager 2주차 기능 구현 보고서</dc:description>
  <cp:lastModifiedBy>노성민[컴퓨터정보공학과]</cp:lastModifiedBy>
  <cp:revision>3</cp:revision>
  <dcterms:created xsi:type="dcterms:W3CDTF">2006-08-16T00:00:00Z</dcterms:created>
  <dcterms:modified xsi:type="dcterms:W3CDTF">2025-09-30T17:15:20Z</dcterms:modified>
  <dc:identifier>DAG0eKeFd9A</dc:identifier>
</cp:coreProperties>
</file>