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0" r:id="rId2"/>
    <p:sldId id="421" r:id="rId3"/>
    <p:sldId id="422" r:id="rId4"/>
    <p:sldId id="369" r:id="rId5"/>
    <p:sldId id="368" r:id="rId6"/>
    <p:sldId id="358" r:id="rId7"/>
    <p:sldId id="370" r:id="rId8"/>
    <p:sldId id="372" r:id="rId9"/>
    <p:sldId id="371" r:id="rId10"/>
    <p:sldId id="373" r:id="rId11"/>
    <p:sldId id="374" r:id="rId12"/>
    <p:sldId id="386" r:id="rId13"/>
    <p:sldId id="403" r:id="rId14"/>
    <p:sldId id="404" r:id="rId15"/>
    <p:sldId id="419" r:id="rId16"/>
    <p:sldId id="405" r:id="rId17"/>
    <p:sldId id="388" r:id="rId18"/>
    <p:sldId id="406" r:id="rId19"/>
    <p:sldId id="407" r:id="rId20"/>
    <p:sldId id="408" r:id="rId21"/>
    <p:sldId id="416" r:id="rId22"/>
    <p:sldId id="409" r:id="rId23"/>
    <p:sldId id="414" r:id="rId24"/>
    <p:sldId id="415" r:id="rId25"/>
    <p:sldId id="418" r:id="rId26"/>
    <p:sldId id="410" r:id="rId27"/>
    <p:sldId id="412" r:id="rId28"/>
    <p:sldId id="413" r:id="rId29"/>
    <p:sldId id="423" r:id="rId30"/>
    <p:sldId id="424" r:id="rId31"/>
    <p:sldId id="417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>
      <p:cViewPr>
        <p:scale>
          <a:sx n="117" d="100"/>
          <a:sy n="117" d="100"/>
        </p:scale>
        <p:origin x="-1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CA6B4-4A98-47E5-A1CB-D8DDDABE846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D5B2B-70F1-4EE3-B361-15B0F277D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9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B2BA-2ECA-450D-A22B-DF24447D0C0D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9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E36D-3A2B-4426-8A51-359EC57AD136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4B6C-7550-4833-BA86-50F43D12225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9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E835-06C8-4257-9BDE-928E55A7919C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FC2D-D584-420C-9D94-9B7614AF6F88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9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BDAD-93F2-4785-82B2-134CB7161610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3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2AE0-8D26-46E0-A2D3-A71776036DF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0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6AE6-057F-424A-868E-C5B25C7CA4EB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8A97-DF01-4C6D-8AF1-AA80190F065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BD81-AFD5-4734-B8D8-2CA0D4CFA07B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842F-72FE-4E38-A8E9-08A27F848326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2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11CE-E28E-49F7-90CD-67C67D4AE723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44D8-7B6D-488F-8BCD-F2B29A5F6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8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pi.coinstats.app/public/v1/coins?skip=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9800" y="1484784"/>
            <a:ext cx="7772400" cy="22322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 smtClean="0"/>
              <a:t>웹서버보안프로그래밍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4. Next.js </a:t>
            </a:r>
            <a:r>
              <a:rPr lang="ko-KR" altLang="en-US" sz="2800" dirty="0" smtClean="0"/>
              <a:t>프레임워크 소개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4102224"/>
            <a:ext cx="6400800" cy="21350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중부대학교 정보보호학과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이병천 교수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sultan@joongbu.ac.kr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9600" y="1417638"/>
            <a:ext cx="6096000" cy="5170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"was"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"0.1.0"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"private"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"dev"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"next dev"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"build"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"next build"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"next start"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"lint"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"next lint"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"dependencies"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"next"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"12.2.5"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"react"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"18.2.0"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"react-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dom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"18.2.0"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devDependencies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eslint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"8.22.0"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eslint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-next"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"12.2.5"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104" y="2564904"/>
            <a:ext cx="31181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dev </a:t>
            </a:r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build </a:t>
            </a:r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start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설치된 패키지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개발시에만</a:t>
            </a:r>
            <a:r>
              <a:rPr lang="ko-KR" altLang="en-US" dirty="0" smtClean="0"/>
              <a:t> 사용되는 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폴더는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폴더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나머지는 </a:t>
            </a:r>
            <a:r>
              <a:rPr lang="en-US" altLang="ko-KR" dirty="0" smtClean="0"/>
              <a:t>frontend </a:t>
            </a:r>
          </a:p>
          <a:p>
            <a:r>
              <a:rPr lang="en-US" altLang="ko-KR" dirty="0" smtClean="0"/>
              <a:t>Public </a:t>
            </a:r>
          </a:p>
          <a:p>
            <a:pPr lvl="1"/>
            <a:r>
              <a:rPr lang="ko-KR" altLang="en-US" dirty="0" smtClean="0"/>
              <a:t>외부에서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가능한 폴더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이미지 등 정적인 컨텐츠 관리에 사용 </a:t>
            </a:r>
            <a:endParaRPr lang="en-US" altLang="ko-KR" dirty="0" smtClean="0"/>
          </a:p>
          <a:p>
            <a:r>
              <a:rPr lang="en-US" altLang="ko-KR" dirty="0" smtClean="0"/>
              <a:t>Styles </a:t>
            </a:r>
          </a:p>
          <a:p>
            <a:pPr lvl="1"/>
            <a:r>
              <a:rPr lang="en-US" altLang="ko-KR" dirty="0" smtClean="0"/>
              <a:t>CSS </a:t>
            </a:r>
            <a:r>
              <a:rPr lang="ko-KR" altLang="en-US" dirty="0" smtClean="0"/>
              <a:t>스타일 파일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Global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style </a:t>
            </a:r>
          </a:p>
          <a:p>
            <a:pPr lvl="2"/>
            <a:r>
              <a:rPr lang="en-US" altLang="ko-KR" dirty="0" smtClean="0"/>
              <a:t>Style module 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484784"/>
            <a:ext cx="2307246" cy="510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라우팅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File-based routing </a:t>
            </a:r>
          </a:p>
          <a:p>
            <a:pPr lvl="1"/>
            <a:r>
              <a:rPr lang="en-US" altLang="ko-KR" dirty="0" smtClean="0"/>
              <a:t>Next.js</a:t>
            </a:r>
            <a:r>
              <a:rPr lang="ko-KR" altLang="en-US" dirty="0" smtClean="0"/>
              <a:t>는 파일 기반 라우팅 기능을 기본 제공함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pages </a:t>
            </a:r>
            <a:r>
              <a:rPr lang="ko-KR" altLang="en-US" dirty="0" smtClean="0"/>
              <a:t>폴더 내에 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작성하면 파일 라우팅 기능이 자동 적용됨 </a:t>
            </a:r>
            <a:r>
              <a:rPr lang="en-US" altLang="ko-KR" dirty="0" smtClean="0"/>
              <a:t>(react</a:t>
            </a:r>
            <a:r>
              <a:rPr lang="ko-KR" altLang="en-US" dirty="0" smtClean="0"/>
              <a:t>에서는 라우팅을 설정해야 적용됨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pages</a:t>
            </a:r>
            <a:r>
              <a:rPr lang="ko-KR" altLang="en-US" dirty="0" smtClean="0"/>
              <a:t>는 약속된 </a:t>
            </a:r>
            <a:r>
              <a:rPr lang="ko-KR" altLang="en-US" dirty="0" err="1" smtClean="0"/>
              <a:t>폴더명이므로</a:t>
            </a:r>
            <a:r>
              <a:rPr lang="ko-KR" altLang="en-US" dirty="0" smtClean="0"/>
              <a:t> 변경하면 안됨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페이지 생성</a:t>
            </a:r>
            <a:r>
              <a:rPr lang="en-US" altLang="ko-KR" dirty="0" smtClean="0"/>
              <a:t>: about.js, profile.js, …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File-based routing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라우팅 방식</a:t>
            </a:r>
            <a:endParaRPr lang="en-US" altLang="ko-KR" dirty="0"/>
          </a:p>
          <a:p>
            <a:pPr lvl="1"/>
            <a:r>
              <a:rPr lang="en-US" altLang="ko-KR" dirty="0" smtClean="0"/>
              <a:t>Route with pages: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 smtClean="0"/>
              <a:t>Nested routes: 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Dynamic routes: [id].js  </a:t>
            </a:r>
          </a:p>
          <a:p>
            <a:pPr lvl="1"/>
            <a:r>
              <a:rPr lang="en-US" altLang="ko-KR" dirty="0" smtClean="0"/>
              <a:t>Nested dynamic route: [id]/index.js </a:t>
            </a:r>
          </a:p>
          <a:p>
            <a:pPr lvl="1"/>
            <a:r>
              <a:rPr lang="en-US" altLang="ko-KR" dirty="0" smtClean="0"/>
              <a:t>Catch-all routes: [[…params]].js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File-based routing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995805"/>
            <a:ext cx="4999254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import styles from '../styles/Home.module.css'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export default function Home() {</a:t>
            </a:r>
          </a:p>
          <a:p>
            <a:r>
              <a:rPr lang="en-US" altLang="ko-KR" dirty="0"/>
              <a:t>  return (</a:t>
            </a:r>
          </a:p>
          <a:p>
            <a:r>
              <a:rPr lang="en-US" altLang="ko-KR" dirty="0"/>
              <a:t>    &lt;div </a:t>
            </a:r>
            <a:r>
              <a:rPr lang="en-US" altLang="ko-KR" dirty="0" err="1"/>
              <a:t>className</a:t>
            </a:r>
            <a:r>
              <a:rPr lang="en-US" altLang="ko-KR" dirty="0"/>
              <a:t>={</a:t>
            </a:r>
            <a:r>
              <a:rPr lang="en-US" altLang="ko-KR" dirty="0" err="1"/>
              <a:t>styles.container</a:t>
            </a:r>
            <a:r>
              <a:rPr lang="en-US" altLang="ko-KR" dirty="0"/>
              <a:t>}&gt;</a:t>
            </a:r>
          </a:p>
          <a:p>
            <a:r>
              <a:rPr lang="en-US" altLang="ko-KR" dirty="0"/>
              <a:t>      &lt;h1&gt;Welcome Home&lt;/h1&gt;</a:t>
            </a:r>
          </a:p>
          <a:p>
            <a:r>
              <a:rPr lang="en-US" altLang="ko-KR" dirty="0"/>
              <a:t>    &lt;/div&gt;</a:t>
            </a:r>
          </a:p>
          <a:p>
            <a:r>
              <a:rPr lang="en-US" altLang="ko-KR" dirty="0"/>
              <a:t>  )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18423" y="1626473"/>
            <a:ext cx="165936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pages/index.js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9976" y="1998132"/>
            <a:ext cx="362233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export default function About() {</a:t>
            </a:r>
          </a:p>
          <a:p>
            <a:r>
              <a:rPr lang="en-US" altLang="ko-KR" dirty="0"/>
              <a:t>  return (</a:t>
            </a:r>
          </a:p>
          <a:p>
            <a:r>
              <a:rPr lang="en-US" altLang="ko-KR" dirty="0"/>
              <a:t>    &lt;div&gt;</a:t>
            </a:r>
          </a:p>
          <a:p>
            <a:r>
              <a:rPr lang="en-US" altLang="ko-KR" dirty="0"/>
              <a:t>      &lt;h1&gt;About page &lt;/h1&gt;</a:t>
            </a:r>
          </a:p>
          <a:p>
            <a:r>
              <a:rPr lang="en-US" altLang="ko-KR" dirty="0"/>
              <a:t>      &lt;p&gt;File-based routing&lt;/p&gt;</a:t>
            </a:r>
          </a:p>
          <a:p>
            <a:r>
              <a:rPr lang="en-US" altLang="ko-KR" dirty="0"/>
              <a:t>    &lt;/div&gt;</a:t>
            </a:r>
          </a:p>
          <a:p>
            <a:r>
              <a:rPr lang="en-US" altLang="ko-KR" dirty="0"/>
              <a:t>  )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879976" y="1628800"/>
            <a:ext cx="170905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pages/about.js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4851193"/>
            <a:ext cx="2829320" cy="1505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4751166"/>
            <a:ext cx="275310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Component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5394" y="1604896"/>
            <a:ext cx="394358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 smtClean="0"/>
              <a:t>rfc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reactFunctionalComponent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export default function about() {</a:t>
            </a:r>
          </a:p>
          <a:p>
            <a:r>
              <a:rPr lang="en-US" altLang="ko-KR" dirty="0"/>
              <a:t>  return (</a:t>
            </a:r>
          </a:p>
          <a:p>
            <a:r>
              <a:rPr lang="en-US" altLang="ko-KR" dirty="0"/>
              <a:t>    &lt;div&gt;about&lt;/div&gt;</a:t>
            </a:r>
          </a:p>
          <a:p>
            <a:r>
              <a:rPr lang="en-US" altLang="ko-KR" dirty="0"/>
              <a:t>  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394" y="3650132"/>
            <a:ext cx="247535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rfce</a:t>
            </a:r>
            <a:endParaRPr lang="en-US" altLang="ko-KR" dirty="0"/>
          </a:p>
          <a:p>
            <a:r>
              <a:rPr lang="en-US" altLang="ko-KR" dirty="0"/>
              <a:t>function about() {</a:t>
            </a:r>
          </a:p>
          <a:p>
            <a:r>
              <a:rPr lang="en-US" altLang="ko-KR" dirty="0"/>
              <a:t>  return (</a:t>
            </a:r>
          </a:p>
          <a:p>
            <a:r>
              <a:rPr lang="en-US" altLang="ko-KR" dirty="0"/>
              <a:t>    &lt;div&gt;about&lt;/div&gt;</a:t>
            </a:r>
          </a:p>
          <a:p>
            <a:r>
              <a:rPr lang="en-US" altLang="ko-KR" dirty="0"/>
              <a:t>  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export default about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6459" y="3645024"/>
            <a:ext cx="2475358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rafce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about = () =&gt; {</a:t>
            </a:r>
          </a:p>
          <a:p>
            <a:r>
              <a:rPr lang="en-US" altLang="ko-KR" dirty="0"/>
              <a:t>  return (</a:t>
            </a:r>
          </a:p>
          <a:p>
            <a:r>
              <a:rPr lang="en-US" altLang="ko-KR" dirty="0"/>
              <a:t>    &lt;div&gt;about&lt;/div&gt;</a:t>
            </a:r>
          </a:p>
          <a:p>
            <a:r>
              <a:rPr lang="en-US" altLang="ko-KR" dirty="0"/>
              <a:t>  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export default about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0056" y="1600203"/>
            <a:ext cx="459760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 smtClean="0"/>
              <a:t>rafc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reactArrowFunctionalComponent</a:t>
            </a:r>
            <a:endParaRPr lang="en-US" altLang="ko-KR" dirty="0"/>
          </a:p>
          <a:p>
            <a:r>
              <a:rPr lang="en-US" altLang="ko-KR" dirty="0"/>
              <a:t>export </a:t>
            </a:r>
            <a:r>
              <a:rPr lang="en-US" altLang="ko-KR" dirty="0" err="1"/>
              <a:t>const</a:t>
            </a:r>
            <a:r>
              <a:rPr lang="en-US" altLang="ko-KR" dirty="0"/>
              <a:t> about = () =&gt; {</a:t>
            </a:r>
          </a:p>
          <a:p>
            <a:r>
              <a:rPr lang="en-US" altLang="ko-KR" dirty="0"/>
              <a:t>  return (</a:t>
            </a:r>
          </a:p>
          <a:p>
            <a:r>
              <a:rPr lang="en-US" altLang="ko-KR" dirty="0"/>
              <a:t>    &lt;div&gt;about&lt;/div&gt;</a:t>
            </a:r>
          </a:p>
          <a:p>
            <a:r>
              <a:rPr lang="en-US" altLang="ko-KR" dirty="0"/>
              <a:t>  )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927648" y="6021288"/>
            <a:ext cx="64740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export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해야 외부에서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사용할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0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Routing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995805"/>
            <a:ext cx="3931974" cy="2092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export default function </a:t>
            </a:r>
            <a:r>
              <a:rPr lang="en-US" altLang="ko-KR" sz="1600" dirty="0" err="1"/>
              <a:t>ProfileDefault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/>
              <a:t>  return (</a:t>
            </a:r>
          </a:p>
          <a:p>
            <a:r>
              <a:rPr lang="en-US" altLang="ko-KR" sz="1600" dirty="0"/>
              <a:t>    &lt;div&gt;</a:t>
            </a:r>
          </a:p>
          <a:p>
            <a:r>
              <a:rPr lang="en-US" altLang="ko-KR" sz="1600" dirty="0"/>
              <a:t>      &lt;h1&gt;Profile page&lt;/h1&gt;</a:t>
            </a:r>
          </a:p>
          <a:p>
            <a:r>
              <a:rPr lang="en-US" altLang="ko-KR" sz="1600" dirty="0"/>
              <a:t>      &lt;p&gt; path: /profile &lt;/p&gt;</a:t>
            </a:r>
          </a:p>
          <a:p>
            <a:r>
              <a:rPr lang="en-US" altLang="ko-KR" sz="1600" dirty="0"/>
              <a:t>    &lt;/div&gt;</a:t>
            </a:r>
          </a:p>
          <a:p>
            <a:r>
              <a:rPr lang="en-US" altLang="ko-KR" sz="1600" dirty="0"/>
              <a:t>  )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423" y="1626473"/>
            <a:ext cx="240982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pages/profile/index.js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9976" y="1854116"/>
            <a:ext cx="3804631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import { </a:t>
            </a:r>
            <a:r>
              <a:rPr lang="en-US" altLang="ko-KR" sz="1600" dirty="0" err="1"/>
              <a:t>useRouter</a:t>
            </a:r>
            <a:r>
              <a:rPr lang="en-US" altLang="ko-KR" sz="1600" dirty="0"/>
              <a:t> } from 'next/router'</a:t>
            </a:r>
          </a:p>
          <a:p>
            <a:r>
              <a:rPr lang="en-US" altLang="ko-KR" sz="1600" dirty="0"/>
              <a:t>export default function Profile() {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router = </a:t>
            </a:r>
            <a:r>
              <a:rPr lang="en-US" altLang="ko-KR" sz="1600" dirty="0" err="1"/>
              <a:t>useRouter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{ username } = </a:t>
            </a:r>
            <a:r>
              <a:rPr lang="en-US" altLang="ko-KR" sz="1600" dirty="0" err="1"/>
              <a:t>router.query</a:t>
            </a:r>
            <a:endParaRPr lang="en-US" altLang="ko-KR" sz="1600" dirty="0"/>
          </a:p>
          <a:p>
            <a:r>
              <a:rPr lang="en-US" altLang="ko-KR" sz="1600" dirty="0"/>
              <a:t>  return (</a:t>
            </a:r>
          </a:p>
          <a:p>
            <a:r>
              <a:rPr lang="en-US" altLang="ko-KR" sz="1600" dirty="0"/>
              <a:t>    &lt;div&gt;</a:t>
            </a:r>
          </a:p>
          <a:p>
            <a:r>
              <a:rPr lang="en-US" altLang="ko-KR" sz="1600" dirty="0"/>
              <a:t>      &lt;h1&gt;Hello {username}!&lt;/h1&gt;</a:t>
            </a:r>
          </a:p>
          <a:p>
            <a:r>
              <a:rPr lang="en-US" altLang="ko-KR" sz="1600" dirty="0"/>
              <a:t>      &lt;p&gt; Dynamic routing &lt;/p&gt;</a:t>
            </a:r>
          </a:p>
          <a:p>
            <a:r>
              <a:rPr lang="en-US" altLang="ko-KR" sz="1600" dirty="0"/>
              <a:t>    &lt;/div&gt;</a:t>
            </a:r>
          </a:p>
          <a:p>
            <a:r>
              <a:rPr lang="en-US" altLang="ko-KR" sz="1600" dirty="0"/>
              <a:t>  )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9976" y="1484784"/>
            <a:ext cx="308905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pages/profile/[username].js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05123"/>
            <a:ext cx="2829320" cy="17337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4860454"/>
            <a:ext cx="3162741" cy="17814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4860532"/>
            <a:ext cx="315321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Catch-all routing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678631"/>
            <a:ext cx="4925857" cy="20384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7448" y="3978026"/>
            <a:ext cx="35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Catch-all routes: [[…params]].js 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0259" y="1885145"/>
            <a:ext cx="5712141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{ </a:t>
            </a:r>
            <a:r>
              <a:rPr lang="en-US" altLang="ko-KR" sz="1400" dirty="0" err="1"/>
              <a:t>useRouter</a:t>
            </a:r>
            <a:r>
              <a:rPr lang="en-US" altLang="ko-KR" sz="1400" dirty="0"/>
              <a:t> } from 'next/router'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export default function Doc() {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useRouter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{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 = [] } = </a:t>
            </a:r>
            <a:r>
              <a:rPr lang="en-US" altLang="ko-KR" sz="1400" dirty="0" err="1"/>
              <a:t>router.query</a:t>
            </a:r>
            <a:endParaRPr lang="en-US" altLang="ko-KR" sz="1400" dirty="0"/>
          </a:p>
          <a:p>
            <a:r>
              <a:rPr lang="en-US" altLang="ko-KR" sz="1400" dirty="0"/>
              <a:t>  console.log(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if (</a:t>
            </a:r>
            <a:r>
              <a:rPr lang="en-US" altLang="ko-KR" sz="1400" dirty="0" err="1"/>
              <a:t>params.length</a:t>
            </a:r>
            <a:r>
              <a:rPr lang="en-US" altLang="ko-KR" sz="1400" dirty="0"/>
              <a:t> === 2) {</a:t>
            </a:r>
          </a:p>
          <a:p>
            <a:r>
              <a:rPr lang="en-US" altLang="ko-KR" sz="1400" dirty="0"/>
              <a:t>    return (</a:t>
            </a:r>
          </a:p>
          <a:p>
            <a:r>
              <a:rPr lang="en-US" altLang="ko-KR" sz="1400" dirty="0"/>
              <a:t>      &lt;h1&gt;</a:t>
            </a:r>
          </a:p>
          <a:p>
            <a:r>
              <a:rPr lang="en-US" altLang="ko-KR" sz="1400" dirty="0"/>
              <a:t>        Viewing docs for feature {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[0]} and concept {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[1]}</a:t>
            </a:r>
          </a:p>
          <a:p>
            <a:r>
              <a:rPr lang="en-US" altLang="ko-KR" sz="1400" dirty="0"/>
              <a:t>      &lt;/h1&gt;</a:t>
            </a:r>
          </a:p>
          <a:p>
            <a:r>
              <a:rPr lang="en-US" altLang="ko-KR" sz="1400" dirty="0"/>
              <a:t>    )</a:t>
            </a:r>
          </a:p>
          <a:p>
            <a:r>
              <a:rPr lang="en-US" altLang="ko-KR" sz="1400" dirty="0"/>
              <a:t>  } else if (</a:t>
            </a:r>
            <a:r>
              <a:rPr lang="en-US" altLang="ko-KR" sz="1400" dirty="0" err="1"/>
              <a:t>params.length</a:t>
            </a:r>
            <a:r>
              <a:rPr lang="en-US" altLang="ko-KR" sz="1400" dirty="0"/>
              <a:t> === 1) {</a:t>
            </a:r>
          </a:p>
          <a:p>
            <a:r>
              <a:rPr lang="en-US" altLang="ko-KR" sz="1400" dirty="0"/>
              <a:t>    return &lt;h1&gt;Viewing docs for feature {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[0]}&lt;/h1&gt;</a:t>
            </a:r>
          </a:p>
          <a:p>
            <a:r>
              <a:rPr lang="en-US" altLang="ko-KR" sz="1400" dirty="0"/>
              <a:t>  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return &lt;h1&gt;Docs Home Page&lt;/h1&gt;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856864" y="1515813"/>
            <a:ext cx="289040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pages/docs/[[…params]].js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Head, Link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995805"/>
            <a:ext cx="4999254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import Head from 'next/head'</a:t>
            </a:r>
          </a:p>
          <a:p>
            <a:r>
              <a:rPr lang="en-US" altLang="ko-KR" dirty="0"/>
              <a:t>import Link from 'next/link'</a:t>
            </a:r>
          </a:p>
          <a:p>
            <a:r>
              <a:rPr lang="en-US" altLang="ko-KR" dirty="0"/>
              <a:t>import styles from '../styles/Home.module.css'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export default function Home() {</a:t>
            </a:r>
          </a:p>
          <a:p>
            <a:r>
              <a:rPr lang="en-US" altLang="ko-KR" dirty="0"/>
              <a:t>  return (</a:t>
            </a:r>
          </a:p>
          <a:p>
            <a:r>
              <a:rPr lang="en-US" altLang="ko-KR" dirty="0"/>
              <a:t>    &lt;div </a:t>
            </a:r>
            <a:r>
              <a:rPr lang="en-US" altLang="ko-KR" dirty="0" err="1"/>
              <a:t>className</a:t>
            </a:r>
            <a:r>
              <a:rPr lang="en-US" altLang="ko-KR" dirty="0"/>
              <a:t>={</a:t>
            </a:r>
            <a:r>
              <a:rPr lang="en-US" altLang="ko-KR" dirty="0" err="1"/>
              <a:t>styles.container</a:t>
            </a:r>
            <a:r>
              <a:rPr lang="en-US" altLang="ko-KR" dirty="0"/>
              <a:t>}&gt;</a:t>
            </a:r>
          </a:p>
          <a:p>
            <a:r>
              <a:rPr lang="en-US" altLang="ko-KR" b="1" dirty="0"/>
              <a:t>      &lt;Head&gt;</a:t>
            </a:r>
          </a:p>
          <a:p>
            <a:r>
              <a:rPr lang="en-US" altLang="ko-KR" b="1" dirty="0"/>
              <a:t>        &lt;title&gt; Home - Next Tutorial&lt;/title&gt;</a:t>
            </a:r>
          </a:p>
          <a:p>
            <a:r>
              <a:rPr lang="en-US" altLang="ko-KR" b="1" dirty="0"/>
              <a:t>      &lt;/Head&gt;</a:t>
            </a:r>
          </a:p>
          <a:p>
            <a:r>
              <a:rPr lang="en-US" altLang="ko-KR" dirty="0"/>
              <a:t>      </a:t>
            </a:r>
            <a:r>
              <a:rPr lang="en-US" altLang="ko-KR" b="1" dirty="0"/>
              <a:t>&lt;Link </a:t>
            </a:r>
            <a:r>
              <a:rPr lang="en-US" altLang="ko-KR" b="1" dirty="0" err="1"/>
              <a:t>href</a:t>
            </a:r>
            <a:r>
              <a:rPr lang="en-US" altLang="ko-KR" b="1" dirty="0"/>
              <a:t>="about"&gt;About&lt;/Link&gt;</a:t>
            </a:r>
          </a:p>
          <a:p>
            <a:r>
              <a:rPr lang="en-US" altLang="ko-KR" dirty="0"/>
              <a:t>      &lt;h1&gt;Welcome Home&lt;/h1&gt;</a:t>
            </a:r>
          </a:p>
          <a:p>
            <a:r>
              <a:rPr lang="en-US" altLang="ko-KR" dirty="0"/>
              <a:t>    &lt;/div&gt;</a:t>
            </a:r>
          </a:p>
          <a:p>
            <a:r>
              <a:rPr lang="en-US" altLang="ko-KR" dirty="0"/>
              <a:t>  )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18423" y="1626473"/>
            <a:ext cx="165936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pages/index.js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903" y="3789040"/>
            <a:ext cx="3296110" cy="161947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5165711" y="4005064"/>
            <a:ext cx="1728192" cy="11439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159896" y="4706790"/>
            <a:ext cx="1734007" cy="16237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Style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995805"/>
            <a:ext cx="7099892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import Head from 'next/head'</a:t>
            </a:r>
          </a:p>
          <a:p>
            <a:r>
              <a:rPr lang="en-US" altLang="ko-KR" dirty="0"/>
              <a:t>import Link from 'next/link'</a:t>
            </a:r>
          </a:p>
          <a:p>
            <a:r>
              <a:rPr lang="en-US" altLang="ko-KR" dirty="0"/>
              <a:t>import styles from '../styles/Home.module.css'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export default function Home() {</a:t>
            </a:r>
          </a:p>
          <a:p>
            <a:r>
              <a:rPr lang="en-US" altLang="ko-KR" dirty="0"/>
              <a:t>  return (</a:t>
            </a:r>
          </a:p>
          <a:p>
            <a:r>
              <a:rPr lang="en-US" altLang="ko-KR" dirty="0"/>
              <a:t>    &lt;div </a:t>
            </a:r>
            <a:r>
              <a:rPr lang="en-US" altLang="ko-KR" dirty="0" err="1"/>
              <a:t>className</a:t>
            </a:r>
            <a:r>
              <a:rPr lang="en-US" altLang="ko-KR" dirty="0"/>
              <a:t>={</a:t>
            </a:r>
            <a:r>
              <a:rPr lang="en-US" altLang="ko-KR" dirty="0" err="1"/>
              <a:t>styles.container</a:t>
            </a:r>
            <a:r>
              <a:rPr lang="en-US" altLang="ko-KR" dirty="0"/>
              <a:t>}&gt;</a:t>
            </a:r>
          </a:p>
          <a:p>
            <a:r>
              <a:rPr lang="en-US" altLang="ko-KR" dirty="0"/>
              <a:t>      &lt;Head&gt;</a:t>
            </a:r>
          </a:p>
          <a:p>
            <a:r>
              <a:rPr lang="en-US" altLang="ko-KR" dirty="0"/>
              <a:t>        &lt;title&gt; Home - Next Tutorial&lt;/title&gt;</a:t>
            </a:r>
          </a:p>
          <a:p>
            <a:r>
              <a:rPr lang="en-US" altLang="ko-KR" dirty="0"/>
              <a:t>      &lt;/Head&gt;</a:t>
            </a:r>
          </a:p>
          <a:p>
            <a:r>
              <a:rPr lang="en-US" altLang="ko-KR" dirty="0"/>
              <a:t>      &lt;Link </a:t>
            </a:r>
            <a:r>
              <a:rPr lang="en-US" altLang="ko-KR" dirty="0" err="1"/>
              <a:t>href</a:t>
            </a:r>
            <a:r>
              <a:rPr lang="en-US" altLang="ko-KR" dirty="0"/>
              <a:t>="about"&gt;About&lt;/Link&gt;</a:t>
            </a:r>
          </a:p>
          <a:p>
            <a:r>
              <a:rPr lang="en-US" altLang="ko-KR" b="1" dirty="0"/>
              <a:t>      &lt;h1 </a:t>
            </a:r>
            <a:r>
              <a:rPr lang="en-US" altLang="ko-KR" b="1" dirty="0" err="1"/>
              <a:t>className</a:t>
            </a:r>
            <a:r>
              <a:rPr lang="en-US" altLang="ko-KR" b="1" dirty="0"/>
              <a:t>={</a:t>
            </a:r>
            <a:r>
              <a:rPr lang="en-US" altLang="ko-KR" b="1" dirty="0" err="1"/>
              <a:t>styles.homeTitle</a:t>
            </a:r>
            <a:r>
              <a:rPr lang="en-US" altLang="ko-KR" b="1" dirty="0"/>
              <a:t>}&gt;Welcome Home&lt;/h1&gt;</a:t>
            </a:r>
          </a:p>
          <a:p>
            <a:r>
              <a:rPr lang="en-US" altLang="ko-KR" dirty="0"/>
              <a:t>    &lt;/div&gt;</a:t>
            </a:r>
          </a:p>
          <a:p>
            <a:r>
              <a:rPr lang="en-US" altLang="ko-KR" dirty="0"/>
              <a:t>  )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18423" y="1626473"/>
            <a:ext cx="165936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pages/index.js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9903" y="1988840"/>
            <a:ext cx="2135393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.container {</a:t>
            </a:r>
          </a:p>
          <a:p>
            <a:r>
              <a:rPr lang="en-US" altLang="ko-KR" dirty="0"/>
              <a:t>  padding: 0 2rem;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.</a:t>
            </a:r>
            <a:r>
              <a:rPr lang="en-US" altLang="ko-KR" b="1" dirty="0" err="1"/>
              <a:t>homeTitle</a:t>
            </a:r>
            <a:r>
              <a:rPr lang="en-US" altLang="ko-KR" b="1" dirty="0"/>
              <a:t> {</a:t>
            </a:r>
          </a:p>
          <a:p>
            <a:r>
              <a:rPr lang="en-US" altLang="ko-KR" b="1" dirty="0"/>
              <a:t>  color: red;</a:t>
            </a:r>
          </a:p>
          <a:p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69903" y="1619508"/>
            <a:ext cx="268374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styles/Home.module.css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4437112"/>
            <a:ext cx="291505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3432" y="1639341"/>
            <a:ext cx="59235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강의 개요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개발환경 구축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MERN </a:t>
            </a:r>
            <a:r>
              <a:rPr lang="ko-KR" altLang="en-US" dirty="0" smtClean="0"/>
              <a:t>스택 예제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4. Next.js </a:t>
            </a:r>
            <a:r>
              <a:rPr lang="ko-KR" altLang="en-US" b="1" dirty="0" smtClean="0"/>
              <a:t>프레임워크 소개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예제 프로젝트</a:t>
            </a:r>
            <a:r>
              <a:rPr lang="en-US" altLang="ko-KR" dirty="0"/>
              <a:t>: </a:t>
            </a:r>
            <a:r>
              <a:rPr lang="ko-KR" altLang="en-US" dirty="0"/>
              <a:t>쇼핑몰 구축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React Native </a:t>
            </a:r>
            <a:r>
              <a:rPr lang="ko-KR" altLang="en-US" dirty="0"/>
              <a:t>모바일 앱 개발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104112" y="1639341"/>
            <a:ext cx="33981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 PBL </a:t>
            </a:r>
            <a:r>
              <a:rPr lang="ko-KR" altLang="en-US" dirty="0" err="1" smtClean="0"/>
              <a:t>팀프로젝트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9" name="Picture 2" descr="PBL | Creating a Driving Question Learn what makes a good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2420888"/>
            <a:ext cx="3434878" cy="34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Menu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6841" y="1988840"/>
            <a:ext cx="4014625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Link from 'next/link'</a:t>
            </a:r>
          </a:p>
          <a:p>
            <a:r>
              <a:rPr lang="en-US" altLang="ko-KR" sz="1400" dirty="0"/>
              <a:t>import styles from '../styles/Navbar.module.css'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export default function </a:t>
            </a:r>
            <a:r>
              <a:rPr lang="en-US" altLang="ko-KR" sz="1400" dirty="0" err="1"/>
              <a:t>Navbar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  return (</a:t>
            </a:r>
          </a:p>
          <a:p>
            <a:r>
              <a:rPr lang="en-US" altLang="ko-KR" sz="1400" dirty="0"/>
              <a:t>    &lt;div </a:t>
            </a:r>
            <a:r>
              <a:rPr lang="en-US" altLang="ko-KR" sz="1400" dirty="0" err="1"/>
              <a:t>className</a:t>
            </a:r>
            <a:r>
              <a:rPr lang="en-US" altLang="ko-KR" sz="1400" dirty="0"/>
              <a:t>={</a:t>
            </a:r>
            <a:r>
              <a:rPr lang="en-US" altLang="ko-KR" sz="1400" dirty="0" err="1"/>
              <a:t>styles.navbar</a:t>
            </a:r>
            <a:r>
              <a:rPr lang="en-US" altLang="ko-KR" sz="1400" dirty="0"/>
              <a:t>}&gt;</a:t>
            </a:r>
          </a:p>
          <a:p>
            <a:r>
              <a:rPr lang="en-US" altLang="ko-KR" sz="1400" dirty="0"/>
              <a:t>      &lt;div </a:t>
            </a:r>
            <a:r>
              <a:rPr lang="en-US" altLang="ko-KR" sz="1400" dirty="0" err="1"/>
              <a:t>className</a:t>
            </a:r>
            <a:r>
              <a:rPr lang="en-US" altLang="ko-KR" sz="1400" dirty="0"/>
              <a:t>={</a:t>
            </a:r>
            <a:r>
              <a:rPr lang="en-US" altLang="ko-KR" sz="1400" dirty="0" err="1"/>
              <a:t>styles.links</a:t>
            </a:r>
            <a:r>
              <a:rPr lang="en-US" altLang="ko-KR" sz="1400" dirty="0"/>
              <a:t>}&gt;</a:t>
            </a:r>
          </a:p>
          <a:p>
            <a:r>
              <a:rPr lang="en-US" altLang="ko-KR" sz="1400" dirty="0"/>
              <a:t>        &lt;Link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="/"&gt;</a:t>
            </a:r>
          </a:p>
          <a:p>
            <a:r>
              <a:rPr lang="en-US" altLang="ko-KR" sz="1400" dirty="0"/>
              <a:t>          &lt;a&gt;Home&lt;/a&gt;</a:t>
            </a:r>
          </a:p>
          <a:p>
            <a:r>
              <a:rPr lang="en-US" altLang="ko-KR" sz="1400" dirty="0"/>
              <a:t>        &lt;/Link&gt;</a:t>
            </a:r>
          </a:p>
          <a:p>
            <a:r>
              <a:rPr lang="en-US" altLang="ko-KR" sz="1400" dirty="0"/>
              <a:t>        &lt;Link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="/about"&gt;</a:t>
            </a:r>
          </a:p>
          <a:p>
            <a:r>
              <a:rPr lang="en-US" altLang="ko-KR" sz="1400" dirty="0"/>
              <a:t>          &lt;a&gt;About&lt;/a&gt;</a:t>
            </a:r>
          </a:p>
          <a:p>
            <a:r>
              <a:rPr lang="en-US" altLang="ko-KR" sz="1400" dirty="0"/>
              <a:t>        &lt;/Link&gt;</a:t>
            </a:r>
          </a:p>
          <a:p>
            <a:r>
              <a:rPr lang="en-US" altLang="ko-KR" sz="1400" dirty="0"/>
              <a:t>        &lt;Link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="/profile"&gt;</a:t>
            </a:r>
          </a:p>
          <a:p>
            <a:r>
              <a:rPr lang="en-US" altLang="ko-KR" sz="1400" dirty="0"/>
              <a:t>          &lt;a&gt;Profile&lt;/a&gt;</a:t>
            </a:r>
          </a:p>
          <a:p>
            <a:r>
              <a:rPr lang="en-US" altLang="ko-KR" sz="1400" dirty="0"/>
              <a:t>        &lt;/Link&gt;</a:t>
            </a:r>
          </a:p>
          <a:p>
            <a:r>
              <a:rPr lang="en-US" altLang="ko-KR" sz="1400" dirty="0"/>
              <a:t>      &lt;/div&gt;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  )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851872" y="1626473"/>
            <a:ext cx="250267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components/Navbar.js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32392" y="1615220"/>
            <a:ext cx="285853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styles/Navbar.module.css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32392" y="1995805"/>
            <a:ext cx="3092000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navbar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  width: 100%;</a:t>
            </a:r>
          </a:p>
          <a:p>
            <a:r>
              <a:rPr lang="en-US" altLang="ko-KR" sz="1400" dirty="0"/>
              <a:t>  height: 80px;</a:t>
            </a:r>
          </a:p>
          <a:p>
            <a:r>
              <a:rPr lang="en-US" altLang="ko-KR" sz="1400" dirty="0"/>
              <a:t>  background-color: </a:t>
            </a:r>
            <a:r>
              <a:rPr lang="en-US" altLang="ko-KR" sz="1400" dirty="0" err="1"/>
              <a:t>rgb</a:t>
            </a:r>
            <a:r>
              <a:rPr lang="en-US" altLang="ko-KR" sz="1400" dirty="0"/>
              <a:t>(28, 28, 28);</a:t>
            </a:r>
          </a:p>
          <a:p>
            <a:r>
              <a:rPr lang="en-US" altLang="ko-KR" sz="1400" dirty="0"/>
              <a:t>  display: flex;</a:t>
            </a:r>
          </a:p>
          <a:p>
            <a:r>
              <a:rPr lang="en-US" altLang="ko-KR" sz="1400" dirty="0"/>
              <a:t>  justify-content: center;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.links {</a:t>
            </a:r>
          </a:p>
          <a:p>
            <a:r>
              <a:rPr lang="en-US" altLang="ko-KR" sz="1400" dirty="0"/>
              <a:t>  display: flex;</a:t>
            </a:r>
          </a:p>
          <a:p>
            <a:r>
              <a:rPr lang="en-US" altLang="ko-KR" sz="1400" dirty="0"/>
              <a:t>  justify-content: center;</a:t>
            </a:r>
          </a:p>
          <a:p>
            <a:r>
              <a:rPr lang="en-US" altLang="ko-KR" sz="1400" dirty="0"/>
              <a:t>  align-items: center;</a:t>
            </a:r>
          </a:p>
          <a:p>
            <a:r>
              <a:rPr lang="en-US" altLang="ko-KR" sz="1400" dirty="0"/>
              <a:t>  width: 100%;</a:t>
            </a:r>
          </a:p>
          <a:p>
            <a:r>
              <a:rPr lang="en-US" altLang="ko-KR" sz="1400" dirty="0"/>
              <a:t>  height: 100%;</a:t>
            </a:r>
          </a:p>
          <a:p>
            <a:r>
              <a:rPr lang="en-US" altLang="ko-KR" sz="1400" dirty="0"/>
              <a:t>  color: white;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.links a {</a:t>
            </a:r>
          </a:p>
          <a:p>
            <a:r>
              <a:rPr lang="en-US" altLang="ko-KR" sz="1400" dirty="0"/>
              <a:t>  margin-left: 20px;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390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5724" y="1851163"/>
            <a:ext cx="378071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Navbar</a:t>
            </a:r>
            <a:r>
              <a:rPr lang="en-US" altLang="ko-KR" sz="1400" dirty="0"/>
              <a:t> from './</a:t>
            </a:r>
            <a:r>
              <a:rPr lang="en-US" altLang="ko-KR" sz="1400" dirty="0" err="1"/>
              <a:t>Navbar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export default function Layout({ children }) {</a:t>
            </a:r>
          </a:p>
          <a:p>
            <a:r>
              <a:rPr lang="en-US" altLang="ko-KR" sz="1400" dirty="0"/>
              <a:t>  return (</a:t>
            </a:r>
          </a:p>
          <a:p>
            <a:r>
              <a:rPr lang="en-US" altLang="ko-KR" sz="1400" dirty="0"/>
              <a:t>    &lt;&gt;</a:t>
            </a:r>
          </a:p>
          <a:p>
            <a:r>
              <a:rPr lang="en-US" altLang="ko-KR" sz="1400" dirty="0"/>
              <a:t>      &lt;</a:t>
            </a:r>
            <a:r>
              <a:rPr lang="en-US" altLang="ko-KR" sz="1400" dirty="0" err="1"/>
              <a:t>Navbar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      &lt;div&gt;{children}&lt;/div&gt;</a:t>
            </a:r>
          </a:p>
          <a:p>
            <a:r>
              <a:rPr lang="en-US" altLang="ko-KR" sz="1400" dirty="0"/>
              <a:t>    &lt;/&gt;</a:t>
            </a:r>
          </a:p>
          <a:p>
            <a:r>
              <a:rPr lang="en-US" altLang="ko-KR" sz="1400" dirty="0"/>
              <a:t>  )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0755" y="1488796"/>
            <a:ext cx="253357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components/Layout.js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3097" y="1862602"/>
            <a:ext cx="3885679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Layout from '../components/Layout'</a:t>
            </a:r>
          </a:p>
          <a:p>
            <a:r>
              <a:rPr lang="en-US" altLang="ko-KR" sz="1400" dirty="0"/>
              <a:t>import '../styles/globals.css'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function </a:t>
            </a:r>
            <a:r>
              <a:rPr lang="en-US" altLang="ko-KR" sz="1400" dirty="0" err="1"/>
              <a:t>MyApp</a:t>
            </a:r>
            <a:r>
              <a:rPr lang="en-US" altLang="ko-KR" sz="1400" dirty="0"/>
              <a:t>({ Component, </a:t>
            </a:r>
            <a:r>
              <a:rPr lang="en-US" altLang="ko-KR" sz="1400" dirty="0" err="1"/>
              <a:t>pageProps</a:t>
            </a:r>
            <a:r>
              <a:rPr lang="en-US" altLang="ko-KR" sz="1400" dirty="0"/>
              <a:t> }) {</a:t>
            </a:r>
          </a:p>
          <a:p>
            <a:r>
              <a:rPr lang="en-US" altLang="ko-KR" sz="1400" dirty="0"/>
              <a:t>  return (</a:t>
            </a:r>
          </a:p>
          <a:p>
            <a:r>
              <a:rPr lang="en-US" altLang="ko-KR" sz="1400" dirty="0"/>
              <a:t>    &lt;Layout&gt;</a:t>
            </a:r>
          </a:p>
          <a:p>
            <a:r>
              <a:rPr lang="en-US" altLang="ko-KR" sz="1400" dirty="0"/>
              <a:t>      &lt;Component {...</a:t>
            </a:r>
            <a:r>
              <a:rPr lang="en-US" altLang="ko-KR" sz="1400" dirty="0" err="1"/>
              <a:t>pageProps</a:t>
            </a:r>
            <a:r>
              <a:rPr lang="en-US" altLang="ko-KR" sz="1400" dirty="0"/>
              <a:t>} /&gt;</a:t>
            </a:r>
          </a:p>
          <a:p>
            <a:r>
              <a:rPr lang="en-US" altLang="ko-KR" sz="1400" dirty="0"/>
              <a:t>    &lt;/Layout&gt;</a:t>
            </a:r>
          </a:p>
          <a:p>
            <a:r>
              <a:rPr lang="en-US" altLang="ko-KR" sz="1400" dirty="0"/>
              <a:t>  )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export default </a:t>
            </a:r>
            <a:r>
              <a:rPr lang="en-US" altLang="ko-KR" sz="1400" dirty="0" err="1"/>
              <a:t>MyApp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48128" y="1500235"/>
            <a:ext cx="159364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pages/_app.js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09" y="4276558"/>
            <a:ext cx="4407525" cy="22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</a:t>
            </a:r>
            <a:r>
              <a:rPr lang="ko-KR" altLang="en-US" dirty="0" smtClean="0"/>
              <a:t> </a:t>
            </a:r>
            <a:r>
              <a:rPr lang="en-US" altLang="ko-KR" dirty="0" smtClean="0"/>
              <a:t>404 page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6145" y="1991167"/>
            <a:ext cx="4953536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import Link from 'next/link'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export default function </a:t>
            </a:r>
            <a:r>
              <a:rPr lang="en-US" altLang="ko-KR" dirty="0" err="1"/>
              <a:t>PageNotFound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  return (</a:t>
            </a:r>
          </a:p>
          <a:p>
            <a:r>
              <a:rPr lang="en-US" altLang="ko-KR" dirty="0"/>
              <a:t>    &lt;div&gt;</a:t>
            </a:r>
          </a:p>
          <a:p>
            <a:r>
              <a:rPr lang="en-US" altLang="ko-KR" dirty="0"/>
              <a:t>      &lt;h1&gt; Page Not Found!!!&lt;/h1&gt;</a:t>
            </a:r>
          </a:p>
          <a:p>
            <a:r>
              <a:rPr lang="en-US" altLang="ko-KR" dirty="0"/>
              <a:t>      &lt;h3&gt; </a:t>
            </a:r>
            <a:r>
              <a:rPr lang="ko-KR" altLang="en-US" dirty="0"/>
              <a:t>페이지가 없습니다</a:t>
            </a:r>
            <a:r>
              <a:rPr lang="en-US" altLang="ko-KR" dirty="0"/>
              <a:t>. &lt;/h3&gt;</a:t>
            </a:r>
          </a:p>
          <a:p>
            <a:r>
              <a:rPr lang="en-US" altLang="ko-KR" dirty="0"/>
              <a:t>      &lt;Link </a:t>
            </a:r>
            <a:r>
              <a:rPr lang="en-US" altLang="ko-KR" dirty="0" err="1"/>
              <a:t>href</a:t>
            </a:r>
            <a:r>
              <a:rPr lang="en-US" altLang="ko-KR" dirty="0"/>
              <a:t>="/"&gt;</a:t>
            </a:r>
            <a:r>
              <a:rPr lang="ko-KR" altLang="en-US" dirty="0"/>
              <a:t>홈으로 돌아가기 </a:t>
            </a:r>
            <a:r>
              <a:rPr lang="en-US" altLang="ko-KR" dirty="0"/>
              <a:t>&lt;/Link&gt;</a:t>
            </a:r>
          </a:p>
          <a:p>
            <a:r>
              <a:rPr lang="en-US" altLang="ko-KR" dirty="0"/>
              <a:t>    &lt;/div&gt;</a:t>
            </a:r>
          </a:p>
          <a:p>
            <a:r>
              <a:rPr lang="en-US" altLang="ko-KR" dirty="0"/>
              <a:t>  )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21176" y="1628800"/>
            <a:ext cx="147982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pages/404.js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56" y="2899864"/>
            <a:ext cx="4392488" cy="3044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745215"/>
            <a:ext cx="2962688" cy="800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8128" y="148478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05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Pre-rendering in Next.js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09" y="1647825"/>
            <a:ext cx="11013181" cy="4156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5560" y="6011996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Next.js</a:t>
            </a:r>
            <a:r>
              <a:rPr lang="ko-KR" altLang="en-US" dirty="0"/>
              <a:t>는 </a:t>
            </a:r>
            <a:r>
              <a:rPr lang="en-US" altLang="ko-KR" dirty="0" smtClean="0"/>
              <a:t>pre-rendering </a:t>
            </a:r>
            <a:r>
              <a:rPr lang="ko-KR" altLang="en-US" dirty="0" smtClean="0"/>
              <a:t>방식의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0" lvl="1"/>
            <a:r>
              <a:rPr lang="ko-KR" altLang="en-US" dirty="0" smtClean="0"/>
              <a:t>페이지 </a:t>
            </a:r>
            <a:r>
              <a:rPr lang="ko-KR" altLang="en-US" dirty="0" err="1"/>
              <a:t>요청시</a:t>
            </a:r>
            <a:r>
              <a:rPr lang="ko-KR" altLang="en-US" dirty="0"/>
              <a:t> 서버에서 </a:t>
            </a:r>
            <a:r>
              <a:rPr lang="en-US" altLang="ko-KR" dirty="0"/>
              <a:t>html</a:t>
            </a:r>
            <a:r>
              <a:rPr lang="ko-KR" altLang="en-US" dirty="0"/>
              <a:t>을 </a:t>
            </a:r>
            <a:r>
              <a:rPr lang="ko-KR" altLang="en-US" dirty="0" smtClean="0"/>
              <a:t>생성하여 </a:t>
            </a:r>
            <a:r>
              <a:rPr lang="ko-KR" altLang="en-US" dirty="0"/>
              <a:t>클라이언트에게 제공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3726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SSG vs. SSR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753933"/>
            <a:ext cx="5163615" cy="27650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81" y="1772816"/>
            <a:ext cx="5283143" cy="2916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9536" y="4787860"/>
            <a:ext cx="24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Site Generation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9812" y="4770350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Server-Side Rendering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31504" y="5445224"/>
            <a:ext cx="4206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 생성하여 </a:t>
            </a:r>
            <a:endParaRPr lang="en-US" altLang="ko-KR" dirty="0" smtClean="0"/>
          </a:p>
          <a:p>
            <a:r>
              <a:rPr lang="ko-KR" altLang="en-US" dirty="0" smtClean="0"/>
              <a:t>이것으로 서비스 제공</a:t>
            </a:r>
            <a:endParaRPr lang="en-US" altLang="ko-KR" dirty="0" smtClean="0"/>
          </a:p>
          <a:p>
            <a:r>
              <a:rPr lang="ko-KR" altLang="en-US" dirty="0" smtClean="0"/>
              <a:t>고정된 컨텐츠 서비스에 적합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6040" y="5445224"/>
            <a:ext cx="536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요청시마다</a:t>
            </a:r>
            <a:r>
              <a:rPr lang="ko-KR" altLang="en-US" dirty="0" smtClean="0"/>
              <a:t> 서버가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새로 생성하여</a:t>
            </a:r>
            <a:endParaRPr lang="en-US" altLang="ko-KR" dirty="0" smtClean="0"/>
          </a:p>
          <a:p>
            <a:r>
              <a:rPr lang="ko-KR" altLang="en-US" dirty="0" smtClean="0"/>
              <a:t>서비스 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시간이 소요됨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데이터가 자주 바뀌는 경우에 이를 반영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57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 vs. SSR vs. SSG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6" name="Picture 2" descr="CSR, SSR, SSG / S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600203"/>
            <a:ext cx="838200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8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Data Fetching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암호화폐</a:t>
            </a:r>
            <a:r>
              <a:rPr lang="ko-KR" altLang="en-US" dirty="0" smtClean="0"/>
              <a:t> 가격 표시하기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api.coinstats.app/public/v1/coins?skip=0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공개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로부터 데이터 읽어와서 표시하기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1647825"/>
            <a:ext cx="4780539" cy="39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98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Promise </a:t>
            </a:r>
            <a:r>
              <a:rPr lang="en-US" altLang="ko-KR" b="1" dirty="0"/>
              <a:t>based HTTP client for the browser and node.js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axios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02435"/>
            <a:ext cx="5688632" cy="34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2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352" y="279957"/>
            <a:ext cx="4355103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axios</a:t>
            </a:r>
            <a:r>
              <a:rPr lang="en-US" altLang="ko-KR" sz="1200" dirty="0"/>
              <a:t> from '</a:t>
            </a:r>
            <a:r>
              <a:rPr lang="en-US" altLang="ko-KR" sz="1200" dirty="0" err="1"/>
              <a:t>axios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export default function </a:t>
            </a:r>
            <a:r>
              <a:rPr lang="en-US" altLang="ko-KR" sz="1200" dirty="0" err="1"/>
              <a:t>CoinList</a:t>
            </a:r>
            <a:r>
              <a:rPr lang="en-US" altLang="ko-KR" sz="1200" dirty="0"/>
              <a:t>({ </a:t>
            </a:r>
            <a:r>
              <a:rPr lang="en-US" altLang="ko-KR" sz="1200" dirty="0" err="1"/>
              <a:t>coinData</a:t>
            </a:r>
            <a:r>
              <a:rPr lang="en-US" altLang="ko-KR" sz="1200" dirty="0"/>
              <a:t> }) {</a:t>
            </a:r>
          </a:p>
          <a:p>
            <a:r>
              <a:rPr lang="en-US" altLang="ko-KR" sz="1200" dirty="0"/>
              <a:t>  console.log(</a:t>
            </a:r>
            <a:r>
              <a:rPr lang="en-US" altLang="ko-KR" sz="1200" dirty="0" err="1"/>
              <a:t>coinData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 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coins = </a:t>
            </a:r>
            <a:r>
              <a:rPr lang="en-US" altLang="ko-KR" sz="1200" dirty="0" err="1"/>
              <a:t>coinData.coins</a:t>
            </a:r>
            <a:endParaRPr lang="en-US" altLang="ko-KR" sz="1200" dirty="0"/>
          </a:p>
          <a:p>
            <a:r>
              <a:rPr lang="en-US" altLang="ko-KR" sz="1200" dirty="0"/>
              <a:t>  return (</a:t>
            </a:r>
          </a:p>
          <a:p>
            <a:r>
              <a:rPr lang="en-US" altLang="ko-KR" sz="1200" dirty="0"/>
              <a:t>    &lt;div&gt;</a:t>
            </a:r>
          </a:p>
          <a:p>
            <a:r>
              <a:rPr lang="en-US" altLang="ko-KR" sz="1200" dirty="0"/>
              <a:t>      &lt;h1&gt;Coin List &lt;/h1&gt;</a:t>
            </a:r>
          </a:p>
          <a:p>
            <a:r>
              <a:rPr lang="en-US" altLang="ko-KR" sz="1200" dirty="0"/>
              <a:t>      {</a:t>
            </a:r>
            <a:r>
              <a:rPr lang="en-US" altLang="ko-KR" sz="1200" dirty="0" err="1"/>
              <a:t>coins.map</a:t>
            </a:r>
            <a:r>
              <a:rPr lang="en-US" altLang="ko-KR" sz="1200" dirty="0"/>
              <a:t>((coin) =&gt; {</a:t>
            </a:r>
          </a:p>
          <a:p>
            <a:r>
              <a:rPr lang="en-US" altLang="ko-KR" sz="1200" dirty="0"/>
              <a:t>        return (</a:t>
            </a:r>
          </a:p>
          <a:p>
            <a:r>
              <a:rPr lang="en-US" altLang="ko-KR" sz="1200" dirty="0"/>
              <a:t>          // </a:t>
            </a:r>
            <a:r>
              <a:rPr lang="en-US" altLang="ko-KR" sz="1200" dirty="0" err="1"/>
              <a:t>eslint</a:t>
            </a:r>
            <a:r>
              <a:rPr lang="en-US" altLang="ko-KR" sz="1200" dirty="0"/>
              <a:t>-disable-next-line react/</a:t>
            </a:r>
            <a:r>
              <a:rPr lang="en-US" altLang="ko-KR" sz="1200" dirty="0" err="1"/>
              <a:t>jsx</a:t>
            </a:r>
            <a:r>
              <a:rPr lang="en-US" altLang="ko-KR" sz="1200" dirty="0"/>
              <a:t>-key</a:t>
            </a:r>
          </a:p>
          <a:p>
            <a:r>
              <a:rPr lang="en-US" altLang="ko-KR" sz="1200" dirty="0"/>
              <a:t>          &lt;div key={coin.id}&gt;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={</a:t>
            </a:r>
            <a:r>
              <a:rPr lang="en-US" altLang="ko-KR" sz="1200" dirty="0" err="1"/>
              <a:t>coin.icon</a:t>
            </a:r>
            <a:r>
              <a:rPr lang="en-US" altLang="ko-KR" sz="1200" dirty="0"/>
              <a:t>} width={100} height={100} /&gt;</a:t>
            </a:r>
          </a:p>
          <a:p>
            <a:r>
              <a:rPr lang="en-US" altLang="ko-KR" sz="1200" dirty="0"/>
              <a:t>            &lt;h3&gt;{coin.name}&lt;/h3&gt;</a:t>
            </a:r>
          </a:p>
          <a:p>
            <a:r>
              <a:rPr lang="en-US" altLang="ko-KR" sz="1200" dirty="0"/>
              <a:t>            &lt;p&gt;{</a:t>
            </a:r>
            <a:r>
              <a:rPr lang="en-US" altLang="ko-KR" sz="1200" dirty="0" err="1"/>
              <a:t>coin.price</a:t>
            </a:r>
            <a:r>
              <a:rPr lang="en-US" altLang="ko-KR" sz="1200" dirty="0"/>
              <a:t>}&lt;/p&gt;</a:t>
            </a:r>
          </a:p>
          <a:p>
            <a:r>
              <a:rPr lang="en-US" altLang="ko-KR" sz="1200" dirty="0"/>
              <a:t>          &lt;/div&gt;</a:t>
            </a:r>
          </a:p>
          <a:p>
            <a:r>
              <a:rPr lang="en-US" altLang="ko-KR" sz="1200" dirty="0"/>
              <a:t>        )</a:t>
            </a:r>
          </a:p>
          <a:p>
            <a:r>
              <a:rPr lang="en-US" altLang="ko-KR" sz="1200" dirty="0"/>
              <a:t>      })}</a:t>
            </a:r>
          </a:p>
          <a:p>
            <a:r>
              <a:rPr lang="en-US" altLang="ko-KR" sz="1200" dirty="0"/>
              <a:t>    &lt;/div&gt;</a:t>
            </a:r>
          </a:p>
          <a:p>
            <a:r>
              <a:rPr lang="en-US" altLang="ko-KR" sz="1200" dirty="0"/>
              <a:t>  )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export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getStaticProps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async</a:t>
            </a:r>
            <a:r>
              <a:rPr lang="en-US" altLang="ko-KR" sz="1200" dirty="0"/>
              <a:t> () =&gt; {</a:t>
            </a:r>
          </a:p>
          <a:p>
            <a:r>
              <a:rPr lang="en-US" altLang="ko-KR" sz="1200" dirty="0"/>
              <a:t> 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result = await </a:t>
            </a:r>
            <a:r>
              <a:rPr lang="en-US" altLang="ko-KR" sz="1200" dirty="0" err="1"/>
              <a:t>axios.get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    'https://api.coinstats.app/public/v1/coins?skip=0'</a:t>
            </a:r>
          </a:p>
          <a:p>
            <a:r>
              <a:rPr lang="en-US" altLang="ko-KR" sz="1200" dirty="0"/>
              <a:t>  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return {</a:t>
            </a:r>
          </a:p>
          <a:p>
            <a:r>
              <a:rPr lang="en-US" altLang="ko-KR" sz="1200" dirty="0"/>
              <a:t>    props: {</a:t>
            </a:r>
          </a:p>
          <a:p>
            <a:r>
              <a:rPr lang="en-US" altLang="ko-KR" sz="1200" dirty="0"/>
              <a:t>      </a:t>
            </a:r>
            <a:r>
              <a:rPr lang="en-US" altLang="ko-KR" sz="1200" dirty="0" err="1"/>
              <a:t>coinData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result.data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    },</a:t>
            </a:r>
          </a:p>
          <a:p>
            <a:r>
              <a:rPr lang="en-US" altLang="ko-KR" sz="1200" dirty="0"/>
              <a:t>    revalidate: 10,</a:t>
            </a:r>
          </a:p>
          <a:p>
            <a:r>
              <a:rPr lang="en-US" altLang="ko-KR" sz="1200" dirty="0"/>
              <a:t>  }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34" y="260156"/>
            <a:ext cx="3818105" cy="4831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1119984"/>
            <a:ext cx="4047459" cy="5121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2316" y="75490"/>
            <a:ext cx="228613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pages/coins/index.js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03072" y="5742218"/>
            <a:ext cx="400455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getStaticProps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SSG </a:t>
            </a:r>
          </a:p>
          <a:p>
            <a:r>
              <a:rPr lang="en-US" altLang="ko-KR" dirty="0" smtClean="0"/>
              <a:t>revalidate</a:t>
            </a:r>
            <a:r>
              <a:rPr lang="ko-KR" altLang="en-US" dirty="0" smtClean="0"/>
              <a:t> 옵션을 이용한 </a:t>
            </a:r>
            <a:r>
              <a:rPr lang="en-US" altLang="ko-KR" dirty="0" smtClean="0"/>
              <a:t>SSG </a:t>
            </a:r>
            <a:r>
              <a:rPr lang="ko-KR" altLang="en-US" dirty="0" smtClean="0"/>
              <a:t>재생성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922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67583" y="1953994"/>
            <a:ext cx="5312993" cy="23391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export default </a:t>
            </a:r>
            <a:r>
              <a:rPr lang="en-US" altLang="ko-KR" sz="1600" b="1" dirty="0"/>
              <a:t>function Coin({ coin })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  return (</a:t>
            </a:r>
          </a:p>
          <a:p>
            <a:r>
              <a:rPr lang="en-US" altLang="ko-KR" sz="1600" dirty="0"/>
              <a:t>    &lt;div&gt;</a:t>
            </a:r>
          </a:p>
          <a:p>
            <a:r>
              <a:rPr lang="en-US" altLang="ko-KR" sz="1600" dirty="0"/>
              <a:t>     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={</a:t>
            </a:r>
            <a:r>
              <a:rPr lang="en-US" altLang="ko-KR" sz="1600" dirty="0" err="1"/>
              <a:t>coin.icon</a:t>
            </a:r>
            <a:r>
              <a:rPr lang="en-US" altLang="ko-KR" sz="1600" dirty="0"/>
              <a:t>} width={100} height={100} /&gt;</a:t>
            </a:r>
          </a:p>
          <a:p>
            <a:r>
              <a:rPr lang="en-US" altLang="ko-KR" sz="1600" dirty="0"/>
              <a:t>      &lt;h3&gt;{coin.name}&lt;/h3&gt;</a:t>
            </a:r>
          </a:p>
          <a:p>
            <a:r>
              <a:rPr lang="en-US" altLang="ko-KR" sz="1600" dirty="0"/>
              <a:t>      &lt;p&gt;{</a:t>
            </a:r>
            <a:r>
              <a:rPr lang="en-US" altLang="ko-KR" sz="1600" dirty="0" err="1"/>
              <a:t>coin.price</a:t>
            </a:r>
            <a:r>
              <a:rPr lang="en-US" altLang="ko-KR" sz="1600" dirty="0"/>
              <a:t>}&lt;/p&gt;</a:t>
            </a:r>
          </a:p>
          <a:p>
            <a:r>
              <a:rPr lang="en-US" altLang="ko-KR" sz="1600" dirty="0"/>
              <a:t>    &lt;/div&gt;</a:t>
            </a:r>
          </a:p>
          <a:p>
            <a:r>
              <a:rPr lang="en-US" altLang="ko-KR" sz="1600" dirty="0"/>
              <a:t>  )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981375" y="1584662"/>
            <a:ext cx="225093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components/Coin.js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384" y="1404698"/>
            <a:ext cx="5132752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axios</a:t>
            </a:r>
            <a:r>
              <a:rPr lang="en-US" altLang="ko-KR" sz="1400" dirty="0"/>
              <a:t> from '</a:t>
            </a:r>
            <a:r>
              <a:rPr lang="en-US" altLang="ko-KR" sz="1400" dirty="0" err="1"/>
              <a:t>axios</a:t>
            </a:r>
            <a:r>
              <a:rPr lang="en-US" altLang="ko-KR" sz="1400" dirty="0"/>
              <a:t>'</a:t>
            </a:r>
          </a:p>
          <a:p>
            <a:r>
              <a:rPr lang="en-US" altLang="ko-KR" sz="1400" b="1" dirty="0"/>
              <a:t>import Coin from '../../components/Coin'</a:t>
            </a:r>
          </a:p>
          <a:p>
            <a:r>
              <a:rPr lang="en-US" altLang="ko-KR" sz="1400" b="1" dirty="0"/>
              <a:t>import styles from '../../styles/Coin.module.css'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export default function </a:t>
            </a:r>
            <a:r>
              <a:rPr lang="en-US" altLang="ko-KR" sz="1400" dirty="0" err="1"/>
              <a:t>CoinList</a:t>
            </a:r>
            <a:r>
              <a:rPr lang="en-US" altLang="ko-KR" sz="1400" dirty="0"/>
              <a:t>({ </a:t>
            </a:r>
            <a:r>
              <a:rPr lang="en-US" altLang="ko-KR" sz="1400" dirty="0" err="1"/>
              <a:t>coinData</a:t>
            </a:r>
            <a:r>
              <a:rPr lang="en-US" altLang="ko-KR" sz="1400" dirty="0"/>
              <a:t> }) {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coins = </a:t>
            </a:r>
            <a:r>
              <a:rPr lang="en-US" altLang="ko-KR" sz="1400" dirty="0" err="1"/>
              <a:t>coinData.coins</a:t>
            </a:r>
            <a:endParaRPr lang="en-US" altLang="ko-KR" sz="1400" dirty="0"/>
          </a:p>
          <a:p>
            <a:r>
              <a:rPr lang="en-US" altLang="ko-KR" sz="1400" dirty="0"/>
              <a:t>  return (</a:t>
            </a:r>
          </a:p>
          <a:p>
            <a:r>
              <a:rPr lang="en-US" altLang="ko-KR" sz="1400" dirty="0"/>
              <a:t>    &lt;div </a:t>
            </a:r>
            <a:r>
              <a:rPr lang="en-US" altLang="ko-KR" sz="1400" dirty="0" err="1"/>
              <a:t>className</a:t>
            </a:r>
            <a:r>
              <a:rPr lang="en-US" altLang="ko-KR" sz="1400" dirty="0"/>
              <a:t>={</a:t>
            </a:r>
            <a:r>
              <a:rPr lang="en-US" altLang="ko-KR" sz="1400" dirty="0" err="1"/>
              <a:t>styles.container</a:t>
            </a:r>
            <a:r>
              <a:rPr lang="en-US" altLang="ko-KR" sz="1400" dirty="0"/>
              <a:t>}&gt;</a:t>
            </a:r>
          </a:p>
          <a:p>
            <a:r>
              <a:rPr lang="en-US" altLang="ko-KR" sz="1400" dirty="0"/>
              <a:t>      &lt;h1&gt;Coin List &lt;/h1&gt;</a:t>
            </a:r>
          </a:p>
          <a:p>
            <a:r>
              <a:rPr lang="en-US" altLang="ko-KR" sz="1400" dirty="0"/>
              <a:t>      </a:t>
            </a:r>
            <a:r>
              <a:rPr lang="en-US" altLang="ko-KR" sz="1400" b="1" dirty="0"/>
              <a:t>&lt;div </a:t>
            </a:r>
            <a:r>
              <a:rPr lang="en-US" altLang="ko-KR" sz="1400" b="1" dirty="0" err="1"/>
              <a:t>className</a:t>
            </a:r>
            <a:r>
              <a:rPr lang="en-US" altLang="ko-KR" sz="1400" b="1" dirty="0"/>
              <a:t>={</a:t>
            </a:r>
            <a:r>
              <a:rPr lang="en-US" altLang="ko-KR" sz="1400" b="1" dirty="0" err="1"/>
              <a:t>styles.coinContainer</a:t>
            </a:r>
            <a:r>
              <a:rPr lang="en-US" altLang="ko-KR" sz="1400" b="1" dirty="0"/>
              <a:t>}&gt;</a:t>
            </a:r>
          </a:p>
          <a:p>
            <a:r>
              <a:rPr lang="en-US" altLang="ko-KR" sz="1400" dirty="0"/>
              <a:t>        {</a:t>
            </a:r>
            <a:r>
              <a:rPr lang="en-US" altLang="ko-KR" sz="1400" dirty="0" err="1"/>
              <a:t>coins.map</a:t>
            </a:r>
            <a:r>
              <a:rPr lang="en-US" altLang="ko-KR" sz="1400" dirty="0"/>
              <a:t>((coin) =&gt; {</a:t>
            </a:r>
          </a:p>
          <a:p>
            <a:r>
              <a:rPr lang="en-US" altLang="ko-KR" sz="1400" dirty="0"/>
              <a:t>          return (</a:t>
            </a:r>
          </a:p>
          <a:p>
            <a:r>
              <a:rPr lang="en-US" altLang="ko-KR" sz="1400" dirty="0"/>
              <a:t>            </a:t>
            </a:r>
            <a:r>
              <a:rPr lang="en-US" altLang="ko-KR" sz="1400" b="1" dirty="0"/>
              <a:t>&lt;div key={coin.id} </a:t>
            </a:r>
            <a:r>
              <a:rPr lang="en-US" altLang="ko-KR" sz="1400" b="1" dirty="0" err="1"/>
              <a:t>className</a:t>
            </a:r>
            <a:r>
              <a:rPr lang="en-US" altLang="ko-KR" sz="1400" b="1" dirty="0"/>
              <a:t>={</a:t>
            </a:r>
            <a:r>
              <a:rPr lang="en-US" altLang="ko-KR" sz="1400" b="1" dirty="0" err="1"/>
              <a:t>styles.coinItem</a:t>
            </a:r>
            <a:r>
              <a:rPr lang="en-US" altLang="ko-KR" sz="1400" b="1" dirty="0"/>
              <a:t>}&gt;</a:t>
            </a:r>
          </a:p>
          <a:p>
            <a:r>
              <a:rPr lang="en-US" altLang="ko-KR" sz="1400" dirty="0"/>
              <a:t>             </a:t>
            </a:r>
            <a:r>
              <a:rPr lang="en-US" altLang="ko-KR" sz="1400" b="1" dirty="0"/>
              <a:t> &lt;Coin coin={coin} /&gt;</a:t>
            </a:r>
          </a:p>
          <a:p>
            <a:r>
              <a:rPr lang="en-US" altLang="ko-KR" sz="1400" dirty="0"/>
              <a:t>            &lt;/div&gt;</a:t>
            </a:r>
          </a:p>
          <a:p>
            <a:r>
              <a:rPr lang="en-US" altLang="ko-KR" sz="1400" dirty="0"/>
              <a:t>          )</a:t>
            </a:r>
          </a:p>
          <a:p>
            <a:r>
              <a:rPr lang="en-US" altLang="ko-KR" sz="1400" dirty="0"/>
              <a:t>        })}</a:t>
            </a:r>
          </a:p>
          <a:p>
            <a:r>
              <a:rPr lang="en-US" altLang="ko-KR" sz="1400" dirty="0"/>
              <a:t>      &lt;/div&gt;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  )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…</a:t>
            </a:r>
            <a:r>
              <a:rPr lang="ko-KR" altLang="en-US" sz="1400" dirty="0" smtClean="0"/>
              <a:t>중략</a:t>
            </a:r>
            <a:r>
              <a:rPr lang="en-US" altLang="ko-KR" sz="1400" dirty="0" smtClean="0"/>
              <a:t>… 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1384" y="1035366"/>
            <a:ext cx="228613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pages/coins/index.js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Next.js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2" descr="그래플릿 - 쌓여있는 책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042" y="3912343"/>
            <a:ext cx="1711358" cy="15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0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9376" y="1916832"/>
            <a:ext cx="5012013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.container {</a:t>
            </a:r>
          </a:p>
          <a:p>
            <a:r>
              <a:rPr lang="en-US" altLang="ko-KR" sz="1600" dirty="0"/>
              <a:t>  text-align: center;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.</a:t>
            </a:r>
            <a:r>
              <a:rPr lang="en-US" altLang="ko-KR" sz="1600" dirty="0" err="1"/>
              <a:t>coinContainer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  display: grid;</a:t>
            </a:r>
          </a:p>
          <a:p>
            <a:r>
              <a:rPr lang="en-US" altLang="ko-KR" sz="1600" dirty="0"/>
              <a:t>  grid-template-columns: auto </a:t>
            </a:r>
            <a:r>
              <a:rPr lang="en-US" altLang="ko-KR" sz="1600" dirty="0" err="1"/>
              <a:t>auto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auto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auto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auto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  justify-content: space-around;</a:t>
            </a:r>
          </a:p>
          <a:p>
            <a:r>
              <a:rPr lang="en-US" altLang="ko-KR" sz="1600" dirty="0"/>
              <a:t>  grid-gap: 0.5rem;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.</a:t>
            </a:r>
            <a:r>
              <a:rPr lang="en-US" altLang="ko-KR" sz="1600" dirty="0" err="1"/>
              <a:t>coinItem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  text-align: center;</a:t>
            </a:r>
          </a:p>
          <a:p>
            <a:r>
              <a:rPr lang="en-US" altLang="ko-KR" sz="1600" dirty="0"/>
              <a:t>  border-radius: 10px;</a:t>
            </a:r>
          </a:p>
          <a:p>
            <a:r>
              <a:rPr lang="en-US" altLang="ko-KR" sz="1600" dirty="0"/>
              <a:t>  width: 200px;</a:t>
            </a:r>
          </a:p>
          <a:p>
            <a:r>
              <a:rPr lang="en-US" altLang="ko-KR" sz="1600" dirty="0"/>
              <a:t>  padding: 0.5rem 1rem;</a:t>
            </a:r>
          </a:p>
          <a:p>
            <a:r>
              <a:rPr lang="en-US" altLang="ko-KR" sz="1600" dirty="0"/>
              <a:t>  background-color: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(232, 231, 217);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9376" y="1529206"/>
            <a:ext cx="252505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styles/Coin.module.css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95" y="1543688"/>
            <a:ext cx="4992105" cy="47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83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Next.js </a:t>
            </a:r>
            <a:r>
              <a:rPr lang="ko-KR" altLang="en-US" dirty="0" smtClean="0"/>
              <a:t>기능 소개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생성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create-next-app</a:t>
            </a:r>
          </a:p>
          <a:p>
            <a:pPr lvl="1"/>
            <a:r>
              <a:rPr lang="ko-KR" altLang="en-US" dirty="0" smtClean="0"/>
              <a:t>라우팅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기반 라우팅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라우팅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스타일 활용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가져오기</a:t>
            </a:r>
            <a:r>
              <a:rPr lang="en-US" altLang="ko-KR" dirty="0" smtClean="0"/>
              <a:t>: SSG, </a:t>
            </a:r>
            <a:r>
              <a:rPr lang="en-US" altLang="ko-KR" dirty="0" err="1" smtClean="0"/>
              <a:t>getStaticProps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Axios</a:t>
            </a:r>
            <a:r>
              <a:rPr lang="ko-KR" altLang="en-US" dirty="0" smtClean="0"/>
              <a:t> 패키지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</a:t>
            </a:r>
            <a:r>
              <a:rPr lang="en-US" altLang="ko-KR" dirty="0" smtClean="0"/>
              <a:t>: Layout, </a:t>
            </a:r>
            <a:r>
              <a:rPr lang="en-US" altLang="ko-KR" dirty="0" err="1" smtClean="0"/>
              <a:t>Navbar</a:t>
            </a:r>
            <a:r>
              <a:rPr lang="en-US" altLang="ko-KR" smtClean="0"/>
              <a:t>, Coin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8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Next.js </a:t>
            </a:r>
            <a:r>
              <a:rPr lang="ko-KR" altLang="en-US" dirty="0" smtClean="0"/>
              <a:t>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프런트엔드</a:t>
            </a:r>
            <a:r>
              <a:rPr lang="ko-KR" altLang="en-US" dirty="0" smtClean="0"/>
              <a:t> 프레임워크 </a:t>
            </a:r>
            <a:r>
              <a:rPr lang="en-US" altLang="ko-KR" dirty="0" smtClean="0"/>
              <a:t>: Angular vs. React vs.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Angular vs React vs Vue - My Thou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164654"/>
            <a:ext cx="6984776" cy="3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vs. Next.js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564904"/>
            <a:ext cx="4392488" cy="1776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320" y="2503238"/>
            <a:ext cx="4847232" cy="1997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1584" y="1700808"/>
            <a:ext cx="98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React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48124" y="170080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Next.js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1464" y="5147900"/>
            <a:ext cx="418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프런트엔드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library. </a:t>
            </a:r>
            <a:r>
              <a:rPr lang="ko-KR" altLang="en-US" dirty="0" smtClean="0"/>
              <a:t>뷰 기능만 제공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많은 기술들과 결합하여 사용해야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React </a:t>
            </a:r>
            <a:r>
              <a:rPr lang="ko-KR" altLang="en-US" dirty="0" smtClean="0"/>
              <a:t>개발은 복잡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41119" y="5085184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ko-KR" altLang="en-US" dirty="0"/>
              <a:t>기술에 기반한 </a:t>
            </a:r>
            <a:endParaRPr lang="en-US" altLang="ko-KR" dirty="0" smtClean="0"/>
          </a:p>
          <a:p>
            <a:r>
              <a:rPr lang="ko-KR" altLang="en-US" dirty="0" err="1" smtClean="0"/>
              <a:t>풀스택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웹개발</a:t>
            </a:r>
            <a:r>
              <a:rPr lang="ko-KR" altLang="en-US" dirty="0" smtClean="0"/>
              <a:t> 프레임워크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5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Next.js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nextjs vs react 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2348880"/>
            <a:ext cx="5562618" cy="317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xt.js vs. React: The Difference &amp; Best Frontend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1" y="2348880"/>
            <a:ext cx="5605463" cy="366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494"/>
            <a:ext cx="7079471" cy="6385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4232" y="476672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Next.js</a:t>
            </a:r>
            <a:r>
              <a:rPr lang="ko-KR" altLang="en-US" dirty="0" smtClean="0"/>
              <a:t>의 다양한 기능들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File-based routing</a:t>
            </a:r>
          </a:p>
          <a:p>
            <a:pPr lvl="1"/>
            <a:r>
              <a:rPr lang="en-US" altLang="ko-KR" dirty="0" smtClean="0"/>
              <a:t>Pages </a:t>
            </a:r>
            <a:r>
              <a:rPr lang="ko-KR" altLang="en-US" dirty="0" smtClean="0"/>
              <a:t>폴더에 파일을 작성하면 자동 라우팅 </a:t>
            </a:r>
            <a:endParaRPr lang="en-US" altLang="ko-KR" dirty="0" smtClean="0"/>
          </a:p>
          <a:p>
            <a:r>
              <a:rPr lang="en-US" altLang="ko-KR" dirty="0" smtClean="0"/>
              <a:t>Pre-rendering</a:t>
            </a:r>
          </a:p>
          <a:p>
            <a:pPr lvl="1"/>
            <a:r>
              <a:rPr lang="ko-KR" altLang="en-US" dirty="0" smtClean="0"/>
              <a:t>서버가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파일로 만들어서 제공</a:t>
            </a:r>
            <a:r>
              <a:rPr lang="en-US" altLang="ko-KR" dirty="0" smtClean="0"/>
              <a:t>, SEO(</a:t>
            </a:r>
            <a:r>
              <a:rPr lang="ko-KR" altLang="en-US" dirty="0" smtClean="0"/>
              <a:t>검색엔진 최적화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장점 </a:t>
            </a:r>
            <a:endParaRPr lang="en-US" altLang="ko-KR" dirty="0" smtClean="0"/>
          </a:p>
          <a:p>
            <a:r>
              <a:rPr lang="en-US" altLang="ko-KR" dirty="0" smtClean="0"/>
              <a:t>API routes </a:t>
            </a:r>
          </a:p>
          <a:p>
            <a:pPr lvl="1"/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제공할 수 있음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풀스택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Support for CSS modules</a:t>
            </a:r>
          </a:p>
          <a:p>
            <a:pPr lvl="1"/>
            <a:r>
              <a:rPr lang="ko-KR" altLang="en-US" dirty="0" smtClean="0"/>
              <a:t>여러가지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모듈 사용 가능 </a:t>
            </a:r>
            <a:endParaRPr lang="en-US" altLang="ko-KR" dirty="0" smtClean="0"/>
          </a:p>
          <a:p>
            <a:r>
              <a:rPr lang="en-US" altLang="ko-KR" dirty="0" smtClean="0"/>
              <a:t>Authentication</a:t>
            </a:r>
          </a:p>
          <a:p>
            <a:pPr lvl="1"/>
            <a:r>
              <a:rPr lang="ko-KR" altLang="en-US" dirty="0" smtClean="0"/>
              <a:t>인증 기능 기본 제공 </a:t>
            </a:r>
            <a:endParaRPr lang="en-US" altLang="ko-KR" dirty="0" smtClean="0"/>
          </a:p>
          <a:p>
            <a:r>
              <a:rPr lang="en-US" altLang="ko-KR" dirty="0" smtClean="0"/>
              <a:t>Development, Production build system </a:t>
            </a:r>
          </a:p>
          <a:p>
            <a:pPr lvl="1"/>
            <a:r>
              <a:rPr lang="en-US" altLang="ko-KR" dirty="0" smtClean="0"/>
              <a:t>Build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작성하여 이것으로 서비스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결정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was </a:t>
            </a:r>
          </a:p>
          <a:p>
            <a:r>
              <a:rPr lang="ko-KR" altLang="en-US" dirty="0" smtClean="0"/>
              <a:t>새로운 프로젝트 시작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create-next-app@latest</a:t>
            </a:r>
            <a:r>
              <a:rPr lang="en-US" altLang="ko-KR" dirty="0" smtClean="0"/>
              <a:t>   	or </a:t>
            </a:r>
          </a:p>
          <a:p>
            <a:pPr lvl="1"/>
            <a:r>
              <a:rPr lang="en-US" altLang="ko-KR" dirty="0" smtClean="0"/>
              <a:t>&gt; yarn create next-app  		or </a:t>
            </a:r>
            <a:endParaRPr lang="en-US" altLang="ko-KR" dirty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pnpm</a:t>
            </a:r>
            <a:r>
              <a:rPr lang="en-US" altLang="ko-KR" dirty="0" smtClean="0"/>
              <a:t> create next-app </a:t>
            </a:r>
          </a:p>
          <a:p>
            <a:r>
              <a:rPr lang="ko-KR" altLang="en-US" dirty="0" smtClean="0"/>
              <a:t>개발 서버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dev </a:t>
            </a:r>
          </a:p>
          <a:p>
            <a:pPr lvl="1"/>
            <a:r>
              <a:rPr lang="en-US" altLang="ko-KR" dirty="0" smtClean="0"/>
              <a:t>&gt; yarn dev 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pnpm</a:t>
            </a:r>
            <a:r>
              <a:rPr lang="en-US" altLang="ko-KR" dirty="0" smtClean="0"/>
              <a:t> dev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988840"/>
            <a:ext cx="234347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15407</TotalTime>
  <Words>745</Words>
  <Application>Microsoft Office PowerPoint</Application>
  <PresentationFormat>사용자 지정</PresentationFormat>
  <Paragraphs>453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웹서버보안프로그래밍  4. Next.js 프레임워크 소개</vt:lpstr>
      <vt:lpstr>전체 목차</vt:lpstr>
      <vt:lpstr>4. Next.js 프레임워크</vt:lpstr>
      <vt:lpstr>1. Next.js 소개 </vt:lpstr>
      <vt:lpstr>React vs. Next.js</vt:lpstr>
      <vt:lpstr>Next.js</vt:lpstr>
      <vt:lpstr>PowerPoint 프레젠테이션</vt:lpstr>
      <vt:lpstr>주요 기능</vt:lpstr>
      <vt:lpstr>2. 프로젝트 시작</vt:lpstr>
      <vt:lpstr>Package.json</vt:lpstr>
      <vt:lpstr>프로젝트 폴더 구성</vt:lpstr>
      <vt:lpstr>3. 라우팅</vt:lpstr>
      <vt:lpstr>File-based routing</vt:lpstr>
      <vt:lpstr>File-based routing</vt:lpstr>
      <vt:lpstr>React Component의 형식</vt:lpstr>
      <vt:lpstr>Dynamic Routing </vt:lpstr>
      <vt:lpstr>Catch-all routing </vt:lpstr>
      <vt:lpstr>Head, Link</vt:lpstr>
      <vt:lpstr>Style</vt:lpstr>
      <vt:lpstr>4. Menu 만들기</vt:lpstr>
      <vt:lpstr>Menu 만들기</vt:lpstr>
      <vt:lpstr>Custom 404 page </vt:lpstr>
      <vt:lpstr>Pre-rendering in Next.js</vt:lpstr>
      <vt:lpstr>SSG vs. SSR</vt:lpstr>
      <vt:lpstr>CSR vs. SSR vs. SSG</vt:lpstr>
      <vt:lpstr>5. Data Fetching </vt:lpstr>
      <vt:lpstr>Axios 설치 </vt:lpstr>
      <vt:lpstr>PowerPoint 프레젠테이션</vt:lpstr>
      <vt:lpstr>컴포넌트 활용</vt:lpstr>
      <vt:lpstr>Grid 레이아웃</vt:lpstr>
      <vt:lpstr>요약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Paired Token과 그 응용</dc:title>
  <dc:creator>Windows 사용자</dc:creator>
  <cp:lastModifiedBy>815-0</cp:lastModifiedBy>
  <cp:revision>412</cp:revision>
  <cp:lastPrinted>2021-04-20T04:02:57Z</cp:lastPrinted>
  <dcterms:created xsi:type="dcterms:W3CDTF">2021-03-08T00:19:28Z</dcterms:created>
  <dcterms:modified xsi:type="dcterms:W3CDTF">2022-09-27T03:44:02Z</dcterms:modified>
</cp:coreProperties>
</file>