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57" r:id="rId4"/>
    <p:sldId id="260" r:id="rId5"/>
    <p:sldId id="262" r:id="rId6"/>
    <p:sldId id="275" r:id="rId7"/>
    <p:sldId id="267" r:id="rId8"/>
    <p:sldId id="276" r:id="rId9"/>
    <p:sldId id="268" r:id="rId10"/>
    <p:sldId id="263" r:id="rId11"/>
    <p:sldId id="273" r:id="rId12"/>
    <p:sldId id="269" r:id="rId13"/>
    <p:sldId id="274" r:id="rId14"/>
    <p:sldId id="270" r:id="rId15"/>
    <p:sldId id="265" r:id="rId16"/>
    <p:sldId id="266" r:id="rId17"/>
  </p:sldIdLst>
  <p:sldSz cx="12192000" cy="6858000"/>
  <p:notesSz cx="6858000" cy="9144000"/>
  <p:embeddedFontLst>
    <p:embeddedFont>
      <p:font typeface="에스코어 드림 5 Medium" panose="020B0503030302020204" pitchFamily="34" charset="-127"/>
      <p:regular r:id="rId20"/>
    </p:embeddedFont>
    <p:embeddedFont>
      <p:font typeface="에스코어 드림 6 Bold" panose="020B0703030302020204" pitchFamily="34" charset="-127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93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B2B4-01FC-4A2E-B5BB-95177FDD39A9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554A-2EFD-4A1C-AAA1-AD3D32546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62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2023-06-02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C\Desktop\게임아카데미\시장조사\팀로고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031" y="6306293"/>
            <a:ext cx="424890" cy="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PC\Desktop\게임아카데미\시장조사\팀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031" y="6306293"/>
            <a:ext cx="424890" cy="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11114671" y="169157"/>
            <a:ext cx="104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Project, Mobile</a:t>
            </a:r>
          </a:p>
          <a:p>
            <a:pPr algn="ctr"/>
            <a:r>
              <a:rPr lang="en-US" altLang="ko-KR" sz="900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1/27-2/3</a:t>
            </a:r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C\Desktop\게임아카데미\시장조사\팀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031" y="6306293"/>
            <a:ext cx="424890" cy="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11114671" y="169157"/>
            <a:ext cx="104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 w="22225">
                  <a:noFill/>
                </a:ln>
                <a:solidFill>
                  <a:srgbClr val="94C3BB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Project, Mobile</a:t>
            </a:r>
          </a:p>
          <a:p>
            <a:pPr algn="ctr"/>
            <a:r>
              <a:rPr lang="en-US" altLang="ko-KR" sz="900" dirty="0">
                <a:ln w="22225">
                  <a:noFill/>
                </a:ln>
                <a:solidFill>
                  <a:srgbClr val="94C3BB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1/27-2/3</a:t>
            </a:r>
          </a:p>
        </p:txBody>
      </p:sp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1114671" y="169157"/>
            <a:ext cx="104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Project, Mobile</a:t>
            </a:r>
          </a:p>
          <a:p>
            <a:pPr algn="ctr"/>
            <a:r>
              <a:rPr lang="en-US" altLang="ko-KR" sz="900" dirty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1/27-2/3</a:t>
            </a:r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987253" y="4727859"/>
            <a:ext cx="466185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>
                <a:solidFill>
                  <a:srgbClr val="30302A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</a:t>
            </a:r>
            <a:r>
              <a:rPr lang="en-US" altLang="ko-KR" sz="5000" spc="300" dirty="0">
                <a:solidFill>
                  <a:srgbClr val="30302A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r>
              <a:rPr lang="ko-KR" altLang="en-US" sz="5000" spc="300" dirty="0">
                <a:solidFill>
                  <a:srgbClr val="30302A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5000" spc="300" dirty="0" err="1">
                <a:solidFill>
                  <a:srgbClr val="30302A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Cat_Hand</a:t>
            </a:r>
            <a:endParaRPr lang="ko-KR" altLang="en-US" sz="5000" spc="300" dirty="0">
              <a:solidFill>
                <a:srgbClr val="30302A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8054" y="4420224"/>
            <a:ext cx="17524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SBS </a:t>
            </a:r>
            <a:r>
              <a:rPr lang="ko-KR" altLang="en-US" sz="1600" b="1" dirty="0">
                <a:ln w="22225">
                  <a:noFill/>
                </a:ln>
                <a:solidFill>
                  <a:srgbClr val="94C3BB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기획부 </a:t>
            </a:r>
            <a:r>
              <a:rPr lang="en-US" altLang="ko-KR" sz="1600" b="1" dirty="0">
                <a:ln w="22225">
                  <a:noFill/>
                </a:ln>
                <a:solidFill>
                  <a:srgbClr val="94C3BB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11</a:t>
            </a:r>
            <a:r>
              <a:rPr lang="ko-KR" altLang="en-US" sz="1600" b="1" dirty="0">
                <a:ln w="22225">
                  <a:noFill/>
                </a:ln>
                <a:solidFill>
                  <a:srgbClr val="94C3BB"/>
                </a:solidFill>
                <a:effectLst/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</a:t>
            </a:r>
            <a:endParaRPr lang="en-US" altLang="ko-KR" sz="1600" b="1" dirty="0">
              <a:ln w="22225">
                <a:noFill/>
              </a:ln>
              <a:solidFill>
                <a:srgbClr val="94C3BB"/>
              </a:solidFill>
              <a:effectLst/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3507" y="508436"/>
            <a:ext cx="676499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spc="3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4500" spc="3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주차</a:t>
            </a:r>
            <a:r>
              <a:rPr lang="en-US" altLang="ko-KR" sz="4500" spc="3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4500" spc="3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모바일</a:t>
            </a:r>
            <a:r>
              <a:rPr lang="ko-KR" altLang="en-US" sz="4500" spc="3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시장 조사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-102354" y="1701452"/>
            <a:ext cx="3603570" cy="1869460"/>
            <a:chOff x="2969984" y="1735957"/>
            <a:chExt cx="3603570" cy="1869460"/>
          </a:xfrm>
        </p:grpSpPr>
        <p:pic>
          <p:nvPicPr>
            <p:cNvPr id="1026" name="Picture 2" descr="C:\Users\PC\Desktop\게임아카데미\시장조사\1주차\타이틀로고(다운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984" y="1753211"/>
              <a:ext cx="1800451" cy="180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70210" y="1735957"/>
              <a:ext cx="1800451" cy="180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73103" y="1804966"/>
              <a:ext cx="1800451" cy="180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2315" y="291525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 err="1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매출별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44257" y="1365974"/>
            <a:ext cx="3918058" cy="1292662"/>
            <a:chOff x="8236116" y="1460572"/>
            <a:chExt cx="3918058" cy="1292662"/>
          </a:xfrm>
        </p:grpSpPr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6116" y="1460573"/>
              <a:ext cx="717740" cy="71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9020877" y="1460572"/>
              <a:ext cx="313329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11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열혈강호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2017.01.10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액션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15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4.1/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3.4 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열혈강호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ip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가 가지는 소비자의 충성도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26669" y="5237412"/>
            <a:ext cx="3729850" cy="1292662"/>
            <a:chOff x="8252328" y="1460572"/>
            <a:chExt cx="3729850" cy="1292662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52328" y="1550229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9020878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13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반지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:2017.04.18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23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3.6/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2.8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과금력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=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파워의 공식이 알맞은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RPG”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252328" y="3366512"/>
            <a:ext cx="3729850" cy="1292662"/>
            <a:chOff x="344257" y="2544793"/>
            <a:chExt cx="3729850" cy="129266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19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클래시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로얄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2016.02.18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전략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17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4.6/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4.6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경쟁에서의 승리를 위한 필수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과금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52328" y="1444398"/>
            <a:ext cx="3911230" cy="1292662"/>
            <a:chOff x="351086" y="3973612"/>
            <a:chExt cx="3911230" cy="1292662"/>
          </a:xfrm>
        </p:grpSpPr>
        <p:pic>
          <p:nvPicPr>
            <p:cNvPr id="6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1112806" y="3973612"/>
              <a:ext cx="314951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18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짐의강산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:2016.08.08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전략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50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4.4/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:4.5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과금력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있는 게이머들의 애호 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150735" y="5375844"/>
            <a:ext cx="3958095" cy="1292662"/>
            <a:chOff x="401535" y="1460572"/>
            <a:chExt cx="3958095" cy="1292662"/>
          </a:xfrm>
        </p:grpSpPr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1535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112806" y="1460572"/>
              <a:ext cx="32468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17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그랜드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체이스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for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kakao</a:t>
              </a:r>
              <a:b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</a:b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2018.01.29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9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4.4/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4.7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그랜드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체이스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ip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와 수집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충성도의 결과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"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150735" y="3819686"/>
            <a:ext cx="3672572" cy="1292662"/>
            <a:chOff x="265761" y="1460572"/>
            <a:chExt cx="3672572" cy="1292662"/>
          </a:xfrm>
        </p:grpSpPr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977033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16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로드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모바일</a:t>
              </a:r>
              <a:b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</a:b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2016.04.27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전략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42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4.5/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4.4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필수적인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과금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포인트가 존재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150735" y="2330449"/>
            <a:ext cx="3794192" cy="1292662"/>
            <a:chOff x="265761" y="1421103"/>
            <a:chExt cx="3794192" cy="1292662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977032" y="1421103"/>
              <a:ext cx="308292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15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붕괴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3rd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:2017.10.16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액션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4.5/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4.7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무조건적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과금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강요가 없어서 매출 업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150735" y="964825"/>
            <a:ext cx="3890530" cy="1292662"/>
            <a:chOff x="265761" y="1421103"/>
            <a:chExt cx="3890530" cy="1292662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977033" y="1421103"/>
              <a:ext cx="317925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14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프렌즈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마블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for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kakao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:2017.12.11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보드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2.9/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2.0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ip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의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충성도와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새로운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마블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게임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컨텐츠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26669" y="3207914"/>
            <a:ext cx="3747437" cy="1292662"/>
            <a:chOff x="8234741" y="1460572"/>
            <a:chExt cx="3747437" cy="1292662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4741" y="1511947"/>
              <a:ext cx="735554" cy="73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9020878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12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피망포커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카지노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로얄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:2013.08.28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카지노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25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4.3/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X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도박류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게임의 꾸준한 강자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252328" y="5263949"/>
            <a:ext cx="3641234" cy="1292662"/>
            <a:chOff x="432873" y="1515818"/>
            <a:chExt cx="3641234" cy="1292662"/>
          </a:xfrm>
        </p:grpSpPr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2873" y="1620647"/>
              <a:ext cx="679934" cy="6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112807" y="1515818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20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서머너즈워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:2014.04.18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14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4.3/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3.6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소과금으로도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충분한 플레이 가능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>
            <a:off x="8146750" y="1277555"/>
            <a:ext cx="3835428" cy="1500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21091" y="3069610"/>
            <a:ext cx="3609037" cy="1500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74106" y="5298636"/>
            <a:ext cx="4034724" cy="1500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74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328044" y="1460572"/>
            <a:ext cx="3746063" cy="1092607"/>
            <a:chOff x="328044" y="1460572"/>
            <a:chExt cx="3746063" cy="1092607"/>
          </a:xfrm>
        </p:grpSpPr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8044" y="1460572"/>
              <a:ext cx="702013" cy="70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1112807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리니지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2017.07.05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3.5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과금을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한만큼 벌 수 있다는 믿음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334418" y="1460572"/>
            <a:ext cx="3737404" cy="1292662"/>
            <a:chOff x="8334418" y="1460572"/>
            <a:chExt cx="3737404" cy="1292662"/>
          </a:xfrm>
        </p:grpSpPr>
        <p:pic>
          <p:nvPicPr>
            <p:cNvPr id="9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26875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9020878" y="1460572"/>
              <a:ext cx="305094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세븐나이츠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for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kakao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201.03.07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6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4.1/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오래된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수집형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RPG=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고정된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소비풀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.”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44257" y="3229086"/>
            <a:ext cx="3729850" cy="1292662"/>
            <a:chOff x="344257" y="2544793"/>
            <a:chExt cx="3729850" cy="1292662"/>
          </a:xfrm>
        </p:grpSpPr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리니지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레볼루션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2016.12.13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3.8/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“1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위와의 차이는 게임 그래픽 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51086" y="5181310"/>
            <a:ext cx="3723022" cy="1292662"/>
            <a:chOff x="351086" y="3973612"/>
            <a:chExt cx="3723022" cy="1292662"/>
          </a:xfrm>
        </p:grpSpPr>
        <p:pic>
          <p:nvPicPr>
            <p:cNvPr id="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78971" cy="67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1112806" y="3973612"/>
              <a:ext cx="29613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오버히트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2017.11.25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4.4/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4.5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마케팅과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과금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자극의 화려한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넥슨화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150735" y="959482"/>
            <a:ext cx="3966722" cy="5595755"/>
            <a:chOff x="4692753" y="959482"/>
            <a:chExt cx="3966722" cy="5595755"/>
          </a:xfrm>
        </p:grpSpPr>
        <p:grpSp>
          <p:nvGrpSpPr>
            <p:cNvPr id="80" name="그룹 79"/>
            <p:cNvGrpSpPr/>
            <p:nvPr/>
          </p:nvGrpSpPr>
          <p:grpSpPr>
            <a:xfrm>
              <a:off x="4692753" y="959482"/>
              <a:ext cx="3966722" cy="1292662"/>
              <a:chOff x="401535" y="1460572"/>
              <a:chExt cx="3966722" cy="1292662"/>
            </a:xfrm>
          </p:grpSpPr>
          <p:pic>
            <p:nvPicPr>
              <p:cNvPr id="90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1535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112807" y="1460572"/>
                <a:ext cx="325545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4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듀랑고</a:t>
                </a:r>
                <a:b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</a:b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2018.01.24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롤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플레잉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 매출 순위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7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2.4/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1.8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서버 불안하니까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과금해서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미리 성장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"</a:t>
                </a:r>
                <a:endPara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692753" y="2392117"/>
              <a:ext cx="3966722" cy="1292662"/>
              <a:chOff x="265761" y="1460572"/>
              <a:chExt cx="3966722" cy="1292662"/>
            </a:xfrm>
          </p:grpSpPr>
          <p:pic>
            <p:nvPicPr>
              <p:cNvPr id="88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977033" y="1460572"/>
                <a:ext cx="325545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5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테라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M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2017.11.26 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롤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플레잉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 매출 순위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12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4.2/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4.2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테라</a:t>
                </a:r>
                <a:r>
                  <a:rPr lang="en-US" altLang="ko-KR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ip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의 인지도와 충성도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  <a:endPara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4692753" y="3815032"/>
              <a:ext cx="3672572" cy="1292662"/>
              <a:chOff x="265761" y="1421103"/>
              <a:chExt cx="3672572" cy="1292662"/>
            </a:xfrm>
          </p:grpSpPr>
          <p:pic>
            <p:nvPicPr>
              <p:cNvPr id="86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977033" y="1421103"/>
                <a:ext cx="29613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6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모두의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마블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for </a:t>
                </a:r>
                <a:r>
                  <a:rPr lang="en-US" altLang="ko-KR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kakao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2013.06.12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보드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 매출 순위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5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4.0/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2.1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소셜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보드 게임의 특징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경쟁심 자극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4692753" y="5262575"/>
              <a:ext cx="3890530" cy="1292662"/>
              <a:chOff x="265761" y="1421103"/>
              <a:chExt cx="3890530" cy="1292662"/>
            </a:xfrm>
          </p:grpSpPr>
          <p:pic>
            <p:nvPicPr>
              <p:cNvPr id="84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977033" y="1421103"/>
                <a:ext cx="3179258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7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페이트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그랜드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오더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2017.11.20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롤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플레잉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 매출 순위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13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4.4/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4.6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원작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IP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의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충성도를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넘어선 신앙심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8334418" y="3327043"/>
            <a:ext cx="3737404" cy="1292662"/>
            <a:chOff x="8334418" y="1460572"/>
            <a:chExt cx="3737404" cy="1292662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62529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9020878" y="1460572"/>
              <a:ext cx="305094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리니지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M(12)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2017.06.19 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1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4.5/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X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앱스토어에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올라온 것은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12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세 버전 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334418" y="4908312"/>
            <a:ext cx="3737404" cy="1292662"/>
            <a:chOff x="8281632" y="1142360"/>
            <a:chExt cx="3737404" cy="1292662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81632" y="1219889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9020878" y="1142360"/>
              <a:ext cx="299815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10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액스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AxE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2017.09.11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4.2/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3.8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하락세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하지만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넥슨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운영의 힘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251656" y="5119480"/>
            <a:ext cx="3822452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246853" y="3324290"/>
            <a:ext cx="382496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1656" y="3176880"/>
            <a:ext cx="356121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74106" y="894061"/>
            <a:ext cx="3862196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CD45D2-222B-CB52-1A6E-28FC41A33F8C}"/>
              </a:ext>
            </a:extLst>
          </p:cNvPr>
          <p:cNvSpPr txBox="1"/>
          <p:nvPr/>
        </p:nvSpPr>
        <p:spPr>
          <a:xfrm>
            <a:off x="4262315" y="291525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 err="1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매출별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09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08722" y="291525"/>
            <a:ext cx="2741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무료 </a:t>
            </a:r>
            <a:r>
              <a:rPr lang="ko-KR" altLang="en-US" sz="1600" dirty="0" err="1">
                <a:ln w="22225">
                  <a:noFill/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정리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506630"/>
              </p:ext>
            </p:extLst>
          </p:nvPr>
        </p:nvGraphicFramePr>
        <p:xfrm>
          <a:off x="120179" y="1797130"/>
          <a:ext cx="5759473" cy="31563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0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70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인기별</a:t>
                      </a:r>
                      <a:endParaRPr lang="ko-KR" altLang="en-US" sz="2000" dirty="0"/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매출별</a:t>
                      </a:r>
                      <a:endParaRPr lang="ko-KR" altLang="en-US" sz="2000" dirty="0"/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랭크 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Most</a:t>
                      </a:r>
                      <a:r>
                        <a:rPr lang="ko-KR" altLang="en-US" sz="1300" baseline="0" dirty="0"/>
                        <a:t> 장르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롤플레잉</a:t>
                      </a:r>
                      <a:r>
                        <a:rPr lang="en-US" altLang="ko-KR" sz="1300" dirty="0"/>
                        <a:t> 9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dirty="0"/>
                        <a:t>개</a:t>
                      </a:r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롤플레잉</a:t>
                      </a:r>
                      <a:r>
                        <a:rPr lang="en-US" altLang="ko-KR" sz="1300" dirty="0"/>
                        <a:t> 12 </a:t>
                      </a:r>
                      <a:r>
                        <a:rPr lang="ko-KR" altLang="en-US" sz="1300" dirty="0"/>
                        <a:t>개</a:t>
                      </a:r>
                    </a:p>
                  </a:txBody>
                  <a:tcPr marL="98936" marR="98936" marT="49468" marB="4946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장르별 개수</a:t>
                      </a:r>
                      <a:endParaRPr lang="en-US" altLang="ko-KR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롤플레잉 </a:t>
                      </a:r>
                      <a:r>
                        <a:rPr lang="en-US" altLang="ko-KR" sz="1300" dirty="0"/>
                        <a:t>9 </a:t>
                      </a:r>
                      <a:r>
                        <a:rPr lang="ko-KR" altLang="en-US" sz="1300" dirty="0"/>
                        <a:t>퍼즐</a:t>
                      </a:r>
                      <a:r>
                        <a:rPr lang="en-US" altLang="ko-KR" sz="1300" dirty="0"/>
                        <a:t>3</a:t>
                      </a:r>
                    </a:p>
                    <a:p>
                      <a:pPr algn="ctr" latinLnBrk="1"/>
                      <a:r>
                        <a:rPr lang="ko-KR" altLang="en-US" sz="1300" dirty="0"/>
                        <a:t>아케이드 </a:t>
                      </a:r>
                      <a:r>
                        <a:rPr lang="en-US" altLang="ko-KR" sz="1300" dirty="0"/>
                        <a:t>3 </a:t>
                      </a:r>
                      <a:r>
                        <a:rPr lang="ko-KR" altLang="en-US" sz="1300" dirty="0"/>
                        <a:t>기타 </a:t>
                      </a:r>
                      <a:r>
                        <a:rPr lang="en-US" altLang="ko-KR" sz="1300" dirty="0"/>
                        <a:t>3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롤</a:t>
                      </a:r>
                      <a:r>
                        <a:rPr lang="ko-KR" altLang="en-US" sz="1300" baseline="0" dirty="0"/>
                        <a:t>플레잉 </a:t>
                      </a:r>
                      <a:r>
                        <a:rPr lang="en-US" altLang="ko-KR" sz="1300" baseline="0" dirty="0"/>
                        <a:t>12 </a:t>
                      </a:r>
                      <a:r>
                        <a:rPr lang="ko-KR" altLang="en-US" sz="1300" baseline="0" dirty="0"/>
                        <a:t>액션 </a:t>
                      </a:r>
                      <a:r>
                        <a:rPr lang="en-US" altLang="ko-KR" sz="1300" baseline="0" dirty="0"/>
                        <a:t>2</a:t>
                      </a:r>
                    </a:p>
                    <a:p>
                      <a:pPr algn="ctr" latinLnBrk="1"/>
                      <a:r>
                        <a:rPr lang="ko-KR" altLang="en-US" sz="1300" baseline="0" dirty="0"/>
                        <a:t>보드 </a:t>
                      </a:r>
                      <a:r>
                        <a:rPr lang="en-US" altLang="ko-KR" sz="1300" baseline="0" dirty="0"/>
                        <a:t>3 </a:t>
                      </a:r>
                      <a:r>
                        <a:rPr lang="ko-KR" altLang="en-US" sz="1300" baseline="0" dirty="0"/>
                        <a:t>전략 </a:t>
                      </a:r>
                      <a:r>
                        <a:rPr lang="en-US" altLang="ko-KR" sz="1300" baseline="0" dirty="0"/>
                        <a:t>3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랭크 된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신작 게임 개수</a:t>
                      </a:r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</a:t>
                      </a:r>
                      <a:r>
                        <a:rPr lang="ko-KR" altLang="en-US" sz="1300" dirty="0"/>
                        <a:t>개</a:t>
                      </a:r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r>
                        <a:rPr lang="ko-KR" altLang="en-US" sz="1300" dirty="0"/>
                        <a:t>개</a:t>
                      </a:r>
                    </a:p>
                  </a:txBody>
                  <a:tcPr marL="98936" marR="98936" marT="49468" marB="4946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5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/>
                        <a:t>퍼블리싱</a:t>
                      </a:r>
                      <a:r>
                        <a:rPr lang="ko-KR" altLang="en-US" sz="1300" dirty="0"/>
                        <a:t> 게임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(3N+</a:t>
                      </a:r>
                      <a:r>
                        <a:rPr lang="ko-KR" altLang="en-US" sz="1300" dirty="0"/>
                        <a:t>카카오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5</a:t>
                      </a:r>
                      <a:r>
                        <a:rPr lang="ko-KR" altLang="en-US" sz="1300" dirty="0"/>
                        <a:t>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넥슨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1/</a:t>
                      </a:r>
                      <a:r>
                        <a:rPr lang="en-US" altLang="ko-KR" sz="1300" baseline="0" dirty="0"/>
                        <a:t> </a:t>
                      </a:r>
                      <a:r>
                        <a:rPr lang="ko-KR" altLang="en-US" sz="1300" baseline="0" dirty="0"/>
                        <a:t>카카오 </a:t>
                      </a:r>
                      <a:r>
                        <a:rPr lang="en-US" altLang="ko-KR" sz="1300" baseline="0" dirty="0"/>
                        <a:t>4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14</a:t>
                      </a:r>
                      <a:r>
                        <a:rPr lang="ko-KR" altLang="en-US" sz="1300" dirty="0"/>
                        <a:t>개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 err="1"/>
                        <a:t>넥슨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4/</a:t>
                      </a:r>
                      <a:r>
                        <a:rPr lang="en-US" altLang="ko-KR" sz="1300" baseline="0" dirty="0"/>
                        <a:t> NC 2/ </a:t>
                      </a:r>
                      <a:r>
                        <a:rPr lang="ko-KR" altLang="en-US" sz="1300" baseline="0" dirty="0" err="1"/>
                        <a:t>넷마블</a:t>
                      </a:r>
                      <a:r>
                        <a:rPr lang="ko-KR" altLang="en-US" sz="1300" baseline="0" dirty="0"/>
                        <a:t> </a:t>
                      </a:r>
                      <a:r>
                        <a:rPr lang="en-US" altLang="ko-KR" sz="1300" baseline="0" dirty="0"/>
                        <a:t>5</a:t>
                      </a:r>
                    </a:p>
                    <a:p>
                      <a:pPr algn="ctr" latinLnBrk="1"/>
                      <a:r>
                        <a:rPr lang="ko-KR" altLang="en-US" sz="1300" baseline="0" dirty="0"/>
                        <a:t>카카오 </a:t>
                      </a:r>
                      <a:r>
                        <a:rPr lang="en-US" altLang="ko-KR" sz="1300" baseline="0" dirty="0"/>
                        <a:t>3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*TOP10 </a:t>
                      </a:r>
                      <a:r>
                        <a:rPr lang="ko-KR" altLang="en-US" sz="1300" dirty="0"/>
                        <a:t>모두 </a:t>
                      </a:r>
                      <a:r>
                        <a:rPr lang="ko-KR" altLang="en-US" sz="1300" dirty="0" err="1"/>
                        <a:t>퍼블리싱</a:t>
                      </a:r>
                      <a:r>
                        <a:rPr lang="ko-KR" altLang="en-US" sz="1300" dirty="0"/>
                        <a:t> 게임</a:t>
                      </a:r>
                      <a:endParaRPr lang="en-US" altLang="ko-KR" sz="1300" dirty="0"/>
                    </a:p>
                  </a:txBody>
                  <a:tcPr marL="98936" marR="98936" marT="49468" marB="4946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935831" y="877193"/>
            <a:ext cx="5482138" cy="2339102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인기 순위는 양분 상태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신작 게임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과금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압박 적은 게임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인기 순위의 특이점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- 4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위의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Free Fire-BG,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유일 장르 게임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13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위의 연인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콘텐츠의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특이성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인기 순위의 장수 게임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원 터치 간단 게임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or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스낵형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게임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신작 게임으로 눈에 들어오는 방법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기존 </a:t>
            </a:r>
            <a:r>
              <a:rPr lang="en-US" altLang="ko-KR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ip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인지도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마케팅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35831" y="3591862"/>
            <a:ext cx="5482137" cy="2554545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매출 순위의 게임의 공통 요소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경쟁이 주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콘텐츠로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존재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과금의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5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가지 케이스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</a:p>
          <a:p>
            <a:pPr marL="271463" indent="-271463">
              <a:buFont typeface="+mj-lt"/>
              <a:buAutoNum type="arabicPeriod"/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필수 과금 요소의 존재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</a:p>
          <a:p>
            <a:pPr marL="271463" indent="-271463">
              <a:buFont typeface="+mj-lt"/>
              <a:buAutoNum type="arabicPeriod"/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과금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효과의 가시성 수준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</a:p>
          <a:p>
            <a:pPr marL="271463" indent="-271463">
              <a:buFont typeface="+mj-lt"/>
              <a:buAutoNum type="arabicPeriod"/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단순 경쟁심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		</a:t>
            </a:r>
          </a:p>
          <a:p>
            <a:pPr marL="271463" indent="-271463">
              <a:buFont typeface="+mj-lt"/>
              <a:buAutoNum type="arabicPeriod"/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전략적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과금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</a:p>
          <a:p>
            <a:pPr marL="271463" indent="-271463">
              <a:buFont typeface="+mj-lt"/>
              <a:buAutoNum type="arabicPeriod"/>
            </a:pP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‘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충성도에서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비롯되는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과금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’</a:t>
            </a:r>
          </a:p>
          <a:p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	</a:t>
            </a:r>
          </a:p>
          <a:p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변동폭이 적은 게임의 매출 형태</a:t>
            </a:r>
            <a:r>
              <a:rPr lang="en-US" altLang="ko-KR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정기적 </a:t>
            </a:r>
            <a:r>
              <a:rPr lang="ko-KR" altLang="en-US" sz="1600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과금풀</a:t>
            </a:r>
            <a:r>
              <a:rPr lang="ko-KR" altLang="en-US" sz="16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형성 상태</a:t>
            </a:r>
            <a:endParaRPr lang="en-US" altLang="ko-KR" sz="1600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515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257" y="229970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주요 토픽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276943" y="1287126"/>
            <a:ext cx="8137164" cy="4776345"/>
            <a:chOff x="2276943" y="1287126"/>
            <a:chExt cx="8137164" cy="4776345"/>
          </a:xfrm>
        </p:grpSpPr>
        <p:sp>
          <p:nvSpPr>
            <p:cNvPr id="13" name="TextBox 12"/>
            <p:cNvSpPr txBox="1"/>
            <p:nvPr/>
          </p:nvSpPr>
          <p:spPr>
            <a:xfrm>
              <a:off x="2276943" y="1287126"/>
              <a:ext cx="759163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[2017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년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세계 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모바일게임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퍼블리셔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TOP52,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순위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위에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'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넷마블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‘] </a:t>
              </a:r>
              <a:r>
                <a:rPr lang="en-US" altLang="ko-KR" sz="10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(2018.01.31 11:16) </a:t>
              </a:r>
            </a:p>
            <a:p>
              <a:r>
                <a:rPr lang="en-US" altLang="ko-KR" sz="1600" b="1" dirty="0">
                  <a:ln w="22225">
                    <a:noFill/>
                  </a:ln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-1, 2</a:t>
              </a:r>
              <a:r>
                <a:rPr lang="ko-KR" altLang="en-US" sz="1600" b="1" dirty="0">
                  <a:ln w="22225">
                    <a:noFill/>
                  </a:ln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위는 </a:t>
              </a:r>
              <a:r>
                <a:rPr lang="ko-KR" altLang="en-US" sz="1600" dirty="0">
                  <a:ln w="22225">
                    <a:noFill/>
                  </a:ln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중국 업체 </a:t>
              </a:r>
              <a:r>
                <a:rPr lang="ko-KR" altLang="en-US" sz="1600" b="1" dirty="0" err="1">
                  <a:ln w="22225">
                    <a:noFill/>
                  </a:ln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텐센트와</a:t>
              </a:r>
              <a:r>
                <a:rPr lang="ko-KR" altLang="en-US" sz="1600" b="1" dirty="0">
                  <a:ln w="22225">
                    <a:noFill/>
                  </a:ln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600" b="1" dirty="0" err="1">
                  <a:ln w="22225">
                    <a:noFill/>
                  </a:ln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넷이즈</a:t>
              </a:r>
              <a:endParaRPr lang="en-US" altLang="ko-KR" sz="1600" b="1" dirty="0">
                <a:ln w="22225">
                  <a:noFill/>
                </a:ln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국내 기업은 </a:t>
              </a:r>
              <a:r>
                <a:rPr lang="ko-KR" altLang="en-US" sz="1600" b="1" dirty="0" err="1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엔씨소프트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(12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)/ </a:t>
              </a:r>
              <a:r>
                <a:rPr lang="ko-KR" altLang="en-US" sz="1600" b="1" dirty="0" err="1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게임빌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(24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)/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카카오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(51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</a:p>
            <a:p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국가별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위는 미국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16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2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위는 일본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15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3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위는 중국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한국은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600" b="1" dirty="0">
                <a:ln w="22225">
                  <a:noFill/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6943" y="2981673"/>
              <a:ext cx="69397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[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컴투스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작년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분기 매출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1,363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억 원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최대 분기실적 기록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] </a:t>
              </a:r>
              <a:r>
                <a:rPr lang="en-US" altLang="ko-KR" sz="10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(2018.02.02 10:23)</a:t>
              </a:r>
            </a:p>
            <a:p>
              <a:r>
                <a:rPr lang="en-US" altLang="ko-KR" sz="1600" b="1" dirty="0">
                  <a:ln w="22225">
                    <a:noFill/>
                  </a:ln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r>
                <a:rPr lang="ko-KR" altLang="en-US" sz="1600" b="1" dirty="0">
                  <a:ln w="22225">
                    <a:noFill/>
                  </a:ln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창사 이래 최대 실적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1,363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억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영업이익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486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억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/ </a:t>
              </a:r>
              <a:r>
                <a:rPr lang="ko-KR" altLang="en-US" sz="1600" b="1" dirty="0" err="1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당기순이익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314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억</a:t>
              </a:r>
              <a:endParaRPr lang="en-US" altLang="ko-KR" sz="1600" b="1" dirty="0">
                <a:ln w="22225">
                  <a:noFill/>
                </a:ln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-2017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년 전체 매출의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87%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인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4,448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억을 해외 시장에서 벌어들임</a:t>
              </a:r>
              <a:endParaRPr lang="en-US" altLang="ko-KR" sz="1600" b="1" dirty="0">
                <a:ln w="22225">
                  <a:noFill/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-2018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년 준비하고 있는 게임은 총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가지</a:t>
              </a:r>
              <a:endParaRPr lang="en-US" altLang="ko-KR" sz="1600" b="1" dirty="0">
                <a:ln w="22225">
                  <a:noFill/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76943" y="4616921"/>
              <a:ext cx="8137164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[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마케팅 부담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선데이토즈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작년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분기 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영업익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87% 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감소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] </a:t>
              </a:r>
              <a:r>
                <a:rPr lang="en-US" altLang="ko-KR" sz="1000" b="1" dirty="0">
                  <a:ln w="22225">
                    <a:noFill/>
                  </a:ln>
                  <a:solidFill>
                    <a:srgbClr val="94C3BB"/>
                  </a:solidFill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(2018.02.05 11:54)</a:t>
              </a:r>
            </a:p>
            <a:p>
              <a:r>
                <a:rPr lang="en-US" altLang="ko-KR" sz="1600" b="1" dirty="0">
                  <a:ln w="22225">
                    <a:noFill/>
                  </a:ln>
                  <a:effectLst/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당기 매출은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172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억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9,500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만 원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영업이익은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5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억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2,400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만 원</a:t>
              </a:r>
              <a:endParaRPr lang="en-US" altLang="ko-KR" sz="1600" b="1" dirty="0">
                <a:ln w="22225">
                  <a:noFill/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매출은 전년 동기 대비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27.3%, 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영업이익은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87.8% 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하락</a:t>
              </a:r>
              <a:endParaRPr lang="en-US" altLang="ko-KR" sz="1600" b="1" dirty="0">
                <a:ln w="22225">
                  <a:noFill/>
                </a:ln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r>
                <a:rPr lang="ko-KR" altLang="en-US" sz="1600" b="1" dirty="0" err="1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선데이토즈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측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‘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국내 </a:t>
              </a:r>
              <a:r>
                <a:rPr lang="ko-KR" altLang="en-US" sz="1600" b="1" dirty="0" err="1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게임사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최초로 </a:t>
              </a:r>
              <a:r>
                <a:rPr lang="ko-KR" altLang="en-US" sz="1600" b="1" dirty="0" err="1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페이스북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HTML5 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 플랫폼에 </a:t>
              </a:r>
              <a:r>
                <a:rPr lang="ko-KR" altLang="en-US" sz="1600" b="1" dirty="0" err="1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입점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기반 마련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’</a:t>
              </a:r>
            </a:p>
            <a:p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  <a:r>
                <a:rPr lang="ko-KR" altLang="en-US" sz="1600" b="1" dirty="0" err="1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선데이토즈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측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‘</a:t>
              </a:r>
              <a:r>
                <a:rPr lang="ko-KR" altLang="en-US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올해 신작 흥행 확대와 글로벌 시장에 대한 공격적인 사업에 주력할 것</a:t>
              </a:r>
              <a:r>
                <a:rPr lang="en-US" altLang="ko-KR" sz="1600" b="1" dirty="0">
                  <a:ln w="22225">
                    <a:noFill/>
                  </a:ln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426" y="2951947"/>
            <a:ext cx="40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THANK YOU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7936" y="3782944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n w="22225">
                  <a:noFill/>
                </a:ln>
                <a:solidFill>
                  <a:srgbClr val="94C3B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Project by Team, </a:t>
            </a:r>
            <a:r>
              <a:rPr lang="en-US" altLang="ko-KR" sz="1100" dirty="0" err="1">
                <a:ln w="22225">
                  <a:noFill/>
                </a:ln>
                <a:solidFill>
                  <a:srgbClr val="94C3BB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Cat_Hand</a:t>
            </a:r>
            <a:endParaRPr lang="en-US" altLang="ko-KR" sz="1100" dirty="0">
              <a:ln w="22225">
                <a:noFill/>
              </a:ln>
              <a:solidFill>
                <a:srgbClr val="94C3BB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14671" y="169157"/>
            <a:ext cx="104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 w="22225">
                  <a:noFill/>
                </a:ln>
                <a:solidFill>
                  <a:srgbClr val="94C3BB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Project, Mobile</a:t>
            </a: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9205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114671" y="169157"/>
            <a:ext cx="104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n w="22225">
                  <a:noFill/>
                </a:ln>
                <a:solidFill>
                  <a:srgbClr val="94C3BB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Project, Mobile</a:t>
            </a:r>
          </a:p>
        </p:txBody>
      </p:sp>
      <p:pic>
        <p:nvPicPr>
          <p:cNvPr id="19" name="Picture 2" descr="C:\Users\PC\Desktop\게임아카데미\시장조사\팀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031" y="6306293"/>
            <a:ext cx="424890" cy="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그룹 107"/>
          <p:cNvGrpSpPr/>
          <p:nvPr/>
        </p:nvGrpSpPr>
        <p:grpSpPr>
          <a:xfrm>
            <a:off x="3823309" y="1289927"/>
            <a:ext cx="3750570" cy="1892731"/>
            <a:chOff x="325154" y="1843486"/>
            <a:chExt cx="3498155" cy="1892731"/>
          </a:xfrm>
        </p:grpSpPr>
        <p:sp>
          <p:nvSpPr>
            <p:cNvPr id="3" name="TextBox 2"/>
            <p:cNvSpPr txBox="1"/>
            <p:nvPr/>
          </p:nvSpPr>
          <p:spPr>
            <a:xfrm>
              <a:off x="426864" y="2258889"/>
              <a:ext cx="3396445" cy="1477328"/>
            </a:xfrm>
            <a:prstGeom prst="rect">
              <a:avLst/>
            </a:prstGeom>
            <a:noFill/>
            <a:ln w="38100">
              <a:solidFill>
                <a:srgbClr val="94C3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구글</a:t>
              </a:r>
              <a:r>
                <a:rPr lang="en-US" altLang="ko-KR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,</a:t>
              </a:r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플레이 스토어 순위</a:t>
              </a:r>
              <a:endPara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애플</a:t>
              </a:r>
              <a:r>
                <a:rPr lang="en-US" altLang="ko-KR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, </a:t>
              </a:r>
              <a:r>
                <a:rPr lang="ko-KR" altLang="en-US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앱</a:t>
              </a:r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스토어 순위</a:t>
              </a:r>
              <a:endPara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endPara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주간 유료 </a:t>
              </a:r>
              <a:r>
                <a:rPr lang="ko-KR" altLang="en-US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모바일</a:t>
              </a:r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시장 정리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154" y="1843486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30302A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::  1. </a:t>
              </a:r>
              <a:endParaRPr lang="ko-KR" altLang="en-US" sz="2000" dirty="0">
                <a:solidFill>
                  <a:srgbClr val="30302A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62856" y="1843486"/>
              <a:ext cx="2760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주간 유료 </a:t>
              </a:r>
              <a:r>
                <a:rPr lang="ko-KR" altLang="en-US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모바일</a:t>
              </a:r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시장 분석</a:t>
              </a: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823308" y="3636169"/>
            <a:ext cx="4046533" cy="1846660"/>
            <a:chOff x="325154" y="4189728"/>
            <a:chExt cx="3774200" cy="1846660"/>
          </a:xfrm>
        </p:grpSpPr>
        <p:sp>
          <p:nvSpPr>
            <p:cNvPr id="117" name="TextBox 116"/>
            <p:cNvSpPr txBox="1"/>
            <p:nvPr/>
          </p:nvSpPr>
          <p:spPr>
            <a:xfrm>
              <a:off x="426864" y="4559060"/>
              <a:ext cx="3396445" cy="1477328"/>
            </a:xfrm>
            <a:prstGeom prst="rect">
              <a:avLst/>
            </a:prstGeom>
            <a:noFill/>
            <a:ln w="38100">
              <a:solidFill>
                <a:srgbClr val="94C3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인기별</a:t>
              </a:r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순위 분석</a:t>
              </a:r>
            </a:p>
            <a:p>
              <a:pPr algn="ctr"/>
              <a:endPara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매출별</a:t>
              </a:r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순위 분석</a:t>
              </a:r>
            </a:p>
            <a:p>
              <a:pPr algn="ctr"/>
              <a:endPara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  <a:p>
              <a:pPr algn="ctr"/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주간 무료 </a:t>
              </a:r>
              <a:r>
                <a:rPr lang="ko-KR" altLang="en-US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모바일</a:t>
              </a:r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시장 정리</a:t>
              </a: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325154" y="4189728"/>
              <a:ext cx="3774200" cy="400110"/>
              <a:chOff x="325154" y="3180438"/>
              <a:chExt cx="3774200" cy="40011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25154" y="3180438"/>
                <a:ext cx="8114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rgbClr val="30302A"/>
                    </a:solidFill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::  2. </a:t>
                </a:r>
                <a:endParaRPr lang="ko-KR" altLang="en-US" sz="2000" dirty="0">
                  <a:solidFill>
                    <a:srgbClr val="30302A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62856" y="3180438"/>
                <a:ext cx="3036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주간 무료 </a:t>
                </a:r>
                <a:r>
                  <a:rPr lang="ko-KR" altLang="en-US" dirty="0" err="1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모바일</a:t>
                </a:r>
                <a:r>
                  <a:rPr lang="ko-KR" altLang="en-US" dirty="0">
                    <a:latin typeface="에스코어 드림 6 Bold" panose="020B0703030302020204" pitchFamily="34" charset="-127"/>
                    <a:ea typeface="에스코어 드림 6 Bold" panose="020B0703030302020204" pitchFamily="34" charset="-127"/>
                  </a:rPr>
                  <a:t> 시장 분석</a:t>
                </a: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3823309" y="5906183"/>
            <a:ext cx="3750569" cy="646331"/>
            <a:chOff x="6096000" y="4174339"/>
            <a:chExt cx="3498155" cy="646331"/>
          </a:xfrm>
        </p:grpSpPr>
        <p:sp>
          <p:nvSpPr>
            <p:cNvPr id="118" name="TextBox 117"/>
            <p:cNvSpPr txBox="1"/>
            <p:nvPr/>
          </p:nvSpPr>
          <p:spPr>
            <a:xfrm>
              <a:off x="6096000" y="4174339"/>
              <a:ext cx="736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30302A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::  3.</a:t>
              </a:r>
              <a:endParaRPr lang="ko-KR" altLang="en-US" sz="2000" dirty="0">
                <a:solidFill>
                  <a:srgbClr val="30302A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33702" y="4174339"/>
              <a:ext cx="27604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주간 </a:t>
              </a:r>
              <a:r>
                <a:rPr lang="ko-KR" altLang="en-US" dirty="0" err="1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모바일</a:t>
              </a:r>
              <a:r>
                <a:rPr lang="ko-KR" altLang="en-US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 시장 주요 토픽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2" y="229970"/>
            <a:ext cx="417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  <a:r>
              <a:rPr lang="ko-KR" altLang="en-US" sz="2400" spc="-15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040609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44257" y="1365974"/>
            <a:ext cx="3746062" cy="1092607"/>
            <a:chOff x="8236116" y="1460572"/>
            <a:chExt cx="3746062" cy="1092607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6116" y="1460573"/>
              <a:ext cx="717740" cy="71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11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마녀의 샘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( 5 ↑)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:2015.07.14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4.8 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흥행 중인 최신작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덩달아서 흥행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6669" y="5237412"/>
            <a:ext cx="3729850" cy="1092607"/>
            <a:chOff x="8252328" y="1460572"/>
            <a:chExt cx="3729850" cy="1092607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52328" y="1550229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13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Reigns : Her Majesty( 1 ↑)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:2017.12.06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카드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4.8 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간단 선택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폭풍 같은 결과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.”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252328" y="3366512"/>
            <a:ext cx="3729850" cy="1492716"/>
            <a:chOff x="344257" y="2544793"/>
            <a:chExt cx="3729850" cy="1492716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12807" y="2544793"/>
              <a:ext cx="296130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19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노예를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충동구매해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버렸다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( 17 ↓)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2018.01.12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시뮬레이션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572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4.1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한정되어 있는 시장과 선정성의 만남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252328" y="1444398"/>
            <a:ext cx="3729850" cy="1092607"/>
            <a:chOff x="351086" y="3973612"/>
            <a:chExt cx="3729850" cy="1092607"/>
          </a:xfrm>
        </p:grpSpPr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112806" y="3973612"/>
              <a:ext cx="296813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18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Hidden Folks( 9 ↑)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:2017.12.19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캐주얼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	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간단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심플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깔끔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=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시간 먹는 괴물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50735" y="5375844"/>
            <a:ext cx="3672572" cy="1092607"/>
            <a:chOff x="401535" y="1460572"/>
            <a:chExt cx="3672572" cy="1092607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1535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112807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17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Terraria( - )</a:t>
              </a:r>
              <a:b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</a:b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2013.09.29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어드벤처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:4.2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꾸준히 유입되는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그래서 유지되는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"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50735" y="3819686"/>
            <a:ext cx="3672572" cy="1292662"/>
            <a:chOff x="265761" y="1460572"/>
            <a:chExt cx="3672572" cy="1292662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977033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16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로그하츠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( 3 ↓)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2017.08.06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439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4.7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추가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과금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피로가 적은 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RPG”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0735" y="2330449"/>
            <a:ext cx="3672572" cy="1292662"/>
            <a:chOff x="265761" y="1421103"/>
            <a:chExt cx="3672572" cy="1292662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977033" y="142110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15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Day R Premium ( 6 ↑)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:2015.01.19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558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4.8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부분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유료형의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멀티 가능 생존 게임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150735" y="964825"/>
            <a:ext cx="3890530" cy="1092607"/>
            <a:chOff x="265761" y="1421103"/>
            <a:chExt cx="3890530" cy="1092607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977033" y="1421103"/>
              <a:ext cx="3179258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14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Monument Valley2( 5 ↑)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:2017.06.05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퍼즐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4.2 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전설은 죽지 않는다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하지만 짧다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.”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6669" y="3207914"/>
            <a:ext cx="3747437" cy="1092607"/>
            <a:chOff x="8234741" y="1460572"/>
            <a:chExt cx="3747437" cy="1092607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4741" y="1511947"/>
              <a:ext cx="735554" cy="73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12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마왕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(Demon King) ( 3 ↑)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:2017.11.19	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4.5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뚜렷한 개성의 계속하게 되는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RPG”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252328" y="5263949"/>
            <a:ext cx="3641234" cy="1292662"/>
            <a:chOff x="432873" y="1515818"/>
            <a:chExt cx="3641234" cy="1292662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2873" y="1620647"/>
              <a:ext cx="679934" cy="6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1112807" y="1515818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20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멍멍탐정코코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미스터리 빌리지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 new 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:2018.01.30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어드벤처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꾸준히 사랑 받는 추리 분야와 동물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56519" y="2330449"/>
            <a:ext cx="3672749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186468" y="3259289"/>
            <a:ext cx="3821502" cy="1599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66005" y="1222795"/>
            <a:ext cx="3672749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7C9E8E-9B5E-34FC-9ADB-071514A2ABA9}"/>
              </a:ext>
            </a:extLst>
          </p:cNvPr>
          <p:cNvSpPr txBox="1"/>
          <p:nvPr/>
        </p:nvSpPr>
        <p:spPr>
          <a:xfrm>
            <a:off x="4262316" y="296702"/>
            <a:ext cx="203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플레이 스토어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2" y="229970"/>
            <a:ext cx="417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  <a:r>
              <a:rPr lang="ko-KR" altLang="en-US" sz="2400" spc="-15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040609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2316" y="296702"/>
            <a:ext cx="2037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플레이 스토어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8044" y="959482"/>
            <a:ext cx="11743778" cy="5714544"/>
            <a:chOff x="328044" y="959482"/>
            <a:chExt cx="11743778" cy="5714544"/>
          </a:xfrm>
        </p:grpSpPr>
        <p:grpSp>
          <p:nvGrpSpPr>
            <p:cNvPr id="44" name="그룹 43"/>
            <p:cNvGrpSpPr/>
            <p:nvPr/>
          </p:nvGrpSpPr>
          <p:grpSpPr>
            <a:xfrm>
              <a:off x="328044" y="1460572"/>
              <a:ext cx="3746063" cy="1292662"/>
              <a:chOff x="328044" y="1460572"/>
              <a:chExt cx="3746063" cy="1292662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8044" y="1460572"/>
                <a:ext cx="702013" cy="702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1112807" y="1460572"/>
                <a:ext cx="29613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1</a:t>
                </a:r>
                <a:r>
                  <a:rPr lang="ko-KR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마인크래프트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( - )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2011.12.04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아케이드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매출 순위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121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4.5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모바일이든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아니든 놀기 좋은 놀이터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  <a:endPara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8334418" y="1460572"/>
              <a:ext cx="3737404" cy="1092607"/>
              <a:chOff x="8334418" y="1460572"/>
              <a:chExt cx="3737404" cy="1092607"/>
            </a:xfrm>
          </p:grpSpPr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34418" y="1526875"/>
                <a:ext cx="616147" cy="616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9020878" y="1460572"/>
                <a:ext cx="305094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8</a:t>
                </a:r>
                <a:r>
                  <a:rPr lang="ko-KR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hero </a:t>
                </a:r>
                <a:r>
                  <a:rPr lang="en-US" altLang="ko-KR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siege:pocket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edition( 4 ↓)</a:t>
                </a:r>
                <a:endPara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2016.06.10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롤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플레잉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 3.3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볼륨감과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한글화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하지만 추가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과금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44257" y="3229086"/>
              <a:ext cx="3729850" cy="1292662"/>
              <a:chOff x="344257" y="2544793"/>
              <a:chExt cx="3729850" cy="1292662"/>
            </a:xfrm>
          </p:grpSpPr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4257" y="2544793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1112807" y="2544793"/>
                <a:ext cx="29613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</a:t>
                </a:r>
                <a:r>
                  <a:rPr lang="ko-KR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마녀의 샘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3 ( 5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↑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)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2017.10.26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롤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플레잉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매출 순위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428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4.8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시뮬레이션과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RPG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그리고 국산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인디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51086" y="5181310"/>
              <a:ext cx="3911230" cy="1492716"/>
              <a:chOff x="351086" y="3973612"/>
              <a:chExt cx="3911230" cy="1492716"/>
            </a:xfrm>
          </p:grpSpPr>
          <p:pic>
            <p:nvPicPr>
              <p:cNvPr id="54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51086" y="3973612"/>
                <a:ext cx="678971" cy="678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112806" y="3973612"/>
                <a:ext cx="314951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3</a:t>
                </a:r>
                <a:r>
                  <a:rPr lang="ko-KR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Football Manager Mobile 2018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( 5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↑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)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2017.11.10</a:t>
                </a:r>
                <a:endPara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스포츠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매출 순위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321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3.6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모바일에서도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타임머신을 타자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150735" y="959482"/>
              <a:ext cx="4268645" cy="5595755"/>
              <a:chOff x="4692753" y="959482"/>
              <a:chExt cx="4268645" cy="5595755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692753" y="959482"/>
                <a:ext cx="3966722" cy="1092607"/>
                <a:chOff x="401535" y="1460572"/>
                <a:chExt cx="3966722" cy="1092607"/>
              </a:xfrm>
            </p:grpSpPr>
            <p:pic>
              <p:nvPicPr>
                <p:cNvPr id="67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401535" y="1534063"/>
                  <a:ext cx="711272" cy="7112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1112807" y="1460572"/>
                  <a:ext cx="3255450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4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위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, </a:t>
                  </a:r>
                  <a:r>
                    <a:rPr lang="en-US" altLang="ko-KR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Incredibox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( 38 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↑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)</a:t>
                  </a:r>
                  <a:b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</a:b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출시일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2017.12.14</a:t>
                  </a:r>
                </a:p>
                <a:p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장르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음악</a:t>
                  </a:r>
                  <a:endPara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  <a:p>
                  <a:r>
                    <a:rPr lang="ko-KR" altLang="en-US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구글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평점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4.7</a:t>
                  </a:r>
                </a:p>
                <a:p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“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출시 후 부터 꾸준하게 상승세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"</a:t>
                  </a:r>
                  <a:endParaRPr lang="ko-KR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4692753" y="2392117"/>
                <a:ext cx="3966722" cy="1292662"/>
                <a:chOff x="265761" y="1460572"/>
                <a:chExt cx="3966722" cy="1292662"/>
              </a:xfrm>
            </p:grpSpPr>
            <p:pic>
              <p:nvPicPr>
                <p:cNvPr id="65" name="Picture 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265761" y="1534063"/>
                  <a:ext cx="711272" cy="7112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977033" y="1460572"/>
                  <a:ext cx="3255450" cy="1292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5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위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, Rusty Lake Paradise( 2 ↓)</a:t>
                  </a:r>
                </a:p>
                <a:p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출시일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2018.01.11 </a:t>
                  </a:r>
                </a:p>
                <a:p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장르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어드벤처</a:t>
                  </a:r>
                  <a:endPara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  <a:p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매출 순위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 462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위</a:t>
                  </a:r>
                  <a:endPara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  <a:p>
                  <a:r>
                    <a:rPr lang="ko-KR" altLang="en-US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구글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평점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4.9 </a:t>
                  </a:r>
                </a:p>
                <a:p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“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시리즈 유료 </a:t>
                  </a:r>
                  <a:r>
                    <a:rPr lang="ko-KR" altLang="en-US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어플의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조용한 강자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”</a:t>
                  </a:r>
                  <a:endParaRPr lang="ko-KR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4692753" y="3815032"/>
                <a:ext cx="3672572" cy="1092607"/>
                <a:chOff x="265761" y="1421103"/>
                <a:chExt cx="3672572" cy="1092607"/>
              </a:xfrm>
            </p:grpSpPr>
            <p:pic>
              <p:nvPicPr>
                <p:cNvPr id="63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265761" y="1534063"/>
                  <a:ext cx="711272" cy="7112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977033" y="1421103"/>
                  <a:ext cx="2961300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6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위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, Geometry Dash ( 4 ↓ )</a:t>
                  </a:r>
                </a:p>
                <a:p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출시일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2013.08.13</a:t>
                  </a:r>
                </a:p>
                <a:p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장르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아케이드</a:t>
                  </a:r>
                  <a:endPara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  <a:p>
                  <a:r>
                    <a:rPr lang="ko-KR" altLang="en-US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구글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평점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4.8</a:t>
                  </a:r>
                </a:p>
                <a:p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“</a:t>
                  </a:r>
                  <a:r>
                    <a:rPr lang="ko-KR" altLang="en-US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원터치와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짧은 플레이 타임의 만남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”</a:t>
                  </a: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692753" y="5262575"/>
                <a:ext cx="4268645" cy="1292662"/>
                <a:chOff x="265761" y="1421103"/>
                <a:chExt cx="4268645" cy="1292662"/>
              </a:xfrm>
            </p:grpSpPr>
            <p:pic>
              <p:nvPicPr>
                <p:cNvPr id="61" name="Picture 3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265761" y="1534063"/>
                  <a:ext cx="711272" cy="7112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" name="TextBox 61"/>
                <p:cNvSpPr txBox="1"/>
                <p:nvPr/>
              </p:nvSpPr>
              <p:spPr>
                <a:xfrm>
                  <a:off x="977031" y="1421103"/>
                  <a:ext cx="3557375" cy="1292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7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위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, </a:t>
                  </a:r>
                  <a:r>
                    <a:rPr lang="ko-KR" altLang="en-US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여검사의비밀일기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</a:t>
                  </a:r>
                  <a:r>
                    <a:rPr lang="ko-KR" altLang="en-US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여검사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키우기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( 1 ↓)</a:t>
                  </a:r>
                </a:p>
                <a:p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출시일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2018.01.05</a:t>
                  </a:r>
                </a:p>
                <a:p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장르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시뮬레이션</a:t>
                  </a:r>
                  <a:endPara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  <a:p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매출 순위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99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위</a:t>
                  </a:r>
                  <a:endPara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endParaRPr>
                </a:p>
                <a:p>
                  <a:r>
                    <a:rPr lang="ko-KR" altLang="en-US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구글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평점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: 3.7</a:t>
                  </a:r>
                </a:p>
                <a:p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“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다양한 장르의 믹스와 </a:t>
                  </a:r>
                  <a:r>
                    <a:rPr lang="ko-KR" altLang="en-US" sz="1300" dirty="0" err="1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불륨감</a:t>
                  </a:r>
                  <a:r>
                    <a:rPr lang="ko-KR" altLang="en-US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 있는 게임</a:t>
                  </a:r>
                  <a:r>
                    <a:rPr lang="en-US" altLang="ko-KR" sz="1300" dirty="0"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rPr>
                    <a:t>”</a:t>
                  </a:r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8334418" y="3318417"/>
              <a:ext cx="3647760" cy="1092607"/>
              <a:chOff x="8334418" y="1451946"/>
              <a:chExt cx="3647760" cy="1092607"/>
            </a:xfrm>
          </p:grpSpPr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34418" y="1562529"/>
                <a:ext cx="616147" cy="616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9020878" y="1451946"/>
                <a:ext cx="296130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9</a:t>
                </a:r>
                <a:r>
                  <a:rPr lang="ko-KR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Rusty Lake : Roots( - )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2016.10.20 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어드벤처</a:t>
                </a: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4.9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신작을 위한 전작 플레이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264106" y="4908312"/>
              <a:ext cx="3770858" cy="1292662"/>
              <a:chOff x="8211320" y="1142360"/>
              <a:chExt cx="3770858" cy="1292662"/>
            </a:xfrm>
          </p:grpSpPr>
          <p:pic>
            <p:nvPicPr>
              <p:cNvPr id="73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211320" y="1231197"/>
                <a:ext cx="686459" cy="686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9020878" y="1142360"/>
                <a:ext cx="29613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10</a:t>
                </a:r>
                <a:r>
                  <a:rPr lang="ko-KR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섬광천사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리토나리리셰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( 5 ↓)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2018.01.21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시뮬레이션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매출 순위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557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4.9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소비층이 공고해지는 중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비주얼노벨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  <a:endPara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258792" y="3185935"/>
            <a:ext cx="3769744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095525" y="2332995"/>
            <a:ext cx="3452588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54706" y="4831313"/>
            <a:ext cx="3780258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47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1" y="229970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  <a:r>
              <a:rPr lang="ko-KR" altLang="en-US" sz="2400" spc="-15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344257" y="1365974"/>
            <a:ext cx="3874060" cy="1092607"/>
            <a:chOff x="8236116" y="1460572"/>
            <a:chExt cx="3874060" cy="1092607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6116" y="1460573"/>
              <a:ext cx="717740" cy="71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9020878" y="1460572"/>
              <a:ext cx="3089298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11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Monument Valley2 ( 20 ↑)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:2017.05.30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퍼즐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4.2 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콘텐츠는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적지만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꾸준한 사랑 받는 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26669" y="5237412"/>
            <a:ext cx="3729850" cy="1092607"/>
            <a:chOff x="8252328" y="1460572"/>
            <a:chExt cx="3729850" cy="1092607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52328" y="1550229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13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Deemo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 new )*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:2013.11.12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음악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4.7 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스토어의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스테디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셀러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252328" y="3366512"/>
            <a:ext cx="3729850" cy="1092607"/>
            <a:chOff x="344257" y="2544793"/>
            <a:chExt cx="3729850" cy="1092607"/>
          </a:xfrm>
        </p:grpSpPr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1112807" y="2544793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19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마녀의 샘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( 19 ↑)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2015.07.12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4.1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최신작의 성과에 따라서 순위 변동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252328" y="1444398"/>
            <a:ext cx="3729850" cy="1092607"/>
            <a:chOff x="351086" y="3973612"/>
            <a:chExt cx="3729850" cy="1092607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112806" y="3973612"/>
              <a:ext cx="296813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18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Bring You Home ( 9 ↑)*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:2018.01.31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-	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3.4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-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신작 정보 없음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-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150735" y="5375844"/>
            <a:ext cx="3672572" cy="1092607"/>
            <a:chOff x="401535" y="1460572"/>
            <a:chExt cx="3672572" cy="1092607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1535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1112807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17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Shiny Ski Resort ( new )</a:t>
              </a:r>
              <a:b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</a:b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2017.04.13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시뮬레이션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3.7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계절마다 생각나는 그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타이쿤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"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150735" y="3819686"/>
            <a:ext cx="3672572" cy="1092607"/>
            <a:chOff x="265761" y="1460572"/>
            <a:chExt cx="3672572" cy="1092607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977033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16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Poly Bridge ( 7↑)*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2017.06.13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퍼즐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물리역학을 이용해서 다리를 짓자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150735" y="2330449"/>
            <a:ext cx="3672572" cy="1092607"/>
            <a:chOff x="265761" y="1421103"/>
            <a:chExt cx="3672572" cy="1092607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977033" y="1421103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15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NBA 2k18 ( 7 ↑)*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:2017.09.20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스포츠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시즌 시작과 함께 살아나는 게임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150735" y="964825"/>
            <a:ext cx="3890530" cy="1092607"/>
            <a:chOff x="265761" y="1421103"/>
            <a:chExt cx="3890530" cy="1092607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977033" y="1421103"/>
              <a:ext cx="3179258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14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Rusty Lake Hotel ( 5 ↑)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:2015.12.14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어드벤처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4.2 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러스티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시리즈의 시작점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최신작과 함께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26669" y="3207914"/>
            <a:ext cx="3747437" cy="1092607"/>
            <a:chOff x="8234741" y="1460572"/>
            <a:chExt cx="3747437" cy="1092607"/>
          </a:xfrm>
        </p:grpSpPr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4741" y="1511947"/>
              <a:ext cx="735554" cy="73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12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Rusty Lake : Roots ( 3 ↓)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:2016.10.20	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어드벤처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4.7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신작과 함께 움직이는 전작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252328" y="5263949"/>
            <a:ext cx="3819494" cy="1092607"/>
            <a:chOff x="432873" y="1515818"/>
            <a:chExt cx="3819494" cy="1092607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2873" y="1620647"/>
              <a:ext cx="679934" cy="6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1112807" y="1515818"/>
              <a:ext cx="313956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20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Gorogoa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( 53 ↑)*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:2017.12.13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퍼즐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4.4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짐작할 수 없는 퍼즐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순위도 마찬가지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51656" y="4997149"/>
            <a:ext cx="3552593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51656" y="3148509"/>
            <a:ext cx="3552593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74106" y="799377"/>
            <a:ext cx="3967159" cy="1340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BB17D-1EB7-3DA7-E37C-C84D7C84CD79}"/>
              </a:ext>
            </a:extLst>
          </p:cNvPr>
          <p:cNvSpPr txBox="1"/>
          <p:nvPr/>
        </p:nvSpPr>
        <p:spPr>
          <a:xfrm>
            <a:off x="4262316" y="296702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앱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스토어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75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1" y="229970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  <a:r>
              <a:rPr lang="ko-KR" altLang="en-US" sz="2400" spc="-15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/>
          <p:cNvGrpSpPr/>
          <p:nvPr/>
        </p:nvGrpSpPr>
        <p:grpSpPr>
          <a:xfrm>
            <a:off x="328044" y="1460572"/>
            <a:ext cx="3822691" cy="1492716"/>
            <a:chOff x="328044" y="1460572"/>
            <a:chExt cx="3822691" cy="1492716"/>
          </a:xfrm>
        </p:grpSpPr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8044" y="1460572"/>
              <a:ext cx="702013" cy="70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112807" y="1460572"/>
              <a:ext cx="3037928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Football Manager Mobile 2018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( 2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2017.11.09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스포츠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121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4.5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스토어에서도 타임머신 가동 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334418" y="1460572"/>
            <a:ext cx="3737404" cy="1092607"/>
            <a:chOff x="8334418" y="1460572"/>
            <a:chExt cx="3737404" cy="1092607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26875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9020878" y="1460572"/>
              <a:ext cx="305094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Bloons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TD 5 ( new )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2012.12.15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전략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 4.9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마스코트처럼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생존력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강한 타워 게임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4257" y="3229086"/>
            <a:ext cx="3729850" cy="1292662"/>
            <a:chOff x="344257" y="2544793"/>
            <a:chExt cx="3729850" cy="129266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마인크래프트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( 1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2011.11.17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아케이드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139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3.8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돈 줘도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안아까운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우리들의 놀이터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51086" y="5181310"/>
            <a:ext cx="3911230" cy="1092607"/>
            <a:chOff x="351086" y="3973612"/>
            <a:chExt cx="3911230" cy="1092607"/>
          </a:xfrm>
        </p:grpSpPr>
        <p:pic>
          <p:nvPicPr>
            <p:cNvPr id="6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78971" cy="67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1112806" y="3973612"/>
              <a:ext cx="314951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Cytus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2	 ( 2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↓)*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2017.01.18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음악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Deemo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개발진의 감각적인 음악 게임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150735" y="959482"/>
            <a:ext cx="4268645" cy="5395700"/>
            <a:chOff x="4692753" y="959482"/>
            <a:chExt cx="4268645" cy="5395700"/>
          </a:xfrm>
        </p:grpSpPr>
        <p:grpSp>
          <p:nvGrpSpPr>
            <p:cNvPr id="57" name="그룹 56"/>
            <p:cNvGrpSpPr/>
            <p:nvPr/>
          </p:nvGrpSpPr>
          <p:grpSpPr>
            <a:xfrm>
              <a:off x="4692753" y="959482"/>
              <a:ext cx="3966722" cy="1092607"/>
              <a:chOff x="401535" y="1460572"/>
              <a:chExt cx="3966722" cy="1092607"/>
            </a:xfrm>
          </p:grpSpPr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1535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1112807" y="1460572"/>
                <a:ext cx="325545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4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Plague Inc.( 38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↑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)</a:t>
                </a:r>
                <a:b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</a:b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2012.10.05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전략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애플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4.8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특이함과 중독성에 따른 지속적 매출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"</a:t>
                </a:r>
                <a:endPara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692753" y="2392117"/>
              <a:ext cx="3966722" cy="1092607"/>
              <a:chOff x="265761" y="1460572"/>
              <a:chExt cx="3966722" cy="1092607"/>
            </a:xfrm>
          </p:grpSpPr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977033" y="1460572"/>
                <a:ext cx="325545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5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Goblin Sword( 5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↑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)*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2014.09.11 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롤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플레잉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애플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4.4 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유료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 대표 장수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2D RPG”</a:t>
                </a:r>
                <a:endPara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4692753" y="3815032"/>
              <a:ext cx="4027106" cy="1092607"/>
              <a:chOff x="265761" y="1421103"/>
              <a:chExt cx="4027106" cy="1092607"/>
            </a:xfrm>
          </p:grpSpPr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977032" y="1421103"/>
                <a:ext cx="331583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6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Rusty Lake Paradise ( 2 ↓)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2018.01.10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어드벤처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애플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4.8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새 시리즈의 등장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하지만 스토리 깨면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?”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692753" y="5262575"/>
              <a:ext cx="4268645" cy="1092607"/>
              <a:chOff x="265761" y="1421103"/>
              <a:chExt cx="4268645" cy="1092607"/>
            </a:xfrm>
          </p:grpSpPr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977031" y="1421103"/>
                <a:ext cx="355737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7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Hero Siege: Pocket Edition( new )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2016.06.18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롤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플레잉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애플 평점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2.9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애플에서는 순위 널뛰기 하는 중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8334418" y="3327043"/>
            <a:ext cx="3647760" cy="1092607"/>
            <a:chOff x="8334418" y="1460572"/>
            <a:chExt cx="3647760" cy="1092607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62529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First Strike: Final Hour ( new 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2014.03.12 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전략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손가락 터치 하나로 핵전쟁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264106" y="4908312"/>
            <a:ext cx="3770858" cy="1092607"/>
            <a:chOff x="8211320" y="1142360"/>
            <a:chExt cx="3770858" cy="1092607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1320" y="1231197"/>
              <a:ext cx="686459" cy="686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9020878" y="1142360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10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마녀의 샘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 ( 4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)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2017.10.26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애플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4.7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시리즈 최신작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랭킹 유지는 순항 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8177841" y="1285336"/>
            <a:ext cx="3857123" cy="1356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26323-22EF-04B3-5190-C20273D47005}"/>
              </a:ext>
            </a:extLst>
          </p:cNvPr>
          <p:cNvSpPr txBox="1"/>
          <p:nvPr/>
        </p:nvSpPr>
        <p:spPr>
          <a:xfrm>
            <a:off x="4262316" y="296702"/>
            <a:ext cx="1636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앱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스토어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3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0" y="229970"/>
            <a:ext cx="4174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  <a:r>
              <a:rPr lang="ko-KR" altLang="en-US" sz="2400" spc="-15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90675" y="291525"/>
            <a:ext cx="2741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유료 </a:t>
            </a:r>
            <a:r>
              <a:rPr lang="ko-KR" altLang="en-US" sz="1600" dirty="0" err="1">
                <a:ln w="22225">
                  <a:noFill/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정리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87765"/>
              </p:ext>
            </p:extLst>
          </p:nvPr>
        </p:nvGraphicFramePr>
        <p:xfrm>
          <a:off x="275246" y="1880331"/>
          <a:ext cx="5759473" cy="3102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00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70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구글</a:t>
                      </a:r>
                      <a:endParaRPr lang="ko-KR" altLang="en-US" sz="20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애플</a:t>
                      </a:r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랭크 된</a:t>
                      </a:r>
                      <a:endParaRPr lang="en-US" altLang="ko-KR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Most</a:t>
                      </a:r>
                      <a:r>
                        <a:rPr lang="ko-KR" altLang="en-US" sz="130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장르</a:t>
                      </a:r>
                      <a:endParaRPr lang="ko-KR" altLang="en-US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8936" marR="98936" marT="49468" marB="494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롤 </a:t>
                      </a:r>
                      <a:r>
                        <a:rPr lang="ko-KR" altLang="en-US" sz="13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플레잉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6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개</a:t>
                      </a:r>
                    </a:p>
                  </a:txBody>
                  <a:tcPr marL="98936" marR="98936" marT="49468" marB="494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롤 </a:t>
                      </a:r>
                      <a:r>
                        <a:rPr lang="ko-KR" altLang="en-US" sz="13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플레잉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개</a:t>
                      </a:r>
                    </a:p>
                  </a:txBody>
                  <a:tcPr marL="98936" marR="98936" marT="49468" marB="4946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장르별 개수</a:t>
                      </a:r>
                      <a:endParaRPr lang="en-US" altLang="ko-KR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8936" marR="98936" marT="49468" marB="494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롤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3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플레잉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6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어드벤처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시뮬레이션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 + 1 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아케이드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기타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5</a:t>
                      </a:r>
                    </a:p>
                    <a:p>
                      <a:pPr algn="ctr" latinLnBrk="1"/>
                      <a:endParaRPr lang="ko-KR" altLang="en-US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8936" marR="98936" marT="49468" marB="494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롤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ko-KR" altLang="en-US" sz="1300" dirty="0" err="1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플레잉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4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전략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퍼즐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스포츠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어드벤처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음악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2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시뮬레이션 </a:t>
                      </a:r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</a:t>
                      </a:r>
                      <a:endParaRPr lang="ko-KR" altLang="en-US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8936" marR="98936" marT="49468" marB="4946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New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게임</a:t>
                      </a:r>
                      <a:endParaRPr lang="en-US" altLang="ko-KR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랭크 변화</a:t>
                      </a:r>
                      <a:r>
                        <a:rPr lang="ko-KR" altLang="en-US" sz="130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</a:t>
                      </a:r>
                      <a:endParaRPr lang="en-US" altLang="ko-KR" sz="1300" baseline="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ko-KR" altLang="en-US" sz="130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큰 게임</a:t>
                      </a:r>
                      <a:endParaRPr lang="ko-KR" altLang="en-US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8936" marR="98936" marT="49468" marB="494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3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개</a:t>
                      </a:r>
                    </a:p>
                  </a:txBody>
                  <a:tcPr marL="98936" marR="98936" marT="49468" marB="494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10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개</a:t>
                      </a:r>
                    </a:p>
                  </a:txBody>
                  <a:tcPr marL="98936" marR="98936" marT="49468" marB="4946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오래된 게임</a:t>
                      </a:r>
                      <a:endParaRPr lang="en-US" altLang="ko-KR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(</a:t>
                      </a:r>
                      <a:r>
                        <a:rPr lang="en-US" altLang="ko-KR" sz="130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 9</a:t>
                      </a:r>
                      <a:r>
                        <a:rPr lang="ko-KR" altLang="en-US" sz="130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개월 기준 </a:t>
                      </a:r>
                      <a:r>
                        <a:rPr lang="en-US" altLang="ko-KR" sz="1300" baseline="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)</a:t>
                      </a:r>
                      <a:endParaRPr lang="ko-KR" altLang="en-US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8936" marR="98936" marT="49468" marB="494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8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개  </a:t>
                      </a:r>
                    </a:p>
                  </a:txBody>
                  <a:tcPr marL="98936" marR="98936" marT="49468" marB="4946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13 </a:t>
                      </a:r>
                      <a:r>
                        <a:rPr lang="ko-KR" altLang="en-US" sz="1300" dirty="0">
                          <a:latin typeface="에스코어 드림 5 Medium" panose="020B0503030302020204" pitchFamily="34" charset="-127"/>
                          <a:ea typeface="에스코어 드림 5 Medium" panose="020B0503030302020204" pitchFamily="34" charset="-127"/>
                        </a:rPr>
                        <a:t>개</a:t>
                      </a:r>
                      <a:endParaRPr lang="en-US" altLang="ko-KR" sz="1300" dirty="0">
                        <a:latin typeface="에스코어 드림 5 Medium" panose="020B0503030302020204" pitchFamily="34" charset="-127"/>
                        <a:ea typeface="에스코어 드림 5 Medium" panose="020B0503030302020204" pitchFamily="34" charset="-127"/>
                      </a:endParaRPr>
                    </a:p>
                  </a:txBody>
                  <a:tcPr marL="98936" marR="98936" marT="49468" marB="4946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05000" y="1180533"/>
            <a:ext cx="5766822" cy="2031325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삼파전의 형세를 띄는 중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시뮬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어드벤처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/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롤플레잉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신작 게임에 대한 자세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아래에서 꾸준히 올라오는 형태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마케팅에 대한 성향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입소문 마케팅이 가장 강력한 편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5000" y="3828843"/>
            <a:ext cx="5766822" cy="2308324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장르의 난립 형태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다양한 장르가 존재하며 지분도 </a:t>
            </a:r>
            <a:r>
              <a:rPr lang="ko-KR" altLang="en-US" dirty="0" err="1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비슷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보수적인 순위표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오래된 게임이 많고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, </a:t>
            </a: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앱 스토어 유일 게임 다수 존재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마니아적 성향 少</a:t>
            </a:r>
            <a:r>
              <a:rPr lang="en-US" altLang="ko-KR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특정 게임의 꾸준한 충성도 보유</a:t>
            </a:r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  <a:p>
            <a:endParaRPr lang="en-US" altLang="ko-KR" dirty="0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6955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332785" y="29152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 err="1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인기별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44257" y="1365974"/>
            <a:ext cx="3746062" cy="1092607"/>
            <a:chOff x="8236116" y="1460572"/>
            <a:chExt cx="3746062" cy="1092607"/>
          </a:xfrm>
        </p:grpSpPr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6116" y="1460573"/>
              <a:ext cx="717740" cy="71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11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rider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:2017.06.21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아케이드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4.5/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4.2 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원터치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플레이로 화려한 플레이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26669" y="5237412"/>
            <a:ext cx="3729850" cy="1292662"/>
            <a:chOff x="8252328" y="1460572"/>
            <a:chExt cx="3729850" cy="1292662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52328" y="1550229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9020878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13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연인모바일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:2017.12.19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26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92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4.2 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4.1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데이팅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콘텐츠가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주력인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RPG”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52328" y="3366512"/>
            <a:ext cx="3729850" cy="1292662"/>
            <a:chOff x="344257" y="2544793"/>
            <a:chExt cx="3729850" cy="1292662"/>
          </a:xfrm>
        </p:grpSpPr>
        <p:pic>
          <p:nvPicPr>
            <p:cNvPr id="3076" name="Picture 4" descr="C:\Users\PC\Desktop\게임아카데미\시장조사\1주차\무료로고\구글무료인기\포링의역습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19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라그나로크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포링의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역습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2018.01.29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70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4.3/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4.7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채팅 시스템과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라그나로크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ip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의 힘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52328" y="1444398"/>
            <a:ext cx="3911230" cy="1092607"/>
            <a:chOff x="351086" y="3973612"/>
            <a:chExt cx="3911230" cy="1092607"/>
          </a:xfrm>
        </p:grpSpPr>
        <p:pic>
          <p:nvPicPr>
            <p:cNvPr id="3077" name="Picture 5" descr="C:\Users\PC\Desktop\게임아카데미\시장조사\1주차\무료로고\구글무료인기\finger driv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86" y="3973612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12806" y="3973612"/>
              <a:ext cx="314951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18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Finger driver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:2018.01.10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아케이드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:3.6/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:4.5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손가락만으로 핸들링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간단한 아케이드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50735" y="5375844"/>
            <a:ext cx="3672572" cy="1292662"/>
            <a:chOff x="401535" y="1460572"/>
            <a:chExt cx="3672572" cy="1292662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1535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112807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17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천녀유혼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for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kakao</a:t>
              </a:r>
              <a:b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</a:b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2018.01.15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48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 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:4.0/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:3.9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선미 마케팅과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천녀유혼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ip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의 조화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"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150735" y="3819686"/>
            <a:ext cx="3672572" cy="1292662"/>
            <a:chOff x="265761" y="1460572"/>
            <a:chExt cx="3672572" cy="1292662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977033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16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레이싱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M</a:t>
              </a:r>
              <a:b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</a:b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2018.01.29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레이싱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161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4.6/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4.5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에이핑크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마케팅과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캐쥬얼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레이싱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150735" y="2330449"/>
            <a:ext cx="3672572" cy="1292662"/>
            <a:chOff x="265761" y="1421103"/>
            <a:chExt cx="3672572" cy="1292662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77033" y="142110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15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Au-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allstar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for KR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:2018.01.26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음악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343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3.4/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오디션을 떠올리게 하는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게임성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150735" y="964825"/>
            <a:ext cx="3890530" cy="1292662"/>
            <a:chOff x="265761" y="1421103"/>
            <a:chExt cx="3890530" cy="1292662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77033" y="1421103"/>
              <a:ext cx="317925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14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 베어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베어스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더 퍼즐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for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kakao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:2018.01.08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퍼즐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24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:4.6/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4.7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베어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베어스의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ip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와 퍼즐의 만남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26669" y="3207914"/>
            <a:ext cx="3747437" cy="1292662"/>
            <a:chOff x="8234741" y="1460572"/>
            <a:chExt cx="3747437" cy="1292662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4741" y="1511947"/>
              <a:ext cx="735554" cy="73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9020878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12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드래곤원정대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:2018.01.17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50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55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4.5/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4.5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“2D RPG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SNK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와의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콜라보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252328" y="5263949"/>
            <a:ext cx="3641234" cy="1292662"/>
            <a:chOff x="432873" y="1515818"/>
            <a:chExt cx="3641234" cy="1292662"/>
          </a:xfrm>
        </p:grpSpPr>
        <p:pic>
          <p:nvPicPr>
            <p:cNvPr id="89" name="Picture 3" descr="C:\Users\PC\Desktop\게임아카데미\시장조사\1주차\무료로고\구글무료인기\1LIN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73" y="1620647"/>
              <a:ext cx="679934" cy="6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1112807" y="1515818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20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1line-one-stroke puzzle game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:2017.05.23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퍼즐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4.6/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4.7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한획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퍼즐의 간단함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.”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1540" y="1124583"/>
            <a:ext cx="3623094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056519" y="906946"/>
            <a:ext cx="389907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056519" y="3754265"/>
            <a:ext cx="389907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시장 분석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32785" y="29152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- </a:t>
            </a:r>
            <a:r>
              <a:rPr lang="ko-KR" altLang="en-US" sz="1600" dirty="0" err="1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인기별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effectLst/>
                <a:latin typeface="에스코어 드림 5 Medium" panose="020B0503030302020204" pitchFamily="34" charset="-127"/>
                <a:ea typeface="에스코어 드림 5 Medium" panose="020B0503030302020204" pitchFamily="34" charset="-127"/>
              </a:rPr>
              <a:t>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28044" y="1460572"/>
            <a:ext cx="3746063" cy="1292662"/>
            <a:chOff x="328044" y="1460572"/>
            <a:chExt cx="3746063" cy="129266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8044" y="1460572"/>
              <a:ext cx="702013" cy="70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112807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야생의 땅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듀랑고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2018.01.24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7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2.4/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1.8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서버는 개판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그래도 게임은 신세계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334418" y="1460572"/>
            <a:ext cx="3737404" cy="1292662"/>
            <a:chOff x="8334418" y="1460572"/>
            <a:chExt cx="3737404" cy="1292662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26875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9020878" y="1460572"/>
              <a:ext cx="305094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8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리버스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D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2018.01.29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67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81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4.1/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뛰어난 액션성과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타격감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넘치는 조작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4257" y="3229086"/>
            <a:ext cx="3729850" cy="1292662"/>
            <a:chOff x="344257" y="2544793"/>
            <a:chExt cx="3729850" cy="1292662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2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그랜드체이스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for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kakao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2018.01.29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롤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플레잉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매출 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17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9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4.4/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새로운 형태의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그랜드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체이스의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등장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51086" y="5181310"/>
            <a:ext cx="3911230" cy="1092607"/>
            <a:chOff x="351086" y="3973612"/>
            <a:chExt cx="3911230" cy="1092607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78971" cy="67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12806" y="3973612"/>
              <a:ext cx="314951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3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피기붐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for </a:t>
              </a:r>
              <a:r>
                <a:rPr lang="en-US" altLang="ko-KR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kakao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2018.01.27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캐주얼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3.9/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3.9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피처드를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휩쓴 돼지들의 게임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150735" y="959482"/>
            <a:ext cx="3966722" cy="5595755"/>
            <a:chOff x="4692753" y="959482"/>
            <a:chExt cx="3966722" cy="5595755"/>
          </a:xfrm>
        </p:grpSpPr>
        <p:grpSp>
          <p:nvGrpSpPr>
            <p:cNvPr id="26" name="그룹 25"/>
            <p:cNvGrpSpPr/>
            <p:nvPr/>
          </p:nvGrpSpPr>
          <p:grpSpPr>
            <a:xfrm>
              <a:off x="4692753" y="959482"/>
              <a:ext cx="3966722" cy="1292662"/>
              <a:chOff x="401535" y="1460572"/>
              <a:chExt cx="3966722" cy="1292662"/>
            </a:xfrm>
          </p:grpSpPr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1535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1112807" y="1460572"/>
                <a:ext cx="325545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4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Free Fire -Battlegrounds</a:t>
                </a:r>
                <a:b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</a:b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2017.10.01/ 2018.01.14(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애플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)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액션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/FPS</a:t>
                </a: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플레이 매출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277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4.4/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4.0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배틀 그라운드의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카피캣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하지만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모바일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"</a:t>
                </a:r>
                <a:endPara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92753" y="2392117"/>
              <a:ext cx="3966722" cy="1092607"/>
              <a:chOff x="265761" y="1460572"/>
              <a:chExt cx="3966722" cy="1092607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977033" y="1460572"/>
                <a:ext cx="325545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5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슈퍼진화스토리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2018.01.29 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디펜스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RPG</a:t>
                </a: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4.3/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4.6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기존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팔라독에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육성을 더한 신작 디펜스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  <a:endPara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692753" y="3815032"/>
              <a:ext cx="3672572" cy="1092607"/>
              <a:chOff x="265761" y="1421103"/>
              <a:chExt cx="3672572" cy="1092607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977033" y="1421103"/>
                <a:ext cx="296130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6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나이프 히트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(Knife Hit)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2018.01.21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아케이드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4.4/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3.5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원터치와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짧은 플레이 타임의 만남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4692753" y="5262575"/>
              <a:ext cx="3890530" cy="1292662"/>
              <a:chOff x="265761" y="1421103"/>
              <a:chExt cx="3890530" cy="1292662"/>
            </a:xfrm>
          </p:grpSpPr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77033" y="1421103"/>
                <a:ext cx="3179258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7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,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렐릭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신의 노래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출시일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2018.01.29</a:t>
                </a: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장르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롤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플레잉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매출 순위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99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57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위</a:t>
                </a:r>
                <a:endPara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endParaRPr>
              </a:p>
              <a:p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구글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평점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3.9/</a:t>
                </a:r>
                <a:r>
                  <a:rPr lang="ko-KR" altLang="en-US" sz="1300" dirty="0" err="1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앱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 스토어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: 2.8</a:t>
                </a:r>
              </a:p>
              <a:p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“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신작 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RPG</a:t>
                </a:r>
                <a:r>
                  <a:rPr lang="ko-KR" altLang="en-US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와 연예인 마케팅을 통한 관심</a:t>
                </a:r>
                <a:r>
                  <a:rPr lang="en-US" altLang="ko-KR" sz="1300" dirty="0">
                    <a:latin typeface="에스코어 드림 5 Medium" panose="020B0503030302020204" pitchFamily="34" charset="-127"/>
                    <a:ea typeface="에스코어 드림 5 Medium" panose="020B0503030302020204" pitchFamily="34" charset="-127"/>
                  </a:rPr>
                  <a:t>”</a:t>
                </a:r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334418" y="3327043"/>
            <a:ext cx="3647760" cy="1092607"/>
            <a:chOff x="8334418" y="1460572"/>
            <a:chExt cx="3647760" cy="1092607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62529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9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회사탈출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2017.10.16 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캐주얼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4.5/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X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스트레스 없는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스낵형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탈출 게임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8264106" y="4908312"/>
            <a:ext cx="3770858" cy="1292662"/>
            <a:chOff x="8211320" y="1142360"/>
            <a:chExt cx="3770858" cy="1292662"/>
          </a:xfrm>
        </p:grpSpPr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1320" y="1231197"/>
              <a:ext cx="686459" cy="686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9020878" y="1142360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10</a:t>
              </a:r>
              <a:r>
                <a:rPr lang="ko-KR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Pixel Art 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출시일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2017.10.16</a:t>
              </a:r>
            </a:p>
            <a:p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장르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퍼즐</a:t>
              </a:r>
              <a:endParaRPr lang="en-US" altLang="ko-KR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인기순위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37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위</a:t>
              </a:r>
            </a:p>
            <a:p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구글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4.8/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앱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스토어 평점 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: 4.8</a:t>
              </a:r>
            </a:p>
            <a:p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“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모바일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드로잉 북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, </a:t>
              </a:r>
              <a:r>
                <a:rPr lang="ko-KR" altLang="en-US" sz="1300" dirty="0" err="1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킬링</a:t>
              </a:r>
              <a:r>
                <a:rPr lang="ko-KR" altLang="en-US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 타임에 제격</a:t>
              </a:r>
              <a:r>
                <a:rPr lang="en-US" altLang="ko-KR" sz="1300" dirty="0">
                  <a:latin typeface="에스코어 드림 5 Medium" panose="020B0503030302020204" pitchFamily="34" charset="-127"/>
                  <a:ea typeface="에스코어 드림 5 Medium" panose="020B0503030302020204" pitchFamily="34" charset="-127"/>
                </a:rPr>
                <a:t>”</a:t>
              </a:r>
              <a:endParaRPr lang="ko-KR" altLang="en-US" sz="13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241540" y="1358065"/>
            <a:ext cx="3717986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8172743" y="4842891"/>
            <a:ext cx="389907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74107" y="856655"/>
            <a:ext cx="3967158" cy="1498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에스코어 드림 5 Medium" panose="020B0503030302020204" pitchFamily="34" charset="-127"/>
              <a:ea typeface="에스코어 드림 5 Medium" panose="020B05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5566066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3287</Words>
  <Application>Microsoft Office PowerPoint</Application>
  <PresentationFormat>와이드스크린</PresentationFormat>
  <Paragraphs>572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에스코어 드림 6 Bold</vt:lpstr>
      <vt:lpstr>Arial</vt:lpstr>
      <vt:lpstr>맑은 고딕</vt:lpstr>
      <vt:lpstr>나눔스퀘어</vt:lpstr>
      <vt:lpstr>에스코어 드림 5 Medium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박준기</cp:lastModifiedBy>
  <cp:revision>118</cp:revision>
  <dcterms:created xsi:type="dcterms:W3CDTF">2017-10-13T13:12:51Z</dcterms:created>
  <dcterms:modified xsi:type="dcterms:W3CDTF">2023-06-02T08:21:53Z</dcterms:modified>
</cp:coreProperties>
</file>