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58" r:id="rId1"/>
    <p:sldMasterId id="2147483656" r:id="rId2"/>
    <p:sldMasterId id="2147483660" r:id="rId3"/>
  </p:sldMasterIdLst>
  <p:notesMasterIdLst>
    <p:notesMasterId r:id="rId18"/>
  </p:notesMasterIdLst>
  <p:handoutMasterIdLst>
    <p:handoutMasterId r:id="rId19"/>
  </p:handoutMasterIdLst>
  <p:sldIdLst>
    <p:sldId id="257" r:id="rId4"/>
    <p:sldId id="260" r:id="rId5"/>
    <p:sldId id="262" r:id="rId6"/>
    <p:sldId id="275" r:id="rId7"/>
    <p:sldId id="267" r:id="rId8"/>
    <p:sldId id="276" r:id="rId9"/>
    <p:sldId id="268" r:id="rId10"/>
    <p:sldId id="263" r:id="rId11"/>
    <p:sldId id="273" r:id="rId12"/>
    <p:sldId id="269" r:id="rId13"/>
    <p:sldId id="274" r:id="rId14"/>
    <p:sldId id="270" r:id="rId15"/>
    <p:sldId id="265" r:id="rId16"/>
    <p:sldId id="266" r:id="rId17"/>
  </p:sldIdLst>
  <p:sldSz cx="12192000" cy="6858000"/>
  <p:notesSz cx="6858000" cy="9144000"/>
  <p:embeddedFontLst>
    <p:embeddedFont>
      <p:font typeface="나눔스퀘어 ExtraBold" pitchFamily="50" charset="-127"/>
      <p:bold r:id="rId20"/>
    </p:embeddedFont>
    <p:embeddedFont>
      <p:font typeface="나눔스퀘어 Bold" pitchFamily="50" charset="-127"/>
      <p:bold r:id="rId21"/>
    </p:embeddedFont>
    <p:embeddedFont>
      <p:font typeface="맑은 고딕" pitchFamily="50" charset="-127"/>
      <p:regular r:id="rId22"/>
      <p:bold r:id="rId23"/>
    </p:embeddedFont>
    <p:embeddedFont>
      <p:font typeface="나눔스퀘어" pitchFamily="50" charset="-127"/>
      <p:regular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C3B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740" autoAdjust="0"/>
    <p:restoredTop sz="94660"/>
  </p:normalViewPr>
  <p:slideViewPr>
    <p:cSldViewPr snapToGrid="0">
      <p:cViewPr>
        <p:scale>
          <a:sx n="110" d="100"/>
          <a:sy n="110" d="100"/>
        </p:scale>
        <p:origin x="-396" y="-1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5" d="100"/>
          <a:sy n="85" d="100"/>
        </p:scale>
        <p:origin x="-3786" y="-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notesMaster" Target="notesMasters/notesMaster1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2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15B2B4-01FC-4A2E-B5BB-95177FDD39A9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12554A-2EFD-4A1C-AAA1-AD3D3254601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39625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D23535-CF18-473F-8142-07227A8BCF11}" type="datetimeFigureOut">
              <a:rPr lang="ko-KR" altLang="en-US" smtClean="0"/>
              <a:t>2018-02-07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CA260-A431-4C7C-BE37-9568EA670A3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2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403697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3561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46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3429001"/>
            <a:ext cx="12192000" cy="3428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  <a:endParaRPr lang="en-US" altLang="ko-KR" sz="900" dirty="0">
              <a:ln w="22225">
                <a:noFill/>
              </a:ln>
              <a:solidFill>
                <a:schemeClr val="bg1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798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C:\Users\PC\Desktop\게임아카데미\시장조사\팀로고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</a:p>
        </p:txBody>
      </p:sp>
    </p:spTree>
    <p:extLst>
      <p:ext uri="{BB962C8B-B14F-4D97-AF65-F5344CB8AC3E}">
        <p14:creationId xmlns:p14="http://schemas.microsoft.com/office/powerpoint/2010/main" val="11363924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94C3B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 userDrawn="1"/>
        </p:nvSpPr>
        <p:spPr>
          <a:xfrm>
            <a:off x="0" y="762001"/>
            <a:ext cx="12192000" cy="609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 userDrawn="1"/>
        </p:nvSpPr>
        <p:spPr>
          <a:xfrm>
            <a:off x="11114671" y="169157"/>
            <a:ext cx="10463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</a:p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chemeClr val="bg1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1/27-2/3</a:t>
            </a:r>
          </a:p>
        </p:txBody>
      </p:sp>
    </p:spTree>
    <p:extLst>
      <p:ext uri="{BB962C8B-B14F-4D97-AF65-F5344CB8AC3E}">
        <p14:creationId xmlns:p14="http://schemas.microsoft.com/office/powerpoint/2010/main" val="835237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8.png"/><Relationship Id="rId7" Type="http://schemas.openxmlformats.org/officeDocument/2006/relationships/image" Target="../media/image61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9.png"/><Relationship Id="rId11" Type="http://schemas.openxmlformats.org/officeDocument/2006/relationships/image" Target="../media/image65.png"/><Relationship Id="rId5" Type="http://schemas.openxmlformats.org/officeDocument/2006/relationships/image" Target="../media/image60.png"/><Relationship Id="rId10" Type="http://schemas.openxmlformats.org/officeDocument/2006/relationships/image" Target="../media/image64.png"/><Relationship Id="rId4" Type="http://schemas.openxmlformats.org/officeDocument/2006/relationships/image" Target="../media/image59.png"/><Relationship Id="rId9" Type="http://schemas.openxmlformats.org/officeDocument/2006/relationships/image" Target="../media/image63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11" Type="http://schemas.openxmlformats.org/officeDocument/2006/relationships/image" Target="../media/image74.png"/><Relationship Id="rId5" Type="http://schemas.openxmlformats.org/officeDocument/2006/relationships/image" Target="../media/image69.png"/><Relationship Id="rId10" Type="http://schemas.openxmlformats.org/officeDocument/2006/relationships/image" Target="../media/image73.png"/><Relationship Id="rId4" Type="http://schemas.openxmlformats.org/officeDocument/2006/relationships/image" Target="../media/image68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23.png"/><Relationship Id="rId4" Type="http://schemas.openxmlformats.org/officeDocument/2006/relationships/image" Target="../media/image5.png"/><Relationship Id="rId9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4.png"/><Relationship Id="rId11" Type="http://schemas.openxmlformats.org/officeDocument/2006/relationships/image" Target="../media/image17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15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1.pn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033740" y="4727859"/>
            <a:ext cx="45688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5000" spc="300" dirty="0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팀</a:t>
            </a:r>
            <a:r>
              <a:rPr lang="en-US" altLang="ko-KR" sz="5000" spc="300" dirty="0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</a:t>
            </a:r>
            <a:r>
              <a:rPr lang="ko-KR" altLang="en-US" sz="5000" spc="300" dirty="0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sz="5000" spc="300" dirty="0" err="1" smtClean="0">
                <a:solidFill>
                  <a:srgbClr val="30302A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Cat_Hand</a:t>
            </a:r>
            <a:endParaRPr lang="ko-KR" altLang="en-US" sz="5000" spc="300" dirty="0">
              <a:solidFill>
                <a:srgbClr val="30302A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033740" y="4420224"/>
            <a:ext cx="16610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 ExtraBold" pitchFamily="50" charset="-127"/>
                <a:ea typeface="나눔스퀘어 ExtraBold" pitchFamily="50" charset="-127"/>
              </a:rPr>
              <a:t>SBS </a:t>
            </a:r>
            <a:r>
              <a:rPr lang="ko-KR" altLang="en-US" sz="16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 ExtraBold" pitchFamily="50" charset="-127"/>
                <a:ea typeface="나눔스퀘어 ExtraBold" pitchFamily="50" charset="-127"/>
              </a:rPr>
              <a:t>기획부 </a:t>
            </a:r>
            <a:r>
              <a:rPr lang="en-US" altLang="ko-KR" sz="16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 ExtraBold" pitchFamily="50" charset="-127"/>
                <a:ea typeface="나눔스퀘어 ExtraBold" pitchFamily="50" charset="-127"/>
              </a:rPr>
              <a:t>11</a:t>
            </a:r>
            <a:r>
              <a:rPr lang="ko-KR" altLang="en-US" sz="1600" b="1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 ExtraBold" pitchFamily="50" charset="-127"/>
                <a:ea typeface="나눔스퀘어 ExtraBold" pitchFamily="50" charset="-127"/>
              </a:rPr>
              <a:t>기</a:t>
            </a:r>
            <a:endParaRPr lang="en-US" altLang="ko-KR" sz="1600" b="1" dirty="0">
              <a:ln w="22225">
                <a:noFill/>
              </a:ln>
              <a:solidFill>
                <a:srgbClr val="94C3BB"/>
              </a:solidFill>
              <a:effectLst/>
              <a:latin typeface="나눔스퀘어 ExtraBold" pitchFamily="50" charset="-127"/>
              <a:ea typeface="나눔스퀘어 ExtraBold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969987" y="508436"/>
            <a:ext cx="6252032" cy="7848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500" spc="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lang="ko-KR" altLang="en-US" sz="4500" spc="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주차</a:t>
            </a:r>
            <a:r>
              <a:rPr lang="en-US" altLang="ko-KR" sz="4500" spc="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, </a:t>
            </a:r>
            <a:r>
              <a:rPr lang="ko-KR" altLang="en-US" sz="4500" spc="300" dirty="0" err="1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모바일</a:t>
            </a:r>
            <a:r>
              <a:rPr lang="ko-KR" altLang="en-US" sz="4500" spc="300" dirty="0" smtClean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시장 조사</a:t>
            </a:r>
            <a:endParaRPr lang="ko-KR" altLang="en-US" sz="4500" spc="300" dirty="0">
              <a:solidFill>
                <a:schemeClr val="bg1"/>
              </a:soli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-102354" y="1701452"/>
            <a:ext cx="3603570" cy="1869460"/>
            <a:chOff x="2969984" y="1735957"/>
            <a:chExt cx="3603570" cy="1869460"/>
          </a:xfrm>
        </p:grpSpPr>
        <p:pic>
          <p:nvPicPr>
            <p:cNvPr id="1026" name="Picture 2" descr="C:\Users\PC\Desktop\게임아카데미\시장조사\1주차\타이틀로고(다운)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69984" y="1753211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2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870210" y="1735957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773103" y="1804966"/>
              <a:ext cx="1800451" cy="18004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556990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391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4106" y="29152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매출별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7" name="그룹 46"/>
          <p:cNvGrpSpPr/>
          <p:nvPr/>
        </p:nvGrpSpPr>
        <p:grpSpPr>
          <a:xfrm>
            <a:off x="344257" y="1365974"/>
            <a:ext cx="3918058" cy="1292662"/>
            <a:chOff x="8236116" y="1460572"/>
            <a:chExt cx="3918058" cy="1292662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9020877" y="1460572"/>
              <a:ext cx="3133297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11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열혈강호</a:t>
              </a:r>
              <a:r>
                <a:rPr lang="en-US" altLang="ko-KR" sz="1300" dirty="0" smtClean="0"/>
                <a:t>M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2017.01.10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액션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 15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4.1/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3.4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열혈강호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가 가지는 소비자의 충성도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26669" y="5237412"/>
            <a:ext cx="3729850" cy="1292662"/>
            <a:chOff x="8252328" y="1460572"/>
            <a:chExt cx="3729850" cy="1292662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반지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2017.04.18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 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23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 smtClean="0"/>
                <a:t>: 3.6/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평점</a:t>
              </a:r>
              <a:r>
                <a:rPr lang="en-US" altLang="ko-KR" sz="1300" dirty="0" smtClean="0"/>
                <a:t>: 2.8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과금력</a:t>
              </a:r>
              <a:r>
                <a:rPr lang="en-US" altLang="ko-KR" sz="1300" dirty="0" smtClean="0"/>
                <a:t>=</a:t>
              </a:r>
              <a:r>
                <a:rPr lang="ko-KR" altLang="en-US" sz="1300" dirty="0" smtClean="0"/>
                <a:t>파워의 공식이 알맞은 </a:t>
              </a:r>
              <a:r>
                <a:rPr lang="en-US" altLang="ko-KR" sz="1300" dirty="0" smtClean="0"/>
                <a:t>RPG”</a:t>
              </a:r>
              <a:endParaRPr lang="en-US" altLang="ko-KR" sz="1300" dirty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52328" y="3366512"/>
            <a:ext cx="3729850" cy="1292662"/>
            <a:chOff x="344257" y="2544793"/>
            <a:chExt cx="3729850" cy="129266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클래시</a:t>
              </a:r>
              <a:r>
                <a:rPr lang="ko-KR" altLang="en-US" sz="1300" dirty="0"/>
                <a:t> </a:t>
              </a:r>
              <a:r>
                <a:rPr lang="ko-KR" altLang="en-US" sz="1300" dirty="0" err="1" smtClean="0"/>
                <a:t>로얄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2016.02.18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전략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매출 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4.6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경쟁에서의 승리를 위한 필수 </a:t>
              </a:r>
              <a:r>
                <a:rPr lang="ko-KR" altLang="en-US" sz="1300" dirty="0" err="1" smtClean="0"/>
                <a:t>과금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8252328" y="1444398"/>
            <a:ext cx="3911230" cy="1292662"/>
            <a:chOff x="351086" y="3973612"/>
            <a:chExt cx="3911230" cy="1292662"/>
          </a:xfrm>
        </p:grpSpPr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112806" y="3973612"/>
              <a:ext cx="314951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짐의강산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2016.08.08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</a:t>
              </a:r>
              <a:r>
                <a:rPr lang="ko-KR" altLang="en-US" sz="1300" dirty="0"/>
                <a:t> </a:t>
              </a:r>
              <a:r>
                <a:rPr lang="ko-KR" altLang="en-US" sz="1300" dirty="0" smtClean="0"/>
                <a:t>전략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 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50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과금력</a:t>
              </a:r>
              <a:r>
                <a:rPr lang="ko-KR" altLang="en-US" sz="1300" dirty="0" smtClean="0"/>
                <a:t> 있는 게이머들의 애호 장르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50735" y="5375844"/>
            <a:ext cx="3958095" cy="1292662"/>
            <a:chOff x="401535" y="1460572"/>
            <a:chExt cx="3958095" cy="1292662"/>
          </a:xfrm>
        </p:grpSpPr>
        <p:pic>
          <p:nvPicPr>
            <p:cNvPr id="6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8" name="TextBox 67"/>
            <p:cNvSpPr txBox="1"/>
            <p:nvPr/>
          </p:nvSpPr>
          <p:spPr>
            <a:xfrm>
              <a:off x="1112806" y="1460572"/>
              <a:ext cx="324682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그랜드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체이스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for </a:t>
              </a:r>
              <a:r>
                <a:rPr lang="en-US" altLang="ko-KR" sz="1300" dirty="0" err="1"/>
                <a:t>kakao</a:t>
              </a:r>
              <a:r>
                <a:rPr lang="en-US" altLang="ko-KR" sz="1300" dirty="0" smtClean="0"/>
                <a:t/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2018.01.29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롤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 </a:t>
              </a:r>
              <a:r>
                <a:rPr lang="en-US" altLang="ko-KR" sz="1300" dirty="0" smtClean="0"/>
                <a:t>: 9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4.7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그랜드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체이스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와 수집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충성도의 결과</a:t>
              </a:r>
              <a:r>
                <a:rPr lang="en-US" altLang="ko-KR" sz="1300" dirty="0" smtClean="0"/>
                <a:t>"</a:t>
              </a:r>
              <a:endParaRPr lang="ko-KR" altLang="ko-KR" sz="13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65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6" name="TextBox 65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16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로드 </a:t>
              </a:r>
              <a:r>
                <a:rPr lang="ko-KR" altLang="en-US" sz="1300" dirty="0" err="1"/>
                <a:t>모바일</a:t>
              </a:r>
              <a:r>
                <a:rPr lang="en-US" altLang="ko-KR" sz="1300" dirty="0" smtClean="0"/>
                <a:t/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2016.04.27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전</a:t>
              </a:r>
              <a:r>
                <a:rPr lang="ko-KR" altLang="en-US" sz="1300" dirty="0"/>
                <a:t>략</a:t>
              </a:r>
            </a:p>
            <a:p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매출 순위</a:t>
              </a:r>
              <a:r>
                <a:rPr lang="en-US" altLang="ko-KR" sz="1300" dirty="0" smtClean="0"/>
                <a:t>: 42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4.4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필수적인 </a:t>
              </a:r>
              <a:r>
                <a:rPr lang="ko-KR" altLang="en-US" sz="1300" dirty="0" err="1" smtClean="0"/>
                <a:t>과금</a:t>
              </a:r>
              <a:r>
                <a:rPr lang="ko-KR" altLang="en-US" sz="1300" dirty="0" smtClean="0"/>
                <a:t> 포인트가 존재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50735" y="2330449"/>
            <a:ext cx="3794192" cy="1292662"/>
            <a:chOff x="265761" y="1421103"/>
            <a:chExt cx="3794192" cy="1292662"/>
          </a:xfrm>
        </p:grpSpPr>
        <p:pic>
          <p:nvPicPr>
            <p:cNvPr id="6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4" name="TextBox 63"/>
            <p:cNvSpPr txBox="1"/>
            <p:nvPr/>
          </p:nvSpPr>
          <p:spPr>
            <a:xfrm>
              <a:off x="977032" y="1421103"/>
              <a:ext cx="3082921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15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붕괴</a:t>
              </a:r>
              <a:r>
                <a:rPr lang="en-US" altLang="ko-KR" sz="1300" dirty="0" smtClean="0"/>
                <a:t>3rd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2017.10.16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액션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 smtClean="0"/>
                <a:t>: 3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4.7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무조건적 </a:t>
              </a:r>
              <a:r>
                <a:rPr lang="ko-KR" altLang="en-US" sz="1300" dirty="0" err="1" smtClean="0"/>
                <a:t>과금</a:t>
              </a:r>
              <a:r>
                <a:rPr lang="ko-KR" altLang="en-US" sz="1300" dirty="0" smtClean="0"/>
                <a:t> 강요가 없어서 매출 업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4150735" y="964825"/>
            <a:ext cx="3890530" cy="1292662"/>
            <a:chOff x="265761" y="1421103"/>
            <a:chExt cx="3890530" cy="1292662"/>
          </a:xfrm>
        </p:grpSpPr>
        <p:pic>
          <p:nvPicPr>
            <p:cNvPr id="6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2" name="TextBox 61"/>
            <p:cNvSpPr txBox="1"/>
            <p:nvPr/>
          </p:nvSpPr>
          <p:spPr>
            <a:xfrm>
              <a:off x="977033" y="1421103"/>
              <a:ext cx="31792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14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 err="1"/>
                <a:t>프렌즈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마블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for </a:t>
              </a:r>
              <a:r>
                <a:rPr lang="en-US" altLang="ko-KR" sz="1300" dirty="0" err="1"/>
                <a:t>kakao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2017.12.11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보드</a:t>
              </a:r>
              <a:endParaRPr lang="ko-KR" altLang="en-US" sz="1300" dirty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8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 smtClean="0"/>
                <a:t>: 2.9/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 </a:t>
              </a:r>
              <a:r>
                <a:rPr lang="en-US" altLang="ko-KR" sz="1300" dirty="0" smtClean="0"/>
                <a:t>2.0</a:t>
              </a:r>
            </a:p>
            <a:p>
              <a:r>
                <a:rPr lang="en-US" altLang="ko-KR" sz="1300" dirty="0" smtClean="0"/>
                <a:t>“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의 </a:t>
              </a:r>
              <a:r>
                <a:rPr lang="ko-KR" altLang="en-US" sz="1300" dirty="0" err="1" smtClean="0"/>
                <a:t>충성도와</a:t>
              </a:r>
              <a:r>
                <a:rPr lang="ko-KR" altLang="en-US" sz="1300" dirty="0" smtClean="0"/>
                <a:t> 새로운 </a:t>
              </a:r>
              <a:r>
                <a:rPr lang="ko-KR" altLang="en-US" sz="1300" dirty="0" err="1" smtClean="0"/>
                <a:t>마블</a:t>
              </a:r>
              <a:r>
                <a:rPr lang="ko-KR" altLang="en-US" sz="1300" dirty="0" smtClean="0"/>
                <a:t> 게임 </a:t>
              </a:r>
              <a:r>
                <a:rPr lang="ko-KR" altLang="en-US" sz="1300" dirty="0" err="1" smtClean="0"/>
                <a:t>컨텐츠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326669" y="3207914"/>
            <a:ext cx="3747437" cy="1292662"/>
            <a:chOff x="8234741" y="1460572"/>
            <a:chExt cx="3747437" cy="1292662"/>
          </a:xfrm>
        </p:grpSpPr>
        <p:pic>
          <p:nvPicPr>
            <p:cNvPr id="5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0" name="TextBox 59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피망포커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카지노 </a:t>
              </a:r>
              <a:r>
                <a:rPr lang="ko-KR" altLang="en-US" sz="1300" dirty="0" err="1" smtClean="0"/>
                <a:t>로얄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2013.08.28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카지노</a:t>
              </a:r>
              <a:endParaRPr lang="ko-KR" altLang="en-US" sz="1300" dirty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25</a:t>
              </a:r>
              <a:r>
                <a:rPr lang="ko-KR" altLang="en-US" sz="1300" dirty="0" smtClean="0"/>
                <a:t>위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 </a:t>
              </a:r>
              <a:r>
                <a:rPr lang="en-US" altLang="ko-KR" sz="1300" dirty="0" smtClean="0"/>
                <a:t>4.3/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평점</a:t>
              </a:r>
              <a:r>
                <a:rPr lang="en-US" altLang="ko-KR" sz="1300" dirty="0" smtClean="0"/>
                <a:t>: X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도박류</a:t>
              </a:r>
              <a:r>
                <a:rPr lang="ko-KR" altLang="en-US" sz="1300" dirty="0" smtClean="0"/>
                <a:t> 게임의 꾸준한 강자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6" name="그룹 55"/>
          <p:cNvGrpSpPr/>
          <p:nvPr/>
        </p:nvGrpSpPr>
        <p:grpSpPr>
          <a:xfrm>
            <a:off x="8252328" y="5263949"/>
            <a:ext cx="3641234" cy="1292662"/>
            <a:chOff x="432873" y="1515818"/>
            <a:chExt cx="3641234" cy="1292662"/>
          </a:xfrm>
        </p:grpSpPr>
        <p:pic>
          <p:nvPicPr>
            <p:cNvPr id="57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8" name="TextBox 57"/>
            <p:cNvSpPr txBox="1"/>
            <p:nvPr/>
          </p:nvSpPr>
          <p:spPr>
            <a:xfrm>
              <a:off x="1112807" y="1515818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20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서머너즈워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2014.04.18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스토어 매출 순위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 </a:t>
              </a:r>
              <a:r>
                <a:rPr lang="en-US" altLang="ko-KR" sz="1300" dirty="0" smtClean="0"/>
                <a:t>14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4.3/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3.6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소과금으로도</a:t>
              </a:r>
              <a:r>
                <a:rPr lang="ko-KR" altLang="en-US" sz="1300" dirty="0" smtClean="0"/>
                <a:t> 충분한 플레이 가능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46" name="직선 연결선 45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직사각형 37"/>
          <p:cNvSpPr/>
          <p:nvPr/>
        </p:nvSpPr>
        <p:spPr>
          <a:xfrm>
            <a:off x="8146750" y="1277555"/>
            <a:ext cx="3835428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221091" y="3069610"/>
            <a:ext cx="3609037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74106" y="5298636"/>
            <a:ext cx="4034724" cy="150015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7469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391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4106" y="291525"/>
            <a:ext cx="8996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매출별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39" name="그룹 38"/>
          <p:cNvGrpSpPr/>
          <p:nvPr/>
        </p:nvGrpSpPr>
        <p:grpSpPr>
          <a:xfrm>
            <a:off x="328044" y="1460572"/>
            <a:ext cx="3746063" cy="1092607"/>
            <a:chOff x="328044" y="1460572"/>
            <a:chExt cx="3746063" cy="1092607"/>
          </a:xfrm>
        </p:grpSpPr>
        <p:pic>
          <p:nvPicPr>
            <p:cNvPr id="98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9" name="TextBox 98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1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리니지</a:t>
              </a:r>
              <a:r>
                <a:rPr lang="en-US" altLang="ko-KR" sz="1300" dirty="0" smtClean="0"/>
                <a:t>M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2017.07.05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en-US" altLang="ko-KR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3.5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과금을</a:t>
              </a:r>
              <a:r>
                <a:rPr lang="ko-KR" altLang="en-US" sz="1300" dirty="0" smtClean="0"/>
                <a:t> 한만큼 벌 수 있다는 믿음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40" name="그룹 39"/>
          <p:cNvGrpSpPr/>
          <p:nvPr/>
        </p:nvGrpSpPr>
        <p:grpSpPr>
          <a:xfrm>
            <a:off x="8334418" y="1460572"/>
            <a:ext cx="3737404" cy="1292662"/>
            <a:chOff x="8334418" y="1460572"/>
            <a:chExt cx="3737404" cy="1292662"/>
          </a:xfrm>
        </p:grpSpPr>
        <p:pic>
          <p:nvPicPr>
            <p:cNvPr id="96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7" name="TextBox 96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세븐나이츠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for </a:t>
              </a:r>
              <a:r>
                <a:rPr lang="en-US" altLang="ko-KR" sz="1300" dirty="0" err="1"/>
                <a:t>kakao</a:t>
              </a:r>
              <a:endParaRPr lang="ko-KR" altLang="en-US" sz="1300" dirty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201.03.07</a:t>
              </a:r>
              <a:endParaRPr lang="en-US" altLang="ko-KR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/>
                <a:t>: 6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4.1/ 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/>
                <a:t>: 2</a:t>
              </a:r>
              <a:r>
                <a:rPr lang="en-US" altLang="ko-KR" sz="1300" dirty="0" smtClean="0"/>
                <a:t>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오래된 </a:t>
              </a:r>
              <a:r>
                <a:rPr lang="ko-KR" altLang="en-US" sz="1300" dirty="0" err="1" smtClean="0"/>
                <a:t>수집형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RPG=</a:t>
              </a:r>
              <a:r>
                <a:rPr lang="ko-KR" altLang="en-US" sz="1300" dirty="0" smtClean="0"/>
                <a:t>고정된 </a:t>
              </a:r>
              <a:r>
                <a:rPr lang="ko-KR" altLang="en-US" sz="1300" dirty="0" err="1" smtClean="0"/>
                <a:t>소비풀</a:t>
              </a:r>
              <a:r>
                <a:rPr lang="en-US" altLang="ko-KR" sz="1300" dirty="0" smtClean="0"/>
                <a:t>.”</a:t>
              </a:r>
              <a:endParaRPr lang="en-US" altLang="ko-KR" sz="1300" dirty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94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5" name="TextBox 94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리니지</a:t>
              </a:r>
              <a:r>
                <a:rPr lang="en-US" altLang="ko-KR" sz="1300" dirty="0"/>
                <a:t>2 </a:t>
              </a:r>
              <a:r>
                <a:rPr lang="ko-KR" altLang="en-US" sz="1300" dirty="0" err="1" smtClean="0"/>
                <a:t>레볼루션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 smtClean="0"/>
                <a:t>: 2016.12.13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r>
                <a:rPr lang="ko-KR" altLang="en-US" sz="1300" dirty="0" smtClean="0"/>
                <a:t> 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 smtClean="0"/>
                <a:t>: 2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 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3.8/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3.9</a:t>
              </a:r>
            </a:p>
            <a:p>
              <a:r>
                <a:rPr lang="en-US" altLang="ko-KR" sz="1300" dirty="0" smtClean="0"/>
                <a:t>“1</a:t>
              </a:r>
              <a:r>
                <a:rPr lang="ko-KR" altLang="en-US" sz="1300" dirty="0" smtClean="0"/>
                <a:t>위와의 차이는 게임 그래픽 뿐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351086" y="5181310"/>
            <a:ext cx="3723022" cy="1292662"/>
            <a:chOff x="351086" y="3973612"/>
            <a:chExt cx="3723022" cy="1292662"/>
          </a:xfrm>
        </p:grpSpPr>
        <p:pic>
          <p:nvPicPr>
            <p:cNvPr id="92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3" name="TextBox 92"/>
            <p:cNvSpPr txBox="1"/>
            <p:nvPr/>
          </p:nvSpPr>
          <p:spPr>
            <a:xfrm>
              <a:off x="1112806" y="3973612"/>
              <a:ext cx="2961302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오버히트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2017.11.25</a:t>
              </a:r>
              <a:endParaRPr lang="ko-KR" altLang="en-US" sz="1300" dirty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스토어 매출 순위</a:t>
              </a:r>
              <a:r>
                <a:rPr lang="en-US" altLang="ko-KR" sz="1300" dirty="0" smtClean="0"/>
                <a:t>: 4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en-US" altLang="ko-KR" sz="1300" dirty="0" smtClean="0"/>
                <a:t> </a:t>
              </a:r>
              <a:r>
                <a:rPr lang="ko-KR" altLang="en-US" sz="1300" dirty="0" smtClean="0"/>
                <a:t>평점</a:t>
              </a:r>
              <a:r>
                <a:rPr lang="en-US" altLang="ko-KR" sz="1300" dirty="0" smtClean="0"/>
                <a:t>: 4.4/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마케팅과 </a:t>
              </a:r>
              <a:r>
                <a:rPr lang="ko-KR" altLang="en-US" sz="1300" dirty="0" err="1" smtClean="0"/>
                <a:t>과금</a:t>
              </a:r>
              <a:r>
                <a:rPr lang="ko-KR" altLang="en-US" sz="1300" dirty="0" smtClean="0"/>
                <a:t> 자극의 화려한 </a:t>
              </a:r>
              <a:r>
                <a:rPr lang="ko-KR" altLang="en-US" sz="1300" dirty="0" err="1" smtClean="0"/>
                <a:t>넥슨화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4150735" y="959482"/>
            <a:ext cx="3966722" cy="5595755"/>
            <a:chOff x="4692753" y="959482"/>
            <a:chExt cx="3966722" cy="5595755"/>
          </a:xfrm>
        </p:grpSpPr>
        <p:grpSp>
          <p:nvGrpSpPr>
            <p:cNvPr id="80" name="그룹 79"/>
            <p:cNvGrpSpPr/>
            <p:nvPr/>
          </p:nvGrpSpPr>
          <p:grpSpPr>
            <a:xfrm>
              <a:off x="4692753" y="959482"/>
              <a:ext cx="3966722" cy="1292662"/>
              <a:chOff x="401535" y="1460572"/>
              <a:chExt cx="3966722" cy="1292662"/>
            </a:xfrm>
          </p:grpSpPr>
          <p:pic>
            <p:nvPicPr>
              <p:cNvPr id="90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1" name="TextBox 90"/>
              <p:cNvSpPr txBox="1"/>
              <p:nvPr/>
            </p:nvSpPr>
            <p:spPr>
              <a:xfrm>
                <a:off x="1112807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4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 err="1" smtClean="0"/>
                  <a:t>듀랑고</a:t>
                </a:r>
                <a:r>
                  <a:rPr lang="en-US" altLang="ko-KR" sz="1300" dirty="0" smtClean="0"/>
                  <a:t/>
                </a:r>
                <a:br>
                  <a:rPr lang="en-US" altLang="ko-KR" sz="1300" dirty="0" smtClean="0"/>
                </a:br>
                <a:r>
                  <a:rPr lang="ko-KR" altLang="en-US" sz="1300" dirty="0"/>
                  <a:t>출시일</a:t>
                </a:r>
                <a:r>
                  <a:rPr lang="en-US" altLang="ko-KR" sz="1300" dirty="0"/>
                  <a:t>: 2018.01.24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앱</a:t>
                </a:r>
                <a:r>
                  <a:rPr lang="ko-KR" altLang="en-US" sz="1300" dirty="0"/>
                  <a:t> 스토어 매출 순위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7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 smtClean="0"/>
                  <a:t>: 2.4/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 smtClean="0"/>
                  <a:t>:</a:t>
                </a:r>
                <a:r>
                  <a:rPr lang="en-US" altLang="ko-KR" sz="1300" dirty="0"/>
                  <a:t> </a:t>
                </a:r>
                <a:r>
                  <a:rPr lang="en-US" altLang="ko-KR" sz="1300" dirty="0" smtClean="0"/>
                  <a:t>1.8</a:t>
                </a:r>
                <a:endParaRPr lang="en-US" altLang="ko-KR" sz="1300" dirty="0"/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서버 불안하니까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err="1" smtClean="0"/>
                  <a:t>과금해서</a:t>
                </a:r>
                <a:r>
                  <a:rPr lang="ko-KR" altLang="en-US" sz="1300" dirty="0" smtClean="0"/>
                  <a:t> 미리 성장</a:t>
                </a:r>
                <a:r>
                  <a:rPr lang="en-US" altLang="ko-KR" sz="1300" dirty="0" smtClean="0"/>
                  <a:t>"</a:t>
                </a:r>
                <a:endParaRPr lang="ko-KR" altLang="ko-KR" sz="1300" dirty="0"/>
              </a:p>
            </p:txBody>
          </p:sp>
        </p:grpSp>
        <p:grpSp>
          <p:nvGrpSpPr>
            <p:cNvPr id="81" name="그룹 80"/>
            <p:cNvGrpSpPr/>
            <p:nvPr/>
          </p:nvGrpSpPr>
          <p:grpSpPr>
            <a:xfrm>
              <a:off x="4692753" y="2392117"/>
              <a:ext cx="3966722" cy="1292662"/>
              <a:chOff x="265761" y="1460572"/>
              <a:chExt cx="3966722" cy="1292662"/>
            </a:xfrm>
          </p:grpSpPr>
          <p:pic>
            <p:nvPicPr>
              <p:cNvPr id="88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9" name="TextBox 88"/>
              <p:cNvSpPr txBox="1"/>
              <p:nvPr/>
            </p:nvSpPr>
            <p:spPr>
              <a:xfrm>
                <a:off x="977033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5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/>
                  <a:t>테라</a:t>
                </a:r>
                <a:r>
                  <a:rPr lang="en-US" altLang="ko-KR" sz="1300" dirty="0" smtClean="0"/>
                  <a:t>M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2017.11.26 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스토어 매출 순위</a:t>
                </a:r>
                <a:r>
                  <a:rPr lang="en-US" altLang="ko-KR" sz="1300" dirty="0" smtClean="0"/>
                  <a:t>: 12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4.2/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4.2</a:t>
                </a:r>
                <a:endParaRPr lang="en-US" altLang="ko-KR" sz="1300" dirty="0"/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테라</a:t>
                </a:r>
                <a:r>
                  <a:rPr lang="en-US" altLang="ko-KR" sz="1300" dirty="0" err="1" smtClean="0"/>
                  <a:t>ip</a:t>
                </a:r>
                <a:r>
                  <a:rPr lang="ko-KR" altLang="en-US" sz="1300" dirty="0" smtClean="0"/>
                  <a:t>의 인지도와 충성도</a:t>
                </a:r>
                <a:r>
                  <a:rPr lang="en-US" altLang="ko-KR" sz="1300" dirty="0" smtClean="0"/>
                  <a:t>”</a:t>
                </a:r>
                <a:endParaRPr lang="ko-KR" altLang="ko-KR" sz="1300" dirty="0"/>
              </a:p>
            </p:txBody>
          </p:sp>
        </p:grpSp>
        <p:grpSp>
          <p:nvGrpSpPr>
            <p:cNvPr id="82" name="그룹 81"/>
            <p:cNvGrpSpPr/>
            <p:nvPr/>
          </p:nvGrpSpPr>
          <p:grpSpPr>
            <a:xfrm>
              <a:off x="4692753" y="3815032"/>
              <a:ext cx="3672572" cy="1292662"/>
              <a:chOff x="265761" y="1421103"/>
              <a:chExt cx="3672572" cy="1292662"/>
            </a:xfrm>
          </p:grpSpPr>
          <p:pic>
            <p:nvPicPr>
              <p:cNvPr id="86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7" name="TextBox 86"/>
              <p:cNvSpPr txBox="1"/>
              <p:nvPr/>
            </p:nvSpPr>
            <p:spPr>
              <a:xfrm>
                <a:off x="977033" y="1421103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6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모두의 </a:t>
                </a:r>
                <a:r>
                  <a:rPr lang="ko-KR" altLang="en-US" sz="1300" dirty="0" err="1"/>
                  <a:t>마블</a:t>
                </a:r>
                <a:r>
                  <a:rPr lang="ko-KR" altLang="en-US" sz="1300" dirty="0"/>
                  <a:t> </a:t>
                </a:r>
                <a:r>
                  <a:rPr lang="en-US" altLang="ko-KR" sz="1300" dirty="0"/>
                  <a:t>for </a:t>
                </a:r>
                <a:r>
                  <a:rPr lang="en-US" altLang="ko-KR" sz="1300" dirty="0" err="1"/>
                  <a:t>kakao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 smtClean="0"/>
                  <a:t>: 2013.06.12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smtClean="0"/>
                  <a:t>보드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앱</a:t>
                </a:r>
                <a:r>
                  <a:rPr lang="ko-KR" altLang="en-US" sz="1300" dirty="0"/>
                  <a:t> 스토어 매출 순위</a:t>
                </a:r>
                <a:r>
                  <a:rPr lang="en-US" altLang="ko-KR" sz="1300" dirty="0"/>
                  <a:t>: 5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/>
                  <a:t>:</a:t>
                </a:r>
                <a:r>
                  <a:rPr lang="ko-KR" altLang="en-US" sz="1300" dirty="0" smtClean="0"/>
                  <a:t> </a:t>
                </a:r>
                <a:r>
                  <a:rPr lang="en-US" altLang="ko-KR" sz="1300" dirty="0" smtClean="0"/>
                  <a:t>4.0/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2.1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err="1" smtClean="0"/>
                  <a:t>소셜</a:t>
                </a:r>
                <a:r>
                  <a:rPr lang="ko-KR" altLang="en-US" sz="1300" dirty="0" smtClean="0"/>
                  <a:t> 보드 게임의 특징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smtClean="0"/>
                  <a:t>경쟁심 자극</a:t>
                </a:r>
                <a:r>
                  <a:rPr lang="en-US" altLang="ko-KR" sz="1300" dirty="0" smtClean="0"/>
                  <a:t>”</a:t>
                </a:r>
              </a:p>
            </p:txBody>
          </p:sp>
        </p:grpSp>
        <p:grpSp>
          <p:nvGrpSpPr>
            <p:cNvPr id="83" name="그룹 82"/>
            <p:cNvGrpSpPr/>
            <p:nvPr/>
          </p:nvGrpSpPr>
          <p:grpSpPr>
            <a:xfrm>
              <a:off x="4692753" y="5262575"/>
              <a:ext cx="3890530" cy="1292662"/>
              <a:chOff x="265761" y="1421103"/>
              <a:chExt cx="3890530" cy="1292662"/>
            </a:xfrm>
          </p:grpSpPr>
          <p:pic>
            <p:nvPicPr>
              <p:cNvPr id="84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85" name="TextBox 84"/>
              <p:cNvSpPr txBox="1"/>
              <p:nvPr/>
            </p:nvSpPr>
            <p:spPr>
              <a:xfrm>
                <a:off x="977033" y="1421103"/>
                <a:ext cx="3179258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7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 err="1" smtClean="0"/>
                  <a:t>페이트</a:t>
                </a:r>
                <a:r>
                  <a:rPr lang="en-US" altLang="ko-KR" sz="1300" dirty="0" smtClean="0"/>
                  <a:t>/</a:t>
                </a:r>
                <a:r>
                  <a:rPr lang="ko-KR" altLang="en-US" sz="1300" dirty="0" err="1" smtClean="0"/>
                  <a:t>그랜드</a:t>
                </a:r>
                <a:r>
                  <a:rPr lang="ko-KR" altLang="en-US" sz="1300" dirty="0" smtClean="0"/>
                  <a:t> 오더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2017.11.20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앱</a:t>
                </a:r>
                <a:r>
                  <a:rPr lang="ko-KR" altLang="en-US" sz="1300" dirty="0"/>
                  <a:t> 스토어 매출 순위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13</a:t>
                </a:r>
                <a:r>
                  <a:rPr lang="ko-KR" altLang="en-US" sz="1300" dirty="0" smtClean="0"/>
                  <a:t>위</a:t>
                </a:r>
                <a:endParaRPr lang="en-US" altLang="ko-KR" sz="1300" dirty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평점</a:t>
                </a:r>
                <a:r>
                  <a:rPr lang="en-US" altLang="ko-KR" sz="1300" dirty="0"/>
                  <a:t>: 4.4</a:t>
                </a:r>
                <a:r>
                  <a:rPr lang="en-US" altLang="ko-KR" sz="1300" dirty="0" smtClean="0"/>
                  <a:t>/</a:t>
                </a:r>
                <a:r>
                  <a:rPr lang="ko-KR" altLang="en-US" sz="1300" dirty="0" err="1"/>
                  <a:t>앱</a:t>
                </a:r>
                <a:r>
                  <a:rPr lang="ko-KR" altLang="en-US" sz="1300" dirty="0"/>
                  <a:t> 스토어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4.6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원작 </a:t>
                </a:r>
                <a:r>
                  <a:rPr lang="en-US" altLang="ko-KR" sz="1300" dirty="0" smtClean="0"/>
                  <a:t>IP</a:t>
                </a:r>
                <a:r>
                  <a:rPr lang="ko-KR" altLang="en-US" sz="1300" dirty="0" smtClean="0"/>
                  <a:t>의 </a:t>
                </a:r>
                <a:r>
                  <a:rPr lang="ko-KR" altLang="en-US" sz="1300" dirty="0" err="1" smtClean="0"/>
                  <a:t>충성도를</a:t>
                </a:r>
                <a:r>
                  <a:rPr lang="ko-KR" altLang="en-US" sz="1300" dirty="0" smtClean="0"/>
                  <a:t> 넘어선 신앙심</a:t>
                </a:r>
                <a:r>
                  <a:rPr lang="en-US" altLang="ko-KR" sz="1300" dirty="0" smtClean="0"/>
                  <a:t>”</a:t>
                </a:r>
                <a:endParaRPr lang="en-US" altLang="ko-KR" sz="1300" dirty="0"/>
              </a:p>
            </p:txBody>
          </p:sp>
        </p:grpSp>
      </p:grpSp>
      <p:grpSp>
        <p:nvGrpSpPr>
          <p:cNvPr id="44" name="그룹 43"/>
          <p:cNvGrpSpPr/>
          <p:nvPr/>
        </p:nvGrpSpPr>
        <p:grpSpPr>
          <a:xfrm>
            <a:off x="8334418" y="3327043"/>
            <a:ext cx="3737404" cy="1292662"/>
            <a:chOff x="8334418" y="1460572"/>
            <a:chExt cx="3737404" cy="1292662"/>
          </a:xfrm>
        </p:grpSpPr>
        <p:pic>
          <p:nvPicPr>
            <p:cNvPr id="7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9" name="TextBox 78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리니지</a:t>
              </a:r>
              <a:r>
                <a:rPr lang="en-US" altLang="ko-KR" sz="1300" dirty="0"/>
                <a:t>M(12</a:t>
              </a:r>
              <a:r>
                <a:rPr lang="en-US" altLang="ko-KR" sz="1300" dirty="0" smtClean="0"/>
                <a:t>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2017.06.19 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1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X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앱스토어에</a:t>
              </a:r>
              <a:r>
                <a:rPr lang="ko-KR" altLang="en-US" sz="1300" dirty="0" smtClean="0"/>
                <a:t> 올라온 것은 </a:t>
              </a:r>
              <a:r>
                <a:rPr lang="en-US" altLang="ko-KR" sz="1300" dirty="0" smtClean="0"/>
                <a:t>12</a:t>
              </a:r>
              <a:r>
                <a:rPr lang="ko-KR" altLang="en-US" sz="1300" dirty="0" smtClean="0"/>
                <a:t>세 버전 뿐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45" name="그룹 44"/>
          <p:cNvGrpSpPr/>
          <p:nvPr/>
        </p:nvGrpSpPr>
        <p:grpSpPr>
          <a:xfrm>
            <a:off x="8334418" y="4908312"/>
            <a:ext cx="3737404" cy="1292662"/>
            <a:chOff x="8281632" y="1142360"/>
            <a:chExt cx="3737404" cy="1292662"/>
          </a:xfrm>
        </p:grpSpPr>
        <p:pic>
          <p:nvPicPr>
            <p:cNvPr id="46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81632" y="121988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7" name="TextBox 76"/>
            <p:cNvSpPr txBox="1"/>
            <p:nvPr/>
          </p:nvSpPr>
          <p:spPr>
            <a:xfrm>
              <a:off x="9020878" y="1142360"/>
              <a:ext cx="29981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10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 err="1" smtClean="0"/>
                <a:t>액스</a:t>
              </a:r>
              <a:r>
                <a:rPr lang="en-US" altLang="ko-KR" sz="1300" dirty="0" smtClean="0"/>
                <a:t>(</a:t>
              </a:r>
              <a:r>
                <a:rPr lang="en-US" altLang="ko-KR" sz="1300" dirty="0" err="1" smtClean="0"/>
                <a:t>AxE</a:t>
              </a:r>
              <a:r>
                <a:rPr lang="en-US" altLang="ko-KR" sz="1300" dirty="0" smtClean="0"/>
                <a:t>)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2017.09.11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 매출 순위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</a:t>
              </a:r>
              <a:r>
                <a:rPr lang="ko-KR" altLang="en-US" sz="1300" dirty="0" smtClean="0"/>
                <a:t>위</a:t>
              </a:r>
              <a:endParaRPr lang="en-US" altLang="ko-KR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 </a:t>
              </a:r>
              <a:r>
                <a:rPr lang="en-US" altLang="ko-KR" sz="1300" dirty="0" smtClean="0"/>
                <a:t>: 4.2/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평점 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3</a:t>
              </a:r>
              <a:r>
                <a:rPr lang="en-US" altLang="ko-KR" sz="1300" dirty="0" smtClean="0"/>
                <a:t>.8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하락세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하지만 </a:t>
              </a:r>
              <a:r>
                <a:rPr lang="ko-KR" altLang="en-US" sz="1300" dirty="0" err="1" smtClean="0"/>
                <a:t>넥슨</a:t>
              </a:r>
              <a:r>
                <a:rPr lang="ko-KR" altLang="en-US" sz="1300" dirty="0" smtClean="0"/>
                <a:t> 운영의 힘</a:t>
              </a:r>
              <a:r>
                <a:rPr lang="en-US" altLang="ko-KR" sz="1300" dirty="0" smtClean="0"/>
                <a:t>”</a:t>
              </a:r>
              <a:endParaRPr lang="ko-KR" altLang="en-US" sz="1300" dirty="0" smtClean="0"/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50" name="직선 연결선 49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연결선 50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연결선 51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직사각형 46"/>
          <p:cNvSpPr/>
          <p:nvPr/>
        </p:nvSpPr>
        <p:spPr>
          <a:xfrm>
            <a:off x="251656" y="5119480"/>
            <a:ext cx="3822452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8246853" y="3324290"/>
            <a:ext cx="382496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/>
          <p:cNvSpPr/>
          <p:nvPr/>
        </p:nvSpPr>
        <p:spPr>
          <a:xfrm>
            <a:off x="251656" y="3176880"/>
            <a:ext cx="356121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/>
          <p:cNvSpPr/>
          <p:nvPr/>
        </p:nvSpPr>
        <p:spPr>
          <a:xfrm>
            <a:off x="4074106" y="894061"/>
            <a:ext cx="3862196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0095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391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4106" y="291525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주간 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무료 </a:t>
            </a:r>
            <a:r>
              <a:rPr lang="ko-KR" altLang="en-US" sz="1600" dirty="0" err="1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ko-KR" altLang="en-US" sz="1600" dirty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시장 정리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18" name="직선 연결선 17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9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6289842"/>
              </p:ext>
            </p:extLst>
          </p:nvPr>
        </p:nvGraphicFramePr>
        <p:xfrm>
          <a:off x="275246" y="1797130"/>
          <a:ext cx="5759473" cy="3156338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30"/>
                <a:gridCol w="2150092"/>
                <a:gridCol w="2313351"/>
              </a:tblGrid>
              <a:tr h="49070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인기별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매출별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</a:tr>
              <a:tr h="50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랭크 된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Most</a:t>
                      </a:r>
                      <a:r>
                        <a:rPr lang="ko-KR" altLang="en-US" sz="1300" baseline="0" dirty="0" smtClean="0"/>
                        <a:t> 장르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9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12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68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장르별 수</a:t>
                      </a:r>
                      <a:endParaRPr lang="en-US" altLang="ko-KR" sz="1300" dirty="0" smtClean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9 </a:t>
                      </a:r>
                      <a:r>
                        <a:rPr lang="ko-KR" altLang="en-US" sz="1300" dirty="0" smtClean="0"/>
                        <a:t>퍼즐</a:t>
                      </a:r>
                      <a:r>
                        <a:rPr lang="en-US" altLang="ko-KR" sz="1300" dirty="0" smtClean="0"/>
                        <a:t>3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아케이드 </a:t>
                      </a:r>
                      <a:r>
                        <a:rPr lang="en-US" altLang="ko-KR" sz="1300" dirty="0" smtClean="0"/>
                        <a:t>3 </a:t>
                      </a:r>
                      <a:r>
                        <a:rPr lang="ko-KR" altLang="en-US" sz="1300" dirty="0" smtClean="0"/>
                        <a:t>기타 </a:t>
                      </a:r>
                      <a:r>
                        <a:rPr lang="en-US" altLang="ko-KR" sz="1300" dirty="0" smtClean="0"/>
                        <a:t>3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ko-KR" altLang="en-US" sz="1300" baseline="0" dirty="0" err="1" smtClean="0"/>
                        <a:t>플레잉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12 </a:t>
                      </a:r>
                      <a:r>
                        <a:rPr lang="ko-KR" altLang="en-US" sz="1300" baseline="0" dirty="0" smtClean="0"/>
                        <a:t>액션 </a:t>
                      </a:r>
                      <a:r>
                        <a:rPr lang="en-US" altLang="ko-KR" sz="1300" baseline="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보드 </a:t>
                      </a:r>
                      <a:r>
                        <a:rPr lang="en-US" altLang="ko-KR" sz="1300" baseline="0" dirty="0" smtClean="0"/>
                        <a:t>3 </a:t>
                      </a:r>
                      <a:r>
                        <a:rPr lang="ko-KR" altLang="en-US" sz="1300" baseline="0" dirty="0" smtClean="0"/>
                        <a:t>전략 </a:t>
                      </a:r>
                      <a:r>
                        <a:rPr lang="en-US" altLang="ko-KR" sz="1300" baseline="0" dirty="0" smtClean="0"/>
                        <a:t>3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52111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랭크된</a:t>
                      </a:r>
                      <a:r>
                        <a:rPr lang="ko-KR" altLang="en-US" sz="1300" dirty="0" smtClean="0"/>
                        <a:t> 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신작 수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15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94530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퍼블리싱</a:t>
                      </a:r>
                      <a:r>
                        <a:rPr lang="ko-KR" altLang="en-US" sz="1300" dirty="0" smtClean="0"/>
                        <a:t> 게임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(3N+</a:t>
                      </a:r>
                      <a:r>
                        <a:rPr lang="ko-KR" altLang="en-US" sz="1300" dirty="0" smtClean="0"/>
                        <a:t>카카오</a:t>
                      </a:r>
                      <a:r>
                        <a:rPr lang="en-US" altLang="ko-KR" sz="1300" dirty="0" smtClean="0"/>
                        <a:t>)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5</a:t>
                      </a:r>
                      <a:r>
                        <a:rPr lang="ko-KR" altLang="en-US" sz="1300" dirty="0" smtClean="0"/>
                        <a:t>개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넥슨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1/</a:t>
                      </a:r>
                      <a:r>
                        <a:rPr lang="en-US" altLang="ko-KR" sz="1300" baseline="0" dirty="0" smtClean="0"/>
                        <a:t> </a:t>
                      </a:r>
                      <a:r>
                        <a:rPr lang="ko-KR" altLang="en-US" sz="1300" baseline="0" dirty="0" smtClean="0"/>
                        <a:t>카카오 </a:t>
                      </a:r>
                      <a:r>
                        <a:rPr lang="en-US" altLang="ko-KR" sz="1300" baseline="0" dirty="0" smtClean="0"/>
                        <a:t>4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14</a:t>
                      </a:r>
                      <a:r>
                        <a:rPr lang="ko-KR" altLang="en-US" sz="1300" dirty="0" smtClean="0"/>
                        <a:t>개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err="1" smtClean="0"/>
                        <a:t>넥슨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4/</a:t>
                      </a:r>
                      <a:r>
                        <a:rPr lang="en-US" altLang="ko-KR" sz="1300" baseline="0" dirty="0" smtClean="0"/>
                        <a:t> NC 2/ </a:t>
                      </a:r>
                      <a:r>
                        <a:rPr lang="ko-KR" altLang="en-US" sz="1300" baseline="0" dirty="0" err="1" smtClean="0"/>
                        <a:t>넷마블</a:t>
                      </a:r>
                      <a:r>
                        <a:rPr lang="ko-KR" altLang="en-US" sz="1300" baseline="0" dirty="0" smtClean="0"/>
                        <a:t> </a:t>
                      </a:r>
                      <a:r>
                        <a:rPr lang="en-US" altLang="ko-KR" sz="1300" baseline="0" dirty="0" smtClean="0"/>
                        <a:t>5</a:t>
                      </a:r>
                    </a:p>
                    <a:p>
                      <a:pPr algn="ctr" latinLnBrk="1"/>
                      <a:r>
                        <a:rPr lang="ko-KR" altLang="en-US" sz="1300" baseline="0" dirty="0" smtClean="0"/>
                        <a:t>카카오 </a:t>
                      </a:r>
                      <a:r>
                        <a:rPr lang="en-US" altLang="ko-KR" sz="1300" baseline="0" dirty="0" smtClean="0"/>
                        <a:t>3</a:t>
                      </a:r>
                    </a:p>
                    <a:p>
                      <a:pPr algn="ctr" latinLnBrk="1"/>
                      <a:r>
                        <a:rPr lang="en-US" altLang="ko-KR" sz="1300" dirty="0" smtClean="0"/>
                        <a:t>*TOP10 </a:t>
                      </a:r>
                      <a:r>
                        <a:rPr lang="ko-KR" altLang="en-US" sz="1300" dirty="0" smtClean="0"/>
                        <a:t>모두 </a:t>
                      </a:r>
                      <a:r>
                        <a:rPr lang="ko-KR" altLang="en-US" sz="1300" dirty="0" err="1" smtClean="0"/>
                        <a:t>퍼블리싱</a:t>
                      </a:r>
                      <a:r>
                        <a:rPr lang="ko-KR" altLang="en-US" sz="1300" dirty="0" smtClean="0"/>
                        <a:t> 게임</a:t>
                      </a:r>
                      <a:endParaRPr lang="en-US" altLang="ko-KR" sz="1300" dirty="0" smtClean="0"/>
                    </a:p>
                  </a:txBody>
                  <a:tcPr marL="98936" marR="98936" marT="49468" marB="49468"/>
                </a:tc>
              </a:tr>
            </a:tbl>
          </a:graphicData>
        </a:graphic>
      </p:graphicFrame>
      <p:sp>
        <p:nvSpPr>
          <p:cNvPr id="22" name="TextBox 21"/>
          <p:cNvSpPr txBox="1"/>
          <p:nvPr/>
        </p:nvSpPr>
        <p:spPr>
          <a:xfrm>
            <a:off x="6130453" y="877193"/>
            <a:ext cx="5766822" cy="2585323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"/>
              </a:rPr>
              <a:t>인기 순위는 양분 상태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신작 게임 </a:t>
            </a:r>
            <a:r>
              <a:rPr lang="en-US" altLang="ko-KR" dirty="0" smtClean="0">
                <a:ea typeface="나눔스퀘어"/>
              </a:rPr>
              <a:t>or </a:t>
            </a:r>
            <a:r>
              <a:rPr lang="ko-KR" altLang="en-US" dirty="0" err="1" smtClean="0">
                <a:ea typeface="나눔스퀘어"/>
              </a:rPr>
              <a:t>과금</a:t>
            </a:r>
            <a:r>
              <a:rPr lang="ko-KR" altLang="en-US" dirty="0" smtClean="0">
                <a:ea typeface="나눔스퀘어"/>
              </a:rPr>
              <a:t> 압박 적은 게임</a:t>
            </a:r>
            <a:endParaRPr lang="en-US" altLang="ko-KR" dirty="0" smtClean="0">
              <a:ea typeface="나눔스퀘어"/>
            </a:endParaRPr>
          </a:p>
          <a:p>
            <a:endParaRPr lang="en-US" altLang="ko-KR" dirty="0" smtClean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인기 순위의 특이점</a:t>
            </a:r>
            <a:r>
              <a:rPr lang="en-US" altLang="ko-KR" dirty="0" smtClean="0">
                <a:ea typeface="나눔스퀘어"/>
              </a:rPr>
              <a:t>- 4</a:t>
            </a:r>
            <a:r>
              <a:rPr lang="ko-KR" altLang="en-US" dirty="0" smtClean="0">
                <a:ea typeface="나눔스퀘어"/>
              </a:rPr>
              <a:t>위의 </a:t>
            </a:r>
            <a:r>
              <a:rPr lang="en-US" altLang="ko-KR" dirty="0" smtClean="0">
                <a:ea typeface="나눔스퀘어"/>
              </a:rPr>
              <a:t>Free Fire-BG, </a:t>
            </a:r>
            <a:r>
              <a:rPr lang="ko-KR" altLang="en-US" dirty="0" smtClean="0">
                <a:ea typeface="나눔스퀘어"/>
              </a:rPr>
              <a:t>유일 장르 게임</a:t>
            </a:r>
            <a:endParaRPr lang="en-US" altLang="ko-KR" dirty="0" smtClean="0">
              <a:ea typeface="나눔스퀘어"/>
            </a:endParaRPr>
          </a:p>
          <a:p>
            <a:r>
              <a:rPr lang="en-US" altLang="ko-KR" dirty="0">
                <a:ea typeface="나눔스퀘어"/>
              </a:rPr>
              <a:t>	</a:t>
            </a:r>
            <a:r>
              <a:rPr lang="en-US" altLang="ko-KR" dirty="0" smtClean="0">
                <a:ea typeface="나눔스퀘어"/>
              </a:rPr>
              <a:t>	 13</a:t>
            </a:r>
            <a:r>
              <a:rPr lang="ko-KR" altLang="en-US" dirty="0" smtClean="0">
                <a:ea typeface="나눔스퀘어"/>
              </a:rPr>
              <a:t>위의 연인 </a:t>
            </a:r>
            <a:r>
              <a:rPr lang="ko-KR" altLang="en-US" dirty="0" err="1" smtClean="0">
                <a:ea typeface="나눔스퀘어"/>
              </a:rPr>
              <a:t>모바일</a:t>
            </a:r>
            <a:r>
              <a:rPr lang="en-US" altLang="ko-KR" dirty="0" smtClean="0">
                <a:ea typeface="나눔스퀘어"/>
              </a:rPr>
              <a:t>, </a:t>
            </a:r>
            <a:r>
              <a:rPr lang="ko-KR" altLang="en-US" dirty="0" err="1" smtClean="0">
                <a:ea typeface="나눔스퀘어"/>
              </a:rPr>
              <a:t>콘텐츠의</a:t>
            </a:r>
            <a:r>
              <a:rPr lang="ko-KR" altLang="en-US" dirty="0" smtClean="0">
                <a:ea typeface="나눔스퀘어"/>
              </a:rPr>
              <a:t> 특이성</a:t>
            </a:r>
            <a:endParaRPr lang="en-US" altLang="ko-KR" dirty="0" smtClean="0">
              <a:ea typeface="나눔스퀘어"/>
            </a:endParaRP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인기 순위의 장수 게임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원 터치 간단 게임 </a:t>
            </a:r>
            <a:r>
              <a:rPr lang="en-US" altLang="ko-KR" dirty="0" smtClean="0">
                <a:ea typeface="나눔스퀘어"/>
              </a:rPr>
              <a:t>or</a:t>
            </a: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 err="1" smtClean="0">
                <a:ea typeface="나눔스퀘어"/>
              </a:rPr>
              <a:t>스낵형</a:t>
            </a:r>
            <a:r>
              <a:rPr lang="ko-KR" altLang="en-US" dirty="0" smtClean="0">
                <a:ea typeface="나눔스퀘어"/>
              </a:rPr>
              <a:t> 게임</a:t>
            </a:r>
            <a:endParaRPr lang="en-US" altLang="ko-KR" dirty="0" smtClean="0">
              <a:ea typeface="나눔스퀘어"/>
            </a:endParaRPr>
          </a:p>
          <a:p>
            <a:endParaRPr lang="en-US" altLang="ko-KR" dirty="0" smtClean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신작 게임으로 눈에 들어오는 방법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기존 </a:t>
            </a:r>
            <a:r>
              <a:rPr lang="en-US" altLang="ko-KR" dirty="0" err="1" smtClean="0">
                <a:ea typeface="나눔스퀘어"/>
              </a:rPr>
              <a:t>ip</a:t>
            </a:r>
            <a:r>
              <a:rPr lang="en-US" altLang="ko-KR" dirty="0" smtClean="0">
                <a:ea typeface="나눔스퀘어"/>
              </a:rPr>
              <a:t> </a:t>
            </a:r>
            <a:r>
              <a:rPr lang="ko-KR" altLang="en-US" dirty="0" smtClean="0">
                <a:ea typeface="나눔스퀘어"/>
              </a:rPr>
              <a:t>인지도</a:t>
            </a:r>
            <a:r>
              <a:rPr lang="en-US" altLang="ko-KR" dirty="0" smtClean="0">
                <a:ea typeface="나눔스퀘어"/>
              </a:rPr>
              <a:t>, </a:t>
            </a:r>
            <a:r>
              <a:rPr lang="ko-KR" altLang="en-US" dirty="0" smtClean="0">
                <a:ea typeface="나눔스퀘어"/>
              </a:rPr>
              <a:t>마케팅</a:t>
            </a:r>
            <a:endParaRPr lang="en-US" altLang="ko-KR" dirty="0" smtClean="0">
              <a:ea typeface="나눔스퀘어"/>
            </a:endParaRPr>
          </a:p>
          <a:p>
            <a:endParaRPr lang="en-US" altLang="ko-KR" dirty="0" smtClean="0">
              <a:ea typeface="나눔스퀘어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6130453" y="3591862"/>
            <a:ext cx="5766822" cy="2862322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r>
              <a:rPr lang="ko-KR" altLang="en-US" dirty="0" smtClean="0">
                <a:ea typeface="나눔스퀘어"/>
              </a:rPr>
              <a:t>매출 순위의 게임의 공통 요소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경쟁이 주 </a:t>
            </a:r>
            <a:r>
              <a:rPr lang="ko-KR" altLang="en-US" dirty="0" err="1" smtClean="0">
                <a:ea typeface="나눔스퀘어"/>
              </a:rPr>
              <a:t>콘텐츠로</a:t>
            </a:r>
            <a:r>
              <a:rPr lang="ko-KR" altLang="en-US" dirty="0" smtClean="0">
                <a:ea typeface="나눔스퀘어"/>
              </a:rPr>
              <a:t> 존재</a:t>
            </a:r>
            <a:endParaRPr lang="en-US" altLang="ko-KR" dirty="0" smtClean="0">
              <a:ea typeface="나눔스퀘어"/>
            </a:endParaRP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err="1" smtClean="0">
                <a:ea typeface="나눔스퀘어"/>
              </a:rPr>
              <a:t>과금의</a:t>
            </a:r>
            <a:r>
              <a:rPr lang="ko-KR" altLang="en-US" dirty="0" smtClean="0">
                <a:ea typeface="나눔스퀘어"/>
              </a:rPr>
              <a:t> </a:t>
            </a:r>
            <a:r>
              <a:rPr lang="en-US" altLang="ko-KR" dirty="0">
                <a:ea typeface="나눔스퀘어"/>
              </a:rPr>
              <a:t>5</a:t>
            </a:r>
            <a:r>
              <a:rPr lang="ko-KR" altLang="en-US" dirty="0" smtClean="0">
                <a:ea typeface="나눔스퀘어"/>
              </a:rPr>
              <a:t>가지 케이스</a:t>
            </a:r>
            <a:r>
              <a:rPr lang="en-US" altLang="ko-KR" dirty="0" smtClean="0">
                <a:ea typeface="나눔스퀘어"/>
              </a:rPr>
              <a:t>- ‘</a:t>
            </a:r>
            <a:r>
              <a:rPr lang="ko-KR" altLang="en-US" dirty="0" smtClean="0">
                <a:ea typeface="나눔스퀘어"/>
              </a:rPr>
              <a:t>필수 </a:t>
            </a:r>
            <a:r>
              <a:rPr lang="ko-KR" altLang="en-US" dirty="0" err="1" smtClean="0">
                <a:ea typeface="나눔스퀘어"/>
              </a:rPr>
              <a:t>과금</a:t>
            </a:r>
            <a:r>
              <a:rPr lang="ko-KR" altLang="en-US" dirty="0" smtClean="0">
                <a:ea typeface="나눔스퀘어"/>
              </a:rPr>
              <a:t> 요소의 존재</a:t>
            </a:r>
            <a:r>
              <a:rPr lang="en-US" altLang="ko-KR" dirty="0" smtClean="0">
                <a:ea typeface="나눔스퀘어"/>
              </a:rPr>
              <a:t>’</a:t>
            </a:r>
          </a:p>
          <a:p>
            <a:r>
              <a:rPr lang="en-US" altLang="ko-KR" dirty="0" smtClean="0">
                <a:ea typeface="나눔스퀘어"/>
              </a:rPr>
              <a:t>    		    ‘</a:t>
            </a:r>
            <a:r>
              <a:rPr lang="ko-KR" altLang="en-US" dirty="0" err="1" smtClean="0">
                <a:ea typeface="나눔스퀘어"/>
              </a:rPr>
              <a:t>과금</a:t>
            </a:r>
            <a:r>
              <a:rPr lang="ko-KR" altLang="en-US" dirty="0" smtClean="0">
                <a:ea typeface="나눔스퀘어"/>
              </a:rPr>
              <a:t> 효과의 가시성 수준</a:t>
            </a:r>
            <a:r>
              <a:rPr lang="en-US" altLang="ko-KR" dirty="0" smtClean="0">
                <a:ea typeface="나눔스퀘어"/>
              </a:rPr>
              <a:t>’</a:t>
            </a:r>
          </a:p>
          <a:p>
            <a:r>
              <a:rPr lang="en-US" altLang="ko-KR" dirty="0" smtClean="0">
                <a:ea typeface="나눔스퀘어"/>
              </a:rPr>
              <a:t>		    ‘</a:t>
            </a:r>
            <a:r>
              <a:rPr lang="ko-KR" altLang="en-US" dirty="0" smtClean="0">
                <a:ea typeface="나눔스퀘어"/>
              </a:rPr>
              <a:t>단순 경쟁심</a:t>
            </a:r>
            <a:r>
              <a:rPr lang="en-US" altLang="ko-KR" dirty="0" smtClean="0">
                <a:ea typeface="나눔스퀘어"/>
              </a:rPr>
              <a:t>’		</a:t>
            </a:r>
          </a:p>
          <a:p>
            <a:r>
              <a:rPr lang="en-US" altLang="ko-KR" dirty="0" smtClean="0">
                <a:ea typeface="나눔스퀘어"/>
              </a:rPr>
              <a:t>		    ‘</a:t>
            </a:r>
            <a:r>
              <a:rPr lang="ko-KR" altLang="en-US" dirty="0" smtClean="0">
                <a:ea typeface="나눔스퀘어"/>
              </a:rPr>
              <a:t>전략적 </a:t>
            </a:r>
            <a:r>
              <a:rPr lang="ko-KR" altLang="en-US" dirty="0" err="1" smtClean="0">
                <a:ea typeface="나눔스퀘어"/>
              </a:rPr>
              <a:t>과금</a:t>
            </a:r>
            <a:r>
              <a:rPr lang="en-US" altLang="ko-KR" dirty="0" smtClean="0">
                <a:ea typeface="나눔스퀘어"/>
              </a:rPr>
              <a:t>’</a:t>
            </a:r>
          </a:p>
          <a:p>
            <a:r>
              <a:rPr lang="en-US" altLang="ko-KR" dirty="0" smtClean="0">
                <a:ea typeface="나눔스퀘어"/>
              </a:rPr>
              <a:t>		    ‘</a:t>
            </a:r>
            <a:r>
              <a:rPr lang="ko-KR" altLang="en-US" dirty="0" err="1" smtClean="0">
                <a:ea typeface="나눔스퀘어"/>
              </a:rPr>
              <a:t>충성도에서</a:t>
            </a:r>
            <a:r>
              <a:rPr lang="ko-KR" altLang="en-US" dirty="0" smtClean="0">
                <a:ea typeface="나눔스퀘어"/>
              </a:rPr>
              <a:t> 비롯되는 </a:t>
            </a:r>
            <a:r>
              <a:rPr lang="ko-KR" altLang="en-US" dirty="0" err="1" smtClean="0">
                <a:ea typeface="나눔스퀘어"/>
              </a:rPr>
              <a:t>과금</a:t>
            </a:r>
            <a:r>
              <a:rPr lang="en-US" altLang="ko-KR" dirty="0" smtClean="0">
                <a:ea typeface="나눔스퀘어"/>
              </a:rPr>
              <a:t>’</a:t>
            </a:r>
          </a:p>
          <a:p>
            <a:r>
              <a:rPr lang="en-US" altLang="ko-KR" dirty="0" smtClean="0">
                <a:ea typeface="나눔스퀘어"/>
              </a:rPr>
              <a:t>	</a:t>
            </a:r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변동폭이 적은 게임의 매출 형태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정기적 </a:t>
            </a:r>
            <a:r>
              <a:rPr lang="ko-KR" altLang="en-US" dirty="0" err="1" smtClean="0">
                <a:ea typeface="나눔스퀘어"/>
              </a:rPr>
              <a:t>과금풀</a:t>
            </a:r>
            <a:r>
              <a:rPr lang="ko-KR" altLang="en-US" dirty="0" smtClean="0">
                <a:ea typeface="나눔스퀘어"/>
              </a:rPr>
              <a:t> 형성 상태</a:t>
            </a:r>
            <a:endParaRPr lang="en-US" altLang="ko-KR" dirty="0" smtClean="0">
              <a:ea typeface="나눔스퀘어"/>
            </a:endParaRPr>
          </a:p>
          <a:p>
            <a:endParaRPr lang="en-US" altLang="ko-KR" dirty="0" smtClean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201515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344257" y="229970"/>
            <a:ext cx="40030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3</a:t>
            </a:r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주간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시장 주요 토픽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276943" y="1287126"/>
            <a:ext cx="7467109" cy="4653234"/>
            <a:chOff x="2276943" y="1287126"/>
            <a:chExt cx="7467109" cy="4653234"/>
          </a:xfrm>
        </p:grpSpPr>
        <p:sp>
          <p:nvSpPr>
            <p:cNvPr id="13" name="TextBox 12"/>
            <p:cNvSpPr txBox="1"/>
            <p:nvPr/>
          </p:nvSpPr>
          <p:spPr>
            <a:xfrm>
              <a:off x="2276943" y="1287126"/>
              <a:ext cx="6974153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[</a:t>
              </a:r>
              <a:r>
                <a:rPr lang="en-US" altLang="ko-KR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2017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년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세계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모바일게임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1600" b="1" dirty="0" err="1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퍼블리셔</a:t>
              </a:r>
              <a:r>
                <a:rPr lang="ko-KR" altLang="en-US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TOP52,</a:t>
              </a:r>
              <a:r>
                <a:rPr lang="ko-KR" altLang="en-US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순위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3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위에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'</a:t>
              </a:r>
              <a:r>
                <a:rPr lang="ko-KR" altLang="en-US" sz="1600" b="1" dirty="0" err="1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넷마블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‘] </a:t>
              </a:r>
              <a:r>
                <a:rPr lang="en-US" altLang="ko-KR" sz="10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(2018.01.31 11:16) </a:t>
              </a:r>
            </a:p>
            <a:p>
              <a:r>
                <a:rPr lang="en-US" altLang="ko-KR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-1, 2</a:t>
              </a:r>
              <a:r>
                <a:rPr lang="ko-KR" altLang="en-US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위는 </a:t>
              </a:r>
              <a:r>
                <a:rPr lang="ko-KR" altLang="en-US" sz="1600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중국 업체 </a:t>
              </a:r>
              <a:r>
                <a:rPr lang="ko-KR" altLang="en-US" sz="1600" b="1" dirty="0" err="1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텐센트와</a:t>
              </a:r>
              <a:r>
                <a:rPr lang="ko-KR" altLang="en-US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1600" b="1" dirty="0" err="1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넷이즈</a:t>
              </a:r>
              <a:endParaRPr lang="en-US" altLang="ko-KR" sz="1600" b="1" dirty="0" smtClean="0">
                <a:ln w="22225">
                  <a:noFill/>
                </a:ln>
                <a:effectLst/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국내 기업은 </a:t>
              </a:r>
              <a:r>
                <a:rPr lang="ko-KR" altLang="en-US" sz="1600" b="1" dirty="0" err="1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엔씨소프트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(12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)/ </a:t>
              </a:r>
              <a:r>
                <a:rPr lang="ko-KR" altLang="en-US" sz="1600" b="1" dirty="0" err="1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게임빌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(24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)/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카카오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(51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)</a:t>
              </a: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국가별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1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위는 미국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16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개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2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위는 일본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15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개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3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위는 중국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한국은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4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위</a:t>
              </a:r>
              <a:endParaRPr lang="en-US" altLang="ko-KR" sz="1600" b="1" dirty="0" smtClean="0">
                <a:ln w="22225">
                  <a:noFill/>
                </a:ln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276943" y="2981673"/>
              <a:ext cx="634660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[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컴투스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작년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4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분기 매출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1,363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억 원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최대 분기실적 </a:t>
              </a:r>
              <a:r>
                <a:rPr lang="ko-KR" altLang="en-US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기록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] </a:t>
              </a:r>
              <a:r>
                <a:rPr lang="en-US" altLang="ko-KR" sz="10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(2018.02.02 10:23)</a:t>
              </a:r>
            </a:p>
            <a:p>
              <a:r>
                <a:rPr lang="en-US" altLang="ko-KR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창사 이래 최대 실적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매출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1,363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영업이익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486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/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ko-KR" altLang="en-US" sz="1600" b="1" dirty="0" err="1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당기순이익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314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</a:t>
              </a:r>
              <a:endParaRPr lang="en-US" altLang="ko-KR" sz="1600" b="1" dirty="0" smtClean="0">
                <a:ln w="22225">
                  <a:noFill/>
                </a:ln>
                <a:effectLst/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-2017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년 전체 매출의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87%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인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4,448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억을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해외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시장에서 벌어들임</a:t>
              </a:r>
              <a:endParaRPr lang="en-US" altLang="ko-KR" sz="1600" b="1" dirty="0" smtClean="0">
                <a:ln w="22225">
                  <a:noFill/>
                </a:ln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-2018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년 준비하고 있는 게임은 총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8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가지</a:t>
              </a:r>
              <a:endParaRPr lang="en-US" altLang="ko-KR" sz="1600" b="1" dirty="0" smtClean="0">
                <a:ln w="22225">
                  <a:noFill/>
                </a:ln>
                <a:latin typeface="나눔스퀘어 Bold" pitchFamily="50" charset="-127"/>
                <a:ea typeface="나눔스퀘어 Bold" pitchFamily="50" charset="-127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2276943" y="4616921"/>
              <a:ext cx="746710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[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마케팅 부담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선데이토즈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작년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4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분기 </a:t>
              </a:r>
              <a:r>
                <a:rPr lang="ko-KR" altLang="en-US" sz="1600" b="1" dirty="0" err="1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영업익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87% </a:t>
              </a:r>
              <a:r>
                <a:rPr lang="ko-KR" altLang="en-US" sz="16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감소</a:t>
              </a:r>
              <a:r>
                <a:rPr lang="en-US" altLang="ko-KR" sz="1600" b="1" dirty="0" smtClean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] </a:t>
              </a:r>
              <a:r>
                <a:rPr lang="en-US" altLang="ko-KR" sz="1000" b="1" dirty="0">
                  <a:ln w="22225">
                    <a:noFill/>
                  </a:ln>
                  <a:solidFill>
                    <a:srgbClr val="94C3BB"/>
                  </a:solidFill>
                  <a:latin typeface="나눔스퀘어 Bold" pitchFamily="50" charset="-127"/>
                  <a:ea typeface="나눔스퀘어 Bold" pitchFamily="50" charset="-127"/>
                </a:rPr>
                <a:t>(2018.02.05 11:54)</a:t>
              </a:r>
              <a:endParaRPr lang="en-US" altLang="ko-KR" sz="1000" b="1" dirty="0" smtClean="0">
                <a:ln w="22225">
                  <a:noFill/>
                </a:ln>
                <a:solidFill>
                  <a:srgbClr val="94C3BB"/>
                </a:solidFill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 smtClean="0">
                  <a:ln w="22225">
                    <a:noFill/>
                  </a:ln>
                  <a:effectLst/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당기 매출은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172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9,500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만 원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영업이익은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5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억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2,400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만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원</a:t>
              </a:r>
              <a:endParaRPr lang="en-US" altLang="ko-KR" sz="1600" b="1" dirty="0" smtClean="0">
                <a:ln w="22225">
                  <a:noFill/>
                </a:ln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매출은 전년 동기 대비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27.3%,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영업이익은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87.8%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하락</a:t>
              </a:r>
              <a:endParaRPr lang="en-US" altLang="ko-KR" sz="1600" b="1" dirty="0" smtClean="0">
                <a:ln w="22225">
                  <a:noFill/>
                </a:ln>
                <a:latin typeface="나눔스퀘어 Bold" pitchFamily="50" charset="-127"/>
                <a:ea typeface="나눔스퀘어 Bold" pitchFamily="50" charset="-127"/>
              </a:endParaRP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 err="1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선데이토즈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측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‘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국내 </a:t>
              </a:r>
              <a:r>
                <a:rPr lang="ko-KR" altLang="en-US" sz="1600" b="1" dirty="0" err="1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게임사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최초로 </a:t>
              </a:r>
              <a:r>
                <a:rPr lang="ko-KR" altLang="en-US" sz="1600" b="1" dirty="0" err="1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페이스북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</a:t>
              </a:r>
              <a:r>
                <a:rPr lang="en-US" altLang="ko-KR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HTML5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게임 플랫폼에 </a:t>
              </a:r>
              <a:r>
                <a:rPr lang="ko-KR" altLang="en-US" sz="1600" b="1" dirty="0" err="1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입점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기반 마련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’</a:t>
              </a:r>
            </a:p>
            <a:p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-</a:t>
              </a:r>
              <a:r>
                <a:rPr lang="ko-KR" altLang="en-US" sz="1600" b="1" dirty="0" err="1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선데이토즈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 측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, ‘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올해 </a:t>
              </a:r>
              <a:r>
                <a:rPr lang="ko-KR" altLang="en-US" sz="1600" b="1" dirty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신작 흥행 확대와 글로벌 시장에 대한 공격적인 사업에 주력할 </a:t>
              </a:r>
              <a:r>
                <a:rPr lang="ko-KR" altLang="en-US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것</a:t>
              </a:r>
              <a:r>
                <a:rPr lang="en-US" altLang="ko-KR" sz="1600" b="1" dirty="0" smtClean="0">
                  <a:ln w="22225">
                    <a:noFill/>
                  </a:ln>
                  <a:latin typeface="나눔스퀘어 Bold" pitchFamily="50" charset="-127"/>
                  <a:ea typeface="나눔스퀘어 Bold" pitchFamily="50" charset="-127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21586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9426" y="2951947"/>
            <a:ext cx="4013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4800" spc="300" dirty="0" smtClean="0">
                <a:ln w="104775" cmpd="tri">
                  <a:noFill/>
                </a:ln>
                <a:solidFill>
                  <a:srgbClr val="94C3BB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THANK YOU</a:t>
            </a:r>
            <a:endParaRPr lang="ko-KR" altLang="en-US" sz="4800" spc="300" dirty="0">
              <a:ln w="104775" cmpd="tri">
                <a:noFill/>
              </a:ln>
              <a:solidFill>
                <a:srgbClr val="94C3BB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127629" y="3782944"/>
            <a:ext cx="19367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100" dirty="0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 by Team, </a:t>
            </a:r>
            <a:r>
              <a:rPr lang="en-US" altLang="ko-KR" sz="1100" dirty="0" err="1" smtClean="0">
                <a:ln w="22225">
                  <a:noFill/>
                </a:ln>
                <a:solidFill>
                  <a:srgbClr val="94C3BB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Cat_Hand</a:t>
            </a:r>
            <a:endParaRPr lang="en-US" altLang="ko-KR" sz="1100" dirty="0">
              <a:ln w="22225">
                <a:noFill/>
              </a:ln>
              <a:solidFill>
                <a:srgbClr val="94C3BB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14671" y="169157"/>
            <a:ext cx="104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  <a:endParaRPr lang="en-US" altLang="ko-KR" sz="900" dirty="0">
              <a:ln w="22225">
                <a:noFill/>
              </a:ln>
              <a:solidFill>
                <a:srgbClr val="94C3BB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98336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14"/>
          <p:cNvGrpSpPr/>
          <p:nvPr/>
        </p:nvGrpSpPr>
        <p:grpSpPr>
          <a:xfrm>
            <a:off x="0" y="766707"/>
            <a:ext cx="2847975" cy="523220"/>
            <a:chOff x="4453825" y="547632"/>
            <a:chExt cx="2847975" cy="523220"/>
          </a:xfrm>
        </p:grpSpPr>
        <p:sp>
          <p:nvSpPr>
            <p:cNvPr id="22" name="직사각형 21"/>
            <p:cNvSpPr/>
            <p:nvPr/>
          </p:nvSpPr>
          <p:spPr>
            <a:xfrm>
              <a:off x="4453825" y="548253"/>
              <a:ext cx="2847975" cy="503756"/>
            </a:xfrm>
            <a:prstGeom prst="rect">
              <a:avLst/>
            </a:prstGeom>
            <a:solidFill>
              <a:srgbClr val="94C3B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4929477" y="547632"/>
              <a:ext cx="189667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800" spc="-150" dirty="0" smtClean="0">
                  <a:solidFill>
                    <a:schemeClr val="bg1"/>
                  </a:solidFill>
                  <a:latin typeface="나눔스퀘어 ExtraBold" panose="020B0600000101010101" pitchFamily="50" charset="-127"/>
                  <a:ea typeface="나눔스퀘어 ExtraBold" panose="020B0600000101010101" pitchFamily="50" charset="-127"/>
                </a:rPr>
                <a:t>CONTENTS</a:t>
              </a:r>
              <a:endParaRPr lang="ko-KR" altLang="en-US" sz="2800" spc="-150" dirty="0">
                <a:solidFill>
                  <a:schemeClr val="bg1"/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1114671" y="169157"/>
            <a:ext cx="104639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00" dirty="0" smtClean="0">
                <a:ln w="22225">
                  <a:noFill/>
                </a:ln>
                <a:solidFill>
                  <a:srgbClr val="94C3BB"/>
                </a:solidFill>
                <a:effectLst>
                  <a:glow rad="88900">
                    <a:srgbClr val="E3781F">
                      <a:alpha val="7000"/>
                    </a:srgbClr>
                  </a:glow>
                </a:effectLst>
                <a:latin typeface="나눔스퀘어" panose="020B0600000101010101" pitchFamily="50" charset="-127"/>
                <a:ea typeface="나눔스퀘어" panose="020B0600000101010101" pitchFamily="50" charset="-127"/>
              </a:rPr>
              <a:t>Project, Mobile</a:t>
            </a:r>
            <a:endParaRPr lang="en-US" altLang="ko-KR" sz="900" dirty="0">
              <a:ln w="22225">
                <a:noFill/>
              </a:ln>
              <a:solidFill>
                <a:srgbClr val="94C3BB"/>
              </a:solidFill>
              <a:effectLst>
                <a:glow rad="88900">
                  <a:srgbClr val="E3781F">
                    <a:alpha val="7000"/>
                  </a:srgbClr>
                </a:glow>
              </a:effectLst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19" name="Picture 2" descr="C:\Users\PC\Desktop\게임아카데미\시장조사\팀로고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06031" y="6306293"/>
            <a:ext cx="424890" cy="424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8" name="그룹 107"/>
          <p:cNvGrpSpPr/>
          <p:nvPr/>
        </p:nvGrpSpPr>
        <p:grpSpPr>
          <a:xfrm>
            <a:off x="3823309" y="1289927"/>
            <a:ext cx="3498155" cy="1892731"/>
            <a:chOff x="325154" y="1843486"/>
            <a:chExt cx="3498155" cy="1892731"/>
          </a:xfrm>
        </p:grpSpPr>
        <p:sp>
          <p:nvSpPr>
            <p:cNvPr id="3" name="TextBox 2"/>
            <p:cNvSpPr txBox="1"/>
            <p:nvPr/>
          </p:nvSpPr>
          <p:spPr>
            <a:xfrm>
              <a:off x="426864" y="2258889"/>
              <a:ext cx="3396445" cy="1477328"/>
            </a:xfrm>
            <a:prstGeom prst="rect">
              <a:avLst/>
            </a:prstGeom>
            <a:noFill/>
            <a:ln w="38100">
              <a:solidFill>
                <a:srgbClr val="94C3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ea typeface="나눔스퀘어"/>
                </a:rPr>
                <a:t>구글</a:t>
              </a:r>
              <a:r>
                <a:rPr lang="en-US" altLang="ko-KR" dirty="0" smtClean="0">
                  <a:ea typeface="나눔스퀘어"/>
                </a:rPr>
                <a:t>,</a:t>
              </a:r>
              <a:r>
                <a:rPr lang="ko-KR" altLang="en-US" dirty="0" smtClean="0">
                  <a:ea typeface="나눔스퀘어"/>
                </a:rPr>
                <a:t> 플레이 스토어 순위</a:t>
              </a:r>
              <a:endParaRPr lang="en-US" altLang="ko-KR" dirty="0" smtClean="0">
                <a:ea typeface="나눔스퀘어"/>
              </a:endParaRPr>
            </a:p>
            <a:p>
              <a:pPr algn="ctr"/>
              <a:endParaRPr lang="en-US" altLang="ko-KR" dirty="0">
                <a:ea typeface="나눔스퀘어"/>
              </a:endParaRPr>
            </a:p>
            <a:p>
              <a:pPr algn="ctr"/>
              <a:r>
                <a:rPr lang="ko-KR" altLang="en-US" dirty="0" smtClean="0">
                  <a:ea typeface="나눔스퀘어"/>
                </a:rPr>
                <a:t>애플</a:t>
              </a:r>
              <a:r>
                <a:rPr lang="en-US" altLang="ko-KR" dirty="0" smtClean="0">
                  <a:ea typeface="나눔스퀘어"/>
                </a:rPr>
                <a:t>, </a:t>
              </a:r>
              <a:r>
                <a:rPr lang="ko-KR" altLang="en-US" dirty="0" err="1" smtClean="0">
                  <a:ea typeface="나눔스퀘어"/>
                </a:rPr>
                <a:t>앱</a:t>
              </a:r>
              <a:r>
                <a:rPr lang="ko-KR" altLang="en-US" dirty="0" smtClean="0">
                  <a:ea typeface="나눔스퀘어"/>
                </a:rPr>
                <a:t> 스토어 순위</a:t>
              </a:r>
              <a:endParaRPr lang="en-US" altLang="ko-KR" dirty="0" smtClean="0">
                <a:ea typeface="나눔스퀘어"/>
              </a:endParaRPr>
            </a:p>
            <a:p>
              <a:pPr algn="ctr"/>
              <a:endParaRPr lang="en-US" altLang="ko-KR" dirty="0">
                <a:ea typeface="나눔스퀘어"/>
              </a:endParaRPr>
            </a:p>
            <a:p>
              <a:pPr algn="ctr"/>
              <a:r>
                <a:rPr lang="ko-KR" altLang="en-US" dirty="0">
                  <a:ea typeface="나눔스퀘어"/>
                </a:rPr>
                <a:t>주간 유료 </a:t>
              </a:r>
              <a:r>
                <a:rPr lang="ko-KR" altLang="en-US" dirty="0" err="1">
                  <a:ea typeface="나눔스퀘어"/>
                </a:rPr>
                <a:t>모바일</a:t>
              </a:r>
              <a:r>
                <a:rPr lang="ko-KR" altLang="en-US" dirty="0">
                  <a:ea typeface="나눔스퀘어"/>
                </a:rPr>
                <a:t> 시장 </a:t>
              </a:r>
              <a:r>
                <a:rPr lang="ko-KR" altLang="en-US" dirty="0" smtClean="0">
                  <a:ea typeface="나눔스퀘어"/>
                </a:rPr>
                <a:t>정리</a:t>
              </a:r>
              <a:endParaRPr lang="ko-KR" altLang="en-US" dirty="0">
                <a:ea typeface="나눔스퀘어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25154" y="1843486"/>
              <a:ext cx="73770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0302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::  1. </a:t>
              </a:r>
              <a:endPara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2" name="TextBox 1"/>
            <p:cNvSpPr txBox="1"/>
            <p:nvPr/>
          </p:nvSpPr>
          <p:spPr>
            <a:xfrm>
              <a:off x="1062856" y="1843486"/>
              <a:ext cx="276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 smtClean="0">
                  <a:ea typeface="나눔스퀘어"/>
                </a:rPr>
                <a:t>주간 유료 </a:t>
              </a:r>
              <a:r>
                <a:rPr lang="ko-KR" altLang="en-US" dirty="0" err="1" smtClean="0">
                  <a:ea typeface="나눔스퀘어"/>
                </a:rPr>
                <a:t>모바일</a:t>
              </a:r>
              <a:r>
                <a:rPr lang="ko-KR" altLang="en-US" dirty="0" smtClean="0">
                  <a:ea typeface="나눔스퀘어"/>
                </a:rPr>
                <a:t> 시장 분석</a:t>
              </a:r>
              <a:endParaRPr lang="ko-KR" altLang="en-US" dirty="0">
                <a:ea typeface="나눔스퀘어"/>
              </a:endParaRPr>
            </a:p>
          </p:txBody>
        </p:sp>
      </p:grpSp>
      <p:grpSp>
        <p:nvGrpSpPr>
          <p:cNvPr id="120" name="그룹 119"/>
          <p:cNvGrpSpPr/>
          <p:nvPr/>
        </p:nvGrpSpPr>
        <p:grpSpPr>
          <a:xfrm>
            <a:off x="3823309" y="3636169"/>
            <a:ext cx="3774200" cy="1846660"/>
            <a:chOff x="325154" y="4189728"/>
            <a:chExt cx="3774200" cy="1846660"/>
          </a:xfrm>
        </p:grpSpPr>
        <p:sp>
          <p:nvSpPr>
            <p:cNvPr id="117" name="TextBox 116"/>
            <p:cNvSpPr txBox="1"/>
            <p:nvPr/>
          </p:nvSpPr>
          <p:spPr>
            <a:xfrm>
              <a:off x="426864" y="4559060"/>
              <a:ext cx="3396445" cy="1477328"/>
            </a:xfrm>
            <a:prstGeom prst="rect">
              <a:avLst/>
            </a:prstGeom>
            <a:noFill/>
            <a:ln w="38100">
              <a:solidFill>
                <a:srgbClr val="94C3BB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 err="1" smtClean="0">
                  <a:ea typeface="나눔스퀘어"/>
                </a:rPr>
                <a:t>인기별</a:t>
              </a:r>
              <a:r>
                <a:rPr lang="ko-KR" altLang="en-US" dirty="0" smtClean="0">
                  <a:ea typeface="나눔스퀘어"/>
                </a:rPr>
                <a:t> </a:t>
              </a:r>
              <a:r>
                <a:rPr lang="ko-KR" altLang="en-US" dirty="0">
                  <a:ea typeface="나눔스퀘어"/>
                </a:rPr>
                <a:t>순위 분석</a:t>
              </a:r>
            </a:p>
            <a:p>
              <a:pPr algn="ctr"/>
              <a:endParaRPr lang="ko-KR" altLang="en-US" dirty="0">
                <a:ea typeface="나눔스퀘어"/>
              </a:endParaRPr>
            </a:p>
            <a:p>
              <a:pPr algn="ctr"/>
              <a:r>
                <a:rPr lang="ko-KR" altLang="en-US" dirty="0" err="1" smtClean="0">
                  <a:ea typeface="나눔스퀘어"/>
                </a:rPr>
                <a:t>매출별</a:t>
              </a:r>
              <a:r>
                <a:rPr lang="ko-KR" altLang="en-US" dirty="0" smtClean="0">
                  <a:ea typeface="나눔스퀘어"/>
                </a:rPr>
                <a:t> </a:t>
              </a:r>
              <a:r>
                <a:rPr lang="ko-KR" altLang="en-US" dirty="0">
                  <a:ea typeface="나눔스퀘어"/>
                </a:rPr>
                <a:t>순위 분석</a:t>
              </a:r>
            </a:p>
            <a:p>
              <a:pPr algn="ctr"/>
              <a:endParaRPr lang="ko-KR" altLang="en-US" dirty="0">
                <a:ea typeface="나눔스퀘어"/>
              </a:endParaRPr>
            </a:p>
            <a:p>
              <a:pPr algn="ctr"/>
              <a:r>
                <a:rPr lang="ko-KR" altLang="en-US" dirty="0">
                  <a:ea typeface="나눔스퀘어"/>
                </a:rPr>
                <a:t>주간 무료 </a:t>
              </a:r>
              <a:r>
                <a:rPr lang="ko-KR" altLang="en-US" dirty="0" err="1">
                  <a:ea typeface="나눔스퀘어"/>
                </a:rPr>
                <a:t>모바일</a:t>
              </a:r>
              <a:r>
                <a:rPr lang="ko-KR" altLang="en-US" dirty="0">
                  <a:ea typeface="나눔스퀘어"/>
                </a:rPr>
                <a:t> 시장 정리</a:t>
              </a:r>
            </a:p>
          </p:txBody>
        </p:sp>
        <p:grpSp>
          <p:nvGrpSpPr>
            <p:cNvPr id="97" name="그룹 96"/>
            <p:cNvGrpSpPr/>
            <p:nvPr/>
          </p:nvGrpSpPr>
          <p:grpSpPr>
            <a:xfrm>
              <a:off x="325154" y="4189728"/>
              <a:ext cx="3774200" cy="400110"/>
              <a:chOff x="325154" y="3180438"/>
              <a:chExt cx="3774200" cy="400110"/>
            </a:xfrm>
          </p:grpSpPr>
          <p:sp>
            <p:nvSpPr>
              <p:cNvPr id="12" name="TextBox 11"/>
              <p:cNvSpPr txBox="1"/>
              <p:nvPr/>
            </p:nvSpPr>
            <p:spPr>
              <a:xfrm>
                <a:off x="325154" y="3180438"/>
                <a:ext cx="73770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000" dirty="0" smtClean="0">
                    <a:solidFill>
                      <a:srgbClr val="30302A"/>
                    </a:solidFill>
                    <a:latin typeface="나눔스퀘어" panose="020B0600000101010101" pitchFamily="50" charset="-127"/>
                    <a:ea typeface="나눔스퀘어" panose="020B0600000101010101" pitchFamily="50" charset="-127"/>
                  </a:rPr>
                  <a:t>::  2. </a:t>
                </a:r>
                <a:endParaRPr lang="ko-KR" altLang="en-US" sz="2000" dirty="0">
                  <a:solidFill>
                    <a:srgbClr val="30302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062856" y="3180438"/>
                <a:ext cx="30364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 smtClean="0">
                    <a:ea typeface="나눔스퀘어"/>
                  </a:rPr>
                  <a:t>주간 무료 </a:t>
                </a:r>
                <a:r>
                  <a:rPr lang="ko-KR" altLang="en-US" dirty="0" err="1" smtClean="0">
                    <a:ea typeface="나눔스퀘어"/>
                  </a:rPr>
                  <a:t>모바일</a:t>
                </a:r>
                <a:r>
                  <a:rPr lang="ko-KR" altLang="en-US" dirty="0">
                    <a:ea typeface="나눔스퀘어"/>
                  </a:rPr>
                  <a:t> </a:t>
                </a:r>
                <a:r>
                  <a:rPr lang="ko-KR" altLang="en-US" dirty="0" smtClean="0">
                    <a:ea typeface="나눔스퀘어"/>
                  </a:rPr>
                  <a:t>시장 분석</a:t>
                </a:r>
                <a:endParaRPr lang="ko-KR" altLang="en-US" dirty="0">
                  <a:ea typeface="나눔스퀘어"/>
                </a:endParaRPr>
              </a:p>
            </p:txBody>
          </p:sp>
        </p:grpSp>
      </p:grpSp>
      <p:grpSp>
        <p:nvGrpSpPr>
          <p:cNvPr id="4" name="그룹 3"/>
          <p:cNvGrpSpPr/>
          <p:nvPr/>
        </p:nvGrpSpPr>
        <p:grpSpPr>
          <a:xfrm>
            <a:off x="3823309" y="5906183"/>
            <a:ext cx="3498155" cy="400110"/>
            <a:chOff x="6096000" y="4174339"/>
            <a:chExt cx="3498155" cy="400110"/>
          </a:xfrm>
        </p:grpSpPr>
        <p:sp>
          <p:nvSpPr>
            <p:cNvPr id="118" name="TextBox 117"/>
            <p:cNvSpPr txBox="1"/>
            <p:nvPr/>
          </p:nvSpPr>
          <p:spPr>
            <a:xfrm>
              <a:off x="6096000" y="4174339"/>
              <a:ext cx="6799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>
                  <a:solidFill>
                    <a:srgbClr val="30302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::  </a:t>
              </a:r>
              <a:r>
                <a:rPr lang="en-US" altLang="ko-KR" sz="2000" dirty="0">
                  <a:solidFill>
                    <a:srgbClr val="30302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3</a:t>
              </a:r>
              <a:r>
                <a:rPr lang="en-US" altLang="ko-KR" sz="2000" dirty="0" smtClean="0">
                  <a:solidFill>
                    <a:srgbClr val="30302A"/>
                  </a:solidFill>
                  <a:latin typeface="나눔스퀘어" panose="020B0600000101010101" pitchFamily="50" charset="-127"/>
                  <a:ea typeface="나눔스퀘어" panose="020B0600000101010101" pitchFamily="50" charset="-127"/>
                </a:rPr>
                <a:t>.</a:t>
              </a:r>
              <a:endParaRPr lang="ko-KR" altLang="en-US" sz="2000" dirty="0">
                <a:solidFill>
                  <a:srgbClr val="30302A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endParaRPr>
            </a:p>
          </p:txBody>
        </p:sp>
        <p:sp>
          <p:nvSpPr>
            <p:cNvPr id="122" name="TextBox 121"/>
            <p:cNvSpPr txBox="1"/>
            <p:nvPr/>
          </p:nvSpPr>
          <p:spPr>
            <a:xfrm>
              <a:off x="6833702" y="4174339"/>
              <a:ext cx="27604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주간 </a:t>
              </a:r>
              <a:r>
                <a:rPr lang="ko-KR" altLang="en-US" dirty="0" err="1"/>
                <a:t>모바일</a:t>
              </a:r>
              <a:r>
                <a:rPr lang="ko-KR" altLang="en-US" dirty="0"/>
                <a:t> 시장 주요 토픽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277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2" y="22997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040609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4106" y="29152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12" name="그룹 11"/>
          <p:cNvGrpSpPr/>
          <p:nvPr/>
        </p:nvGrpSpPr>
        <p:grpSpPr>
          <a:xfrm>
            <a:off x="344257" y="1365974"/>
            <a:ext cx="3746062" cy="1092607"/>
            <a:chOff x="8236116" y="1460572"/>
            <a:chExt cx="3746062" cy="1092607"/>
          </a:xfrm>
        </p:grpSpPr>
        <p:pic>
          <p:nvPicPr>
            <p:cNvPr id="13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11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 smtClean="0"/>
                <a:t>마녀의 샘</a:t>
              </a:r>
              <a:r>
                <a:rPr lang="en-US" altLang="ko-KR" sz="1300" dirty="0"/>
                <a:t>( 5 </a:t>
              </a:r>
              <a:r>
                <a:rPr lang="en-US" altLang="ko-KR" sz="1300" dirty="0" smtClean="0"/>
                <a:t>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2015.07.14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4.8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흥행 중인 최신작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덩달아서 흥행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15" name="그룹 14"/>
          <p:cNvGrpSpPr/>
          <p:nvPr/>
        </p:nvGrpSpPr>
        <p:grpSpPr>
          <a:xfrm>
            <a:off x="326669" y="5237412"/>
            <a:ext cx="3729850" cy="1092607"/>
            <a:chOff x="8252328" y="1460572"/>
            <a:chExt cx="3729850" cy="1092607"/>
          </a:xfrm>
        </p:grpSpPr>
        <p:pic>
          <p:nvPicPr>
            <p:cNvPr id="17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8" name="TextBox 17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Reigns : Her Majesty( 1</a:t>
              </a:r>
              <a:r>
                <a:rPr lang="en-US" altLang="ko-KR" sz="1300" dirty="0" smtClean="0"/>
                <a:t> 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2017.12.06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카</a:t>
              </a:r>
              <a:r>
                <a:rPr lang="ko-KR" altLang="en-US" sz="1300" dirty="0"/>
                <a:t>드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4.8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간단 선택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폭풍 같은 결과</a:t>
              </a:r>
              <a:r>
                <a:rPr lang="en-US" altLang="ko-KR" sz="1300" dirty="0" smtClean="0"/>
                <a:t>.”</a:t>
              </a:r>
              <a:endParaRPr lang="en-US" altLang="ko-KR" sz="1300" dirty="0"/>
            </a:p>
          </p:txBody>
        </p:sp>
      </p:grpSp>
      <p:grpSp>
        <p:nvGrpSpPr>
          <p:cNvPr id="20" name="그룹 19"/>
          <p:cNvGrpSpPr/>
          <p:nvPr/>
        </p:nvGrpSpPr>
        <p:grpSpPr>
          <a:xfrm>
            <a:off x="8252328" y="3366512"/>
            <a:ext cx="3729850" cy="1492716"/>
            <a:chOff x="344257" y="2544793"/>
            <a:chExt cx="3729850" cy="1492716"/>
          </a:xfrm>
        </p:grpSpPr>
        <p:pic>
          <p:nvPicPr>
            <p:cNvPr id="2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2" name="TextBox 21"/>
            <p:cNvSpPr txBox="1"/>
            <p:nvPr/>
          </p:nvSpPr>
          <p:spPr>
            <a:xfrm>
              <a:off x="1112807" y="2544793"/>
              <a:ext cx="2961300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노예를 </a:t>
              </a:r>
              <a:r>
                <a:rPr lang="ko-KR" altLang="en-US" sz="1300" dirty="0" err="1"/>
                <a:t>충동구매해</a:t>
              </a:r>
              <a:r>
                <a:rPr lang="ko-KR" altLang="en-US" sz="1300" dirty="0"/>
                <a:t> </a:t>
              </a:r>
              <a:r>
                <a:rPr lang="ko-KR" altLang="en-US" sz="1300" dirty="0" smtClean="0"/>
                <a:t>버렸다</a:t>
              </a:r>
              <a:endParaRPr lang="en-US" altLang="ko-KR" sz="1300" dirty="0" smtClean="0"/>
            </a:p>
            <a:p>
              <a:r>
                <a:rPr lang="en-US" altLang="ko-KR" sz="1300" dirty="0" smtClean="0"/>
                <a:t>( 17 ↓)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2018.01.12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시뮬레이션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572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4.1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한정되어 있는 시장과 선정성의 만남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23" name="그룹 22"/>
          <p:cNvGrpSpPr/>
          <p:nvPr/>
        </p:nvGrpSpPr>
        <p:grpSpPr>
          <a:xfrm>
            <a:off x="8252328" y="1444398"/>
            <a:ext cx="3729850" cy="1092607"/>
            <a:chOff x="351086" y="3973612"/>
            <a:chExt cx="3729850" cy="1092607"/>
          </a:xfrm>
        </p:grpSpPr>
        <p:pic>
          <p:nvPicPr>
            <p:cNvPr id="24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1112806" y="3973612"/>
              <a:ext cx="296813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Hidden </a:t>
              </a:r>
              <a:r>
                <a:rPr lang="en-US" altLang="ko-KR" sz="1300" dirty="0" smtClean="0"/>
                <a:t>Folks( 9 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2017.12.19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캐주얼</a:t>
              </a:r>
              <a:r>
                <a:rPr lang="en-US" altLang="ko-KR" sz="1300" dirty="0" smtClean="0"/>
                <a:t>	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</a:t>
              </a:r>
              <a:r>
                <a:rPr lang="en-US" altLang="ko-KR" sz="1300" dirty="0"/>
                <a:t> </a:t>
              </a:r>
              <a:r>
                <a:rPr lang="en-US" altLang="ko-KR" sz="1300" dirty="0" smtClean="0"/>
                <a:t>4.9</a:t>
              </a:r>
            </a:p>
            <a:p>
              <a:r>
                <a:rPr lang="en-US" altLang="ko-KR" sz="1300" dirty="0" smtClean="0"/>
                <a:t> “</a:t>
              </a:r>
              <a:r>
                <a:rPr lang="ko-KR" altLang="en-US" sz="1300" dirty="0" smtClean="0"/>
                <a:t>간단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심플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깔끔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= </a:t>
              </a:r>
              <a:r>
                <a:rPr lang="ko-KR" altLang="en-US" sz="1300" dirty="0" smtClean="0"/>
                <a:t>시간 먹는 괴물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50735" y="5375844"/>
            <a:ext cx="3672572" cy="1092607"/>
            <a:chOff x="401535" y="1460572"/>
            <a:chExt cx="3672572" cy="1092607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Terraria( - )</a:t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2013.09.29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어드벤</a:t>
              </a:r>
              <a:r>
                <a:rPr lang="ko-KR" altLang="en-US" sz="1300" dirty="0"/>
                <a:t>처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4.2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꾸준히 유입되는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그래서 유지되는</a:t>
              </a:r>
              <a:r>
                <a:rPr lang="en-US" altLang="ko-KR" sz="1300" dirty="0" smtClean="0"/>
                <a:t>"</a:t>
              </a:r>
              <a:endParaRPr lang="ko-KR" altLang="ko-KR" sz="1300" dirty="0"/>
            </a:p>
          </p:txBody>
        </p:sp>
      </p:grpSp>
      <p:grpSp>
        <p:nvGrpSpPr>
          <p:cNvPr id="29" name="그룹 28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30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16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로그하츠</a:t>
              </a:r>
              <a:r>
                <a:rPr lang="en-US" altLang="ko-KR" sz="1300" dirty="0"/>
                <a:t>( 3 </a:t>
              </a:r>
              <a:r>
                <a:rPr lang="en-US" altLang="ko-KR" sz="1300" dirty="0" smtClean="0"/>
                <a:t>↓)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2017.08.06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439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4.7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추가 </a:t>
              </a:r>
              <a:r>
                <a:rPr lang="ko-KR" altLang="en-US" sz="1300" dirty="0" err="1" smtClean="0"/>
                <a:t>과금</a:t>
              </a:r>
              <a:r>
                <a:rPr lang="ko-KR" altLang="en-US" sz="1300" dirty="0" smtClean="0"/>
                <a:t> 피로가 적은 턴</a:t>
              </a:r>
              <a:r>
                <a:rPr lang="en-US" altLang="ko-KR" sz="1300" dirty="0" smtClean="0"/>
                <a:t>RPG”</a:t>
              </a:r>
              <a:endParaRPr lang="ko-KR" altLang="ko-KR" sz="1300" dirty="0"/>
            </a:p>
          </p:txBody>
        </p:sp>
      </p:grpSp>
      <p:grpSp>
        <p:nvGrpSpPr>
          <p:cNvPr id="32" name="그룹 31"/>
          <p:cNvGrpSpPr/>
          <p:nvPr/>
        </p:nvGrpSpPr>
        <p:grpSpPr>
          <a:xfrm>
            <a:off x="4150735" y="2330449"/>
            <a:ext cx="3672572" cy="1292662"/>
            <a:chOff x="265761" y="1421103"/>
            <a:chExt cx="3672572" cy="1292662"/>
          </a:xfrm>
        </p:grpSpPr>
        <p:pic>
          <p:nvPicPr>
            <p:cNvPr id="33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4" name="TextBox 33"/>
            <p:cNvSpPr txBox="1"/>
            <p:nvPr/>
          </p:nvSpPr>
          <p:spPr>
            <a:xfrm>
              <a:off x="977033" y="142110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15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Day R Premium ( 6 ↑)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:2015.01.19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롤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/>
                <a:t>매출 순위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558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4.8</a:t>
              </a:r>
            </a:p>
            <a:p>
              <a:r>
                <a:rPr lang="en-US" altLang="ko-KR" sz="1300" dirty="0"/>
                <a:t>“</a:t>
              </a:r>
              <a:r>
                <a:rPr lang="ko-KR" altLang="en-US" sz="1300" dirty="0"/>
                <a:t>부분 </a:t>
              </a:r>
              <a:r>
                <a:rPr lang="ko-KR" altLang="en-US" sz="1300" dirty="0" err="1"/>
                <a:t>유료형의</a:t>
              </a:r>
              <a:r>
                <a:rPr lang="ko-KR" altLang="en-US" sz="1300" dirty="0"/>
                <a:t> 멀티 가능 생존 게임</a:t>
              </a:r>
              <a:r>
                <a:rPr lang="en-US" altLang="ko-KR" sz="1300" dirty="0"/>
                <a:t>”</a:t>
              </a:r>
            </a:p>
          </p:txBody>
        </p:sp>
      </p:grpSp>
      <p:grpSp>
        <p:nvGrpSpPr>
          <p:cNvPr id="35" name="그룹 34"/>
          <p:cNvGrpSpPr/>
          <p:nvPr/>
        </p:nvGrpSpPr>
        <p:grpSpPr>
          <a:xfrm>
            <a:off x="4150735" y="964825"/>
            <a:ext cx="3890530" cy="1092607"/>
            <a:chOff x="265761" y="1421103"/>
            <a:chExt cx="3890530" cy="1092607"/>
          </a:xfrm>
        </p:grpSpPr>
        <p:pic>
          <p:nvPicPr>
            <p:cNvPr id="36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7" name="TextBox 36"/>
            <p:cNvSpPr txBox="1"/>
            <p:nvPr/>
          </p:nvSpPr>
          <p:spPr>
            <a:xfrm>
              <a:off x="977033" y="1421103"/>
              <a:ext cx="317925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14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Monument Valley2( 5 ↑)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:2017.06.05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퍼즐</a:t>
              </a:r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4.2 </a:t>
              </a:r>
            </a:p>
            <a:p>
              <a:r>
                <a:rPr lang="en-US" altLang="ko-KR" sz="1300" dirty="0"/>
                <a:t>“</a:t>
              </a:r>
              <a:r>
                <a:rPr lang="ko-KR" altLang="en-US" sz="1300" dirty="0"/>
                <a:t>전설은 죽지 않는다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하지만 짧다</a:t>
              </a:r>
              <a:r>
                <a:rPr lang="en-US" altLang="ko-KR" sz="1300" dirty="0"/>
                <a:t>.”</a:t>
              </a:r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326669" y="3207914"/>
            <a:ext cx="3747437" cy="1092607"/>
            <a:chOff x="8234741" y="1460572"/>
            <a:chExt cx="3747437" cy="1092607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마왕</a:t>
              </a:r>
              <a:r>
                <a:rPr lang="en-US" altLang="ko-KR" sz="1300" dirty="0"/>
                <a:t>(Demon King</a:t>
              </a:r>
              <a:r>
                <a:rPr lang="en-US" altLang="ko-KR" sz="1300" dirty="0" smtClean="0"/>
                <a:t>) ( 3 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2017.11.19	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롤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뚜렷한 개성의 계속하게 되는 </a:t>
              </a:r>
              <a:r>
                <a:rPr lang="en-US" altLang="ko-KR" sz="1300" dirty="0" smtClean="0"/>
                <a:t>RPG”</a:t>
              </a:r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8252328" y="5263949"/>
            <a:ext cx="3641234" cy="1292662"/>
            <a:chOff x="432873" y="1515818"/>
            <a:chExt cx="3641234" cy="1292662"/>
          </a:xfrm>
        </p:grpSpPr>
        <p:pic>
          <p:nvPicPr>
            <p:cNvPr id="42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3" name="TextBox 42"/>
            <p:cNvSpPr txBox="1"/>
            <p:nvPr/>
          </p:nvSpPr>
          <p:spPr>
            <a:xfrm>
              <a:off x="1112807" y="1515818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20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멍멍탐정코코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미스터리 </a:t>
              </a:r>
              <a:r>
                <a:rPr lang="ko-KR" altLang="en-US" sz="1300" dirty="0" smtClean="0"/>
                <a:t>빌리지</a:t>
              </a:r>
              <a:endParaRPr lang="en-US" altLang="ko-KR" sz="1300" dirty="0" smtClean="0"/>
            </a:p>
            <a:p>
              <a:r>
                <a:rPr lang="en-US" altLang="ko-KR" sz="1300" dirty="0" smtClean="0"/>
                <a:t>( new 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2018.01.30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어드벤처</a:t>
              </a:r>
              <a:endParaRPr lang="en-US" altLang="ko-KR" sz="1300" dirty="0" smtClean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4.9</a:t>
              </a:r>
            </a:p>
            <a:p>
              <a:r>
                <a:rPr lang="en-US" altLang="ko-KR" sz="1300" dirty="0" smtClean="0"/>
                <a:t> “</a:t>
              </a:r>
              <a:r>
                <a:rPr lang="ko-KR" altLang="en-US" sz="1300" dirty="0" smtClean="0"/>
                <a:t>꾸준히 사랑 받는 추리 분야와 동물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4056519" y="2330449"/>
            <a:ext cx="3672749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/>
          <p:cNvSpPr/>
          <p:nvPr/>
        </p:nvSpPr>
        <p:spPr>
          <a:xfrm>
            <a:off x="8186468" y="3259289"/>
            <a:ext cx="3821502" cy="159993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166005" y="1222795"/>
            <a:ext cx="3672749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4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2" y="22997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1040609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4106" y="291525"/>
            <a:ext cx="19062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플레이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328044" y="959482"/>
            <a:ext cx="11743778" cy="5714544"/>
            <a:chOff x="328044" y="959482"/>
            <a:chExt cx="11743778" cy="5714544"/>
          </a:xfrm>
        </p:grpSpPr>
        <p:grpSp>
          <p:nvGrpSpPr>
            <p:cNvPr id="44" name="그룹 43"/>
            <p:cNvGrpSpPr/>
            <p:nvPr/>
          </p:nvGrpSpPr>
          <p:grpSpPr>
            <a:xfrm>
              <a:off x="328044" y="1460572"/>
              <a:ext cx="3746063" cy="1292662"/>
              <a:chOff x="328044" y="1460572"/>
              <a:chExt cx="3746063" cy="1292662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28044" y="1460572"/>
                <a:ext cx="702013" cy="70201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1112807" y="1460572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1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err="1" smtClean="0"/>
                  <a:t>마인크래프트</a:t>
                </a:r>
                <a:r>
                  <a:rPr lang="en-US" altLang="ko-KR" sz="1300" dirty="0" smtClean="0"/>
                  <a:t>( - )</a:t>
                </a:r>
              </a:p>
              <a:p>
                <a:r>
                  <a:rPr lang="ko-KR" altLang="en-US" sz="1300" dirty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2011.12.04</a:t>
                </a:r>
              </a:p>
              <a:p>
                <a:r>
                  <a:rPr lang="ko-KR" altLang="en-US" sz="1300" dirty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smtClean="0"/>
                  <a:t>아케이드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매출 </a:t>
                </a:r>
                <a:r>
                  <a:rPr lang="ko-KR" altLang="en-US" sz="1300" dirty="0"/>
                  <a:t>순위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121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 smtClean="0"/>
                  <a:t>: 4.5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err="1" smtClean="0"/>
                  <a:t>모바일이든</a:t>
                </a:r>
                <a:r>
                  <a:rPr lang="ko-KR" altLang="en-US" sz="1300" dirty="0" smtClean="0"/>
                  <a:t> 아니든 놀기 좋은 놀이터</a:t>
                </a:r>
                <a:r>
                  <a:rPr lang="en-US" altLang="ko-KR" sz="1300" dirty="0" smtClean="0"/>
                  <a:t>”</a:t>
                </a:r>
                <a:endParaRPr lang="ko-KR" altLang="ko-KR" sz="1300" dirty="0"/>
              </a:p>
            </p:txBody>
          </p:sp>
        </p:grpSp>
        <p:grpSp>
          <p:nvGrpSpPr>
            <p:cNvPr id="47" name="그룹 46"/>
            <p:cNvGrpSpPr/>
            <p:nvPr/>
          </p:nvGrpSpPr>
          <p:grpSpPr>
            <a:xfrm>
              <a:off x="8334418" y="1460572"/>
              <a:ext cx="3737404" cy="1092607"/>
              <a:chOff x="8334418" y="1460572"/>
              <a:chExt cx="3737404" cy="1092607"/>
            </a:xfrm>
          </p:grpSpPr>
          <p:pic>
            <p:nvPicPr>
              <p:cNvPr id="48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34418" y="1526875"/>
                <a:ext cx="616147" cy="61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9" name="TextBox 48"/>
              <p:cNvSpPr txBox="1"/>
              <p:nvPr/>
            </p:nvSpPr>
            <p:spPr>
              <a:xfrm>
                <a:off x="9020878" y="1460572"/>
                <a:ext cx="3050944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8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en-US" altLang="ko-KR" sz="1300" dirty="0"/>
                  <a:t>hero </a:t>
                </a:r>
                <a:r>
                  <a:rPr lang="en-US" altLang="ko-KR" sz="1300" dirty="0" err="1" smtClean="0"/>
                  <a:t>siege:pocket</a:t>
                </a:r>
                <a:r>
                  <a:rPr lang="en-US" altLang="ko-KR" sz="1300" dirty="0" smtClean="0"/>
                  <a:t> edition( 4 ↓)</a:t>
                </a:r>
                <a:endParaRPr lang="ko-KR" altLang="en-US" sz="1300" dirty="0"/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2016.06.10</a:t>
                </a:r>
                <a:endParaRPr lang="en-US" altLang="ko-KR" sz="1300" dirty="0"/>
              </a:p>
              <a:p>
                <a:r>
                  <a:rPr lang="ko-KR" altLang="en-US" sz="1300" dirty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 smtClean="0"/>
                  <a:t>:  3.3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err="1" smtClean="0"/>
                  <a:t>볼륨감</a:t>
                </a:r>
                <a:r>
                  <a:rPr lang="ko-KR" altLang="en-US" sz="1300" dirty="0" err="1"/>
                  <a:t>과</a:t>
                </a:r>
                <a:r>
                  <a:rPr lang="en-US" altLang="ko-KR" sz="1300" dirty="0" smtClean="0"/>
                  <a:t> </a:t>
                </a:r>
                <a:r>
                  <a:rPr lang="ko-KR" altLang="en-US" sz="1300" dirty="0" smtClean="0"/>
                  <a:t>한글화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smtClean="0"/>
                  <a:t>하지만 추가 </a:t>
                </a:r>
                <a:r>
                  <a:rPr lang="ko-KR" altLang="en-US" sz="1300" dirty="0" err="1" smtClean="0"/>
                  <a:t>과금</a:t>
                </a:r>
                <a:r>
                  <a:rPr lang="en-US" altLang="ko-KR" sz="1300" dirty="0" smtClean="0"/>
                  <a:t>”</a:t>
                </a:r>
                <a:endParaRPr lang="en-US" altLang="ko-KR" sz="1300" dirty="0"/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344257" y="3229086"/>
              <a:ext cx="3729850" cy="1292662"/>
              <a:chOff x="344257" y="2544793"/>
              <a:chExt cx="3729850" cy="1292662"/>
            </a:xfrm>
          </p:grpSpPr>
          <p:pic>
            <p:nvPicPr>
              <p:cNvPr id="51" name="Picture 4"/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44257" y="2544793"/>
                <a:ext cx="685800" cy="685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1112807" y="2544793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2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/>
                  <a:t>마녀의 샘</a:t>
                </a:r>
                <a:r>
                  <a:rPr lang="en-US" altLang="ko-KR" sz="1300" dirty="0" smtClean="0"/>
                  <a:t>3 ( 5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↑</a:t>
                </a:r>
                <a:r>
                  <a:rPr lang="en-US" altLang="ko-KR" sz="1300" dirty="0" smtClean="0"/>
                  <a:t>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 smtClean="0"/>
                  <a:t>: 2017.10.26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r>
                  <a:rPr lang="ko-KR" altLang="en-US" sz="1300" dirty="0" smtClean="0"/>
                  <a:t> 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매출 순위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en-US" altLang="ko-KR" sz="1300" dirty="0" smtClean="0"/>
                  <a:t>428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 smtClean="0"/>
                  <a:t>: 4.8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시뮬레이션과 </a:t>
                </a:r>
                <a:r>
                  <a:rPr lang="en-US" altLang="ko-KR" sz="1300" dirty="0" smtClean="0"/>
                  <a:t>RPG </a:t>
                </a:r>
                <a:r>
                  <a:rPr lang="ko-KR" altLang="en-US" sz="1300" dirty="0" smtClean="0"/>
                  <a:t>그리고 국산 </a:t>
                </a:r>
                <a:r>
                  <a:rPr lang="ko-KR" altLang="en-US" sz="1300" dirty="0" err="1" smtClean="0"/>
                  <a:t>인디</a:t>
                </a:r>
                <a:r>
                  <a:rPr lang="en-US" altLang="ko-KR" sz="1300" dirty="0" smtClean="0"/>
                  <a:t>”</a:t>
                </a:r>
              </a:p>
            </p:txBody>
          </p:sp>
        </p:grpSp>
        <p:grpSp>
          <p:nvGrpSpPr>
            <p:cNvPr id="53" name="그룹 52"/>
            <p:cNvGrpSpPr/>
            <p:nvPr/>
          </p:nvGrpSpPr>
          <p:grpSpPr>
            <a:xfrm>
              <a:off x="351086" y="5181310"/>
              <a:ext cx="3911230" cy="1492716"/>
              <a:chOff x="351086" y="3973612"/>
              <a:chExt cx="3911230" cy="1492716"/>
            </a:xfrm>
          </p:grpSpPr>
          <p:pic>
            <p:nvPicPr>
              <p:cNvPr id="54" name="Picture 5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351086" y="3973612"/>
                <a:ext cx="678971" cy="67897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1112806" y="3973612"/>
                <a:ext cx="3149510" cy="14927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3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 smtClean="0"/>
                  <a:t>, Football Manager Mobile 2018</a:t>
                </a:r>
              </a:p>
              <a:p>
                <a:r>
                  <a:rPr lang="en-US" altLang="ko-KR" sz="1300" dirty="0" smtClean="0"/>
                  <a:t>( </a:t>
                </a:r>
                <a:r>
                  <a:rPr lang="en-US" altLang="ko-KR" sz="1300" dirty="0"/>
                  <a:t>5</a:t>
                </a:r>
                <a:r>
                  <a:rPr lang="ko-KR" altLang="en-US" sz="1300" dirty="0"/>
                  <a:t> ↑</a:t>
                </a:r>
                <a:r>
                  <a:rPr lang="en-US" altLang="ko-KR" sz="1300" dirty="0" smtClean="0"/>
                  <a:t>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2017.11.10</a:t>
                </a:r>
                <a:endParaRPr lang="ko-KR" altLang="en-US" sz="1300" dirty="0"/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smtClean="0"/>
                  <a:t>스포</a:t>
                </a:r>
                <a:r>
                  <a:rPr lang="ko-KR" altLang="en-US" sz="1300" dirty="0"/>
                  <a:t>츠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매출 순위</a:t>
                </a:r>
                <a:r>
                  <a:rPr lang="en-US" altLang="ko-KR" sz="1300" dirty="0" smtClean="0"/>
                  <a:t>: </a:t>
                </a:r>
                <a:r>
                  <a:rPr lang="en-US" altLang="ko-KR" sz="1300" dirty="0" smtClean="0"/>
                  <a:t>321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 smtClean="0"/>
                  <a:t>: 3.6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err="1" smtClean="0"/>
                  <a:t>모바일에서도</a:t>
                </a:r>
                <a:r>
                  <a:rPr lang="ko-KR" altLang="en-US" sz="1300" dirty="0" smtClean="0"/>
                  <a:t> 타임머신을 타자</a:t>
                </a:r>
                <a:r>
                  <a:rPr lang="en-US" altLang="ko-KR" sz="1300" dirty="0" smtClean="0"/>
                  <a:t>”</a:t>
                </a:r>
              </a:p>
            </p:txBody>
          </p:sp>
        </p:grpSp>
        <p:grpSp>
          <p:nvGrpSpPr>
            <p:cNvPr id="56" name="그룹 55"/>
            <p:cNvGrpSpPr/>
            <p:nvPr/>
          </p:nvGrpSpPr>
          <p:grpSpPr>
            <a:xfrm>
              <a:off x="4150735" y="959482"/>
              <a:ext cx="4268645" cy="5595755"/>
              <a:chOff x="4692753" y="959482"/>
              <a:chExt cx="4268645" cy="5595755"/>
            </a:xfrm>
          </p:grpSpPr>
          <p:grpSp>
            <p:nvGrpSpPr>
              <p:cNvPr id="57" name="그룹 56"/>
              <p:cNvGrpSpPr/>
              <p:nvPr/>
            </p:nvGrpSpPr>
            <p:grpSpPr>
              <a:xfrm>
                <a:off x="4692753" y="959482"/>
                <a:ext cx="3966722" cy="1092607"/>
                <a:chOff x="401535" y="1460572"/>
                <a:chExt cx="3966722" cy="1092607"/>
              </a:xfrm>
            </p:grpSpPr>
            <p:pic>
              <p:nvPicPr>
                <p:cNvPr id="67" name="Picture 3"/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401535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8" name="TextBox 67"/>
                <p:cNvSpPr txBox="1"/>
                <p:nvPr/>
              </p:nvSpPr>
              <p:spPr>
                <a:xfrm>
                  <a:off x="1112807" y="1460572"/>
                  <a:ext cx="3255450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/>
                    <a:t>4</a:t>
                  </a:r>
                  <a:r>
                    <a:rPr lang="ko-KR" altLang="en-US" sz="1300" dirty="0" smtClean="0"/>
                    <a:t>위</a:t>
                  </a:r>
                  <a:r>
                    <a:rPr lang="en-US" altLang="ko-KR" sz="1300" dirty="0"/>
                    <a:t>, </a:t>
                  </a:r>
                  <a:r>
                    <a:rPr lang="en-US" altLang="ko-KR" sz="1300" dirty="0" err="1" smtClean="0"/>
                    <a:t>Incredibox</a:t>
                  </a:r>
                  <a:r>
                    <a:rPr lang="en-US" altLang="ko-KR" sz="1300" dirty="0" smtClean="0"/>
                    <a:t>( 38 </a:t>
                  </a:r>
                  <a:r>
                    <a:rPr lang="ko-KR" altLang="en-US" sz="1300" dirty="0" smtClean="0"/>
                    <a:t>↑</a:t>
                  </a:r>
                  <a:r>
                    <a:rPr lang="en-US" altLang="ko-KR" sz="1300" dirty="0" smtClean="0"/>
                    <a:t>)</a:t>
                  </a:r>
                  <a:br>
                    <a:rPr lang="en-US" altLang="ko-KR" sz="1300" dirty="0" smtClean="0"/>
                  </a:br>
                  <a:r>
                    <a:rPr lang="ko-KR" altLang="en-US" sz="1300" dirty="0"/>
                    <a:t>출시일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dirty="0" smtClean="0"/>
                    <a:t>2017.12.14</a:t>
                  </a:r>
                </a:p>
                <a:p>
                  <a:r>
                    <a:rPr lang="ko-KR" altLang="en-US" sz="1300" dirty="0" smtClean="0"/>
                    <a:t>장르</a:t>
                  </a:r>
                  <a:r>
                    <a:rPr lang="en-US" altLang="ko-KR" sz="1300" dirty="0"/>
                    <a:t>: </a:t>
                  </a:r>
                  <a:r>
                    <a:rPr lang="ko-KR" altLang="en-US" sz="1300" dirty="0" smtClean="0"/>
                    <a:t>음악</a:t>
                  </a:r>
                  <a:endParaRPr lang="en-US" altLang="ko-KR" sz="1300" dirty="0" smtClean="0"/>
                </a:p>
                <a:p>
                  <a:r>
                    <a:rPr lang="ko-KR" altLang="en-US" sz="1300" dirty="0" err="1"/>
                    <a:t>구글</a:t>
                  </a:r>
                  <a:r>
                    <a:rPr lang="ko-KR" altLang="en-US" sz="1300" dirty="0"/>
                    <a:t> 평점</a:t>
                  </a:r>
                  <a:r>
                    <a:rPr lang="en-US" altLang="ko-KR" sz="1300" dirty="0" smtClean="0"/>
                    <a:t>: 4.7</a:t>
                  </a:r>
                </a:p>
                <a:p>
                  <a:r>
                    <a:rPr lang="en-US" altLang="ko-KR" sz="1300" dirty="0" smtClean="0"/>
                    <a:t> “</a:t>
                  </a:r>
                  <a:r>
                    <a:rPr lang="ko-KR" altLang="en-US" sz="1300" dirty="0" smtClean="0"/>
                    <a:t>출시 후 부터 꾸준하게 상승세</a:t>
                  </a:r>
                  <a:r>
                    <a:rPr lang="en-US" altLang="ko-KR" sz="1300" dirty="0" smtClean="0"/>
                    <a:t>"</a:t>
                  </a:r>
                  <a:endParaRPr lang="ko-KR" altLang="ko-KR" sz="1300" dirty="0"/>
                </a:p>
              </p:txBody>
            </p:sp>
          </p:grpSp>
          <p:grpSp>
            <p:nvGrpSpPr>
              <p:cNvPr id="58" name="그룹 57"/>
              <p:cNvGrpSpPr/>
              <p:nvPr/>
            </p:nvGrpSpPr>
            <p:grpSpPr>
              <a:xfrm>
                <a:off x="4692753" y="2392117"/>
                <a:ext cx="3966722" cy="1292662"/>
                <a:chOff x="265761" y="1460572"/>
                <a:chExt cx="3966722" cy="1292662"/>
              </a:xfrm>
            </p:grpSpPr>
            <p:pic>
              <p:nvPicPr>
                <p:cNvPr id="65" name="Picture 3"/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6" name="TextBox 65"/>
                <p:cNvSpPr txBox="1"/>
                <p:nvPr/>
              </p:nvSpPr>
              <p:spPr>
                <a:xfrm>
                  <a:off x="977033" y="1460572"/>
                  <a:ext cx="3255450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/>
                    <a:t>5</a:t>
                  </a:r>
                  <a:r>
                    <a:rPr lang="ko-KR" altLang="en-US" sz="1300" dirty="0" smtClean="0"/>
                    <a:t>위</a:t>
                  </a:r>
                  <a:r>
                    <a:rPr lang="en-US" altLang="ko-KR" sz="1300" dirty="0" smtClean="0"/>
                    <a:t>, </a:t>
                  </a:r>
                  <a:r>
                    <a:rPr lang="en-US" altLang="ko-KR" sz="1300" dirty="0"/>
                    <a:t>Rusty Lake Paradise( 2 </a:t>
                  </a:r>
                  <a:r>
                    <a:rPr lang="en-US" altLang="ko-KR" sz="1300" dirty="0" smtClean="0"/>
                    <a:t>↓)</a:t>
                  </a:r>
                </a:p>
                <a:p>
                  <a:r>
                    <a:rPr lang="ko-KR" altLang="en-US" sz="1300" dirty="0" smtClean="0"/>
                    <a:t>출시일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dirty="0" smtClean="0"/>
                    <a:t>2018.01.11 </a:t>
                  </a:r>
                </a:p>
                <a:p>
                  <a:r>
                    <a:rPr lang="ko-KR" altLang="en-US" sz="1300" dirty="0" smtClean="0"/>
                    <a:t>장르</a:t>
                  </a:r>
                  <a:r>
                    <a:rPr lang="en-US" altLang="ko-KR" sz="1300" dirty="0"/>
                    <a:t>: </a:t>
                  </a:r>
                  <a:r>
                    <a:rPr lang="ko-KR" altLang="en-US" sz="1300" dirty="0" smtClean="0"/>
                    <a:t>어드벤처</a:t>
                  </a:r>
                  <a:endParaRPr lang="en-US" altLang="ko-KR" sz="1300" dirty="0" smtClean="0"/>
                </a:p>
                <a:p>
                  <a:r>
                    <a:rPr lang="ko-KR" altLang="en-US" sz="1300" dirty="0"/>
                    <a:t>매출 순위</a:t>
                  </a:r>
                  <a:r>
                    <a:rPr lang="en-US" altLang="ko-KR" sz="1300" dirty="0"/>
                    <a:t>:  </a:t>
                  </a:r>
                  <a:r>
                    <a:rPr lang="en-US" altLang="ko-KR" sz="1300" dirty="0" smtClean="0"/>
                    <a:t>462</a:t>
                  </a:r>
                  <a:r>
                    <a:rPr lang="ko-KR" altLang="en-US" sz="1300" dirty="0" smtClean="0"/>
                    <a:t>위</a:t>
                  </a:r>
                  <a:endParaRPr lang="en-US" altLang="ko-KR" sz="1300" dirty="0" smtClean="0"/>
                </a:p>
                <a:p>
                  <a:r>
                    <a:rPr lang="ko-KR" altLang="en-US" sz="1300" dirty="0" err="1" smtClean="0"/>
                    <a:t>구글</a:t>
                  </a:r>
                  <a:r>
                    <a:rPr lang="ko-KR" altLang="en-US" sz="1300" dirty="0" smtClean="0"/>
                    <a:t> 평점</a:t>
                  </a:r>
                  <a:r>
                    <a:rPr lang="en-US" altLang="ko-KR" sz="1300" dirty="0" smtClean="0"/>
                    <a:t>: 4.9 </a:t>
                  </a:r>
                </a:p>
                <a:p>
                  <a:r>
                    <a:rPr lang="en-US" altLang="ko-KR" sz="1300" dirty="0" smtClean="0"/>
                    <a:t>“</a:t>
                  </a:r>
                  <a:r>
                    <a:rPr lang="ko-KR" altLang="en-US" sz="1300" dirty="0" smtClean="0"/>
                    <a:t>시리즈 유료 </a:t>
                  </a:r>
                  <a:r>
                    <a:rPr lang="ko-KR" altLang="en-US" sz="1300" dirty="0" err="1" smtClean="0"/>
                    <a:t>어플의</a:t>
                  </a:r>
                  <a:r>
                    <a:rPr lang="ko-KR" altLang="en-US" sz="1300" dirty="0" smtClean="0"/>
                    <a:t> 조용한 강자</a:t>
                  </a:r>
                  <a:r>
                    <a:rPr lang="en-US" altLang="ko-KR" sz="1300" dirty="0" smtClean="0"/>
                    <a:t>”</a:t>
                  </a:r>
                  <a:endParaRPr lang="ko-KR" altLang="ko-KR" sz="1300" dirty="0"/>
                </a:p>
              </p:txBody>
            </p:sp>
          </p:grpSp>
          <p:grpSp>
            <p:nvGrpSpPr>
              <p:cNvPr id="59" name="그룹 58"/>
              <p:cNvGrpSpPr/>
              <p:nvPr/>
            </p:nvGrpSpPr>
            <p:grpSpPr>
              <a:xfrm>
                <a:off x="4692753" y="3815032"/>
                <a:ext cx="3672572" cy="1092607"/>
                <a:chOff x="265761" y="1421103"/>
                <a:chExt cx="3672572" cy="1092607"/>
              </a:xfrm>
            </p:grpSpPr>
            <p:pic>
              <p:nvPicPr>
                <p:cNvPr id="63" name="Picture 3"/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4" name="TextBox 63"/>
                <p:cNvSpPr txBox="1"/>
                <p:nvPr/>
              </p:nvSpPr>
              <p:spPr>
                <a:xfrm>
                  <a:off x="977033" y="1421103"/>
                  <a:ext cx="2961300" cy="109260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/>
                    <a:t>6</a:t>
                  </a:r>
                  <a:r>
                    <a:rPr lang="ko-KR" altLang="en-US" sz="1300" dirty="0" smtClean="0"/>
                    <a:t>위</a:t>
                  </a:r>
                  <a:r>
                    <a:rPr lang="en-US" altLang="ko-KR" sz="1300" dirty="0"/>
                    <a:t>, Geometry </a:t>
                  </a:r>
                  <a:r>
                    <a:rPr lang="en-US" altLang="ko-KR" sz="1300" dirty="0" smtClean="0"/>
                    <a:t>Dash ( 4 </a:t>
                  </a:r>
                  <a:r>
                    <a:rPr lang="en-US" altLang="ko-KR" sz="1300" dirty="0"/>
                    <a:t>↓</a:t>
                  </a:r>
                  <a:r>
                    <a:rPr lang="en-US" altLang="ko-KR" sz="1300" dirty="0" smtClean="0"/>
                    <a:t> )</a:t>
                  </a:r>
                </a:p>
                <a:p>
                  <a:r>
                    <a:rPr lang="ko-KR" altLang="en-US" sz="1300" dirty="0" smtClean="0"/>
                    <a:t>출시일</a:t>
                  </a:r>
                  <a:r>
                    <a:rPr lang="en-US" altLang="ko-KR" sz="1300" dirty="0" smtClean="0"/>
                    <a:t>: 2013.08.13</a:t>
                  </a:r>
                </a:p>
                <a:p>
                  <a:r>
                    <a:rPr lang="ko-KR" altLang="en-US" sz="1300" dirty="0" smtClean="0"/>
                    <a:t>장르</a:t>
                  </a:r>
                  <a:r>
                    <a:rPr lang="en-US" altLang="ko-KR" sz="1300" dirty="0" smtClean="0"/>
                    <a:t>: </a:t>
                  </a:r>
                  <a:r>
                    <a:rPr lang="ko-KR" altLang="en-US" sz="1300" dirty="0" smtClean="0"/>
                    <a:t>아케이드</a:t>
                  </a:r>
                  <a:endParaRPr lang="en-US" altLang="ko-KR" sz="1300" dirty="0" smtClean="0"/>
                </a:p>
                <a:p>
                  <a:r>
                    <a:rPr lang="ko-KR" altLang="en-US" sz="1300" dirty="0" err="1" smtClean="0"/>
                    <a:t>구글</a:t>
                  </a:r>
                  <a:r>
                    <a:rPr lang="ko-KR" altLang="en-US" sz="1300" dirty="0" smtClean="0"/>
                    <a:t> 평점</a:t>
                  </a:r>
                  <a:r>
                    <a:rPr lang="en-US" altLang="ko-KR" sz="1300" dirty="0" smtClean="0"/>
                    <a:t>:</a:t>
                  </a:r>
                  <a:r>
                    <a:rPr lang="ko-KR" altLang="en-US" sz="1300" dirty="0" smtClean="0"/>
                    <a:t> </a:t>
                  </a:r>
                  <a:r>
                    <a:rPr lang="en-US" altLang="ko-KR" sz="1300" dirty="0" smtClean="0"/>
                    <a:t>4.8</a:t>
                  </a:r>
                </a:p>
                <a:p>
                  <a:r>
                    <a:rPr lang="en-US" altLang="ko-KR" sz="1300" dirty="0" smtClean="0"/>
                    <a:t>“</a:t>
                  </a:r>
                  <a:r>
                    <a:rPr lang="ko-KR" altLang="en-US" sz="1300" dirty="0" err="1" smtClean="0"/>
                    <a:t>원터치와</a:t>
                  </a:r>
                  <a:r>
                    <a:rPr lang="ko-KR" altLang="en-US" sz="1300" dirty="0" smtClean="0"/>
                    <a:t> 짧은 플레이 타임의 만남</a:t>
                  </a:r>
                  <a:r>
                    <a:rPr lang="en-US" altLang="ko-KR" sz="1300" dirty="0" smtClean="0"/>
                    <a:t>”</a:t>
                  </a:r>
                </a:p>
              </p:txBody>
            </p:sp>
          </p:grpSp>
          <p:grpSp>
            <p:nvGrpSpPr>
              <p:cNvPr id="60" name="그룹 59"/>
              <p:cNvGrpSpPr/>
              <p:nvPr/>
            </p:nvGrpSpPr>
            <p:grpSpPr>
              <a:xfrm>
                <a:off x="4692753" y="5262575"/>
                <a:ext cx="4268645" cy="1292662"/>
                <a:chOff x="265761" y="1421103"/>
                <a:chExt cx="4268645" cy="1292662"/>
              </a:xfrm>
            </p:grpSpPr>
            <p:pic>
              <p:nvPicPr>
                <p:cNvPr id="61" name="Picture 3"/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 bwMode="auto">
                <a:xfrm>
                  <a:off x="265761" y="1534063"/>
                  <a:ext cx="711272" cy="711272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p:sp>
              <p:nvSpPr>
                <p:cNvPr id="62" name="TextBox 61"/>
                <p:cNvSpPr txBox="1"/>
                <p:nvPr/>
              </p:nvSpPr>
              <p:spPr>
                <a:xfrm>
                  <a:off x="977031" y="1421103"/>
                  <a:ext cx="3557375" cy="129266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ko-KR" sz="1300" dirty="0" smtClean="0"/>
                    <a:t>7</a:t>
                  </a:r>
                  <a:r>
                    <a:rPr lang="ko-KR" altLang="en-US" sz="1300" dirty="0" smtClean="0"/>
                    <a:t>위</a:t>
                  </a:r>
                  <a:r>
                    <a:rPr lang="en-US" altLang="ko-KR" sz="1300" dirty="0" smtClean="0"/>
                    <a:t>, </a:t>
                  </a:r>
                  <a:r>
                    <a:rPr lang="ko-KR" altLang="en-US" sz="1300" dirty="0" err="1" smtClean="0"/>
                    <a:t>여검사의비밀일기</a:t>
                  </a:r>
                  <a:r>
                    <a:rPr lang="ko-KR" altLang="en-US" sz="1300" dirty="0" smtClean="0"/>
                    <a:t> </a:t>
                  </a:r>
                  <a:r>
                    <a:rPr lang="en-US" altLang="ko-KR" sz="1300" dirty="0" smtClean="0"/>
                    <a:t>:</a:t>
                  </a:r>
                  <a:r>
                    <a:rPr lang="ko-KR" altLang="en-US" sz="1300" dirty="0" err="1" smtClean="0"/>
                    <a:t>여검사</a:t>
                  </a:r>
                  <a:r>
                    <a:rPr lang="ko-KR" altLang="en-US" sz="1300" dirty="0" smtClean="0"/>
                    <a:t> 키우기</a:t>
                  </a:r>
                  <a:r>
                    <a:rPr lang="en-US" altLang="ko-KR" sz="1300" dirty="0" smtClean="0"/>
                    <a:t>( 1 ↓)</a:t>
                  </a:r>
                </a:p>
                <a:p>
                  <a:r>
                    <a:rPr lang="ko-KR" altLang="en-US" sz="1300" dirty="0" smtClean="0"/>
                    <a:t>출시일</a:t>
                  </a:r>
                  <a:r>
                    <a:rPr lang="en-US" altLang="ko-KR" sz="1300" dirty="0"/>
                    <a:t>: </a:t>
                  </a:r>
                  <a:r>
                    <a:rPr lang="en-US" altLang="ko-KR" sz="1300" dirty="0" smtClean="0"/>
                    <a:t>2018.01.05</a:t>
                  </a:r>
                </a:p>
                <a:p>
                  <a:r>
                    <a:rPr lang="ko-KR" altLang="en-US" sz="1300" dirty="0" smtClean="0"/>
                    <a:t>장르</a:t>
                  </a:r>
                  <a:r>
                    <a:rPr lang="en-US" altLang="ko-KR" sz="1300" dirty="0"/>
                    <a:t>: </a:t>
                  </a:r>
                  <a:r>
                    <a:rPr lang="ko-KR" altLang="en-US" sz="1300" dirty="0" smtClean="0"/>
                    <a:t>시뮬레이션</a:t>
                  </a:r>
                  <a:endParaRPr lang="en-US" altLang="ko-KR" sz="1300" dirty="0" smtClean="0"/>
                </a:p>
                <a:p>
                  <a:r>
                    <a:rPr lang="ko-KR" altLang="en-US" sz="1300" dirty="0" smtClean="0"/>
                    <a:t>매출 </a:t>
                  </a:r>
                  <a:r>
                    <a:rPr lang="ko-KR" altLang="en-US" sz="1300" dirty="0"/>
                    <a:t>순위</a:t>
                  </a:r>
                  <a:r>
                    <a:rPr lang="en-US" altLang="ko-KR" sz="1300" dirty="0" smtClean="0"/>
                    <a:t>: </a:t>
                  </a:r>
                  <a:r>
                    <a:rPr lang="en-US" altLang="ko-KR" sz="1300" dirty="0"/>
                    <a:t>99</a:t>
                  </a:r>
                  <a:r>
                    <a:rPr lang="ko-KR" altLang="en-US" sz="1300" dirty="0" smtClean="0"/>
                    <a:t>위</a:t>
                  </a:r>
                  <a:endParaRPr lang="en-US" altLang="ko-KR" sz="1300" dirty="0"/>
                </a:p>
                <a:p>
                  <a:r>
                    <a:rPr lang="ko-KR" altLang="en-US" sz="1300" dirty="0" err="1"/>
                    <a:t>구글</a:t>
                  </a:r>
                  <a:r>
                    <a:rPr lang="ko-KR" altLang="en-US" sz="1300" dirty="0"/>
                    <a:t> 평점</a:t>
                  </a:r>
                  <a:r>
                    <a:rPr lang="en-US" altLang="ko-KR" sz="1300" dirty="0" smtClean="0"/>
                    <a:t>: 3.7</a:t>
                  </a:r>
                </a:p>
                <a:p>
                  <a:r>
                    <a:rPr lang="en-US" altLang="ko-KR" sz="1300" dirty="0" smtClean="0"/>
                    <a:t>“</a:t>
                  </a:r>
                  <a:r>
                    <a:rPr lang="ko-KR" altLang="en-US" sz="1300" dirty="0" smtClean="0"/>
                    <a:t>다양한 장르의 믹스와 </a:t>
                  </a:r>
                  <a:r>
                    <a:rPr lang="ko-KR" altLang="en-US" sz="1300" dirty="0" err="1" smtClean="0"/>
                    <a:t>불륨감</a:t>
                  </a:r>
                  <a:r>
                    <a:rPr lang="ko-KR" altLang="en-US" sz="1300" dirty="0" smtClean="0"/>
                    <a:t> 있는 게임</a:t>
                  </a:r>
                  <a:r>
                    <a:rPr lang="en-US" altLang="ko-KR" sz="1300" dirty="0" smtClean="0"/>
                    <a:t>”</a:t>
                  </a:r>
                  <a:endParaRPr lang="en-US" altLang="ko-KR" sz="1300" dirty="0"/>
                </a:p>
              </p:txBody>
            </p:sp>
          </p:grpSp>
        </p:grpSp>
        <p:grpSp>
          <p:nvGrpSpPr>
            <p:cNvPr id="69" name="그룹 68"/>
            <p:cNvGrpSpPr/>
            <p:nvPr/>
          </p:nvGrpSpPr>
          <p:grpSpPr>
            <a:xfrm>
              <a:off x="8334418" y="3318417"/>
              <a:ext cx="3647760" cy="1092607"/>
              <a:chOff x="8334418" y="1451946"/>
              <a:chExt cx="3647760" cy="1092607"/>
            </a:xfrm>
          </p:grpSpPr>
          <p:pic>
            <p:nvPicPr>
              <p:cNvPr id="70" name="Picture 3"/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334418" y="1562529"/>
                <a:ext cx="616147" cy="61614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1" name="TextBox 70"/>
              <p:cNvSpPr txBox="1"/>
              <p:nvPr/>
            </p:nvSpPr>
            <p:spPr>
              <a:xfrm>
                <a:off x="9020878" y="1451946"/>
                <a:ext cx="296130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9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en-US" altLang="ko-KR" sz="1300" dirty="0"/>
                  <a:t>Rusty Lake : </a:t>
                </a:r>
                <a:r>
                  <a:rPr lang="en-US" altLang="ko-KR" sz="1300" dirty="0" smtClean="0"/>
                  <a:t>Roots( - 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2016.10.20 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smtClean="0"/>
                  <a:t>어드벤</a:t>
                </a:r>
                <a:r>
                  <a:rPr lang="ko-KR" altLang="en-US" sz="1300" dirty="0"/>
                  <a:t>처</a:t>
                </a:r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 smtClean="0"/>
                  <a:t>: 4.9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신작을 위한 전작 플레이</a:t>
                </a:r>
                <a:r>
                  <a:rPr lang="en-US" altLang="ko-KR" sz="1300" dirty="0" smtClean="0"/>
                  <a:t>”</a:t>
                </a:r>
                <a:endParaRPr lang="en-US" altLang="ko-KR" sz="1300" dirty="0"/>
              </a:p>
            </p:txBody>
          </p:sp>
        </p:grpSp>
        <p:grpSp>
          <p:nvGrpSpPr>
            <p:cNvPr id="72" name="그룹 71"/>
            <p:cNvGrpSpPr/>
            <p:nvPr/>
          </p:nvGrpSpPr>
          <p:grpSpPr>
            <a:xfrm>
              <a:off x="8264106" y="4908312"/>
              <a:ext cx="3770858" cy="1292662"/>
              <a:chOff x="8211320" y="1142360"/>
              <a:chExt cx="3770858" cy="1292662"/>
            </a:xfrm>
          </p:grpSpPr>
          <p:pic>
            <p:nvPicPr>
              <p:cNvPr id="73" name="Picture 3"/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8211320" y="1231197"/>
                <a:ext cx="686459" cy="6864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4" name="TextBox 73"/>
              <p:cNvSpPr txBox="1"/>
              <p:nvPr/>
            </p:nvSpPr>
            <p:spPr>
              <a:xfrm>
                <a:off x="9020878" y="1142360"/>
                <a:ext cx="296130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10</a:t>
                </a:r>
                <a:r>
                  <a:rPr lang="ko-KR" altLang="ko-KR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섬광천사 </a:t>
                </a:r>
                <a:r>
                  <a:rPr lang="ko-KR" altLang="en-US" sz="1300" dirty="0" err="1" smtClean="0"/>
                  <a:t>리토나리리셰</a:t>
                </a:r>
                <a:r>
                  <a:rPr lang="en-US" altLang="ko-KR" sz="1300" dirty="0" smtClean="0"/>
                  <a:t>( 5 ↓)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2018.01.21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smtClean="0"/>
                  <a:t>시뮬레이션</a:t>
                </a:r>
                <a:endParaRPr lang="en-US" altLang="ko-KR" sz="1300" dirty="0" smtClean="0"/>
              </a:p>
              <a:p>
                <a:r>
                  <a:rPr lang="ko-KR" altLang="en-US" sz="1300" dirty="0"/>
                  <a:t>매출 순위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557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smtClean="0"/>
                  <a:t>평점</a:t>
                </a:r>
                <a:r>
                  <a:rPr lang="en-US" altLang="ko-KR" sz="1300" dirty="0" smtClean="0"/>
                  <a:t>: </a:t>
                </a:r>
                <a:r>
                  <a:rPr lang="en-US" altLang="ko-KR" sz="1300" dirty="0" smtClean="0"/>
                  <a:t>4.9</a:t>
                </a:r>
              </a:p>
              <a:p>
                <a:r>
                  <a:rPr lang="en-US" altLang="ko-KR" sz="1300" dirty="0" smtClean="0"/>
                  <a:t> “</a:t>
                </a:r>
                <a:r>
                  <a:rPr lang="ko-KR" altLang="en-US" sz="1300" dirty="0" smtClean="0"/>
                  <a:t>소비층이 공고해지는 중 </a:t>
                </a:r>
                <a:r>
                  <a:rPr lang="ko-KR" altLang="en-US" sz="1300" dirty="0" err="1" smtClean="0"/>
                  <a:t>비주얼노벨</a:t>
                </a:r>
                <a:r>
                  <a:rPr lang="en-US" altLang="ko-KR" sz="1300" dirty="0" smtClean="0"/>
                  <a:t>”</a:t>
                </a:r>
                <a:endParaRPr lang="ko-KR" altLang="en-US" sz="1300" dirty="0" smtClean="0"/>
              </a:p>
            </p:txBody>
          </p:sp>
        </p:grpSp>
      </p:grpSp>
      <p:sp>
        <p:nvSpPr>
          <p:cNvPr id="39" name="직사각형 38"/>
          <p:cNvSpPr/>
          <p:nvPr/>
        </p:nvSpPr>
        <p:spPr>
          <a:xfrm>
            <a:off x="258792" y="3185935"/>
            <a:ext cx="3769744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/>
          <p:cNvSpPr/>
          <p:nvPr/>
        </p:nvSpPr>
        <p:spPr>
          <a:xfrm>
            <a:off x="4095525" y="2332995"/>
            <a:ext cx="3452588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/>
          <p:cNvSpPr/>
          <p:nvPr/>
        </p:nvSpPr>
        <p:spPr>
          <a:xfrm>
            <a:off x="8254706" y="4831313"/>
            <a:ext cx="3780258" cy="137896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477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1" y="22997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4106" y="291525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44257" y="1365974"/>
            <a:ext cx="3874060" cy="1092607"/>
            <a:chOff x="8236116" y="1460572"/>
            <a:chExt cx="3874060" cy="1092607"/>
          </a:xfrm>
        </p:grpSpPr>
        <p:pic>
          <p:nvPicPr>
            <p:cNvPr id="74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5" name="TextBox 74"/>
            <p:cNvSpPr txBox="1"/>
            <p:nvPr/>
          </p:nvSpPr>
          <p:spPr>
            <a:xfrm>
              <a:off x="9020878" y="1460572"/>
              <a:ext cx="308929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11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Monument </a:t>
              </a:r>
              <a:r>
                <a:rPr lang="en-US" altLang="ko-KR" sz="1300" dirty="0" smtClean="0"/>
                <a:t>Valley2 ( 20 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 smtClean="0"/>
                <a:t>:2017.05.30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퍼</a:t>
              </a:r>
              <a:r>
                <a:rPr lang="ko-KR" altLang="en-US" sz="1300" dirty="0"/>
                <a:t>즐</a:t>
              </a:r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4.2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콘텐츠는</a:t>
              </a:r>
              <a:r>
                <a:rPr lang="ko-KR" altLang="en-US" sz="1300" dirty="0" smtClean="0"/>
                <a:t> 적지만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꾸준한 사랑 받는 중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326669" y="5237412"/>
            <a:ext cx="3729850" cy="1092607"/>
            <a:chOff x="8252328" y="1460572"/>
            <a:chExt cx="3729850" cy="1092607"/>
          </a:xfrm>
        </p:grpSpPr>
        <p:pic>
          <p:nvPicPr>
            <p:cNvPr id="72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3" name="TextBox 72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 err="1" smtClean="0"/>
                <a:t>Deemo</a:t>
              </a:r>
              <a:r>
                <a:rPr lang="en-US" altLang="ko-KR" sz="1300" dirty="0" smtClean="0"/>
                <a:t>( new )*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2013.11.12</a:t>
              </a:r>
              <a:endParaRPr lang="ko-KR" altLang="en-US" sz="1300" dirty="0" smtClean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음</a:t>
              </a:r>
              <a:r>
                <a:rPr lang="ko-KR" altLang="en-US" sz="1300" dirty="0"/>
                <a:t>악</a:t>
              </a:r>
              <a:endParaRPr lang="ko-KR" altLang="en-US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4.7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스토어의 </a:t>
              </a:r>
              <a:r>
                <a:rPr lang="ko-KR" altLang="en-US" sz="1300" dirty="0" err="1" smtClean="0"/>
                <a:t>스테디</a:t>
              </a:r>
              <a:r>
                <a:rPr lang="ko-KR" altLang="en-US" sz="1300" dirty="0" smtClean="0"/>
                <a:t> 셀러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8252328" y="3366512"/>
            <a:ext cx="3729850" cy="1092607"/>
            <a:chOff x="344257" y="2544793"/>
            <a:chExt cx="3729850" cy="1092607"/>
          </a:xfrm>
        </p:grpSpPr>
        <p:pic>
          <p:nvPicPr>
            <p:cNvPr id="7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1" name="TextBox 70"/>
            <p:cNvSpPr txBox="1"/>
            <p:nvPr/>
          </p:nvSpPr>
          <p:spPr>
            <a:xfrm>
              <a:off x="1112807" y="2544793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마녀의 샘</a:t>
              </a:r>
              <a:r>
                <a:rPr lang="en-US" altLang="ko-KR" sz="1300" dirty="0"/>
                <a:t> </a:t>
              </a:r>
              <a:r>
                <a:rPr lang="en-US" altLang="ko-KR" sz="1300" dirty="0" smtClean="0"/>
                <a:t>( </a:t>
              </a:r>
              <a:r>
                <a:rPr lang="en-US" altLang="ko-KR" sz="1300" dirty="0"/>
                <a:t>19 ↑)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2015.07.12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ko-KR" altLang="en-US" sz="1300" dirty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4.1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최신작의 성과에 따라서 순위 변동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8252328" y="1444398"/>
            <a:ext cx="3729850" cy="1092607"/>
            <a:chOff x="351086" y="3973612"/>
            <a:chExt cx="3729850" cy="1092607"/>
          </a:xfrm>
        </p:grpSpPr>
        <p:pic>
          <p:nvPicPr>
            <p:cNvPr id="6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9" name="TextBox 68"/>
            <p:cNvSpPr txBox="1"/>
            <p:nvPr/>
          </p:nvSpPr>
          <p:spPr>
            <a:xfrm>
              <a:off x="1112806" y="3973612"/>
              <a:ext cx="296813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Bring You Home ( </a:t>
              </a:r>
              <a:r>
                <a:rPr lang="en-US" altLang="ko-KR" sz="1300" dirty="0" smtClean="0"/>
                <a:t>9 ↑)*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2018.01.31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-	</a:t>
              </a:r>
              <a:endParaRPr lang="ko-KR" altLang="en-US" sz="1300" dirty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</a:t>
              </a:r>
              <a:r>
                <a:rPr lang="en-US" altLang="ko-KR" sz="1300" dirty="0"/>
                <a:t> </a:t>
              </a:r>
              <a:r>
                <a:rPr lang="en-US" altLang="ko-KR" sz="1300" dirty="0" smtClean="0"/>
                <a:t>3.4</a:t>
              </a:r>
            </a:p>
            <a:p>
              <a:r>
                <a:rPr lang="en-US" altLang="ko-KR" sz="1300" dirty="0" smtClean="0"/>
                <a:t> -</a:t>
              </a:r>
              <a:r>
                <a:rPr lang="ko-KR" altLang="en-US" sz="1300" dirty="0" smtClean="0"/>
                <a:t>신작 정보 없음</a:t>
              </a:r>
              <a:r>
                <a:rPr lang="en-US" altLang="ko-KR" sz="1300" dirty="0" smtClean="0"/>
                <a:t>-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5375844"/>
            <a:ext cx="3672572" cy="1092607"/>
            <a:chOff x="401535" y="1460572"/>
            <a:chExt cx="3672572" cy="1092607"/>
          </a:xfrm>
        </p:grpSpPr>
        <p:pic>
          <p:nvPicPr>
            <p:cNvPr id="66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7" name="TextBox 66"/>
            <p:cNvSpPr txBox="1"/>
            <p:nvPr/>
          </p:nvSpPr>
          <p:spPr>
            <a:xfrm>
              <a:off x="1112807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Shiny </a:t>
              </a:r>
              <a:r>
                <a:rPr lang="en-US" altLang="ko-KR" sz="1300" dirty="0" smtClean="0"/>
                <a:t>Ski Resort ( new )</a:t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2017.04.13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시뮬레이션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애플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3.7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계절마다 생각나는 그 </a:t>
              </a:r>
              <a:r>
                <a:rPr lang="ko-KR" altLang="en-US" sz="1300" dirty="0" err="1" smtClean="0"/>
                <a:t>타이쿤</a:t>
              </a:r>
              <a:r>
                <a:rPr lang="en-US" altLang="ko-KR" sz="1300" dirty="0" smtClean="0"/>
                <a:t>"</a:t>
              </a:r>
              <a:endParaRPr lang="ko-KR" altLang="ko-KR" sz="1300" dirty="0"/>
            </a:p>
          </p:txBody>
        </p:sp>
      </p:grpSp>
      <p:grpSp>
        <p:nvGrpSpPr>
          <p:cNvPr id="51" name="그룹 50"/>
          <p:cNvGrpSpPr/>
          <p:nvPr/>
        </p:nvGrpSpPr>
        <p:grpSpPr>
          <a:xfrm>
            <a:off x="4150735" y="3819686"/>
            <a:ext cx="3672572" cy="1092607"/>
            <a:chOff x="265761" y="1460572"/>
            <a:chExt cx="3672572" cy="1092607"/>
          </a:xfrm>
        </p:grpSpPr>
        <p:pic>
          <p:nvPicPr>
            <p:cNvPr id="64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5" name="TextBox 64"/>
            <p:cNvSpPr txBox="1"/>
            <p:nvPr/>
          </p:nvSpPr>
          <p:spPr>
            <a:xfrm>
              <a:off x="977033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16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Poly Bridge ( </a:t>
              </a:r>
              <a:r>
                <a:rPr lang="en-US" altLang="ko-KR" sz="1300" dirty="0" smtClean="0"/>
                <a:t>7↑)*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2017.06.13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퍼</a:t>
              </a:r>
              <a:r>
                <a:rPr lang="ko-KR" altLang="en-US" sz="1300" dirty="0"/>
                <a:t>즐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4.9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물리역학을 이용해서 다리를 짓자</a:t>
              </a:r>
              <a:r>
                <a:rPr lang="en-US" altLang="ko-KR" sz="1300" dirty="0" smtClean="0"/>
                <a:t>.”</a:t>
              </a:r>
              <a:endParaRPr lang="ko-KR" altLang="ko-KR" sz="13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4150735" y="2330449"/>
            <a:ext cx="3672572" cy="1092607"/>
            <a:chOff x="265761" y="1421103"/>
            <a:chExt cx="3672572" cy="1092607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77033" y="1421103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15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NBA 2k18 </a:t>
              </a:r>
              <a:r>
                <a:rPr lang="en-US" altLang="ko-KR" sz="1300" dirty="0" smtClean="0"/>
                <a:t>( </a:t>
              </a:r>
              <a:r>
                <a:rPr lang="en-US" altLang="ko-KR" sz="1300" dirty="0"/>
                <a:t>7</a:t>
              </a:r>
              <a:r>
                <a:rPr lang="en-US" altLang="ko-KR" sz="1300" dirty="0" smtClean="0"/>
                <a:t> </a:t>
              </a:r>
              <a:r>
                <a:rPr lang="en-US" altLang="ko-KR" sz="1300" dirty="0"/>
                <a:t>↑</a:t>
              </a:r>
              <a:r>
                <a:rPr lang="en-US" altLang="ko-KR" sz="1300" dirty="0" smtClean="0"/>
                <a:t>)*</a:t>
              </a:r>
              <a:endParaRPr lang="en-US" altLang="ko-KR" sz="1300" dirty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2017.09.20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스포츠</a:t>
              </a:r>
              <a:endParaRPr lang="ko-KR" altLang="en-US" sz="1300" dirty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2.9</a:t>
              </a:r>
              <a:endParaRPr lang="en-US" altLang="ko-KR" sz="1300" dirty="0"/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시즌 시작과 함께 살아나는 게임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53" name="그룹 52"/>
          <p:cNvGrpSpPr/>
          <p:nvPr/>
        </p:nvGrpSpPr>
        <p:grpSpPr>
          <a:xfrm>
            <a:off x="4150735" y="964825"/>
            <a:ext cx="3890530" cy="1092607"/>
            <a:chOff x="265761" y="1421103"/>
            <a:chExt cx="3890530" cy="1092607"/>
          </a:xfrm>
        </p:grpSpPr>
        <p:pic>
          <p:nvPicPr>
            <p:cNvPr id="60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1" name="TextBox 60"/>
            <p:cNvSpPr txBox="1"/>
            <p:nvPr/>
          </p:nvSpPr>
          <p:spPr>
            <a:xfrm>
              <a:off x="977033" y="1421103"/>
              <a:ext cx="3179258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14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Rusty Lake </a:t>
              </a:r>
              <a:r>
                <a:rPr lang="en-US" altLang="ko-KR" sz="1300" dirty="0" smtClean="0"/>
                <a:t>Hotel ( </a:t>
              </a:r>
              <a:r>
                <a:rPr lang="en-US" altLang="ko-KR" sz="1300" dirty="0"/>
                <a:t>5 ↑)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 smtClean="0"/>
                <a:t>:2015.12.14</a:t>
              </a:r>
              <a:endParaRPr lang="ko-KR" altLang="en-US" sz="1300" dirty="0" smtClean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어드벤</a:t>
              </a:r>
              <a:r>
                <a:rPr lang="ko-KR" altLang="en-US" sz="1300" dirty="0"/>
                <a:t>처</a:t>
              </a:r>
              <a:endParaRPr lang="ko-KR" altLang="en-US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4.2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러스티</a:t>
              </a:r>
              <a:r>
                <a:rPr lang="ko-KR" altLang="en-US" sz="1300" dirty="0" smtClean="0"/>
                <a:t> 시리즈의 시작점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최신작과 함께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326669" y="3207914"/>
            <a:ext cx="3747437" cy="1092607"/>
            <a:chOff x="8234741" y="1460572"/>
            <a:chExt cx="3747437" cy="1092607"/>
          </a:xfrm>
        </p:grpSpPr>
        <p:pic>
          <p:nvPicPr>
            <p:cNvPr id="58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9" name="TextBox 58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Rusty Lake : </a:t>
              </a:r>
              <a:r>
                <a:rPr lang="en-US" altLang="ko-KR" sz="1300" dirty="0" smtClean="0"/>
                <a:t>Roots ( 3 </a:t>
              </a:r>
              <a:r>
                <a:rPr lang="en-US" altLang="ko-KR" sz="1300" dirty="0"/>
                <a:t>↓)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2016.10.20	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어드벤처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애플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4.7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신작과 함께 움직이는 전작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8252328" y="5263949"/>
            <a:ext cx="3819494" cy="1092607"/>
            <a:chOff x="432873" y="1515818"/>
            <a:chExt cx="3819494" cy="1092607"/>
          </a:xfrm>
        </p:grpSpPr>
        <p:pic>
          <p:nvPicPr>
            <p:cNvPr id="56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7" name="TextBox 56"/>
            <p:cNvSpPr txBox="1"/>
            <p:nvPr/>
          </p:nvSpPr>
          <p:spPr>
            <a:xfrm>
              <a:off x="1112807" y="1515818"/>
              <a:ext cx="313956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20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 err="1" smtClean="0"/>
                <a:t>Gorogoa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( </a:t>
              </a:r>
              <a:r>
                <a:rPr lang="en-US" altLang="ko-KR" sz="1300" dirty="0"/>
                <a:t>53 </a:t>
              </a:r>
              <a:r>
                <a:rPr lang="en-US" altLang="ko-KR" sz="1300" dirty="0" smtClean="0"/>
                <a:t>↑)*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2017.12.13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퍼즐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애플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4.4</a:t>
              </a:r>
            </a:p>
            <a:p>
              <a:r>
                <a:rPr lang="en-US" altLang="ko-KR" sz="1300" dirty="0" smtClean="0"/>
                <a:t> “</a:t>
              </a:r>
              <a:r>
                <a:rPr lang="ko-KR" altLang="en-US" sz="1300" dirty="0" smtClean="0"/>
                <a:t>짐작할 수 없는 퍼즐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순위도 마찬가지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sp>
        <p:nvSpPr>
          <p:cNvPr id="37" name="직사각형 36"/>
          <p:cNvSpPr/>
          <p:nvPr/>
        </p:nvSpPr>
        <p:spPr>
          <a:xfrm>
            <a:off x="251656" y="4997149"/>
            <a:ext cx="3552593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251656" y="3148509"/>
            <a:ext cx="3552593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/>
          <p:cNvSpPr/>
          <p:nvPr/>
        </p:nvSpPr>
        <p:spPr>
          <a:xfrm>
            <a:off x="4074106" y="799377"/>
            <a:ext cx="3967159" cy="13401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1756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1" y="22997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4106" y="291525"/>
            <a:ext cx="154080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앱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스토어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6" name="그룹 45"/>
          <p:cNvGrpSpPr/>
          <p:nvPr/>
        </p:nvGrpSpPr>
        <p:grpSpPr>
          <a:xfrm>
            <a:off x="328044" y="1460572"/>
            <a:ext cx="3822691" cy="1492716"/>
            <a:chOff x="328044" y="1460572"/>
            <a:chExt cx="3822691" cy="1492716"/>
          </a:xfrm>
        </p:grpSpPr>
        <p:pic>
          <p:nvPicPr>
            <p:cNvPr id="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6" name="TextBox 75"/>
            <p:cNvSpPr txBox="1"/>
            <p:nvPr/>
          </p:nvSpPr>
          <p:spPr>
            <a:xfrm>
              <a:off x="1112807" y="1460572"/>
              <a:ext cx="3037928" cy="14927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1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Football Manager Mobile </a:t>
              </a:r>
              <a:r>
                <a:rPr lang="en-US" altLang="ko-KR" sz="1300" dirty="0" smtClean="0"/>
                <a:t>2018</a:t>
              </a:r>
            </a:p>
            <a:p>
              <a:r>
                <a:rPr lang="en-US" altLang="ko-KR" sz="1300" dirty="0" smtClean="0"/>
                <a:t>( </a:t>
              </a:r>
              <a:r>
                <a:rPr lang="en-US" altLang="ko-KR" sz="1300" dirty="0"/>
                <a:t>2</a:t>
              </a:r>
              <a:r>
                <a:rPr lang="en-US" altLang="ko-KR" sz="1300" dirty="0" smtClean="0"/>
                <a:t> </a:t>
              </a:r>
              <a:r>
                <a:rPr lang="ko-KR" altLang="en-US" sz="1300" dirty="0"/>
                <a:t>↑</a:t>
              </a:r>
              <a:r>
                <a:rPr lang="en-US" altLang="ko-KR" sz="1300" dirty="0" smtClean="0"/>
                <a:t>)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2017.11.09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스포</a:t>
              </a:r>
              <a:r>
                <a:rPr lang="ko-KR" altLang="en-US" sz="1300" dirty="0"/>
                <a:t>츠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</a:t>
              </a:r>
              <a:r>
                <a:rPr lang="ko-KR" altLang="en-US" sz="1300" dirty="0"/>
                <a:t>순위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121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스토어에서도 타임머신 가동 중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8334418" y="1460572"/>
            <a:ext cx="3737404" cy="1092607"/>
            <a:chOff x="8334418" y="1460572"/>
            <a:chExt cx="3737404" cy="1092607"/>
          </a:xfrm>
        </p:grpSpPr>
        <p:pic>
          <p:nvPicPr>
            <p:cNvPr id="73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4" name="TextBox 73"/>
            <p:cNvSpPr txBox="1"/>
            <p:nvPr/>
          </p:nvSpPr>
          <p:spPr>
            <a:xfrm>
              <a:off x="9020878" y="1460572"/>
              <a:ext cx="3050944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 err="1"/>
                <a:t>Bloons</a:t>
              </a:r>
              <a:r>
                <a:rPr lang="en-US" altLang="ko-KR" sz="1300" dirty="0"/>
                <a:t> TD 5 ( </a:t>
              </a:r>
              <a:r>
                <a:rPr lang="en-US" altLang="ko-KR" sz="1300" dirty="0" smtClean="0"/>
                <a:t>new )</a:t>
              </a:r>
              <a:endParaRPr lang="ko-KR" altLang="en-US" sz="1300" dirty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2012.12.15</a:t>
              </a:r>
              <a:endParaRPr lang="en-US" altLang="ko-KR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전략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애플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 4.9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마스코트처럼 </a:t>
              </a:r>
              <a:r>
                <a:rPr lang="ko-KR" altLang="en-US" sz="1300" dirty="0" err="1" smtClean="0"/>
                <a:t>생존력</a:t>
              </a:r>
              <a:r>
                <a:rPr lang="ko-KR" altLang="en-US" sz="1300" dirty="0" smtClean="0"/>
                <a:t> 강한 타워 게임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48" name="그룹 47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71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2" name="TextBox 71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마인크래프</a:t>
              </a:r>
              <a:r>
                <a:rPr lang="ko-KR" altLang="en-US" sz="1300" dirty="0" err="1"/>
                <a:t>트</a:t>
              </a:r>
              <a:r>
                <a:rPr lang="en-US" altLang="ko-KR" sz="1300" dirty="0" smtClean="0"/>
                <a:t> ( 1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↑</a:t>
              </a:r>
              <a:r>
                <a:rPr lang="en-US" altLang="ko-KR" sz="1300" dirty="0" smtClean="0"/>
                <a:t>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 smtClean="0"/>
                <a:t>: 2011.11.17</a:t>
              </a:r>
              <a:endParaRPr lang="en-US" altLang="ko-KR" sz="1300" dirty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아케이드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139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3.8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돈 줘도 </a:t>
              </a:r>
              <a:r>
                <a:rPr lang="ko-KR" altLang="en-US" sz="1300" dirty="0" err="1" smtClean="0"/>
                <a:t>안아까운</a:t>
              </a:r>
              <a:r>
                <a:rPr lang="ko-KR" altLang="en-US" sz="1300" dirty="0" smtClean="0"/>
                <a:t> 우리들의 놀이터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351086" y="5181310"/>
            <a:ext cx="3911230" cy="1092607"/>
            <a:chOff x="351086" y="3973612"/>
            <a:chExt cx="3911230" cy="1092607"/>
          </a:xfrm>
        </p:grpSpPr>
        <p:pic>
          <p:nvPicPr>
            <p:cNvPr id="6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0" name="TextBox 69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 err="1" smtClean="0"/>
                <a:t>Cytus</a:t>
              </a:r>
              <a:r>
                <a:rPr lang="en-US" altLang="ko-KR" sz="1300" dirty="0" smtClean="0"/>
                <a:t> 2	</a:t>
              </a:r>
              <a:r>
                <a:rPr lang="en-US" altLang="ko-KR" sz="1300" dirty="0"/>
                <a:t> </a:t>
              </a:r>
              <a:r>
                <a:rPr lang="en-US" altLang="ko-KR" sz="1300" dirty="0" smtClean="0"/>
                <a:t>( </a:t>
              </a:r>
              <a:r>
                <a:rPr lang="en-US" altLang="ko-KR" sz="1300" dirty="0"/>
                <a:t>2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↓)*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2017.01.18</a:t>
              </a:r>
              <a:endParaRPr lang="ko-KR" altLang="en-US" sz="1300" dirty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음악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4.9</a:t>
              </a:r>
            </a:p>
            <a:p>
              <a:r>
                <a:rPr lang="en-US" altLang="ko-KR" sz="1300" dirty="0" smtClean="0"/>
                <a:t>“</a:t>
              </a:r>
              <a:r>
                <a:rPr lang="en-US" altLang="ko-KR" sz="1300" dirty="0" err="1" smtClean="0"/>
                <a:t>Deemo</a:t>
              </a:r>
              <a:r>
                <a:rPr lang="en-US" altLang="ko-KR" sz="1300" dirty="0" smtClean="0"/>
                <a:t> </a:t>
              </a:r>
              <a:r>
                <a:rPr lang="ko-KR" altLang="en-US" sz="1300" dirty="0" smtClean="0"/>
                <a:t>개발진의 감각적인 음악 게임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959482"/>
            <a:ext cx="4268645" cy="5395700"/>
            <a:chOff x="4692753" y="959482"/>
            <a:chExt cx="4268645" cy="5395700"/>
          </a:xfrm>
        </p:grpSpPr>
        <p:grpSp>
          <p:nvGrpSpPr>
            <p:cNvPr id="57" name="그룹 56"/>
            <p:cNvGrpSpPr/>
            <p:nvPr/>
          </p:nvGrpSpPr>
          <p:grpSpPr>
            <a:xfrm>
              <a:off x="4692753" y="959482"/>
              <a:ext cx="3966722" cy="1092607"/>
              <a:chOff x="401535" y="1460572"/>
              <a:chExt cx="3966722" cy="1092607"/>
            </a:xfrm>
          </p:grpSpPr>
          <p:pic>
            <p:nvPicPr>
              <p:cNvPr id="6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8" name="TextBox 67"/>
              <p:cNvSpPr txBox="1"/>
              <p:nvPr/>
            </p:nvSpPr>
            <p:spPr>
              <a:xfrm>
                <a:off x="1112807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4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Plague I</a:t>
                </a:r>
                <a:r>
                  <a:rPr lang="en-US" altLang="ko-KR" sz="1300" dirty="0" smtClean="0"/>
                  <a:t>nc.( 38 </a:t>
                </a:r>
                <a:r>
                  <a:rPr lang="ko-KR" altLang="en-US" sz="1300" dirty="0" smtClean="0"/>
                  <a:t>↑</a:t>
                </a:r>
                <a:r>
                  <a:rPr lang="en-US" altLang="ko-KR" sz="1300" dirty="0" smtClean="0"/>
                  <a:t>)</a:t>
                </a:r>
                <a:br>
                  <a:rPr lang="en-US" altLang="ko-KR" sz="1300" dirty="0" smtClean="0"/>
                </a:br>
                <a:r>
                  <a:rPr lang="ko-KR" altLang="en-US" sz="1300" dirty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2012.10.05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smtClean="0"/>
                  <a:t>전</a:t>
                </a:r>
                <a:r>
                  <a:rPr lang="ko-KR" altLang="en-US" sz="1300" dirty="0"/>
                  <a:t>략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애</a:t>
                </a:r>
                <a:r>
                  <a:rPr lang="ko-KR" altLang="en-US" sz="1300" dirty="0"/>
                  <a:t>플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 smtClean="0"/>
                  <a:t>: 4.8</a:t>
                </a:r>
              </a:p>
              <a:p>
                <a:r>
                  <a:rPr lang="en-US" altLang="ko-KR" sz="1300" dirty="0" smtClean="0"/>
                  <a:t> “</a:t>
                </a:r>
                <a:r>
                  <a:rPr lang="ko-KR" altLang="en-US" sz="1300" dirty="0" smtClean="0"/>
                  <a:t>특이함과 중독성에 따른 지속적 매출</a:t>
                </a:r>
                <a:r>
                  <a:rPr lang="en-US" altLang="ko-KR" sz="1300" dirty="0" smtClean="0"/>
                  <a:t>"</a:t>
                </a:r>
                <a:endParaRPr lang="ko-KR" altLang="ko-KR" sz="1300" dirty="0"/>
              </a:p>
            </p:txBody>
          </p:sp>
        </p:grpSp>
        <p:grpSp>
          <p:nvGrpSpPr>
            <p:cNvPr id="58" name="그룹 57"/>
            <p:cNvGrpSpPr/>
            <p:nvPr/>
          </p:nvGrpSpPr>
          <p:grpSpPr>
            <a:xfrm>
              <a:off x="4692753" y="2392117"/>
              <a:ext cx="3966722" cy="1092607"/>
              <a:chOff x="265761" y="1460572"/>
              <a:chExt cx="3966722" cy="1092607"/>
            </a:xfrm>
          </p:grpSpPr>
          <p:pic>
            <p:nvPicPr>
              <p:cNvPr id="65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6" name="TextBox 65"/>
              <p:cNvSpPr txBox="1"/>
              <p:nvPr/>
            </p:nvSpPr>
            <p:spPr>
              <a:xfrm>
                <a:off x="977033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5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 smtClean="0"/>
                  <a:t>, Goblin Sword( </a:t>
                </a:r>
                <a:r>
                  <a:rPr lang="en-US" altLang="ko-KR" sz="1300" dirty="0"/>
                  <a:t>5</a:t>
                </a:r>
                <a:r>
                  <a:rPr lang="en-US" altLang="ko-KR" sz="1300" dirty="0" smtClean="0"/>
                  <a:t> </a:t>
                </a:r>
                <a:r>
                  <a:rPr lang="ko-KR" altLang="en-US" sz="1300" dirty="0"/>
                  <a:t>↑</a:t>
                </a:r>
                <a:r>
                  <a:rPr lang="en-US" altLang="ko-KR" sz="1300" dirty="0" smtClean="0"/>
                  <a:t>)*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2014.09.11 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애플 평점</a:t>
                </a:r>
                <a:r>
                  <a:rPr lang="en-US" altLang="ko-KR" sz="1300" dirty="0" smtClean="0"/>
                  <a:t>: 4.4 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유료 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 대표 장수 </a:t>
                </a:r>
                <a:r>
                  <a:rPr lang="en-US" altLang="ko-KR" sz="1300" dirty="0" smtClean="0"/>
                  <a:t>2D RPG”</a:t>
                </a:r>
                <a:endParaRPr lang="ko-KR" altLang="ko-KR" sz="1300" dirty="0"/>
              </a:p>
            </p:txBody>
          </p:sp>
        </p:grpSp>
        <p:grpSp>
          <p:nvGrpSpPr>
            <p:cNvPr id="59" name="그룹 58"/>
            <p:cNvGrpSpPr/>
            <p:nvPr/>
          </p:nvGrpSpPr>
          <p:grpSpPr>
            <a:xfrm>
              <a:off x="4692753" y="3815032"/>
              <a:ext cx="4027106" cy="1092607"/>
              <a:chOff x="265761" y="1421103"/>
              <a:chExt cx="4027106" cy="1092607"/>
            </a:xfrm>
          </p:grpSpPr>
          <p:pic>
            <p:nvPicPr>
              <p:cNvPr id="63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4" name="TextBox 63"/>
              <p:cNvSpPr txBox="1"/>
              <p:nvPr/>
            </p:nvSpPr>
            <p:spPr>
              <a:xfrm>
                <a:off x="977032" y="1421103"/>
                <a:ext cx="331583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6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Rusty Lake </a:t>
                </a:r>
                <a:r>
                  <a:rPr lang="en-US" altLang="ko-KR" sz="1300" dirty="0" smtClean="0"/>
                  <a:t>Paradise ( </a:t>
                </a:r>
                <a:r>
                  <a:rPr lang="en-US" altLang="ko-KR" sz="1300" dirty="0"/>
                  <a:t>2</a:t>
                </a:r>
                <a:r>
                  <a:rPr lang="en-US" altLang="ko-KR" sz="1300" dirty="0" smtClean="0"/>
                  <a:t> ↓)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 smtClean="0"/>
                  <a:t>: 2018.01.10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smtClean="0"/>
                  <a:t>어드벤처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애플 평점</a:t>
                </a:r>
                <a:r>
                  <a:rPr lang="en-US" altLang="ko-KR" sz="1300" dirty="0" smtClean="0"/>
                  <a:t>:</a:t>
                </a:r>
                <a:r>
                  <a:rPr lang="ko-KR" altLang="en-US" sz="1300" dirty="0" smtClean="0"/>
                  <a:t> </a:t>
                </a:r>
                <a:r>
                  <a:rPr lang="en-US" altLang="ko-KR" sz="1300" dirty="0" smtClean="0"/>
                  <a:t>4.8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새 시리즈의 등장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smtClean="0"/>
                  <a:t>하지만 스토리 깨면</a:t>
                </a:r>
                <a:r>
                  <a:rPr lang="en-US" altLang="ko-KR" sz="1300" dirty="0" smtClean="0"/>
                  <a:t>?”</a:t>
                </a:r>
              </a:p>
            </p:txBody>
          </p:sp>
        </p:grpSp>
        <p:grpSp>
          <p:nvGrpSpPr>
            <p:cNvPr id="60" name="그룹 59"/>
            <p:cNvGrpSpPr/>
            <p:nvPr/>
          </p:nvGrpSpPr>
          <p:grpSpPr>
            <a:xfrm>
              <a:off x="4692753" y="5262575"/>
              <a:ext cx="4268645" cy="1092607"/>
              <a:chOff x="265761" y="1421103"/>
              <a:chExt cx="4268645" cy="1092607"/>
            </a:xfrm>
          </p:grpSpPr>
          <p:pic>
            <p:nvPicPr>
              <p:cNvPr id="61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62" name="TextBox 61"/>
              <p:cNvSpPr txBox="1"/>
              <p:nvPr/>
            </p:nvSpPr>
            <p:spPr>
              <a:xfrm>
                <a:off x="977031" y="1421103"/>
                <a:ext cx="3557375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7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en-US" altLang="ko-KR" sz="1300" dirty="0"/>
                  <a:t>Hero Siege: Pocket Edition( </a:t>
                </a:r>
                <a:r>
                  <a:rPr lang="en-US" altLang="ko-KR" sz="1300" dirty="0" smtClean="0"/>
                  <a:t>new 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2016.06.18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애플 평점 </a:t>
                </a:r>
                <a:r>
                  <a:rPr lang="en-US" altLang="ko-KR" sz="1300" dirty="0" smtClean="0"/>
                  <a:t>: 2.9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애플에서는 순위 널뛰기 하는 중</a:t>
                </a:r>
                <a:r>
                  <a:rPr lang="en-US" altLang="ko-KR" sz="1300" dirty="0" smtClean="0"/>
                  <a:t>”</a:t>
                </a:r>
                <a:endParaRPr lang="en-US" altLang="ko-KR" sz="1300" dirty="0"/>
              </a:p>
            </p:txBody>
          </p:sp>
        </p:grpSp>
      </p:grpSp>
      <p:grpSp>
        <p:nvGrpSpPr>
          <p:cNvPr id="51" name="그룹 50"/>
          <p:cNvGrpSpPr/>
          <p:nvPr/>
        </p:nvGrpSpPr>
        <p:grpSpPr>
          <a:xfrm>
            <a:off x="8334418" y="3327043"/>
            <a:ext cx="3647760" cy="1092607"/>
            <a:chOff x="8334418" y="1460572"/>
            <a:chExt cx="3647760" cy="1092607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en-US" altLang="ko-KR" sz="1300" dirty="0"/>
                <a:t>First Strike: Final Hour ( </a:t>
              </a:r>
              <a:r>
                <a:rPr lang="en-US" altLang="ko-KR" sz="1300" dirty="0" smtClean="0"/>
                <a:t>new 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2014.03.12 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전</a:t>
              </a:r>
              <a:r>
                <a:rPr lang="ko-KR" altLang="en-US" sz="1300" dirty="0"/>
                <a:t>략</a:t>
              </a:r>
            </a:p>
            <a:p>
              <a:r>
                <a:rPr lang="ko-KR" altLang="en-US" sz="1300" dirty="0" smtClean="0"/>
                <a:t>애</a:t>
              </a:r>
              <a:r>
                <a:rPr lang="ko-KR" altLang="en-US" sz="1300" dirty="0"/>
                <a:t>플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 smtClean="0"/>
                <a:t>: 4.9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손가락 터치 하나로 핵전쟁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52" name="그룹 51"/>
          <p:cNvGrpSpPr/>
          <p:nvPr/>
        </p:nvGrpSpPr>
        <p:grpSpPr>
          <a:xfrm>
            <a:off x="8264106" y="4908312"/>
            <a:ext cx="3770858" cy="1092607"/>
            <a:chOff x="8211320" y="1142360"/>
            <a:chExt cx="3770858" cy="1092607"/>
          </a:xfrm>
        </p:grpSpPr>
        <p:pic>
          <p:nvPicPr>
            <p:cNvPr id="53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1320" y="1231197"/>
              <a:ext cx="686459" cy="68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4" name="TextBox 53"/>
            <p:cNvSpPr txBox="1"/>
            <p:nvPr/>
          </p:nvSpPr>
          <p:spPr>
            <a:xfrm>
              <a:off x="9020878" y="1142360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10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 smtClean="0"/>
                <a:t>마녀의 샘</a:t>
              </a:r>
              <a:r>
                <a:rPr lang="en-US" altLang="ko-KR" sz="1300" dirty="0" smtClean="0"/>
                <a:t>3 ( 4 </a:t>
              </a:r>
              <a:r>
                <a:rPr lang="ko-KR" altLang="en-US" sz="1300" dirty="0"/>
                <a:t>↑</a:t>
              </a:r>
              <a:r>
                <a:rPr lang="en-US" altLang="ko-KR" sz="1300" dirty="0" smtClean="0"/>
                <a:t>)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2017.10.26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애플 평점 </a:t>
              </a:r>
              <a:r>
                <a:rPr lang="en-US" altLang="ko-KR" sz="1300" dirty="0" smtClean="0"/>
                <a:t>: 4.7</a:t>
              </a:r>
            </a:p>
            <a:p>
              <a:r>
                <a:rPr lang="en-US" altLang="ko-KR" sz="1300" dirty="0" smtClean="0"/>
                <a:t> “</a:t>
              </a:r>
              <a:r>
                <a:rPr lang="ko-KR" altLang="en-US" sz="1300" dirty="0" smtClean="0"/>
                <a:t>시리즈 최신작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랭킹 유지는 순항 중</a:t>
              </a:r>
              <a:r>
                <a:rPr lang="en-US" altLang="ko-KR" sz="1300" dirty="0" smtClean="0"/>
                <a:t>”</a:t>
              </a:r>
              <a:endParaRPr lang="ko-KR" altLang="en-US" sz="1300" dirty="0" smtClean="0"/>
            </a:p>
          </p:txBody>
        </p:sp>
      </p:grpSp>
      <p:sp>
        <p:nvSpPr>
          <p:cNvPr id="38" name="직사각형 37"/>
          <p:cNvSpPr/>
          <p:nvPr/>
        </p:nvSpPr>
        <p:spPr>
          <a:xfrm>
            <a:off x="8177841" y="1285336"/>
            <a:ext cx="3857123" cy="13569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09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30240" y="229970"/>
            <a:ext cx="407675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1.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유료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r>
              <a:rPr lang="ko-KR" altLang="en-US" sz="2400" spc="-15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endParaRPr lang="ko-KR" altLang="en-US" sz="2400" spc="-150" dirty="0">
              <a:solidFill>
                <a:schemeClr val="bg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0" name="직선 연결선 9"/>
          <p:cNvCxnSpPr/>
          <p:nvPr/>
        </p:nvCxnSpPr>
        <p:spPr>
          <a:xfrm>
            <a:off x="11342766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11707294" y="6731183"/>
            <a:ext cx="364528" cy="0"/>
          </a:xfrm>
          <a:prstGeom prst="line">
            <a:avLst/>
          </a:prstGeom>
          <a:ln w="19050" cap="rnd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10983413" y="6731183"/>
            <a:ext cx="364528" cy="0"/>
          </a:xfrm>
          <a:prstGeom prst="line">
            <a:avLst/>
          </a:prstGeom>
          <a:ln w="19050" cap="rnd">
            <a:solidFill>
              <a:srgbClr val="94C3B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074106" y="291525"/>
            <a:ext cx="254749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주간 유료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모바일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시장 정리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587624"/>
              </p:ext>
            </p:extLst>
          </p:nvPr>
        </p:nvGraphicFramePr>
        <p:xfrm>
          <a:off x="275246" y="1880331"/>
          <a:ext cx="5759473" cy="3102674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296030"/>
                <a:gridCol w="2150092"/>
                <a:gridCol w="2313351"/>
              </a:tblGrid>
              <a:tr h="490708">
                <a:tc>
                  <a:txBody>
                    <a:bodyPr/>
                    <a:lstStyle/>
                    <a:p>
                      <a:pPr algn="ctr" latinLnBrk="1"/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err="1" smtClean="0"/>
                        <a:t>구글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000" dirty="0" smtClean="0"/>
                        <a:t>애플</a:t>
                      </a:r>
                      <a:endParaRPr lang="ko-KR" altLang="en-US" sz="2000" dirty="0"/>
                    </a:p>
                  </a:txBody>
                  <a:tcPr marL="98936" marR="98936" marT="49468" marB="49468">
                    <a:solidFill>
                      <a:srgbClr val="94C3BB"/>
                    </a:solidFill>
                  </a:tcPr>
                </a:tc>
              </a:tr>
              <a:tr h="5059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랭크 된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Most</a:t>
                      </a:r>
                      <a:r>
                        <a:rPr lang="ko-KR" altLang="en-US" sz="1300" baseline="0" dirty="0" smtClean="0"/>
                        <a:t> 장르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6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4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68797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장르별 수</a:t>
                      </a:r>
                      <a:endParaRPr lang="en-US" altLang="ko-KR" sz="1300" dirty="0" smtClean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6 </a:t>
                      </a:r>
                      <a:r>
                        <a:rPr lang="ko-KR" altLang="en-US" sz="1300" dirty="0" smtClean="0"/>
                        <a:t>어드벤처 </a:t>
                      </a:r>
                      <a:r>
                        <a:rPr lang="en-US" altLang="ko-KR" sz="1300" dirty="0" smtClean="0"/>
                        <a:t>4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시뮬레이션 </a:t>
                      </a:r>
                      <a:r>
                        <a:rPr lang="en-US" altLang="ko-KR" sz="1300" dirty="0" smtClean="0"/>
                        <a:t>4 + 1 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아케이드 </a:t>
                      </a:r>
                      <a:r>
                        <a:rPr lang="en-US" altLang="ko-KR" sz="1300" dirty="0" smtClean="0"/>
                        <a:t>2 </a:t>
                      </a:r>
                      <a:r>
                        <a:rPr lang="ko-KR" altLang="en-US" sz="1300" dirty="0" smtClean="0"/>
                        <a:t>기타 </a:t>
                      </a:r>
                      <a:r>
                        <a:rPr lang="en-US" altLang="ko-KR" sz="1300" dirty="0" smtClean="0"/>
                        <a:t>5</a:t>
                      </a:r>
                    </a:p>
                    <a:p>
                      <a:pPr algn="ctr" latinLnBrk="1"/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err="1" smtClean="0"/>
                        <a:t>롤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ko-KR" altLang="en-US" sz="1300" dirty="0" err="1" smtClean="0"/>
                        <a:t>플레잉</a:t>
                      </a:r>
                      <a:r>
                        <a:rPr lang="ko-KR" altLang="en-US" sz="1300" dirty="0" smtClean="0"/>
                        <a:t> </a:t>
                      </a:r>
                      <a:r>
                        <a:rPr lang="en-US" altLang="ko-KR" sz="1300" dirty="0" smtClean="0"/>
                        <a:t>4 </a:t>
                      </a:r>
                      <a:r>
                        <a:rPr lang="ko-KR" altLang="en-US" sz="1300" dirty="0" smtClean="0"/>
                        <a:t>전략 </a:t>
                      </a:r>
                      <a:r>
                        <a:rPr lang="en-US" altLang="ko-KR" sz="1300" dirty="0" smtClean="0"/>
                        <a:t>3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퍼즐</a:t>
                      </a:r>
                      <a:r>
                        <a:rPr lang="en-US" altLang="ko-KR" sz="1300" dirty="0" smtClean="0"/>
                        <a:t>3 </a:t>
                      </a:r>
                      <a:r>
                        <a:rPr lang="ko-KR" altLang="en-US" sz="1300" dirty="0" smtClean="0"/>
                        <a:t>스포츠 </a:t>
                      </a:r>
                      <a:r>
                        <a:rPr lang="en-US" altLang="ko-KR" sz="13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어드벤처 </a:t>
                      </a:r>
                      <a:r>
                        <a:rPr lang="en-US" altLang="ko-KR" sz="1300" dirty="0" smtClean="0"/>
                        <a:t>3 </a:t>
                      </a:r>
                      <a:r>
                        <a:rPr lang="ko-KR" altLang="en-US" sz="1300" dirty="0" smtClean="0"/>
                        <a:t>음악 </a:t>
                      </a:r>
                      <a:r>
                        <a:rPr lang="en-US" altLang="ko-KR" sz="1300" dirty="0" smtClean="0"/>
                        <a:t>2</a:t>
                      </a:r>
                    </a:p>
                    <a:p>
                      <a:pPr algn="ctr" latinLnBrk="1"/>
                      <a:r>
                        <a:rPr lang="ko-KR" altLang="en-US" sz="1300" dirty="0" smtClean="0"/>
                        <a:t>시뮬레이션 </a:t>
                      </a:r>
                      <a:r>
                        <a:rPr lang="en-US" altLang="ko-KR" sz="1300" dirty="0" smtClean="0"/>
                        <a:t>1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52111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New</a:t>
                      </a:r>
                      <a:r>
                        <a:rPr lang="ko-KR" altLang="en-US" sz="1300" dirty="0" smtClean="0"/>
                        <a:t>게임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ko-KR" altLang="en-US" sz="1300" dirty="0" smtClean="0"/>
                        <a:t>랭크 변화</a:t>
                      </a:r>
                      <a:r>
                        <a:rPr lang="ko-KR" altLang="en-US" sz="1300" baseline="0" dirty="0" smtClean="0"/>
                        <a:t> </a:t>
                      </a:r>
                      <a:endParaRPr lang="en-US" altLang="ko-KR" sz="1300" baseline="0" dirty="0" smtClean="0"/>
                    </a:p>
                    <a:p>
                      <a:pPr algn="ctr" latinLnBrk="1"/>
                      <a:r>
                        <a:rPr lang="ko-KR" altLang="en-US" sz="1300" baseline="0" dirty="0" smtClean="0"/>
                        <a:t>큰 게임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3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10 </a:t>
                      </a:r>
                      <a:r>
                        <a:rPr lang="ko-KR" altLang="en-US" sz="1300" dirty="0" smtClean="0"/>
                        <a:t>개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</a:tr>
              <a:tr h="52134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 smtClean="0"/>
                        <a:t>오래된 게임</a:t>
                      </a:r>
                      <a:endParaRPr lang="en-US" altLang="ko-KR" sz="1300" dirty="0" smtClean="0"/>
                    </a:p>
                    <a:p>
                      <a:pPr algn="ctr" latinLnBrk="1"/>
                      <a:r>
                        <a:rPr lang="en-US" altLang="ko-KR" sz="1300" dirty="0" smtClean="0"/>
                        <a:t>(</a:t>
                      </a:r>
                      <a:r>
                        <a:rPr lang="en-US" altLang="ko-KR" sz="1300" baseline="0" dirty="0" smtClean="0"/>
                        <a:t> 9</a:t>
                      </a:r>
                      <a:r>
                        <a:rPr lang="ko-KR" altLang="en-US" sz="1300" baseline="0" dirty="0" smtClean="0"/>
                        <a:t>개월 기준 </a:t>
                      </a:r>
                      <a:r>
                        <a:rPr lang="en-US" altLang="ko-KR" sz="1300" baseline="0" dirty="0" smtClean="0"/>
                        <a:t>)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8 </a:t>
                      </a:r>
                      <a:r>
                        <a:rPr lang="ko-KR" altLang="en-US" sz="1300" dirty="0" smtClean="0"/>
                        <a:t>개  </a:t>
                      </a:r>
                      <a:endParaRPr lang="ko-KR" altLang="en-US" sz="1300" dirty="0"/>
                    </a:p>
                  </a:txBody>
                  <a:tcPr marL="98936" marR="98936" marT="49468" marB="49468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 smtClean="0"/>
                        <a:t>13 </a:t>
                      </a:r>
                      <a:r>
                        <a:rPr lang="ko-KR" altLang="en-US" sz="1300" dirty="0" smtClean="0"/>
                        <a:t>개</a:t>
                      </a:r>
                      <a:endParaRPr lang="en-US" altLang="ko-KR" sz="1300" dirty="0" smtClean="0"/>
                    </a:p>
                  </a:txBody>
                  <a:tcPr marL="98936" marR="98936" marT="49468" marB="49468"/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6305000" y="1180533"/>
            <a:ext cx="5766822" cy="2031325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삼파전의 형세를 띄는 중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err="1" smtClean="0">
                <a:ea typeface="나눔스퀘어"/>
              </a:rPr>
              <a:t>시뮬</a:t>
            </a:r>
            <a:r>
              <a:rPr lang="en-US" altLang="ko-KR" dirty="0" smtClean="0">
                <a:ea typeface="나눔스퀘어"/>
              </a:rPr>
              <a:t>/</a:t>
            </a:r>
            <a:r>
              <a:rPr lang="ko-KR" altLang="en-US" dirty="0" smtClean="0">
                <a:ea typeface="나눔스퀘어"/>
              </a:rPr>
              <a:t> 어드벤처</a:t>
            </a:r>
            <a:r>
              <a:rPr lang="en-US" altLang="ko-KR" dirty="0" smtClean="0">
                <a:ea typeface="나눔스퀘어"/>
              </a:rPr>
              <a:t>/ </a:t>
            </a:r>
            <a:r>
              <a:rPr lang="ko-KR" altLang="en-US" dirty="0" err="1" smtClean="0">
                <a:ea typeface="나눔스퀘어"/>
              </a:rPr>
              <a:t>롤</a:t>
            </a:r>
            <a:r>
              <a:rPr lang="ko-KR" altLang="en-US" dirty="0" smtClean="0">
                <a:ea typeface="나눔스퀘어"/>
              </a:rPr>
              <a:t> </a:t>
            </a:r>
            <a:r>
              <a:rPr lang="ko-KR" altLang="en-US" dirty="0" err="1" smtClean="0">
                <a:ea typeface="나눔스퀘어"/>
              </a:rPr>
              <a:t>플레잉</a:t>
            </a:r>
            <a:r>
              <a:rPr lang="en-US" altLang="ko-KR" dirty="0" smtClean="0">
                <a:ea typeface="나눔스퀘어"/>
              </a:rPr>
              <a:t>.</a:t>
            </a: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신작 게임에 대한 자세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아래에서 꾸준히 올라오는 형태</a:t>
            </a:r>
            <a:r>
              <a:rPr lang="en-US" altLang="ko-KR" dirty="0" smtClean="0">
                <a:ea typeface="나눔스퀘어"/>
              </a:rPr>
              <a:t>.</a:t>
            </a: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마케팅에 대한 성향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err="1" smtClean="0">
                <a:ea typeface="나눔스퀘어"/>
              </a:rPr>
              <a:t>입소문</a:t>
            </a:r>
            <a:r>
              <a:rPr lang="ko-KR" altLang="en-US" dirty="0" smtClean="0">
                <a:ea typeface="나눔스퀘어"/>
              </a:rPr>
              <a:t> 마케팅이 가장 강력한 편</a:t>
            </a:r>
            <a:r>
              <a:rPr lang="en-US" altLang="ko-KR" dirty="0" smtClean="0">
                <a:ea typeface="나눔스퀘어"/>
              </a:rPr>
              <a:t>.</a:t>
            </a:r>
          </a:p>
          <a:p>
            <a:endParaRPr lang="en-US" altLang="ko-KR" dirty="0" smtClean="0">
              <a:ea typeface="나눔스퀘어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305000" y="3828843"/>
            <a:ext cx="5766822" cy="2308324"/>
          </a:xfrm>
          <a:prstGeom prst="rect">
            <a:avLst/>
          </a:prstGeom>
          <a:noFill/>
          <a:ln w="38100">
            <a:solidFill>
              <a:srgbClr val="94C3BB"/>
            </a:solidFill>
          </a:ln>
        </p:spPr>
        <p:txBody>
          <a:bodyPr wrap="square" rtlCol="0">
            <a:spAutoFit/>
          </a:bodyPr>
          <a:lstStyle/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장르의 난립 형태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다양한 장르가 존재하며 지분도 </a:t>
            </a:r>
            <a:r>
              <a:rPr lang="ko-KR" altLang="en-US" dirty="0" err="1" smtClean="0">
                <a:ea typeface="나눔스퀘어"/>
              </a:rPr>
              <a:t>비슷</a:t>
            </a:r>
            <a:r>
              <a:rPr lang="en-US" altLang="ko-KR" dirty="0" smtClean="0">
                <a:ea typeface="나눔스퀘어"/>
              </a:rPr>
              <a:t>.</a:t>
            </a: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보수적인 순위표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오래된 게임이 많고</a:t>
            </a:r>
            <a:r>
              <a:rPr lang="en-US" altLang="ko-KR" dirty="0" smtClean="0">
                <a:ea typeface="나눔스퀘어"/>
              </a:rPr>
              <a:t>, </a:t>
            </a:r>
            <a:r>
              <a:rPr lang="ko-KR" altLang="en-US" dirty="0" err="1" smtClean="0">
                <a:ea typeface="나눔스퀘어"/>
              </a:rPr>
              <a:t>앱</a:t>
            </a:r>
            <a:r>
              <a:rPr lang="ko-KR" altLang="en-US" dirty="0" smtClean="0">
                <a:ea typeface="나눔스퀘어"/>
              </a:rPr>
              <a:t> 스토어 유일 </a:t>
            </a:r>
            <a:endParaRPr lang="en-US" altLang="ko-KR" dirty="0" smtClean="0">
              <a:ea typeface="나눔스퀘어"/>
            </a:endParaRPr>
          </a:p>
          <a:p>
            <a:r>
              <a:rPr lang="en-US" altLang="ko-KR" dirty="0" smtClean="0">
                <a:ea typeface="나눔스퀘어"/>
              </a:rPr>
              <a:t>	          </a:t>
            </a:r>
            <a:r>
              <a:rPr lang="ko-KR" altLang="en-US" dirty="0" smtClean="0">
                <a:ea typeface="나눔스퀘어"/>
              </a:rPr>
              <a:t>게임 다수 존재</a:t>
            </a:r>
            <a:endParaRPr lang="en-US" altLang="ko-KR" dirty="0" smtClean="0">
              <a:ea typeface="나눔스퀘어"/>
            </a:endParaRPr>
          </a:p>
          <a:p>
            <a:endParaRPr lang="en-US" altLang="ko-KR" dirty="0">
              <a:ea typeface="나눔스퀘어"/>
            </a:endParaRPr>
          </a:p>
          <a:p>
            <a:r>
              <a:rPr lang="ko-KR" altLang="en-US" dirty="0" smtClean="0">
                <a:ea typeface="나눔스퀘어"/>
              </a:rPr>
              <a:t>마니아적 성향 少</a:t>
            </a:r>
            <a:r>
              <a:rPr lang="en-US" altLang="ko-KR" dirty="0" smtClean="0">
                <a:ea typeface="나눔스퀘어"/>
              </a:rPr>
              <a:t>- </a:t>
            </a:r>
            <a:r>
              <a:rPr lang="ko-KR" altLang="en-US" dirty="0" smtClean="0">
                <a:ea typeface="나눔스퀘어"/>
              </a:rPr>
              <a:t>특정 게임의 꾸준한 충성도 보유</a:t>
            </a:r>
            <a:endParaRPr lang="en-US" altLang="ko-KR" dirty="0" smtClean="0">
              <a:ea typeface="나눔스퀘어"/>
            </a:endParaRPr>
          </a:p>
          <a:p>
            <a:endParaRPr lang="en-US" altLang="ko-KR" dirty="0" smtClean="0">
              <a:ea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46955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391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10" name="직선 연결선 9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직선 연결선 8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extBox 18"/>
          <p:cNvSpPr txBox="1"/>
          <p:nvPr/>
        </p:nvSpPr>
        <p:spPr>
          <a:xfrm>
            <a:off x="4074106" y="291525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인기별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79" name="그룹 78"/>
          <p:cNvGrpSpPr/>
          <p:nvPr/>
        </p:nvGrpSpPr>
        <p:grpSpPr>
          <a:xfrm>
            <a:off x="344257" y="1365974"/>
            <a:ext cx="3746062" cy="1092607"/>
            <a:chOff x="8236116" y="1460572"/>
            <a:chExt cx="3746062" cy="1092607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6116" y="1460573"/>
              <a:ext cx="717740" cy="71774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11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en-US" altLang="ko-KR" sz="1300" dirty="0" smtClean="0"/>
                <a:t>rider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2017.06.21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아케이드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4.2 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원터치</a:t>
              </a:r>
              <a:r>
                <a:rPr lang="ko-KR" altLang="en-US" sz="1300" dirty="0" smtClean="0"/>
                <a:t> 플레이로 화려한 플레이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326669" y="5237412"/>
            <a:ext cx="3729850" cy="1292662"/>
            <a:chOff x="8252328" y="1460572"/>
            <a:chExt cx="3729850" cy="1292662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52328" y="1550229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연인모바일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2017.12.19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26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92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4.2 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평점</a:t>
              </a:r>
              <a:r>
                <a:rPr lang="en-US" altLang="ko-KR" sz="1300" dirty="0" smtClean="0"/>
                <a:t>: 4.1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데이팅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콘텐츠가</a:t>
              </a:r>
              <a:r>
                <a:rPr lang="ko-KR" altLang="en-US" sz="1300" dirty="0" smtClean="0"/>
                <a:t> 주력인 </a:t>
              </a:r>
              <a:r>
                <a:rPr lang="en-US" altLang="ko-KR" sz="1300" dirty="0" smtClean="0"/>
                <a:t>RPG”</a:t>
              </a:r>
              <a:endParaRPr lang="en-US" altLang="ko-KR" sz="13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8252328" y="3366512"/>
            <a:ext cx="3729850" cy="1292662"/>
            <a:chOff x="344257" y="2544793"/>
            <a:chExt cx="3729850" cy="1292662"/>
          </a:xfrm>
        </p:grpSpPr>
        <p:pic>
          <p:nvPicPr>
            <p:cNvPr id="3076" name="Picture 4" descr="C:\Users\PC\Desktop\게임아카데미\시장조사\1주차\무료로고\구글무료인기\포링의역습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라그나로크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포링의</a:t>
              </a:r>
              <a:r>
                <a:rPr lang="ko-KR" altLang="en-US" sz="1300" dirty="0" smtClean="0"/>
                <a:t> 역습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2018.01.29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70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4.3/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4.7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채팅 시스템과 </a:t>
              </a:r>
              <a:r>
                <a:rPr lang="ko-KR" altLang="en-US" sz="1300" dirty="0" err="1" smtClean="0"/>
                <a:t>라그나로크</a:t>
              </a:r>
              <a:r>
                <a:rPr lang="ko-KR" altLang="en-US" sz="1300" dirty="0" smtClean="0"/>
                <a:t> 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의 힘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8252328" y="1444398"/>
            <a:ext cx="3911230" cy="1092607"/>
            <a:chOff x="351086" y="3973612"/>
            <a:chExt cx="3911230" cy="1092607"/>
          </a:xfrm>
        </p:grpSpPr>
        <p:pic>
          <p:nvPicPr>
            <p:cNvPr id="3077" name="Picture 5" descr="C:\Users\PC\Desktop\게임아카데미\시장조사\1주차\무료로고\구글무료인기\finger driver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1086" y="3973612"/>
              <a:ext cx="695106" cy="6951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Finger driver</a:t>
              </a:r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2018.01.10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</a:t>
              </a:r>
              <a:r>
                <a:rPr lang="ko-KR" altLang="en-US" sz="1300" dirty="0"/>
                <a:t>아케이드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:3.6/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손가락만으로 핸들링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간단한 아케이드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26" name="그룹 25"/>
          <p:cNvGrpSpPr/>
          <p:nvPr/>
        </p:nvGrpSpPr>
        <p:grpSpPr>
          <a:xfrm>
            <a:off x="4150735" y="5375844"/>
            <a:ext cx="3672572" cy="1292662"/>
            <a:chOff x="401535" y="1460572"/>
            <a:chExt cx="3672572" cy="1292662"/>
          </a:xfrm>
        </p:grpSpPr>
        <p:pic>
          <p:nvPicPr>
            <p:cNvPr id="27" name="Picture 3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401535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/>
            <p:cNvSpPr txBox="1"/>
            <p:nvPr/>
          </p:nvSpPr>
          <p:spPr>
            <a:xfrm>
              <a:off x="1112807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천녀유혼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for </a:t>
              </a:r>
              <a:r>
                <a:rPr lang="en-US" altLang="ko-KR" sz="1300" dirty="0" err="1" smtClean="0"/>
                <a:t>kakao</a:t>
              </a:r>
              <a:r>
                <a:rPr lang="en-US" altLang="ko-KR" sz="1300" dirty="0" smtClean="0"/>
                <a:t/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2018.01.15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롤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en-US" altLang="ko-KR" sz="1300" dirty="0" smtClean="0"/>
                <a:t> </a:t>
              </a:r>
              <a:r>
                <a:rPr lang="en-US" altLang="ko-KR" sz="1300" dirty="0"/>
                <a:t>48</a:t>
              </a:r>
              <a:r>
                <a:rPr lang="ko-KR" altLang="en-US" sz="1300" dirty="0"/>
                <a:t>위 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:4.0</a:t>
              </a:r>
              <a:r>
                <a:rPr lang="en-US" altLang="ko-KR" sz="1300" dirty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:3.9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선</a:t>
              </a:r>
              <a:r>
                <a:rPr lang="ko-KR" altLang="en-US" sz="1300" dirty="0"/>
                <a:t>미</a:t>
              </a:r>
              <a:r>
                <a:rPr lang="ko-KR" altLang="en-US" sz="1300" dirty="0" smtClean="0"/>
                <a:t> 마케팅과 </a:t>
              </a:r>
              <a:r>
                <a:rPr lang="ko-KR" altLang="en-US" sz="1300" dirty="0" err="1" smtClean="0"/>
                <a:t>천녀유혼</a:t>
              </a:r>
              <a:r>
                <a:rPr lang="ko-KR" altLang="en-US" sz="1300" dirty="0" smtClean="0"/>
                <a:t> 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의 조화</a:t>
              </a:r>
              <a:r>
                <a:rPr lang="en-US" altLang="ko-KR" sz="1300" dirty="0" smtClean="0"/>
                <a:t>"</a:t>
              </a:r>
              <a:endParaRPr lang="ko-KR" altLang="ko-KR" sz="1300" dirty="0"/>
            </a:p>
          </p:txBody>
        </p:sp>
      </p:grpSp>
      <p:grpSp>
        <p:nvGrpSpPr>
          <p:cNvPr id="38" name="그룹 37"/>
          <p:cNvGrpSpPr/>
          <p:nvPr/>
        </p:nvGrpSpPr>
        <p:grpSpPr>
          <a:xfrm>
            <a:off x="4150735" y="3819686"/>
            <a:ext cx="3672572" cy="1292662"/>
            <a:chOff x="265761" y="1460572"/>
            <a:chExt cx="3672572" cy="1292662"/>
          </a:xfrm>
        </p:grpSpPr>
        <p:pic>
          <p:nvPicPr>
            <p:cNvPr id="39" name="Picture 3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/>
            <p:cNvSpPr txBox="1"/>
            <p:nvPr/>
          </p:nvSpPr>
          <p:spPr>
            <a:xfrm>
              <a:off x="977033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16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레이싱</a:t>
              </a:r>
              <a:r>
                <a:rPr lang="ko-KR" altLang="en-US" sz="1300" dirty="0"/>
                <a:t> 스타</a:t>
              </a:r>
              <a:r>
                <a:rPr lang="en-US" altLang="ko-KR" sz="1300" dirty="0"/>
                <a:t>M</a:t>
              </a:r>
              <a:r>
                <a:rPr lang="en-US" altLang="ko-KR" sz="1300" dirty="0" smtClean="0"/>
                <a:t/>
              </a:r>
              <a:br>
                <a:rPr lang="en-US" altLang="ko-KR" sz="1300" dirty="0" smtClean="0"/>
              </a:br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2018.01.29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레이싱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161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4.6/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4.5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에이핑크</a:t>
              </a:r>
              <a:r>
                <a:rPr lang="ko-KR" altLang="en-US" sz="1300" dirty="0" smtClean="0"/>
                <a:t> 마케팅과 </a:t>
              </a:r>
              <a:r>
                <a:rPr lang="ko-KR" altLang="en-US" sz="1300" dirty="0" err="1" smtClean="0"/>
                <a:t>캐쥬얼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레이싱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44" name="그룹 43"/>
          <p:cNvGrpSpPr/>
          <p:nvPr/>
        </p:nvGrpSpPr>
        <p:grpSpPr>
          <a:xfrm>
            <a:off x="4150735" y="2330449"/>
            <a:ext cx="3672572" cy="1292662"/>
            <a:chOff x="265761" y="1421103"/>
            <a:chExt cx="3672572" cy="1292662"/>
          </a:xfrm>
        </p:grpSpPr>
        <p:pic>
          <p:nvPicPr>
            <p:cNvPr id="45" name="Picture 3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6" name="TextBox 45"/>
            <p:cNvSpPr txBox="1"/>
            <p:nvPr/>
          </p:nvSpPr>
          <p:spPr>
            <a:xfrm>
              <a:off x="977033" y="142110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15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Au-</a:t>
              </a:r>
              <a:r>
                <a:rPr lang="en-US" altLang="ko-KR" sz="1300" dirty="0" err="1"/>
                <a:t>allstar</a:t>
              </a:r>
              <a:r>
                <a:rPr lang="en-US" altLang="ko-KR" sz="1300" dirty="0"/>
                <a:t> for </a:t>
              </a:r>
              <a:r>
                <a:rPr lang="en-US" altLang="ko-KR" sz="1300" dirty="0" smtClean="0"/>
                <a:t>KR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2018.01.26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음악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en-US" altLang="ko-KR" sz="1300" dirty="0" smtClean="0"/>
                <a:t> 343</a:t>
              </a:r>
              <a:r>
                <a:rPr lang="ko-KR" altLang="en-US" sz="1300" dirty="0" smtClean="0"/>
                <a:t>위</a:t>
              </a:r>
              <a:endParaRPr lang="ko-KR" altLang="en-US" sz="1300" dirty="0"/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 3.4/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2.9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오디션을 떠올리게 하는 </a:t>
              </a:r>
              <a:r>
                <a:rPr lang="ko-KR" altLang="en-US" sz="1300" dirty="0" err="1" smtClean="0"/>
                <a:t>게임성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4150735" y="964825"/>
            <a:ext cx="3890530" cy="1292662"/>
            <a:chOff x="265761" y="1421103"/>
            <a:chExt cx="3890530" cy="1292662"/>
          </a:xfrm>
        </p:grpSpPr>
        <p:pic>
          <p:nvPicPr>
            <p:cNvPr id="51" name="Picture 3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65761" y="1534063"/>
              <a:ext cx="711272" cy="71127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2" name="TextBox 51"/>
            <p:cNvSpPr txBox="1"/>
            <p:nvPr/>
          </p:nvSpPr>
          <p:spPr>
            <a:xfrm>
              <a:off x="977033" y="1421103"/>
              <a:ext cx="3179258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14</a:t>
              </a:r>
              <a:r>
                <a:rPr lang="ko-KR" altLang="en-US" sz="1300" dirty="0" smtClean="0"/>
                <a:t>위</a:t>
              </a:r>
              <a:r>
                <a:rPr lang="en-US" altLang="ko-KR" sz="1300" dirty="0"/>
                <a:t>, </a:t>
              </a:r>
              <a:r>
                <a:rPr lang="ko-KR" altLang="en-US" sz="1300" dirty="0"/>
                <a:t>위 베어 </a:t>
              </a:r>
              <a:r>
                <a:rPr lang="ko-KR" altLang="en-US" sz="1300" dirty="0" err="1"/>
                <a:t>베어스</a:t>
              </a:r>
              <a:r>
                <a:rPr lang="ko-KR" altLang="en-US" sz="1300" dirty="0"/>
                <a:t> 더 퍼즐 </a:t>
              </a:r>
              <a:r>
                <a:rPr lang="en-US" altLang="ko-KR" sz="1300" dirty="0"/>
                <a:t>for </a:t>
              </a:r>
              <a:r>
                <a:rPr lang="en-US" altLang="ko-KR" sz="1300" dirty="0" err="1"/>
                <a:t>kakao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2018.01.08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/>
                <a:t>퍼즐</a:t>
              </a:r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24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8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</a:t>
              </a:r>
              <a:r>
                <a:rPr lang="en-US" altLang="ko-KR" sz="1300" dirty="0"/>
                <a:t>:4.6/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 </a:t>
              </a:r>
              <a:r>
                <a:rPr lang="en-US" altLang="ko-KR" sz="1300" dirty="0" smtClean="0"/>
                <a:t>4.7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베어 </a:t>
              </a:r>
              <a:r>
                <a:rPr lang="ko-KR" altLang="en-US" sz="1300" dirty="0" err="1" smtClean="0"/>
                <a:t>베어스의</a:t>
              </a:r>
              <a:r>
                <a:rPr lang="ko-KR" altLang="en-US" sz="1300" dirty="0" smtClean="0"/>
                <a:t> </a:t>
              </a:r>
              <a:r>
                <a:rPr lang="en-US" altLang="ko-KR" sz="1300" dirty="0" err="1" smtClean="0"/>
                <a:t>ip</a:t>
              </a:r>
              <a:r>
                <a:rPr lang="ko-KR" altLang="en-US" sz="1300" dirty="0" smtClean="0"/>
                <a:t>와 퍼즐의 만남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61" name="그룹 60"/>
          <p:cNvGrpSpPr/>
          <p:nvPr/>
        </p:nvGrpSpPr>
        <p:grpSpPr>
          <a:xfrm>
            <a:off x="326669" y="3207914"/>
            <a:ext cx="3747437" cy="1292662"/>
            <a:chOff x="8234741" y="1460572"/>
            <a:chExt cx="3747437" cy="1292662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34741" y="1511947"/>
              <a:ext cx="735554" cy="7355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020878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드래곤원정대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2018.01.17</a:t>
              </a:r>
              <a:endParaRPr lang="ko-KR" altLang="en-US" sz="1300" dirty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롤</a:t>
              </a:r>
              <a:r>
                <a:rPr lang="ko-KR" altLang="en-US" sz="1300" dirty="0"/>
                <a:t> </a:t>
              </a:r>
              <a:r>
                <a:rPr lang="ko-KR" altLang="en-US" sz="1300" dirty="0" err="1"/>
                <a:t>플레잉</a:t>
              </a:r>
              <a:endParaRPr lang="ko-KR" altLang="en-US" sz="1300" dirty="0"/>
            </a:p>
            <a:p>
              <a:r>
                <a:rPr lang="ko-KR" altLang="en-US" sz="1300" dirty="0"/>
                <a:t>매출 </a:t>
              </a:r>
              <a:r>
                <a:rPr lang="ko-KR" altLang="en-US" sz="1300" dirty="0" smtClean="0"/>
                <a:t>순위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/>
                <a:t>50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en-US" altLang="ko-KR" sz="1300" dirty="0"/>
                <a:t>55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/>
                <a:t>구글</a:t>
              </a:r>
              <a:r>
                <a:rPr lang="ko-KR" altLang="en-US" sz="1300" dirty="0"/>
                <a:t> 평점 </a:t>
              </a:r>
              <a:r>
                <a:rPr lang="en-US" altLang="ko-KR" sz="1300" dirty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 </a:t>
              </a:r>
              <a:r>
                <a:rPr lang="en-US" altLang="ko-KR" sz="1300" dirty="0"/>
                <a:t>4.5</a:t>
              </a:r>
            </a:p>
            <a:p>
              <a:r>
                <a:rPr lang="en-US" altLang="ko-KR" sz="1300" dirty="0" smtClean="0"/>
                <a:t>“2D RPG</a:t>
              </a:r>
              <a:r>
                <a:rPr lang="ko-KR" altLang="en-US" sz="1300" dirty="0" smtClean="0"/>
                <a:t>에 </a:t>
              </a:r>
              <a:r>
                <a:rPr lang="en-US" altLang="ko-KR" sz="1300" dirty="0" smtClean="0"/>
                <a:t>SNK</a:t>
              </a:r>
              <a:r>
                <a:rPr lang="ko-KR" altLang="en-US" sz="1300" dirty="0" smtClean="0"/>
                <a:t>와의 </a:t>
              </a:r>
              <a:r>
                <a:rPr lang="ko-KR" altLang="en-US" sz="1300" dirty="0" err="1" smtClean="0"/>
                <a:t>콜라보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88" name="그룹 87"/>
          <p:cNvGrpSpPr/>
          <p:nvPr/>
        </p:nvGrpSpPr>
        <p:grpSpPr>
          <a:xfrm>
            <a:off x="8252328" y="5263949"/>
            <a:ext cx="3641234" cy="1092607"/>
            <a:chOff x="432873" y="1515818"/>
            <a:chExt cx="3641234" cy="1092607"/>
          </a:xfrm>
        </p:grpSpPr>
        <p:pic>
          <p:nvPicPr>
            <p:cNvPr id="89" name="Picture 3" descr="C:\Users\PC\Desktop\게임아카데미\시장조사\1주차\무료로고\구글무료인기\1LINE.png"/>
            <p:cNvPicPr>
              <a:picLocks noChangeAspect="1" noChangeArrowheads="1"/>
            </p:cNvPicPr>
            <p:nvPr/>
          </p:nvPicPr>
          <p:blipFill>
            <a:blip r:embed="rId11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873" y="1620647"/>
              <a:ext cx="679934" cy="6799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0" name="TextBox 89"/>
            <p:cNvSpPr txBox="1"/>
            <p:nvPr/>
          </p:nvSpPr>
          <p:spPr>
            <a:xfrm>
              <a:off x="1112807" y="1515818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20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1line-one-stroke puzzle game</a:t>
              </a:r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</a:t>
              </a:r>
              <a:r>
                <a:rPr lang="en-US" altLang="ko-KR" sz="1300" dirty="0" smtClean="0"/>
                <a:t>2017.05.23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퍼즐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4.6/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4.7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한획</a:t>
              </a:r>
              <a:r>
                <a:rPr lang="ko-KR" altLang="en-US" sz="1300" dirty="0" smtClean="0"/>
                <a:t> 퍼즐의 간단함</a:t>
              </a:r>
              <a:r>
                <a:rPr lang="en-US" altLang="ko-KR" sz="1300" dirty="0" smtClean="0"/>
                <a:t>.”</a:t>
              </a:r>
              <a:endParaRPr lang="ko-KR" altLang="ko-KR" sz="1300" dirty="0"/>
            </a:p>
          </p:txBody>
        </p:sp>
      </p:grpSp>
      <p:sp>
        <p:nvSpPr>
          <p:cNvPr id="42" name="직사각형 41"/>
          <p:cNvSpPr/>
          <p:nvPr/>
        </p:nvSpPr>
        <p:spPr>
          <a:xfrm>
            <a:off x="241540" y="1124583"/>
            <a:ext cx="3623094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/>
          <p:cNvSpPr/>
          <p:nvPr/>
        </p:nvSpPr>
        <p:spPr>
          <a:xfrm>
            <a:off x="4056519" y="906946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/>
          <p:cNvSpPr/>
          <p:nvPr/>
        </p:nvSpPr>
        <p:spPr>
          <a:xfrm>
            <a:off x="4056519" y="3754265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305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344257" y="229970"/>
            <a:ext cx="39180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spc="-150" dirty="0" smtClean="0">
                <a:solidFill>
                  <a:srgbClr val="FFFFFF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2. 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주간 무료 </a:t>
            </a:r>
            <a:r>
              <a:rPr lang="ko-KR" altLang="en-US" sz="2400" dirty="0" err="1">
                <a:solidFill>
                  <a:schemeClr val="bg1"/>
                </a:solidFill>
                <a:ea typeface="나눔스퀘어"/>
              </a:rPr>
              <a:t>모바일</a:t>
            </a:r>
            <a:r>
              <a:rPr lang="ko-KR" altLang="en-US" sz="2400" dirty="0">
                <a:solidFill>
                  <a:schemeClr val="bg1"/>
                </a:solidFill>
                <a:ea typeface="나눔스퀘어"/>
              </a:rPr>
              <a:t> 시장 </a:t>
            </a:r>
            <a:r>
              <a:rPr lang="ko-KR" altLang="en-US" sz="2400" dirty="0" smtClean="0">
                <a:solidFill>
                  <a:schemeClr val="bg1"/>
                </a:solidFill>
                <a:ea typeface="나눔스퀘어"/>
              </a:rPr>
              <a:t>분석</a:t>
            </a:r>
            <a:endParaRPr lang="ko-KR" altLang="en-US" sz="2400" dirty="0">
              <a:solidFill>
                <a:schemeClr val="bg1"/>
              </a:solidFill>
              <a:ea typeface="나눔스퀘어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074106" y="291525"/>
            <a:ext cx="13580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lang="ko-KR" altLang="en-US" sz="1600" dirty="0" err="1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인기별</a:t>
            </a:r>
            <a:r>
              <a:rPr lang="ko-KR" altLang="en-US" sz="1600" dirty="0" smtClean="0">
                <a:ln w="22225">
                  <a:noFill/>
                </a:ln>
                <a:solidFill>
                  <a:schemeClr val="bg1"/>
                </a:solidFill>
                <a:effectLst/>
                <a:latin typeface="나눔스퀘어" panose="020B0600000101010101" pitchFamily="50" charset="-127"/>
                <a:ea typeface="나눔스퀘어" panose="020B0600000101010101" pitchFamily="50" charset="-127"/>
              </a:rPr>
              <a:t> 순위</a:t>
            </a:r>
            <a:endParaRPr lang="en-US" altLang="ko-KR" sz="1600" dirty="0">
              <a:ln w="22225">
                <a:noFill/>
              </a:ln>
              <a:solidFill>
                <a:schemeClr val="bg1"/>
              </a:solidFill>
              <a:effectLst/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328044" y="1460572"/>
            <a:ext cx="3746063" cy="1292662"/>
            <a:chOff x="328044" y="1460572"/>
            <a:chExt cx="3746063" cy="1292662"/>
          </a:xfrm>
        </p:grpSpPr>
        <p:pic>
          <p:nvPicPr>
            <p:cNvPr id="3075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28044" y="1460572"/>
              <a:ext cx="702013" cy="7020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1112807" y="1460572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1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/>
                <a:t>야생의 땅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듀랑고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2018.01.24</a:t>
              </a:r>
              <a:endParaRPr lang="en-US" altLang="ko-KR" sz="1300" dirty="0" smtClean="0"/>
            </a:p>
            <a:p>
              <a:r>
                <a:rPr lang="ko-KR" altLang="en-US" sz="1300" dirty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/>
                <a:t>매출 순위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구글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4</a:t>
              </a:r>
              <a:r>
                <a:rPr lang="ko-KR" altLang="en-US" sz="1300" dirty="0"/>
                <a:t>위</a:t>
              </a:r>
              <a:r>
                <a:rPr lang="en-US" altLang="ko-KR" sz="1300" dirty="0"/>
                <a:t>/</a:t>
              </a:r>
              <a:r>
                <a:rPr lang="ko-KR" altLang="en-US" sz="1300" dirty="0" err="1"/>
                <a:t>앱</a:t>
              </a:r>
              <a:r>
                <a:rPr lang="ko-KR" altLang="en-US" sz="1300" dirty="0"/>
                <a:t> 스토어</a:t>
              </a:r>
              <a:r>
                <a:rPr lang="en-US" altLang="ko-KR" sz="1300" dirty="0"/>
                <a:t>: 7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2.4/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1.8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서버는 개판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그래도 게임은 신세계</a:t>
              </a:r>
              <a:r>
                <a:rPr lang="en-US" altLang="ko-KR" sz="1300" dirty="0" smtClean="0"/>
                <a:t>”</a:t>
              </a:r>
              <a:endParaRPr lang="ko-KR" altLang="ko-KR" sz="13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8334418" y="1460572"/>
            <a:ext cx="3737404" cy="1292662"/>
            <a:chOff x="8334418" y="1460572"/>
            <a:chExt cx="3737404" cy="1292662"/>
          </a:xfrm>
        </p:grpSpPr>
        <p:pic>
          <p:nvPicPr>
            <p:cNvPr id="5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26875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6" name="TextBox 55"/>
            <p:cNvSpPr txBox="1"/>
            <p:nvPr/>
          </p:nvSpPr>
          <p:spPr>
            <a:xfrm>
              <a:off x="9020878" y="1460572"/>
              <a:ext cx="3050944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/>
                <a:t>8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리버스</a:t>
              </a:r>
              <a:r>
                <a:rPr lang="en-US" altLang="ko-KR" sz="1300" dirty="0" smtClean="0"/>
                <a:t>D</a:t>
              </a:r>
              <a:endParaRPr lang="ko-KR" altLang="en-US" sz="1300" dirty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2018.01.29</a:t>
              </a:r>
            </a:p>
            <a:p>
              <a:r>
                <a:rPr lang="ko-KR" altLang="en-US" sz="1300" dirty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</a:t>
              </a:r>
              <a:r>
                <a:rPr lang="ko-KR" altLang="en-US" sz="1300" dirty="0"/>
                <a:t>순위</a:t>
              </a:r>
              <a:r>
                <a:rPr lang="en-US" altLang="ko-KR" sz="1300" dirty="0"/>
                <a:t>: </a:t>
              </a:r>
              <a:r>
                <a:rPr lang="ko-KR" altLang="en-US" sz="1300" dirty="0" err="1"/>
                <a:t>구글</a:t>
              </a:r>
              <a:r>
                <a:rPr lang="en-US" altLang="ko-KR" sz="1300" dirty="0"/>
                <a:t>: 67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/>
                <a:t>: 81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4.1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3.9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뛰어난 액션성과 </a:t>
              </a:r>
              <a:r>
                <a:rPr lang="ko-KR" altLang="en-US" sz="1300" dirty="0" err="1" smtClean="0"/>
                <a:t>타격감</a:t>
              </a:r>
              <a:r>
                <a:rPr lang="ko-KR" altLang="en-US" sz="1300" dirty="0" smtClean="0"/>
                <a:t> 넘치는 조작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344257" y="3229086"/>
            <a:ext cx="3729850" cy="1292662"/>
            <a:chOff x="344257" y="2544793"/>
            <a:chExt cx="3729850" cy="1292662"/>
          </a:xfrm>
        </p:grpSpPr>
        <p:pic>
          <p:nvPicPr>
            <p:cNvPr id="3076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44257" y="2544793"/>
              <a:ext cx="685800" cy="685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1112807" y="2544793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2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그랜드체이스</a:t>
              </a:r>
              <a:r>
                <a:rPr lang="en-US" altLang="ko-KR" sz="1300" dirty="0"/>
                <a:t>for </a:t>
              </a:r>
              <a:r>
                <a:rPr lang="en-US" altLang="ko-KR" sz="1300" dirty="0" err="1" smtClean="0"/>
                <a:t>kakao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 smtClean="0"/>
                <a:t>: 2018.01.29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롤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플레잉</a:t>
              </a:r>
              <a:r>
                <a:rPr lang="ko-KR" altLang="en-US" sz="1300" dirty="0" smtClean="0"/>
                <a:t> 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매출 순위</a:t>
              </a:r>
              <a:r>
                <a:rPr lang="en-US" altLang="ko-KR" sz="1300" dirty="0" smtClean="0"/>
                <a:t>: 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17</a:t>
              </a:r>
              <a:r>
                <a:rPr lang="ko-KR" altLang="en-US" sz="1300" dirty="0" smtClean="0"/>
                <a:t>위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/>
                <a:t> </a:t>
              </a:r>
              <a:r>
                <a:rPr lang="ko-KR" altLang="en-US" sz="1300" dirty="0" smtClean="0"/>
                <a:t>스토어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9</a:t>
              </a:r>
              <a:r>
                <a:rPr lang="ko-KR" altLang="en-US" sz="1300" dirty="0" smtClean="0"/>
                <a:t>위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</a:t>
              </a:r>
              <a:r>
                <a:rPr lang="ko-KR" altLang="en-US" sz="1300" dirty="0" smtClean="0"/>
                <a:t> </a:t>
              </a:r>
              <a:r>
                <a:rPr lang="en-US" altLang="ko-KR" sz="1300" dirty="0" smtClean="0"/>
                <a:t>4.4/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3.9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새로운 형태의 </a:t>
              </a:r>
              <a:r>
                <a:rPr lang="ko-KR" altLang="en-US" sz="1300" dirty="0" err="1" smtClean="0"/>
                <a:t>그랜드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체이스의</a:t>
              </a:r>
              <a:r>
                <a:rPr lang="ko-KR" altLang="en-US" sz="1300" dirty="0" smtClean="0"/>
                <a:t> 등장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5" name="그룹 4"/>
          <p:cNvGrpSpPr/>
          <p:nvPr/>
        </p:nvGrpSpPr>
        <p:grpSpPr>
          <a:xfrm>
            <a:off x="351086" y="5181310"/>
            <a:ext cx="3911230" cy="1092607"/>
            <a:chOff x="351086" y="3973612"/>
            <a:chExt cx="3911230" cy="1092607"/>
          </a:xfrm>
        </p:grpSpPr>
        <p:pic>
          <p:nvPicPr>
            <p:cNvPr id="3077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351086" y="3973612"/>
              <a:ext cx="678971" cy="6789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7" name="TextBox 16"/>
            <p:cNvSpPr txBox="1"/>
            <p:nvPr/>
          </p:nvSpPr>
          <p:spPr>
            <a:xfrm>
              <a:off x="1112806" y="3973612"/>
              <a:ext cx="314951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3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/>
                <a:t>피기붐</a:t>
              </a:r>
              <a:r>
                <a:rPr lang="ko-KR" altLang="en-US" sz="1300" dirty="0"/>
                <a:t> </a:t>
              </a:r>
              <a:r>
                <a:rPr lang="en-US" altLang="ko-KR" sz="1300" dirty="0"/>
                <a:t>for </a:t>
              </a:r>
              <a:r>
                <a:rPr lang="en-US" altLang="ko-KR" sz="1300" dirty="0" err="1" smtClean="0"/>
                <a:t>kakao</a:t>
              </a:r>
              <a:endParaRPr lang="en-US" altLang="ko-KR" sz="1300" dirty="0" smtClean="0"/>
            </a:p>
            <a:p>
              <a:r>
                <a:rPr lang="ko-KR" altLang="en-US" sz="1300" dirty="0" smtClean="0"/>
                <a:t>출시일</a:t>
              </a:r>
              <a:r>
                <a:rPr lang="en-US" altLang="ko-KR" sz="1300" dirty="0"/>
                <a:t>: 2018.01.27</a:t>
              </a:r>
              <a:endParaRPr lang="ko-KR" altLang="en-US" sz="1300" dirty="0"/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 smtClean="0"/>
                <a:t>: </a:t>
              </a:r>
              <a:r>
                <a:rPr lang="ko-KR" altLang="en-US" sz="1300" dirty="0" smtClean="0"/>
                <a:t>캐주얼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3.9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3.9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</a:t>
              </a:r>
              <a:r>
                <a:rPr lang="ko-KR" altLang="en-US" sz="1300" dirty="0" err="1" smtClean="0"/>
                <a:t>피처드를</a:t>
              </a:r>
              <a:r>
                <a:rPr lang="ko-KR" altLang="en-US" sz="1300" dirty="0" smtClean="0"/>
                <a:t> 휩쓴 돼지들의 게임</a:t>
              </a:r>
              <a:r>
                <a:rPr lang="en-US" altLang="ko-KR" sz="1300" dirty="0" smtClean="0"/>
                <a:t>”</a:t>
              </a:r>
            </a:p>
          </p:txBody>
        </p:sp>
      </p:grpSp>
      <p:grpSp>
        <p:nvGrpSpPr>
          <p:cNvPr id="49" name="그룹 48"/>
          <p:cNvGrpSpPr/>
          <p:nvPr/>
        </p:nvGrpSpPr>
        <p:grpSpPr>
          <a:xfrm>
            <a:off x="4150735" y="959482"/>
            <a:ext cx="3966722" cy="5595755"/>
            <a:chOff x="4692753" y="959482"/>
            <a:chExt cx="3966722" cy="5595755"/>
          </a:xfrm>
        </p:grpSpPr>
        <p:grpSp>
          <p:nvGrpSpPr>
            <p:cNvPr id="26" name="그룹 25"/>
            <p:cNvGrpSpPr/>
            <p:nvPr/>
          </p:nvGrpSpPr>
          <p:grpSpPr>
            <a:xfrm>
              <a:off x="4692753" y="959482"/>
              <a:ext cx="3966722" cy="1292662"/>
              <a:chOff x="401535" y="1460572"/>
              <a:chExt cx="3966722" cy="1292662"/>
            </a:xfrm>
          </p:grpSpPr>
          <p:pic>
            <p:nvPicPr>
              <p:cNvPr id="27" name="Picture 3"/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401535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8" name="TextBox 27"/>
              <p:cNvSpPr txBox="1"/>
              <p:nvPr/>
            </p:nvSpPr>
            <p:spPr>
              <a:xfrm>
                <a:off x="1112807" y="1460572"/>
                <a:ext cx="3255450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4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Free Fire -Battlegrounds</a:t>
                </a:r>
                <a:r>
                  <a:rPr lang="en-US" altLang="ko-KR" sz="1300" dirty="0" smtClean="0"/>
                  <a:t/>
                </a:r>
                <a:br>
                  <a:rPr lang="en-US" altLang="ko-KR" sz="1300" dirty="0" smtClean="0"/>
                </a:br>
                <a:r>
                  <a:rPr lang="ko-KR" altLang="en-US" sz="1300" dirty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2017.10.01</a:t>
                </a:r>
                <a:r>
                  <a:rPr lang="en-US" altLang="ko-KR" sz="1300" dirty="0"/>
                  <a:t>/ 2018.01.14(</a:t>
                </a:r>
                <a:r>
                  <a:rPr lang="ko-KR" altLang="en-US" sz="1300" dirty="0"/>
                  <a:t>애플</a:t>
                </a:r>
                <a:r>
                  <a:rPr lang="en-US" altLang="ko-KR" sz="1300" dirty="0"/>
                  <a:t>)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/>
                  <a:t>액션</a:t>
                </a:r>
                <a:r>
                  <a:rPr lang="en-US" altLang="ko-KR" sz="1300" dirty="0"/>
                  <a:t>/</a:t>
                </a:r>
                <a:r>
                  <a:rPr lang="en-US" altLang="ko-KR" sz="1300" dirty="0" smtClean="0"/>
                  <a:t>FPS</a:t>
                </a:r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플레이 매출</a:t>
                </a:r>
                <a:r>
                  <a:rPr lang="en-US" altLang="ko-KR" sz="1300" dirty="0"/>
                  <a:t>: 277</a:t>
                </a:r>
                <a:r>
                  <a:rPr lang="ko-KR" altLang="en-US" sz="1300" dirty="0" smtClean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 smtClean="0"/>
                  <a:t>: 4.4/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 smtClean="0"/>
                  <a:t>:</a:t>
                </a:r>
                <a:r>
                  <a:rPr lang="en-US" altLang="ko-KR" sz="1300" dirty="0"/>
                  <a:t> </a:t>
                </a:r>
                <a:r>
                  <a:rPr lang="en-US" altLang="ko-KR" sz="1300" dirty="0" smtClean="0"/>
                  <a:t>4.0</a:t>
                </a:r>
                <a:endParaRPr lang="en-US" altLang="ko-KR" sz="1300" dirty="0"/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배틀 그라운드의 </a:t>
                </a:r>
                <a:r>
                  <a:rPr lang="ko-KR" altLang="en-US" sz="1300" dirty="0" err="1" smtClean="0"/>
                  <a:t>카피캣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smtClean="0"/>
                  <a:t>하지만 </a:t>
                </a:r>
                <a:r>
                  <a:rPr lang="ko-KR" altLang="en-US" sz="1300" dirty="0" err="1" smtClean="0"/>
                  <a:t>모바일</a:t>
                </a:r>
                <a:r>
                  <a:rPr lang="en-US" altLang="ko-KR" sz="1300" dirty="0" smtClean="0"/>
                  <a:t>"</a:t>
                </a:r>
                <a:endParaRPr lang="ko-KR" altLang="ko-KR" sz="1300" dirty="0"/>
              </a:p>
            </p:txBody>
          </p:sp>
        </p:grpSp>
        <p:grpSp>
          <p:nvGrpSpPr>
            <p:cNvPr id="38" name="그룹 37"/>
            <p:cNvGrpSpPr/>
            <p:nvPr/>
          </p:nvGrpSpPr>
          <p:grpSpPr>
            <a:xfrm>
              <a:off x="4692753" y="2392117"/>
              <a:ext cx="3966722" cy="1092607"/>
              <a:chOff x="265761" y="1460572"/>
              <a:chExt cx="3966722" cy="1092607"/>
            </a:xfrm>
          </p:grpSpPr>
          <p:pic>
            <p:nvPicPr>
              <p:cNvPr id="39" name="Picture 3"/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977033" y="1460572"/>
                <a:ext cx="325545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/>
                  <a:t>5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 smtClean="0"/>
                  <a:t>, </a:t>
                </a:r>
                <a:r>
                  <a:rPr lang="ko-KR" altLang="en-US" sz="1300" dirty="0" smtClean="0"/>
                  <a:t>슈퍼진화스토리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/>
                  <a:t>: 2018.01.29 </a:t>
                </a:r>
                <a:endParaRPr lang="en-US" altLang="ko-KR" sz="1300" dirty="0" smtClean="0"/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/>
                  <a:t>디펜스 </a:t>
                </a:r>
                <a:r>
                  <a:rPr lang="en-US" altLang="ko-KR" sz="1300" dirty="0" smtClean="0"/>
                  <a:t>RPG</a:t>
                </a:r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4.3/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 </a:t>
                </a:r>
                <a:r>
                  <a:rPr lang="ko-KR" altLang="en-US" sz="1300" dirty="0"/>
                  <a:t>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4.6</a:t>
                </a:r>
                <a:endParaRPr lang="en-US" altLang="ko-KR" sz="1300" dirty="0"/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기존 </a:t>
                </a:r>
                <a:r>
                  <a:rPr lang="ko-KR" altLang="en-US" sz="1300" dirty="0" err="1" smtClean="0"/>
                  <a:t>팔라독에</a:t>
                </a:r>
                <a:r>
                  <a:rPr lang="ko-KR" altLang="en-US" sz="1300" dirty="0" smtClean="0"/>
                  <a:t> 육성을 더한 신작 디펜스</a:t>
                </a:r>
                <a:r>
                  <a:rPr lang="en-US" altLang="ko-KR" sz="1300" dirty="0" smtClean="0"/>
                  <a:t>”</a:t>
                </a:r>
                <a:endParaRPr lang="ko-KR" altLang="ko-KR" sz="1300" dirty="0"/>
              </a:p>
            </p:txBody>
          </p:sp>
        </p:grpSp>
        <p:grpSp>
          <p:nvGrpSpPr>
            <p:cNvPr id="44" name="그룹 43"/>
            <p:cNvGrpSpPr/>
            <p:nvPr/>
          </p:nvGrpSpPr>
          <p:grpSpPr>
            <a:xfrm>
              <a:off x="4692753" y="3815032"/>
              <a:ext cx="3672572" cy="1092607"/>
              <a:chOff x="265761" y="1421103"/>
              <a:chExt cx="3672572" cy="1092607"/>
            </a:xfrm>
          </p:grpSpPr>
          <p:pic>
            <p:nvPicPr>
              <p:cNvPr id="45" name="Picture 3"/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6" name="TextBox 45"/>
              <p:cNvSpPr txBox="1"/>
              <p:nvPr/>
            </p:nvSpPr>
            <p:spPr>
              <a:xfrm>
                <a:off x="977033" y="1421103"/>
                <a:ext cx="2961300" cy="1092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6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/>
                  <a:t>나이프 히트</a:t>
                </a:r>
                <a:r>
                  <a:rPr lang="en-US" altLang="ko-KR" sz="1300" dirty="0"/>
                  <a:t>(Knife Hit</a:t>
                </a:r>
                <a:r>
                  <a:rPr lang="en-US" altLang="ko-KR" sz="1300" dirty="0" smtClean="0"/>
                  <a:t>)</a:t>
                </a:r>
              </a:p>
              <a:p>
                <a:r>
                  <a:rPr lang="ko-KR" altLang="en-US" sz="1300" dirty="0" smtClean="0"/>
                  <a:t>출시일</a:t>
                </a:r>
                <a:r>
                  <a:rPr lang="en-US" altLang="ko-KR" sz="1300" dirty="0" smtClean="0"/>
                  <a:t>: 2018.01.21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 smtClean="0"/>
                  <a:t>: </a:t>
                </a:r>
                <a:r>
                  <a:rPr lang="ko-KR" altLang="en-US" sz="1300" dirty="0" smtClean="0"/>
                  <a:t>아케이드</a:t>
                </a:r>
                <a:endParaRPr lang="en-US" altLang="ko-KR" sz="1300" dirty="0" smtClean="0"/>
              </a:p>
              <a:p>
                <a:r>
                  <a:rPr lang="ko-KR" altLang="en-US" sz="1300" dirty="0" err="1"/>
                  <a:t>구글</a:t>
                </a:r>
                <a:r>
                  <a:rPr lang="ko-KR" altLang="en-US" sz="1300" dirty="0"/>
                  <a:t> 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4.4/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3.5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err="1" smtClean="0"/>
                  <a:t>원터치와</a:t>
                </a:r>
                <a:r>
                  <a:rPr lang="ko-KR" altLang="en-US" sz="1300" dirty="0" smtClean="0"/>
                  <a:t> 짧은 플레이 타임의 만남</a:t>
                </a:r>
                <a:r>
                  <a:rPr lang="en-US" altLang="ko-KR" sz="1300" dirty="0" smtClean="0"/>
                  <a:t>”</a:t>
                </a:r>
              </a:p>
            </p:txBody>
          </p:sp>
        </p:grpSp>
        <p:grpSp>
          <p:nvGrpSpPr>
            <p:cNvPr id="50" name="그룹 49"/>
            <p:cNvGrpSpPr/>
            <p:nvPr/>
          </p:nvGrpSpPr>
          <p:grpSpPr>
            <a:xfrm>
              <a:off x="4692753" y="5262575"/>
              <a:ext cx="3890530" cy="1292662"/>
              <a:chOff x="265761" y="1421103"/>
              <a:chExt cx="3890530" cy="1292662"/>
            </a:xfrm>
          </p:grpSpPr>
          <p:pic>
            <p:nvPicPr>
              <p:cNvPr id="51" name="Picture 3"/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 bwMode="auto">
              <a:xfrm>
                <a:off x="265761" y="1534063"/>
                <a:ext cx="711272" cy="71127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2" name="TextBox 51"/>
              <p:cNvSpPr txBox="1"/>
              <p:nvPr/>
            </p:nvSpPr>
            <p:spPr>
              <a:xfrm>
                <a:off x="977033" y="1421103"/>
                <a:ext cx="3179258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300" dirty="0" smtClean="0"/>
                  <a:t>7</a:t>
                </a:r>
                <a:r>
                  <a:rPr lang="ko-KR" altLang="en-US" sz="1300" dirty="0" smtClean="0"/>
                  <a:t>위</a:t>
                </a:r>
                <a:r>
                  <a:rPr lang="en-US" altLang="ko-KR" sz="1300" dirty="0"/>
                  <a:t>, </a:t>
                </a:r>
                <a:r>
                  <a:rPr lang="ko-KR" altLang="en-US" sz="1300" dirty="0" err="1"/>
                  <a:t>렐릭</a:t>
                </a:r>
                <a:r>
                  <a:rPr lang="en-US" altLang="ko-KR" sz="1300" dirty="0"/>
                  <a:t>: </a:t>
                </a:r>
                <a:r>
                  <a:rPr lang="ko-KR" altLang="en-US" sz="1300" dirty="0"/>
                  <a:t>신의 노래</a:t>
                </a:r>
                <a:endParaRPr lang="en-US" altLang="ko-KR" sz="1300" dirty="0" smtClean="0"/>
              </a:p>
              <a:p>
                <a:r>
                  <a:rPr lang="ko-KR" altLang="en-US" sz="1300" dirty="0"/>
                  <a:t>출시일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2018.01.29</a:t>
                </a:r>
              </a:p>
              <a:p>
                <a:r>
                  <a:rPr lang="ko-KR" altLang="en-US" sz="1300" dirty="0" smtClean="0"/>
                  <a:t>장르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 smtClean="0"/>
                  <a:t>롤</a:t>
                </a:r>
                <a:r>
                  <a:rPr lang="ko-KR" altLang="en-US" sz="1300" dirty="0" smtClean="0"/>
                  <a:t> </a:t>
                </a:r>
                <a:r>
                  <a:rPr lang="ko-KR" altLang="en-US" sz="1300" dirty="0" err="1" smtClean="0"/>
                  <a:t>플레잉</a:t>
                </a:r>
                <a:endParaRPr lang="en-US" altLang="ko-KR" sz="1300" dirty="0" smtClean="0"/>
              </a:p>
              <a:p>
                <a:r>
                  <a:rPr lang="ko-KR" altLang="en-US" sz="1300" dirty="0"/>
                  <a:t>매출 순위</a:t>
                </a:r>
                <a:r>
                  <a:rPr lang="en-US" altLang="ko-KR" sz="1300" dirty="0"/>
                  <a:t>: </a:t>
                </a:r>
                <a:r>
                  <a:rPr lang="ko-KR" altLang="en-US" sz="1300" dirty="0" err="1"/>
                  <a:t>구글</a:t>
                </a:r>
                <a:r>
                  <a:rPr lang="en-US" altLang="ko-KR" sz="1300" dirty="0"/>
                  <a:t>: 99</a:t>
                </a:r>
                <a:r>
                  <a:rPr lang="ko-KR" altLang="en-US" sz="1300" dirty="0"/>
                  <a:t>위</a:t>
                </a:r>
                <a:r>
                  <a:rPr lang="en-US" altLang="ko-KR" sz="1300" dirty="0" smtClean="0"/>
                  <a:t>/</a:t>
                </a:r>
                <a:r>
                  <a:rPr lang="ko-KR" altLang="en-US" sz="1300" dirty="0" err="1" smtClean="0"/>
                  <a:t>앱</a:t>
                </a:r>
                <a:r>
                  <a:rPr lang="ko-KR" altLang="en-US" sz="1300" dirty="0" smtClean="0"/>
                  <a:t> 스토어</a:t>
                </a:r>
                <a:r>
                  <a:rPr lang="en-US" altLang="ko-KR" sz="1300" dirty="0"/>
                  <a:t>: 57</a:t>
                </a:r>
                <a:r>
                  <a:rPr lang="ko-KR" altLang="en-US" sz="1300" dirty="0"/>
                  <a:t>위</a:t>
                </a:r>
                <a:endParaRPr lang="en-US" altLang="ko-KR" sz="1300" dirty="0" smtClean="0"/>
              </a:p>
              <a:p>
                <a:r>
                  <a:rPr lang="ko-KR" altLang="en-US" sz="1300" dirty="0" err="1" smtClean="0"/>
                  <a:t>구글</a:t>
                </a:r>
                <a:r>
                  <a:rPr lang="ko-KR" altLang="en-US" sz="1300" dirty="0" smtClean="0"/>
                  <a:t> 평점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3.9</a:t>
                </a:r>
                <a:r>
                  <a:rPr lang="en-US" altLang="ko-KR" sz="1300" dirty="0"/>
                  <a:t>/</a:t>
                </a:r>
                <a:r>
                  <a:rPr lang="ko-KR" altLang="en-US" sz="1300" dirty="0" err="1"/>
                  <a:t>앱</a:t>
                </a:r>
                <a:r>
                  <a:rPr lang="ko-KR" altLang="en-US" sz="1300" dirty="0"/>
                  <a:t> 스토어</a:t>
                </a:r>
                <a:r>
                  <a:rPr lang="en-US" altLang="ko-KR" sz="1300" dirty="0"/>
                  <a:t>: </a:t>
                </a:r>
                <a:r>
                  <a:rPr lang="en-US" altLang="ko-KR" sz="1300" dirty="0" smtClean="0"/>
                  <a:t>2.8</a:t>
                </a:r>
              </a:p>
              <a:p>
                <a:r>
                  <a:rPr lang="en-US" altLang="ko-KR" sz="1300" dirty="0" smtClean="0"/>
                  <a:t>“</a:t>
                </a:r>
                <a:r>
                  <a:rPr lang="ko-KR" altLang="en-US" sz="1300" dirty="0" smtClean="0"/>
                  <a:t>신작 </a:t>
                </a:r>
                <a:r>
                  <a:rPr lang="en-US" altLang="ko-KR" sz="1300" dirty="0" smtClean="0"/>
                  <a:t>RPG</a:t>
                </a:r>
                <a:r>
                  <a:rPr lang="ko-KR" altLang="en-US" sz="1300" dirty="0" smtClean="0"/>
                  <a:t>와 연예인 마케팅을 통한 관심</a:t>
                </a:r>
                <a:r>
                  <a:rPr lang="en-US" altLang="ko-KR" sz="1300" dirty="0" smtClean="0"/>
                  <a:t>”</a:t>
                </a:r>
                <a:endParaRPr lang="en-US" altLang="ko-KR" sz="1300" dirty="0"/>
              </a:p>
            </p:txBody>
          </p:sp>
        </p:grpSp>
      </p:grpSp>
      <p:grpSp>
        <p:nvGrpSpPr>
          <p:cNvPr id="61" name="그룹 60"/>
          <p:cNvGrpSpPr/>
          <p:nvPr/>
        </p:nvGrpSpPr>
        <p:grpSpPr>
          <a:xfrm>
            <a:off x="8334418" y="3327043"/>
            <a:ext cx="3647760" cy="1092607"/>
            <a:chOff x="8334418" y="1460572"/>
            <a:chExt cx="3647760" cy="1092607"/>
          </a:xfrm>
        </p:grpSpPr>
        <p:pic>
          <p:nvPicPr>
            <p:cNvPr id="62" name="Picture 3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334418" y="1562529"/>
              <a:ext cx="616147" cy="61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9020878" y="1460572"/>
              <a:ext cx="2961300" cy="10926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9</a:t>
              </a:r>
              <a:r>
                <a:rPr lang="ko-KR" altLang="ko-KR" sz="1300" dirty="0" smtClean="0"/>
                <a:t>위</a:t>
              </a:r>
              <a:r>
                <a:rPr lang="en-US" altLang="ko-KR" sz="1300" dirty="0" smtClean="0"/>
                <a:t>, </a:t>
              </a:r>
              <a:r>
                <a:rPr lang="ko-KR" altLang="en-US" sz="1300" dirty="0" smtClean="0"/>
                <a:t>회사탈출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2017.10.16 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캐주얼</a:t>
              </a:r>
              <a:endParaRPr lang="ko-KR" altLang="en-US" sz="1300" dirty="0"/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4.5/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</a:t>
              </a:r>
              <a:r>
                <a:rPr lang="en-US" altLang="ko-KR" sz="1300" dirty="0" smtClean="0"/>
                <a:t>: X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smtClean="0"/>
                <a:t>스트레스 없는 </a:t>
              </a:r>
              <a:r>
                <a:rPr lang="ko-KR" altLang="en-US" sz="1300" dirty="0" err="1" smtClean="0"/>
                <a:t>스낵형</a:t>
              </a:r>
              <a:r>
                <a:rPr lang="ko-KR" altLang="en-US" sz="1300" dirty="0" smtClean="0"/>
                <a:t> 탈출 게임</a:t>
              </a:r>
              <a:r>
                <a:rPr lang="en-US" altLang="ko-KR" sz="1300" dirty="0" smtClean="0"/>
                <a:t>”</a:t>
              </a:r>
              <a:endParaRPr lang="en-US" altLang="ko-KR" sz="1300" dirty="0"/>
            </a:p>
          </p:txBody>
        </p:sp>
      </p:grpSp>
      <p:grpSp>
        <p:nvGrpSpPr>
          <p:cNvPr id="79" name="그룹 78"/>
          <p:cNvGrpSpPr/>
          <p:nvPr/>
        </p:nvGrpSpPr>
        <p:grpSpPr>
          <a:xfrm>
            <a:off x="8264106" y="4908312"/>
            <a:ext cx="3770858" cy="1292662"/>
            <a:chOff x="8211320" y="1142360"/>
            <a:chExt cx="3770858" cy="1292662"/>
          </a:xfrm>
        </p:grpSpPr>
        <p:pic>
          <p:nvPicPr>
            <p:cNvPr id="80" name="Picture 3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8211320" y="1231197"/>
              <a:ext cx="686459" cy="6864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1" name="TextBox 80"/>
            <p:cNvSpPr txBox="1"/>
            <p:nvPr/>
          </p:nvSpPr>
          <p:spPr>
            <a:xfrm>
              <a:off x="9020878" y="1142360"/>
              <a:ext cx="2961300" cy="12926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300" dirty="0" smtClean="0"/>
                <a:t>10</a:t>
              </a:r>
              <a:r>
                <a:rPr lang="ko-KR" altLang="ko-KR" sz="1300" dirty="0" smtClean="0"/>
                <a:t>위</a:t>
              </a:r>
              <a:r>
                <a:rPr lang="en-US" altLang="ko-KR" sz="1300" dirty="0"/>
                <a:t>, Pixel Art </a:t>
              </a:r>
              <a:endParaRPr lang="en-US" altLang="ko-KR" sz="1300" dirty="0" smtClean="0"/>
            </a:p>
            <a:p>
              <a:r>
                <a:rPr lang="ko-KR" altLang="en-US" sz="1300" dirty="0"/>
                <a:t>출시일</a:t>
              </a:r>
              <a:r>
                <a:rPr lang="en-US" altLang="ko-KR" sz="1300" dirty="0"/>
                <a:t>: </a:t>
              </a:r>
              <a:r>
                <a:rPr lang="en-US" altLang="ko-KR" sz="1300" dirty="0" smtClean="0"/>
                <a:t>2017.10.16</a:t>
              </a:r>
            </a:p>
            <a:p>
              <a:r>
                <a:rPr lang="ko-KR" altLang="en-US" sz="1300" dirty="0" smtClean="0"/>
                <a:t>장르</a:t>
              </a:r>
              <a:r>
                <a:rPr lang="en-US" altLang="ko-KR" sz="1300" dirty="0"/>
                <a:t>: </a:t>
              </a:r>
              <a:r>
                <a:rPr lang="ko-KR" altLang="en-US" sz="1300" dirty="0" smtClean="0"/>
                <a:t>퍼즐</a:t>
              </a:r>
              <a:endParaRPr lang="en-US" altLang="ko-KR" sz="1300" dirty="0" smtClean="0"/>
            </a:p>
            <a:p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</a:t>
              </a:r>
              <a:r>
                <a:rPr lang="ko-KR" altLang="en-US" sz="1300" dirty="0"/>
                <a:t>인기순위</a:t>
              </a:r>
              <a:r>
                <a:rPr lang="en-US" altLang="ko-KR" sz="1300" dirty="0"/>
                <a:t>: 37</a:t>
              </a:r>
              <a:r>
                <a:rPr lang="ko-KR" altLang="en-US" sz="1300" dirty="0"/>
                <a:t>위</a:t>
              </a:r>
            </a:p>
            <a:p>
              <a:r>
                <a:rPr lang="ko-KR" altLang="en-US" sz="1300" dirty="0" err="1" smtClean="0"/>
                <a:t>구글</a:t>
              </a:r>
              <a:r>
                <a:rPr lang="ko-KR" altLang="en-US" sz="1300" dirty="0" smtClean="0"/>
                <a:t> 평점 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4.8</a:t>
              </a:r>
              <a:r>
                <a:rPr lang="en-US" altLang="ko-KR" sz="1300" dirty="0" smtClean="0"/>
                <a:t>/</a:t>
              </a:r>
              <a:r>
                <a:rPr lang="ko-KR" altLang="en-US" sz="1300" dirty="0" err="1" smtClean="0"/>
                <a:t>앱</a:t>
              </a:r>
              <a:r>
                <a:rPr lang="ko-KR" altLang="en-US" sz="1300" dirty="0" smtClean="0"/>
                <a:t> 스토어 평점 </a:t>
              </a:r>
              <a:r>
                <a:rPr lang="en-US" altLang="ko-KR" sz="1300" dirty="0" smtClean="0"/>
                <a:t>: </a:t>
              </a:r>
              <a:r>
                <a:rPr lang="en-US" altLang="ko-KR" sz="1300" dirty="0"/>
                <a:t>4.8</a:t>
              </a:r>
            </a:p>
            <a:p>
              <a:r>
                <a:rPr lang="en-US" altLang="ko-KR" sz="1300" dirty="0" smtClean="0"/>
                <a:t>“</a:t>
              </a:r>
              <a:r>
                <a:rPr lang="ko-KR" altLang="en-US" sz="1300" dirty="0" err="1" smtClean="0"/>
                <a:t>모바일</a:t>
              </a:r>
              <a:r>
                <a:rPr lang="ko-KR" altLang="en-US" sz="1300" dirty="0" smtClean="0"/>
                <a:t> 드로잉 북</a:t>
              </a:r>
              <a:r>
                <a:rPr lang="en-US" altLang="ko-KR" sz="1300" dirty="0" smtClean="0"/>
                <a:t>, </a:t>
              </a:r>
              <a:r>
                <a:rPr lang="ko-KR" altLang="en-US" sz="1300" dirty="0" err="1" smtClean="0"/>
                <a:t>킬링</a:t>
              </a:r>
              <a:r>
                <a:rPr lang="ko-KR" altLang="en-US" sz="1300" dirty="0" smtClean="0"/>
                <a:t> 타임에 제격</a:t>
              </a:r>
              <a:r>
                <a:rPr lang="en-US" altLang="ko-KR" sz="1300" dirty="0" smtClean="0"/>
                <a:t>”</a:t>
              </a:r>
              <a:endParaRPr lang="ko-KR" altLang="en-US" sz="1300" dirty="0" smtClean="0"/>
            </a:p>
          </p:txBody>
        </p:sp>
      </p:grpSp>
      <p:grpSp>
        <p:nvGrpSpPr>
          <p:cNvPr id="41" name="그룹 40"/>
          <p:cNvGrpSpPr/>
          <p:nvPr/>
        </p:nvGrpSpPr>
        <p:grpSpPr>
          <a:xfrm>
            <a:off x="10978238" y="6731183"/>
            <a:ext cx="1093584" cy="0"/>
            <a:chOff x="10978238" y="6731183"/>
            <a:chExt cx="1093584" cy="0"/>
          </a:xfrm>
        </p:grpSpPr>
        <p:cxnSp>
          <p:nvCxnSpPr>
            <p:cNvPr id="47" name="직선 연결선 46"/>
            <p:cNvCxnSpPr/>
            <p:nvPr/>
          </p:nvCxnSpPr>
          <p:spPr>
            <a:xfrm>
              <a:off x="10978238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/>
            <p:cNvCxnSpPr/>
            <p:nvPr/>
          </p:nvCxnSpPr>
          <p:spPr>
            <a:xfrm>
              <a:off x="11707294" y="6731183"/>
              <a:ext cx="364528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/>
            <p:cNvCxnSpPr/>
            <p:nvPr/>
          </p:nvCxnSpPr>
          <p:spPr>
            <a:xfrm>
              <a:off x="11342766" y="6731183"/>
              <a:ext cx="364528" cy="0"/>
            </a:xfrm>
            <a:prstGeom prst="line">
              <a:avLst/>
            </a:prstGeom>
            <a:ln w="19050" cap="rnd">
              <a:solidFill>
                <a:srgbClr val="94C3BB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직사각형 53"/>
          <p:cNvSpPr/>
          <p:nvPr/>
        </p:nvSpPr>
        <p:spPr>
          <a:xfrm>
            <a:off x="241540" y="1358065"/>
            <a:ext cx="3717986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/>
          <p:cNvSpPr/>
          <p:nvPr/>
        </p:nvSpPr>
        <p:spPr>
          <a:xfrm>
            <a:off x="8172743" y="4842891"/>
            <a:ext cx="3899079" cy="14235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/>
          <p:cNvSpPr/>
          <p:nvPr/>
        </p:nvSpPr>
        <p:spPr>
          <a:xfrm>
            <a:off x="4074107" y="856655"/>
            <a:ext cx="3967158" cy="149831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55660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메인 레이아웃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목차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"/>
        <a:ea typeface="나눔스퀘어"/>
        <a:cs typeface=""/>
      </a:majorFont>
      <a:minorFont>
        <a:latin typeface="나눔스퀘어"/>
        <a:ea typeface="나눔스퀘어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내용 레이아웃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863</TotalTime>
  <Words>2864</Words>
  <Application>Microsoft Office PowerPoint</Application>
  <PresentationFormat>사용자 지정</PresentationFormat>
  <Paragraphs>575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14</vt:i4>
      </vt:variant>
    </vt:vector>
  </HeadingPairs>
  <TitlesOfParts>
    <vt:vector size="23" baseType="lpstr">
      <vt:lpstr>굴림</vt:lpstr>
      <vt:lpstr>Arial</vt:lpstr>
      <vt:lpstr>나눔스퀘어 ExtraBold</vt:lpstr>
      <vt:lpstr>나눔스퀘어 Bold</vt:lpstr>
      <vt:lpstr>맑은 고딕</vt:lpstr>
      <vt:lpstr>나눔스퀘어</vt:lpstr>
      <vt:lpstr>메인 레이아웃_1</vt:lpstr>
      <vt:lpstr>목차 레이아웃</vt:lpstr>
      <vt:lpstr>내용 레이아웃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Windows 사용자</dc:creator>
  <cp:lastModifiedBy>USER</cp:lastModifiedBy>
  <cp:revision>117</cp:revision>
  <dcterms:created xsi:type="dcterms:W3CDTF">2017-10-13T13:12:51Z</dcterms:created>
  <dcterms:modified xsi:type="dcterms:W3CDTF">2018-02-07T08:20:06Z</dcterms:modified>
</cp:coreProperties>
</file>