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8A6"/>
    <a:srgbClr val="E6605F"/>
    <a:srgbClr val="F58220"/>
    <a:srgbClr val="A2A639"/>
    <a:srgbClr val="BCC6CB"/>
    <a:srgbClr val="DBE2ED"/>
    <a:srgbClr val="BAC4CA"/>
    <a:srgbClr val="00B0F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595" y="-6437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2909-2256-4502-B60E-F764644680AE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E4F2-41C3-4E57-87AA-7DA3D4BD5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24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2909-2256-4502-B60E-F764644680AE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E4F2-41C3-4E57-87AA-7DA3D4BD5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34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2909-2256-4502-B60E-F764644680AE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E4F2-41C3-4E57-87AA-7DA3D4BD5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14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2909-2256-4502-B60E-F764644680AE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E4F2-41C3-4E57-87AA-7DA3D4BD5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76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2909-2256-4502-B60E-F764644680AE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E4F2-41C3-4E57-87AA-7DA3D4BD5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89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2909-2256-4502-B60E-F764644680AE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E4F2-41C3-4E57-87AA-7DA3D4BD5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68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2909-2256-4502-B60E-F764644680AE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E4F2-41C3-4E57-87AA-7DA3D4BD5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2909-2256-4502-B60E-F764644680AE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E4F2-41C3-4E57-87AA-7DA3D4BD5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73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2909-2256-4502-B60E-F764644680AE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E4F2-41C3-4E57-87AA-7DA3D4BD5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2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2909-2256-4502-B60E-F764644680AE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E4F2-41C3-4E57-87AA-7DA3D4BD5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5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2909-2256-4502-B60E-F764644680AE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E4F2-41C3-4E57-87AA-7DA3D4BD5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89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42909-2256-4502-B60E-F764644680AE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E4F2-41C3-4E57-87AA-7DA3D4BD5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9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 descr="텍스트, 하늘, 실외이(가) 표시된 사진&#10;&#10;자동 생성된 설명">
            <a:extLst>
              <a:ext uri="{FF2B5EF4-FFF2-40B4-BE49-F238E27FC236}">
                <a16:creationId xmlns:a16="http://schemas.microsoft.com/office/drawing/2014/main" id="{3DD6AC50-2DA7-5295-0AF9-93397FAC0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039" y="25505430"/>
            <a:ext cx="5001284" cy="284749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A25A435-C395-41C7-78D1-F2DC315C6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040" y="22330850"/>
            <a:ext cx="5001282" cy="2844912"/>
          </a:xfrm>
          <a:prstGeom prst="rect">
            <a:avLst/>
          </a:prstGeom>
        </p:spPr>
      </p:pic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43901633-9B59-4AC2-905B-199FD13A0CF8}"/>
              </a:ext>
            </a:extLst>
          </p:cNvPr>
          <p:cNvSpPr/>
          <p:nvPr/>
        </p:nvSpPr>
        <p:spPr>
          <a:xfrm>
            <a:off x="0" y="171607"/>
            <a:ext cx="21383625" cy="1654712"/>
          </a:xfrm>
          <a:custGeom>
            <a:avLst/>
            <a:gdLst>
              <a:gd name="connsiteX0" fmla="*/ 0 w 6857999"/>
              <a:gd name="connsiteY0" fmla="*/ 0 h 541419"/>
              <a:gd name="connsiteX1" fmla="*/ 6857999 w 6857999"/>
              <a:gd name="connsiteY1" fmla="*/ 0 h 541419"/>
              <a:gd name="connsiteX2" fmla="*/ 6857999 w 6857999"/>
              <a:gd name="connsiteY2" fmla="*/ 541419 h 541419"/>
              <a:gd name="connsiteX3" fmla="*/ 3331272 w 6857999"/>
              <a:gd name="connsiteY3" fmla="*/ 541419 h 541419"/>
              <a:gd name="connsiteX4" fmla="*/ 3331272 w 6857999"/>
              <a:gd name="connsiteY4" fmla="*/ 541418 h 541419"/>
              <a:gd name="connsiteX5" fmla="*/ 1966216 w 6857999"/>
              <a:gd name="connsiteY5" fmla="*/ 541418 h 541419"/>
              <a:gd name="connsiteX6" fmla="*/ 1800706 w 6857999"/>
              <a:gd name="connsiteY6" fmla="*/ 312821 h 541419"/>
              <a:gd name="connsiteX7" fmla="*/ 0 w 6857999"/>
              <a:gd name="connsiteY7" fmla="*/ 312821 h 541419"/>
              <a:gd name="connsiteX8" fmla="*/ 0 w 6857999"/>
              <a:gd name="connsiteY8" fmla="*/ 0 h 54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7999" h="541419">
                <a:moveTo>
                  <a:pt x="0" y="0"/>
                </a:moveTo>
                <a:lnTo>
                  <a:pt x="6857999" y="0"/>
                </a:lnTo>
                <a:lnTo>
                  <a:pt x="6857999" y="541419"/>
                </a:lnTo>
                <a:lnTo>
                  <a:pt x="3331272" y="541419"/>
                </a:lnTo>
                <a:lnTo>
                  <a:pt x="3331272" y="541418"/>
                </a:lnTo>
                <a:lnTo>
                  <a:pt x="1966216" y="541418"/>
                </a:lnTo>
                <a:lnTo>
                  <a:pt x="1800706" y="312821"/>
                </a:lnTo>
                <a:lnTo>
                  <a:pt x="0" y="312821"/>
                </a:lnTo>
                <a:lnTo>
                  <a:pt x="0" y="0"/>
                </a:lnTo>
                <a:close/>
              </a:path>
            </a:pathLst>
          </a:custGeom>
          <a:solidFill>
            <a:srgbClr val="BAC4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953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A1A41BA6-E292-48BD-BD0A-202B5C5419A8}"/>
              </a:ext>
            </a:extLst>
          </p:cNvPr>
          <p:cNvSpPr/>
          <p:nvPr/>
        </p:nvSpPr>
        <p:spPr>
          <a:xfrm>
            <a:off x="1" y="7"/>
            <a:ext cx="21383624" cy="1654712"/>
          </a:xfrm>
          <a:custGeom>
            <a:avLst/>
            <a:gdLst>
              <a:gd name="connsiteX0" fmla="*/ 0 w 6858000"/>
              <a:gd name="connsiteY0" fmla="*/ 0 h 541419"/>
              <a:gd name="connsiteX1" fmla="*/ 6858000 w 6858000"/>
              <a:gd name="connsiteY1" fmla="*/ 0 h 541419"/>
              <a:gd name="connsiteX2" fmla="*/ 6858000 w 6858000"/>
              <a:gd name="connsiteY2" fmla="*/ 228597 h 541419"/>
              <a:gd name="connsiteX3" fmla="*/ 6858000 w 6858000"/>
              <a:gd name="connsiteY3" fmla="*/ 228598 h 541419"/>
              <a:gd name="connsiteX4" fmla="*/ 6858000 w 6858000"/>
              <a:gd name="connsiteY4" fmla="*/ 312821 h 541419"/>
              <a:gd name="connsiteX5" fmla="*/ 6858000 w 6858000"/>
              <a:gd name="connsiteY5" fmla="*/ 541419 h 541419"/>
              <a:gd name="connsiteX6" fmla="*/ 3344780 w 6858000"/>
              <a:gd name="connsiteY6" fmla="*/ 541419 h 541419"/>
              <a:gd name="connsiteX7" fmla="*/ 3344780 w 6858000"/>
              <a:gd name="connsiteY7" fmla="*/ 541418 h 541419"/>
              <a:gd name="connsiteX8" fmla="*/ 2003259 w 6858000"/>
              <a:gd name="connsiteY8" fmla="*/ 541418 h 541419"/>
              <a:gd name="connsiteX9" fmla="*/ 1840603 w 6858000"/>
              <a:gd name="connsiteY9" fmla="*/ 312821 h 541419"/>
              <a:gd name="connsiteX10" fmla="*/ 0 w 6858000"/>
              <a:gd name="connsiteY10" fmla="*/ 312821 h 54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8000" h="541419">
                <a:moveTo>
                  <a:pt x="0" y="0"/>
                </a:moveTo>
                <a:lnTo>
                  <a:pt x="6858000" y="0"/>
                </a:lnTo>
                <a:lnTo>
                  <a:pt x="6858000" y="228597"/>
                </a:lnTo>
                <a:lnTo>
                  <a:pt x="6858000" y="228598"/>
                </a:lnTo>
                <a:lnTo>
                  <a:pt x="6858000" y="312821"/>
                </a:lnTo>
                <a:lnTo>
                  <a:pt x="6858000" y="541419"/>
                </a:lnTo>
                <a:lnTo>
                  <a:pt x="3344780" y="541419"/>
                </a:lnTo>
                <a:lnTo>
                  <a:pt x="3344780" y="541418"/>
                </a:lnTo>
                <a:lnTo>
                  <a:pt x="2003259" y="541418"/>
                </a:lnTo>
                <a:lnTo>
                  <a:pt x="1840603" y="312821"/>
                </a:lnTo>
                <a:lnTo>
                  <a:pt x="0" y="31282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953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7A588-3946-4FF4-8D6B-D35F59ABC344}"/>
              </a:ext>
            </a:extLst>
          </p:cNvPr>
          <p:cNvSpPr/>
          <p:nvPr/>
        </p:nvSpPr>
        <p:spPr>
          <a:xfrm>
            <a:off x="211934" y="4706744"/>
            <a:ext cx="21171689" cy="3235902"/>
          </a:xfrm>
          <a:prstGeom prst="rect">
            <a:avLst/>
          </a:prstGeom>
          <a:solidFill>
            <a:srgbClr val="DBE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953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EEA2598-DBF7-4FE7-B0FD-640570AB608E}"/>
              </a:ext>
            </a:extLst>
          </p:cNvPr>
          <p:cNvSpPr/>
          <p:nvPr/>
        </p:nvSpPr>
        <p:spPr>
          <a:xfrm rot="10800000">
            <a:off x="0" y="4706744"/>
            <a:ext cx="21383624" cy="3235902"/>
          </a:xfrm>
          <a:custGeom>
            <a:avLst/>
            <a:gdLst>
              <a:gd name="connsiteX0" fmla="*/ 6858000 w 6858000"/>
              <a:gd name="connsiteY0" fmla="*/ 1058782 h 1058782"/>
              <a:gd name="connsiteX1" fmla="*/ 2153649 w 6858000"/>
              <a:gd name="connsiteY1" fmla="*/ 1058782 h 1058782"/>
              <a:gd name="connsiteX2" fmla="*/ 2345063 w 6858000"/>
              <a:gd name="connsiteY2" fmla="*/ 757988 h 1058782"/>
              <a:gd name="connsiteX3" fmla="*/ 0 w 6858000"/>
              <a:gd name="connsiteY3" fmla="*/ 757988 h 1058782"/>
              <a:gd name="connsiteX4" fmla="*/ 0 w 6858000"/>
              <a:gd name="connsiteY4" fmla="*/ 252662 h 1058782"/>
              <a:gd name="connsiteX5" fmla="*/ 2666632 w 6858000"/>
              <a:gd name="connsiteY5" fmla="*/ 252662 h 1058782"/>
              <a:gd name="connsiteX6" fmla="*/ 2827416 w 6858000"/>
              <a:gd name="connsiteY6" fmla="*/ 0 h 1058782"/>
              <a:gd name="connsiteX7" fmla="*/ 6858000 w 6858000"/>
              <a:gd name="connsiteY7" fmla="*/ 0 h 105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058782">
                <a:moveTo>
                  <a:pt x="6858000" y="1058782"/>
                </a:moveTo>
                <a:lnTo>
                  <a:pt x="2153649" y="1058782"/>
                </a:lnTo>
                <a:lnTo>
                  <a:pt x="2345063" y="757988"/>
                </a:lnTo>
                <a:lnTo>
                  <a:pt x="0" y="757988"/>
                </a:lnTo>
                <a:lnTo>
                  <a:pt x="0" y="252662"/>
                </a:lnTo>
                <a:lnTo>
                  <a:pt x="2666632" y="252662"/>
                </a:lnTo>
                <a:lnTo>
                  <a:pt x="2827416" y="0"/>
                </a:lnTo>
                <a:lnTo>
                  <a:pt x="6858000" y="0"/>
                </a:lnTo>
                <a:close/>
              </a:path>
            </a:pathLst>
          </a:custGeom>
          <a:solidFill>
            <a:srgbClr val="BCC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953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5F810B7B-36B3-462B-97ED-B46F9E7BC4EB}"/>
              </a:ext>
            </a:extLst>
          </p:cNvPr>
          <p:cNvSpPr/>
          <p:nvPr/>
        </p:nvSpPr>
        <p:spPr>
          <a:xfrm>
            <a:off x="-1" y="4964151"/>
            <a:ext cx="21383625" cy="2721089"/>
          </a:xfrm>
          <a:custGeom>
            <a:avLst/>
            <a:gdLst>
              <a:gd name="connsiteX0" fmla="*/ 0 w 6858003"/>
              <a:gd name="connsiteY0" fmla="*/ 0 h 890336"/>
              <a:gd name="connsiteX1" fmla="*/ 4585065 w 6858003"/>
              <a:gd name="connsiteY1" fmla="*/ 0 h 890336"/>
              <a:gd name="connsiteX2" fmla="*/ 4383623 w 6858003"/>
              <a:gd name="connsiteY2" fmla="*/ 303798 h 890336"/>
              <a:gd name="connsiteX3" fmla="*/ 6858003 w 6858003"/>
              <a:gd name="connsiteY3" fmla="*/ 303798 h 890336"/>
              <a:gd name="connsiteX4" fmla="*/ 6858003 w 6858003"/>
              <a:gd name="connsiteY4" fmla="*/ 634666 h 890336"/>
              <a:gd name="connsiteX5" fmla="*/ 4164231 w 6858003"/>
              <a:gd name="connsiteY5" fmla="*/ 634666 h 890336"/>
              <a:gd name="connsiteX6" fmla="*/ 3994702 w 6858003"/>
              <a:gd name="connsiteY6" fmla="*/ 890336 h 890336"/>
              <a:gd name="connsiteX7" fmla="*/ 0 w 6858003"/>
              <a:gd name="connsiteY7" fmla="*/ 890336 h 89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3" h="890336">
                <a:moveTo>
                  <a:pt x="0" y="0"/>
                </a:moveTo>
                <a:lnTo>
                  <a:pt x="4585065" y="0"/>
                </a:lnTo>
                <a:lnTo>
                  <a:pt x="4383623" y="303798"/>
                </a:lnTo>
                <a:lnTo>
                  <a:pt x="6858003" y="303798"/>
                </a:lnTo>
                <a:lnTo>
                  <a:pt x="6858003" y="634666"/>
                </a:lnTo>
                <a:lnTo>
                  <a:pt x="4164231" y="634666"/>
                </a:lnTo>
                <a:lnTo>
                  <a:pt x="3994702" y="890336"/>
                </a:lnTo>
                <a:lnTo>
                  <a:pt x="0" y="890336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953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BC465AA-A85A-4F54-A8EE-8E1E0EA75EF6}"/>
              </a:ext>
            </a:extLst>
          </p:cNvPr>
          <p:cNvSpPr/>
          <p:nvPr/>
        </p:nvSpPr>
        <p:spPr>
          <a:xfrm>
            <a:off x="-1" y="29663062"/>
            <a:ext cx="21383624" cy="612158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953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424017C-2274-4819-9329-A7F411E16BBF}"/>
              </a:ext>
            </a:extLst>
          </p:cNvPr>
          <p:cNvSpPr/>
          <p:nvPr/>
        </p:nvSpPr>
        <p:spPr>
          <a:xfrm>
            <a:off x="5062618" y="28744121"/>
            <a:ext cx="11258388" cy="1531099"/>
          </a:xfrm>
          <a:prstGeom prst="roundRect">
            <a:avLst>
              <a:gd name="adj" fmla="val 41645"/>
            </a:avLst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953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A4B70-899E-51DC-F63E-CD545A61C99D}"/>
              </a:ext>
            </a:extLst>
          </p:cNvPr>
          <p:cNvSpPr txBox="1"/>
          <p:nvPr/>
        </p:nvSpPr>
        <p:spPr>
          <a:xfrm>
            <a:off x="1753169" y="2518072"/>
            <a:ext cx="180892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800" b="1">
                <a:solidFill>
                  <a:srgbClr val="F5822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Color Detective</a:t>
            </a:r>
            <a:r>
              <a:rPr lang="en-US" altLang="ko-KR" sz="6000" b="1">
                <a:solidFill>
                  <a:srgbClr val="F5822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ko-KR" altLang="en-US" sz="6000" b="1" dirty="0">
              <a:solidFill>
                <a:srgbClr val="F5822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A83E3-6E87-D7BA-B78B-04088414E847}"/>
              </a:ext>
            </a:extLst>
          </p:cNvPr>
          <p:cNvSpPr txBox="1"/>
          <p:nvPr/>
        </p:nvSpPr>
        <p:spPr>
          <a:xfrm>
            <a:off x="13754726" y="5955764"/>
            <a:ext cx="7589140" cy="976403"/>
          </a:xfrm>
          <a:prstGeom prst="rect">
            <a:avLst/>
          </a:prstGeom>
          <a:noFill/>
        </p:spPr>
        <p:txBody>
          <a:bodyPr wrap="square" tIns="72000" bIns="72000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2D</a:t>
            </a:r>
            <a:r>
              <a:rPr lang="ko-KR" altLang="en-US" sz="54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게임프로그래밍</a:t>
            </a:r>
            <a:endParaRPr lang="ko-KR" altLang="en-US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8BF8F4-D5B4-7E1D-92C4-B31FBB4ACBFB}"/>
              </a:ext>
            </a:extLst>
          </p:cNvPr>
          <p:cNvSpPr txBox="1"/>
          <p:nvPr/>
        </p:nvSpPr>
        <p:spPr>
          <a:xfrm>
            <a:off x="654038" y="5755708"/>
            <a:ext cx="11749996" cy="1376513"/>
          </a:xfrm>
          <a:prstGeom prst="rect">
            <a:avLst/>
          </a:prstGeom>
          <a:noFill/>
        </p:spPr>
        <p:txBody>
          <a:bodyPr wrap="square" tIns="72000" bIns="72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팀      명   </a:t>
            </a:r>
            <a:r>
              <a:rPr lang="en-US" altLang="ko-KR" sz="4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|   1</a:t>
            </a:r>
            <a:r>
              <a:rPr lang="ko-KR" altLang="en-US" sz="4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</a:t>
            </a:r>
            <a:endParaRPr lang="en-US" altLang="ko-KR" sz="40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참여학생</a:t>
            </a:r>
            <a:r>
              <a:rPr lang="ko-KR" altLang="en-US" sz="4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</a:t>
            </a:r>
            <a:r>
              <a:rPr lang="en-US" altLang="ko-KR" sz="4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|   </a:t>
            </a:r>
            <a:r>
              <a:rPr lang="ko-KR" altLang="en-US" sz="4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박준기</a:t>
            </a:r>
            <a:r>
              <a:rPr lang="en-US" altLang="ko-KR" sz="4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4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송승원</a:t>
            </a:r>
            <a:endParaRPr lang="en-US" altLang="ko-KR" sz="40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DE062B-C502-7A25-AFD8-9BD329B04BE2}"/>
              </a:ext>
            </a:extLst>
          </p:cNvPr>
          <p:cNvSpPr txBox="1"/>
          <p:nvPr/>
        </p:nvSpPr>
        <p:spPr>
          <a:xfrm>
            <a:off x="932334" y="8721552"/>
            <a:ext cx="75688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rgbClr val="F5822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게임 개요 및 내용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B5143E-850E-3408-FD88-FCD28370F876}"/>
              </a:ext>
            </a:extLst>
          </p:cNvPr>
          <p:cNvSpPr txBox="1"/>
          <p:nvPr/>
        </p:nvSpPr>
        <p:spPr>
          <a:xfrm>
            <a:off x="932333" y="10528133"/>
            <a:ext cx="406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게임의  개요</a:t>
            </a:r>
            <a:endParaRPr lang="en-US" altLang="ko-KR" sz="36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3A7953-8CF1-F0A0-74B9-92C95926BFFC}"/>
              </a:ext>
            </a:extLst>
          </p:cNvPr>
          <p:cNvSpPr txBox="1"/>
          <p:nvPr/>
        </p:nvSpPr>
        <p:spPr>
          <a:xfrm>
            <a:off x="932333" y="13157346"/>
            <a:ext cx="657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벤치마킹 게임 및 개발 기획</a:t>
            </a:r>
            <a:endParaRPr lang="en-US" altLang="ko-KR" sz="36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FB6F3E-C0B2-057C-6BC8-A48BB0D2883B}"/>
              </a:ext>
            </a:extLst>
          </p:cNvPr>
          <p:cNvSpPr txBox="1"/>
          <p:nvPr/>
        </p:nvSpPr>
        <p:spPr>
          <a:xfrm>
            <a:off x="932333" y="16842100"/>
            <a:ext cx="5913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게임 개발 내용 및 특징</a:t>
            </a:r>
            <a:endParaRPr lang="en-US" altLang="ko-KR" sz="36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FB6F3E-C0B2-057C-6BC8-A48BB0D2883B}"/>
              </a:ext>
            </a:extLst>
          </p:cNvPr>
          <p:cNvSpPr txBox="1"/>
          <p:nvPr/>
        </p:nvSpPr>
        <p:spPr>
          <a:xfrm>
            <a:off x="932333" y="21511740"/>
            <a:ext cx="5913049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게임 </a:t>
            </a:r>
            <a:r>
              <a:rPr lang="ko-KR" altLang="en-US" sz="3600" b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이미지 </a:t>
            </a:r>
            <a:endParaRPr lang="en-US" altLang="ko-KR" sz="36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FF81DA-0774-F693-2E6F-1B199DA64E22}"/>
              </a:ext>
            </a:extLst>
          </p:cNvPr>
          <p:cNvSpPr txBox="1"/>
          <p:nvPr/>
        </p:nvSpPr>
        <p:spPr>
          <a:xfrm>
            <a:off x="6238840" y="28955175"/>
            <a:ext cx="9117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계명대학교 </a:t>
            </a:r>
            <a:r>
              <a:rPr lang="ko-KR" altLang="en-US" sz="40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실감미디어</a:t>
            </a:r>
            <a:r>
              <a:rPr lang="ko-KR" altLang="en-US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40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공유대학</a:t>
            </a:r>
            <a:endParaRPr lang="ko-KR" altLang="en-US" sz="4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FF81DA-0774-F693-2E6F-1B199DA64E22}"/>
              </a:ext>
            </a:extLst>
          </p:cNvPr>
          <p:cNvSpPr txBox="1"/>
          <p:nvPr/>
        </p:nvSpPr>
        <p:spPr>
          <a:xfrm>
            <a:off x="12970043" y="823015"/>
            <a:ext cx="8137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2022</a:t>
            </a:r>
            <a:r>
              <a:rPr lang="ko-KR" altLang="en-US" sz="4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년 </a:t>
            </a:r>
            <a:r>
              <a:rPr lang="en-US" altLang="ko-KR" sz="4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sz="4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 </a:t>
            </a:r>
            <a:r>
              <a:rPr lang="ko-KR" altLang="en-US" sz="4000" dirty="0" err="1">
                <a:solidFill>
                  <a:schemeClr val="bg1"/>
                </a:solidFill>
                <a:latin typeface="KoPubWorld돋움체 Bold"/>
                <a:ea typeface="KoPubWorld돋움체 Bold"/>
                <a:cs typeface="KoPubWorld돋움체 Bold"/>
              </a:rPr>
              <a:t>마이크로디그리</a:t>
            </a:r>
            <a:r>
              <a:rPr lang="ko-KR" altLang="en-US" sz="4000" dirty="0">
                <a:solidFill>
                  <a:schemeClr val="bg1"/>
                </a:solidFill>
                <a:latin typeface="KoPubWorld돋움체 Bold"/>
                <a:ea typeface="KoPubWorld돋움체 Bold"/>
                <a:cs typeface="KoPubWorld돋움체 Bold"/>
              </a:rPr>
              <a:t> </a:t>
            </a:r>
            <a:endParaRPr lang="ko-KR" altLang="en-US" sz="40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70469C-FA01-08B8-DC57-DF3CB9478211}"/>
              </a:ext>
            </a:extLst>
          </p:cNvPr>
          <p:cNvSpPr txBox="1"/>
          <p:nvPr/>
        </p:nvSpPr>
        <p:spPr>
          <a:xfrm>
            <a:off x="1524027" y="11252078"/>
            <a:ext cx="18966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게임 한 줄 소개 </a:t>
            </a:r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그림에서 도망간 색들을 잡아 그림의 색을 되돌리자</a:t>
            </a:r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게임 장르 </a:t>
            </a:r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2D </a:t>
            </a:r>
            <a:r>
              <a:rPr lang="ko-KR" altLang="en-US" sz="3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플랫포머</a:t>
            </a:r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액션</a:t>
            </a:r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슈팅</a:t>
            </a:r>
            <a:endParaRPr lang="en-US" altLang="ko-KR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게임 목적 </a:t>
            </a:r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3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맵에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존재하는 모든 적들을 처치하여 회색 빛이 된 배경을 되돌린다</a:t>
            </a:r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70469C-FA01-08B8-DC57-DF3CB9478211}"/>
              </a:ext>
            </a:extLst>
          </p:cNvPr>
          <p:cNvSpPr txBox="1"/>
          <p:nvPr/>
        </p:nvSpPr>
        <p:spPr>
          <a:xfrm>
            <a:off x="1524027" y="14045616"/>
            <a:ext cx="198595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벤치마킹 게임 </a:t>
            </a:r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PEPO (2D </a:t>
            </a:r>
            <a:r>
              <a:rPr lang="ko-KR" altLang="en-US" sz="3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플랫포머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액션 슈팅</a:t>
            </a:r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설명 </a:t>
            </a:r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빨</a:t>
            </a:r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</a:t>
            </a:r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노 삼색의 공격으로 같은 색의 오브젝트만 파괴가능한 시스템을 이용한 보스 중심의 게임</a:t>
            </a:r>
            <a:endParaRPr lang="en-US" altLang="ko-KR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차별화 한 내용 </a:t>
            </a:r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‘PEPO’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삼색의 공격을 </a:t>
            </a:r>
            <a:r>
              <a:rPr lang="ko-KR" altLang="en-US" sz="3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키다운으로 조건 없이 변화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시킬 수 있지만</a:t>
            </a:r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</a:p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          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게임에선 </a:t>
            </a:r>
            <a:r>
              <a:rPr lang="ko-KR" altLang="en-US" sz="3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외부 오브젝트와의 상호작용을 통해 색 공격의 변화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줄 수 있게 만듦</a:t>
            </a:r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          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게임 목표가 </a:t>
            </a:r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PEPO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보스 처치라면 이 게임은 정해진 수의 적을 처치하기만 하면 됨</a:t>
            </a:r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70469C-FA01-08B8-DC57-DF3CB9478211}"/>
              </a:ext>
            </a:extLst>
          </p:cNvPr>
          <p:cNvSpPr txBox="1"/>
          <p:nvPr/>
        </p:nvSpPr>
        <p:spPr>
          <a:xfrm>
            <a:off x="1524027" y="17730370"/>
            <a:ext cx="198595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메인 화면 </a:t>
            </a:r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 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튜토리얼 </a:t>
            </a:r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 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플레이화면 </a:t>
            </a:r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 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클리어 화면 구성완료 </a:t>
            </a:r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 UI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통한 씬 이동 구현 완료</a:t>
            </a:r>
            <a:endParaRPr lang="en-US" altLang="ko-KR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플레이어 이동 및 적 자동 이동 자동 생성 구현 완료</a:t>
            </a:r>
            <a:endParaRPr lang="en-US" altLang="ko-KR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특별한 기능 </a:t>
            </a:r>
            <a:endParaRPr lang="en-US" altLang="ko-KR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</a:t>
            </a:r>
            <a:r>
              <a:rPr lang="ko-KR" altLang="en-US" sz="320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빨간색 적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은 </a:t>
            </a:r>
            <a:r>
              <a:rPr lang="ko-KR" altLang="en-US" sz="320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빨간색 공격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으로만</a:t>
            </a:r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3200" dirty="0">
                <a:solidFill>
                  <a:srgbClr val="00B0F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파란색 적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은 </a:t>
            </a:r>
            <a:r>
              <a:rPr lang="ko-KR" altLang="en-US" sz="3200" dirty="0">
                <a:solidFill>
                  <a:srgbClr val="00B0F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파란색 공격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으로만</a:t>
            </a:r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3200" dirty="0">
                <a:solidFill>
                  <a:srgbClr val="92D05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초록색 적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은 </a:t>
            </a:r>
            <a:r>
              <a:rPr lang="ko-KR" altLang="en-US" sz="3200" dirty="0">
                <a:solidFill>
                  <a:srgbClr val="92D05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초록색 공격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으로만</a:t>
            </a:r>
            <a:endParaRPr lang="en-US" altLang="ko-KR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3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적의 색과 같은 색의 공격으로만 데미지를 주는 기능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구현</a:t>
            </a:r>
            <a:endParaRPr lang="en-US" altLang="ko-KR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 </a:t>
            </a:r>
            <a:r>
              <a:rPr lang="ko-KR" altLang="en-US" sz="3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플레이어 공격의 색을 자동으로 바꿔주는 오브젝트와 선택해서 바꿀 수 있는 오브젝트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가지 구현</a:t>
            </a:r>
            <a:endParaRPr lang="en-US" altLang="ko-KR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ko-KR" altLang="en-US" sz="3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맵에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배치</a:t>
            </a:r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오브젝트를 통해 게임 진행의 난이도를 높임 </a:t>
            </a:r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</a:p>
        </p:txBody>
      </p:sp>
      <p:pic>
        <p:nvPicPr>
          <p:cNvPr id="8" name="그림 7" descr="텍스트, 실외, 도로, 길이(가) 표시된 사진&#10;&#10;자동 생성된 설명">
            <a:extLst>
              <a:ext uri="{FF2B5EF4-FFF2-40B4-BE49-F238E27FC236}">
                <a16:creationId xmlns:a16="http://schemas.microsoft.com/office/drawing/2014/main" id="{CD82133B-EAD3-DF9C-370C-B98C06F25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46" y="25532802"/>
            <a:ext cx="4929680" cy="27927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AF09C0C-B723-16FA-6CBC-68B13BCC2D7E}"/>
              </a:ext>
            </a:extLst>
          </p:cNvPr>
          <p:cNvSpPr txBox="1"/>
          <p:nvPr/>
        </p:nvSpPr>
        <p:spPr>
          <a:xfrm>
            <a:off x="7107686" y="27891257"/>
            <a:ext cx="312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게임 플레이 맵 디자인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</a:t>
            </a:r>
            <a:endParaRPr lang="ko-KR" altLang="en-US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8C1480-94E6-B755-8B18-8B2F5DE25511}"/>
              </a:ext>
            </a:extLst>
          </p:cNvPr>
          <p:cNvSpPr txBox="1"/>
          <p:nvPr/>
        </p:nvSpPr>
        <p:spPr>
          <a:xfrm>
            <a:off x="17198183" y="27891257"/>
            <a:ext cx="187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</a:t>
            </a:r>
            <a:r>
              <a:rPr lang="ko-KR" altLang="en-US" sz="2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인게임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화면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</a:t>
            </a:r>
            <a:endParaRPr lang="ko-KR" altLang="en-US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739671F-62F9-0F73-B719-5A1D6CF4DF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5" y="22330849"/>
            <a:ext cx="5001282" cy="284491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F79188E-3CAB-15BD-ACB2-BCAB822F6680}"/>
              </a:ext>
            </a:extLst>
          </p:cNvPr>
          <p:cNvSpPr txBox="1"/>
          <p:nvPr/>
        </p:nvSpPr>
        <p:spPr>
          <a:xfrm>
            <a:off x="7107686" y="24714097"/>
            <a:ext cx="4019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공격 색 바꾸는 선택 오브젝트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</a:t>
            </a:r>
            <a:endParaRPr lang="ko-KR" altLang="en-US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9E62B3-A616-DAA1-D07A-AB42BC1AA7F0}"/>
              </a:ext>
            </a:extLst>
          </p:cNvPr>
          <p:cNvSpPr txBox="1"/>
          <p:nvPr/>
        </p:nvSpPr>
        <p:spPr>
          <a:xfrm>
            <a:off x="17198183" y="24714096"/>
            <a:ext cx="4019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공격 색 바꾸는 자동 오브젝트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</a:t>
            </a:r>
            <a:endParaRPr lang="ko-KR" altLang="en-US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88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262</Words>
  <Application>Microsoft Office PowerPoint</Application>
  <PresentationFormat>사용자 지정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KoPubWorld돋움체 Bold</vt:lpstr>
      <vt:lpstr>KoPubWorld돋움체 Medium</vt:lpstr>
      <vt:lpstr>KoPub돋움체 Bold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박준기</cp:lastModifiedBy>
  <cp:revision>16</cp:revision>
  <dcterms:created xsi:type="dcterms:W3CDTF">2022-05-24T01:23:17Z</dcterms:created>
  <dcterms:modified xsi:type="dcterms:W3CDTF">2022-06-08T05:33:55Z</dcterms:modified>
</cp:coreProperties>
</file>