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86" r:id="rId3"/>
    <p:sldId id="403" r:id="rId4"/>
    <p:sldId id="387" r:id="rId5"/>
    <p:sldId id="401" r:id="rId6"/>
    <p:sldId id="409" r:id="rId7"/>
    <p:sldId id="408" r:id="rId8"/>
    <p:sldId id="411" r:id="rId9"/>
    <p:sldId id="402" r:id="rId10"/>
    <p:sldId id="388" r:id="rId11"/>
    <p:sldId id="410" r:id="rId12"/>
    <p:sldId id="399" r:id="rId13"/>
    <p:sldId id="400" r:id="rId14"/>
    <p:sldId id="396" r:id="rId15"/>
    <p:sldId id="392" r:id="rId16"/>
    <p:sldId id="390" r:id="rId17"/>
    <p:sldId id="397" r:id="rId18"/>
    <p:sldId id="398" r:id="rId19"/>
    <p:sldId id="406" r:id="rId20"/>
    <p:sldId id="389" r:id="rId21"/>
    <p:sldId id="405" r:id="rId22"/>
    <p:sldId id="393" r:id="rId23"/>
    <p:sldId id="391" r:id="rId24"/>
    <p:sldId id="412" r:id="rId25"/>
    <p:sldId id="404" r:id="rId26"/>
    <p:sldId id="395" r:id="rId27"/>
    <p:sldId id="394" r:id="rId28"/>
    <p:sldId id="407" r:id="rId2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386"/>
            <p14:sldId id="403"/>
            <p14:sldId id="387"/>
            <p14:sldId id="401"/>
            <p14:sldId id="409"/>
            <p14:sldId id="408"/>
            <p14:sldId id="411"/>
            <p14:sldId id="402"/>
            <p14:sldId id="388"/>
            <p14:sldId id="410"/>
            <p14:sldId id="399"/>
            <p14:sldId id="400"/>
            <p14:sldId id="396"/>
            <p14:sldId id="392"/>
            <p14:sldId id="390"/>
            <p14:sldId id="397"/>
            <p14:sldId id="398"/>
            <p14:sldId id="406"/>
            <p14:sldId id="389"/>
            <p14:sldId id="405"/>
            <p14:sldId id="393"/>
            <p14:sldId id="391"/>
            <p14:sldId id="412"/>
            <p14:sldId id="404"/>
            <p14:sldId id="395"/>
            <p14:sldId id="39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0427" autoAdjust="0"/>
  </p:normalViewPr>
  <p:slideViewPr>
    <p:cSldViewPr snapToGrid="0">
      <p:cViewPr>
        <p:scale>
          <a:sx n="105" d="100"/>
          <a:sy n="105" d="100"/>
        </p:scale>
        <p:origin x="344" y="-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t">
            <a:normAutofit/>
          </a:bodyPr>
          <a:lstStyle>
            <a:lvl1pPr algn="l" fontAlgn="t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3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88534"/>
            <a:ext cx="8668511" cy="47928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3712" y="6656832"/>
            <a:ext cx="984019" cy="20465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6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93408"/>
            <a:ext cx="9144001" cy="1645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286605"/>
            <a:ext cx="8668512" cy="734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88534"/>
            <a:ext cx="8668511" cy="47928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E61780-2E25-4081-A2D9-4C0805256F67}" type="datetimeFigureOut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7101" y="6692921"/>
            <a:ext cx="984019" cy="131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.AppleSystemUIFont" charset="0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vid.choffnes.com/classes/cs4700sp17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bw@ccs.neu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6000" cap="none" dirty="0" smtClean="0"/>
              <a:t>CS 4700 / CS 5700</a:t>
            </a:r>
            <a:br>
              <a:rPr lang="en-US" sz="6000" cap="none" dirty="0" smtClean="0"/>
            </a:br>
            <a:r>
              <a:rPr lang="en-US" sz="4900" cap="none" dirty="0" smtClean="0"/>
              <a:t>Network Fundamentals</a:t>
            </a:r>
            <a:endParaRPr lang="en-US" sz="49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Lecture 1: Logistics</a:t>
            </a:r>
          </a:p>
          <a:p>
            <a:r>
              <a:rPr lang="en-US" b="1" dirty="0">
                <a:solidFill>
                  <a:schemeClr val="tx1"/>
                </a:solidFill>
              </a:rPr>
              <a:t>(a.k.a., setting the ground rules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david.choffnes.com/classes/cs4700sp17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forum is on Piazza</a:t>
            </a:r>
          </a:p>
          <a:p>
            <a:pPr lvl="1"/>
            <a:r>
              <a:rPr lang="en-US" dirty="0" smtClean="0"/>
              <a:t>Sign up today!</a:t>
            </a:r>
          </a:p>
          <a:p>
            <a:pPr lvl="1"/>
            <a:r>
              <a:rPr lang="en-US" dirty="0" smtClean="0"/>
              <a:t>Install their iPhone/Android app</a:t>
            </a:r>
          </a:p>
          <a:p>
            <a:endParaRPr lang="en-US" dirty="0" smtClean="0"/>
          </a:p>
          <a:p>
            <a:r>
              <a:rPr lang="en-US" dirty="0" smtClean="0"/>
              <a:t>When in doubt, post to Piazza</a:t>
            </a:r>
          </a:p>
          <a:p>
            <a:pPr lvl="1"/>
            <a:r>
              <a:rPr lang="en-US" dirty="0" smtClean="0"/>
              <a:t>Piazza is preferable to email</a:t>
            </a:r>
          </a:p>
          <a:p>
            <a:pPr lvl="2"/>
            <a:r>
              <a:rPr lang="en-US" dirty="0" smtClean="0"/>
              <a:t>If you e-mail me a question, I will tell you to post it on Piazza</a:t>
            </a:r>
          </a:p>
          <a:p>
            <a:pPr lvl="1"/>
            <a:r>
              <a:rPr lang="en-US" dirty="0" smtClean="0"/>
              <a:t>Use folders (homework1, lecture2, project3,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Misnomer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“Fundamentals of Computer Networking”</a:t>
            </a:r>
          </a:p>
          <a:p>
            <a:pPr lvl="1"/>
            <a:r>
              <a:rPr lang="en-US" dirty="0" smtClean="0"/>
              <a:t>It’s true, I cover fundamentals</a:t>
            </a:r>
          </a:p>
          <a:p>
            <a:pPr lvl="1"/>
            <a:r>
              <a:rPr lang="en-US" dirty="0" smtClean="0"/>
              <a:t>But I’m going to cover much, much more</a:t>
            </a:r>
          </a:p>
          <a:p>
            <a:pPr lvl="1"/>
            <a:endParaRPr lang="en-US" dirty="0"/>
          </a:p>
          <a:p>
            <a:r>
              <a:rPr lang="en-US" dirty="0" smtClean="0"/>
              <a:t>Perspective</a:t>
            </a:r>
          </a:p>
          <a:p>
            <a:pPr lvl="1"/>
            <a:r>
              <a:rPr lang="en-US" dirty="0" smtClean="0"/>
              <a:t>Core fundamentals are essential for working in an networked world</a:t>
            </a:r>
          </a:p>
          <a:p>
            <a:pPr lvl="1"/>
            <a:r>
              <a:rPr lang="en-US" dirty="0" smtClean="0"/>
              <a:t>However, </a:t>
            </a:r>
            <a:r>
              <a:rPr lang="en-US" b="1" dirty="0" smtClean="0"/>
              <a:t>what you do with the network </a:t>
            </a:r>
            <a:r>
              <a:rPr lang="en-US" dirty="0" smtClean="0"/>
              <a:t>is far more interesting than the </a:t>
            </a:r>
            <a:r>
              <a:rPr lang="en-US" smtClean="0"/>
              <a:t>network itself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05089"/>
              </p:ext>
            </p:extLst>
          </p:nvPr>
        </p:nvGraphicFramePr>
        <p:xfrm>
          <a:off x="292100" y="1047687"/>
          <a:ext cx="8670572" cy="556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9429"/>
                <a:gridCol w="713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Jan 11</a:t>
                      </a:r>
                      <a:endParaRPr lang="en-US" dirty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Intro, History, Network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18</a:t>
                      </a:r>
                      <a:endParaRPr lang="en-US" dirty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Layer, Data Link Layer</a:t>
                      </a:r>
                      <a:endParaRPr lang="en-US" dirty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r>
                        <a:rPr lang="en-US" baseline="0" dirty="0" smtClean="0"/>
                        <a:t> 25</a:t>
                      </a:r>
                      <a:endParaRPr lang="en-US" dirty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Bridging, </a:t>
                      </a:r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Layer</a:t>
                      </a:r>
                      <a:endParaRPr lang="en-US" dirty="0" smtClean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</a:t>
                      </a:r>
                      <a:endParaRPr lang="en-US" dirty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Intra-domain Routing, </a:t>
                      </a:r>
                      <a:r>
                        <a:rPr lang="en-US" dirty="0" smtClean="0"/>
                        <a:t>Inter-domain Routing</a:t>
                      </a:r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Transport Layer, Congestion Control</a:t>
                      </a:r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15</a:t>
                      </a:r>
                      <a:endParaRPr lang="en-US" dirty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DNS, NAT, </a:t>
                      </a:r>
                      <a:r>
                        <a:rPr lang="en-US" dirty="0" err="1" smtClean="0"/>
                        <a:t>QoS</a:t>
                      </a:r>
                      <a:endParaRPr lang="en-US" dirty="0" smtClean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22</a:t>
                      </a:r>
                      <a:endParaRPr lang="en-US" dirty="0" smtClean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CDNs, IXPs</a:t>
                      </a:r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</a:t>
                      </a:r>
                      <a:endParaRPr lang="en-US" dirty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Midterm</a:t>
                      </a:r>
                      <a:endParaRPr lang="en-US" b="1" dirty="0" smtClean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 8</a:t>
                      </a:r>
                      <a:endParaRPr lang="en-US" dirty="0" smtClean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 lecture, Spring Break</a:t>
                      </a:r>
                      <a:endParaRPr lang="en-US" b="1" dirty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</a:t>
                      </a:r>
                      <a:r>
                        <a:rPr lang="en-US" baseline="0" dirty="0" smtClean="0"/>
                        <a:t> 15</a:t>
                      </a:r>
                      <a:endParaRPr lang="en-US" dirty="0" smtClean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Networks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P2P, </a:t>
                      </a:r>
                      <a:r>
                        <a:rPr lang="en-US" dirty="0" err="1" smtClean="0"/>
                        <a:t>BitTorrent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r>
                        <a:rPr lang="en-US" baseline="0" dirty="0" smtClean="0"/>
                        <a:t> 22</a:t>
                      </a:r>
                      <a:endParaRPr lang="en-US" dirty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center networks</a:t>
                      </a:r>
                      <a:endParaRPr lang="en-US" dirty="0" smtClean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 29</a:t>
                      </a:r>
                      <a:endParaRPr lang="en-US" dirty="0" smtClean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Mobile Networks, Software Defined Networks</a:t>
                      </a:r>
                      <a:endParaRPr lang="en-US" dirty="0" smtClean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Apr</a:t>
                      </a:r>
                      <a:r>
                        <a:rPr lang="en-US" b="0" baseline="0" dirty="0" smtClean="0"/>
                        <a:t> 5</a:t>
                      </a:r>
                      <a:endParaRPr lang="en-US" b="0" dirty="0" smtClean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Internet</a:t>
                      </a:r>
                      <a:r>
                        <a:rPr lang="en-US" baseline="0" dirty="0" smtClean="0"/>
                        <a:t> Privacy, Security and </a:t>
                      </a:r>
                      <a:r>
                        <a:rPr lang="en-US" dirty="0" smtClean="0"/>
                        <a:t>Anonymous Communications</a:t>
                      </a:r>
                      <a:endParaRPr lang="en-US" dirty="0" smtClean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 12</a:t>
                      </a:r>
                      <a:endParaRPr lang="en-US" dirty="0" smtClean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Review/make-up</a:t>
                      </a:r>
                      <a:endParaRPr lang="en-US" dirty="0" smtClean="0"/>
                    </a:p>
                  </a:txBody>
                  <a:tcPr marL="95260" marR="952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 19</a:t>
                      </a:r>
                      <a:endParaRPr lang="en-US" dirty="0" smtClean="0"/>
                    </a:p>
                  </a:txBody>
                  <a:tcPr marL="95260" marR="952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Final</a:t>
                      </a:r>
                    </a:p>
                  </a:txBody>
                  <a:tcPr marL="95260" marR="9526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83712" y="6315456"/>
            <a:ext cx="984019" cy="204655"/>
          </a:xfrm>
        </p:spPr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ouble Brace 5"/>
          <p:cNvSpPr/>
          <p:nvPr/>
        </p:nvSpPr>
        <p:spPr>
          <a:xfrm>
            <a:off x="36576" y="1047687"/>
            <a:ext cx="8973530" cy="2570480"/>
          </a:xfrm>
          <a:prstGeom prst="brace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e 6"/>
          <p:cNvSpPr/>
          <p:nvPr/>
        </p:nvSpPr>
        <p:spPr>
          <a:xfrm>
            <a:off x="-36576" y="4430435"/>
            <a:ext cx="9180576" cy="2086189"/>
          </a:xfrm>
          <a:prstGeom prst="brace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hour lectures</a:t>
            </a:r>
          </a:p>
          <a:p>
            <a:pPr lvl="1"/>
            <a:r>
              <a:rPr lang="en-US" dirty="0" smtClean="0"/>
              <a:t>Breaks every hour… </a:t>
            </a:r>
            <a:r>
              <a:rPr lang="en-US" dirty="0" err="1" smtClean="0"/>
              <a:t>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am a network researcher</a:t>
            </a:r>
          </a:p>
          <a:p>
            <a:pPr lvl="1"/>
            <a:r>
              <a:rPr lang="en-US" dirty="0" smtClean="0"/>
              <a:t>Things make sense to me that may not make sense to you</a:t>
            </a:r>
          </a:p>
          <a:p>
            <a:pPr lvl="1"/>
            <a:r>
              <a:rPr lang="en-US" dirty="0" smtClean="0"/>
              <a:t>I talk fast if nobody stops me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chemeClr val="accent1"/>
                </a:solidFill>
              </a:rPr>
              <a:t>ask questions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Seriously, ask questions (interrupting me is OK!)</a:t>
            </a:r>
          </a:p>
          <a:p>
            <a:pPr lvl="1"/>
            <a:r>
              <a:rPr lang="en-US" dirty="0" smtClean="0"/>
              <a:t>Standing up here in silence is very awkward</a:t>
            </a:r>
          </a:p>
          <a:p>
            <a:pPr lvl="1"/>
            <a:r>
              <a:rPr lang="en-US" dirty="0" smtClean="0"/>
              <a:t>I will stand here until you answer my questions</a:t>
            </a:r>
          </a:p>
          <a:p>
            <a:r>
              <a:rPr lang="en-US" dirty="0" smtClean="0"/>
              <a:t>Help me learn your names</a:t>
            </a:r>
          </a:p>
          <a:p>
            <a:pPr lvl="1"/>
            <a:r>
              <a:rPr lang="en-US" dirty="0" smtClean="0"/>
              <a:t>Say your name before each question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Networks: A Systems Approach</a:t>
            </a:r>
          </a:p>
          <a:p>
            <a:pPr lvl="1"/>
            <a:r>
              <a:rPr lang="en-US" dirty="0" smtClean="0"/>
              <a:t>Peterson and Davie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C:\Users\t0ph3r\Documents\CS 4700\assets\four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12219" r="16370" b="-853"/>
          <a:stretch/>
        </p:blipFill>
        <p:spPr bwMode="auto">
          <a:xfrm>
            <a:off x="1156927" y="2830411"/>
            <a:ext cx="2972482" cy="36660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0ph3r\Documents\CS 4700\assets\fift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0" t="12221" r="18154" b="-856"/>
          <a:stretch/>
        </p:blipFill>
        <p:spPr bwMode="auto">
          <a:xfrm>
            <a:off x="4993728" y="2830410"/>
            <a:ext cx="2972482" cy="36660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6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172851"/>
              </p:ext>
            </p:extLst>
          </p:nvPr>
        </p:nvGraphicFramePr>
        <p:xfrm>
          <a:off x="292100" y="1389063"/>
          <a:ext cx="8670120" cy="2499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263"/>
                <a:gridCol w="600285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Projects (5)</a:t>
                      </a:r>
                      <a:endParaRPr lang="en-US" sz="2800" dirty="0"/>
                    </a:p>
                  </a:txBody>
                  <a:tcPr marL="102579" marR="102579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4%,</a:t>
                      </a:r>
                      <a:r>
                        <a:rPr lang="en-US" sz="2800" baseline="0" dirty="0" smtClean="0"/>
                        <a:t> 8%, 12%, 16%, and 20% (respectively)</a:t>
                      </a:r>
                      <a:endParaRPr lang="en-US" sz="2800" dirty="0"/>
                    </a:p>
                  </a:txBody>
                  <a:tcPr marL="102579" marR="102579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Midterm</a:t>
                      </a:r>
                      <a:endParaRPr lang="en-US" sz="2800" dirty="0"/>
                    </a:p>
                  </a:txBody>
                  <a:tcPr marL="102579" marR="102579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15%</a:t>
                      </a:r>
                      <a:endParaRPr lang="en-US" sz="2800" dirty="0"/>
                    </a:p>
                  </a:txBody>
                  <a:tcPr marL="102579" marR="102579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Final</a:t>
                      </a:r>
                      <a:endParaRPr lang="en-US" sz="2800" dirty="0"/>
                    </a:p>
                  </a:txBody>
                  <a:tcPr marL="102579" marR="102579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20%</a:t>
                      </a:r>
                      <a:endParaRPr lang="en-US" sz="2800" dirty="0"/>
                    </a:p>
                  </a:txBody>
                  <a:tcPr marL="102579" marR="102579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Participation</a:t>
                      </a:r>
                      <a:endParaRPr lang="en-US" sz="2800" dirty="0"/>
                    </a:p>
                  </a:txBody>
                  <a:tcPr marL="102579" marR="102579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5%</a:t>
                      </a:r>
                      <a:endParaRPr lang="en-US" sz="2800" dirty="0"/>
                    </a:p>
                  </a:txBody>
                  <a:tcPr marL="102579" marR="102579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" y="4449170"/>
            <a:ext cx="8839200" cy="22564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is project-centric</a:t>
            </a:r>
          </a:p>
          <a:p>
            <a:pPr lvl="1"/>
            <a:r>
              <a:rPr lang="en-US" dirty="0" smtClean="0"/>
              <a:t>Designed to give you real networking experience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Start early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Seriously, </a:t>
            </a:r>
            <a:r>
              <a:rPr lang="en-US" dirty="0" smtClean="0">
                <a:solidFill>
                  <a:schemeClr val="accent1"/>
                </a:solidFill>
              </a:rPr>
              <a:t>start early</a:t>
            </a:r>
            <a:r>
              <a:rPr lang="en-US" dirty="0" smtClean="0"/>
              <a:t>!</a:t>
            </a:r>
          </a:p>
          <a:p>
            <a:r>
              <a:rPr lang="en-US" dirty="0"/>
              <a:t>5</a:t>
            </a:r>
            <a:r>
              <a:rPr lang="en-US" dirty="0" smtClean="0"/>
              <a:t> projects</a:t>
            </a:r>
          </a:p>
          <a:p>
            <a:pPr lvl="1"/>
            <a:r>
              <a:rPr lang="en-US" dirty="0" smtClean="0"/>
              <a:t>Due at 11:59:59pm on </a:t>
            </a:r>
            <a:r>
              <a:rPr lang="en-US" dirty="0" smtClean="0"/>
              <a:t>Tuesday of </a:t>
            </a:r>
            <a:r>
              <a:rPr lang="en-US" dirty="0" smtClean="0"/>
              <a:t>specified week</a:t>
            </a:r>
          </a:p>
          <a:p>
            <a:pPr lvl="1"/>
            <a:r>
              <a:rPr lang="en-US" dirty="0" smtClean="0"/>
              <a:t>Use turn-in scripts to submit your code, documentation, etc.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Working code is critical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Logistics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Project 3 will be in TCL/NS2</a:t>
            </a:r>
          </a:p>
          <a:p>
            <a:pPr lvl="1"/>
            <a:r>
              <a:rPr lang="en-US" dirty="0" smtClean="0"/>
              <a:t>You may choose the language for the other projects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Code must compile on the CCIS Linux machines</a:t>
            </a:r>
          </a:p>
          <a:p>
            <a:r>
              <a:rPr lang="en-US" dirty="0" smtClean="0"/>
              <a:t>Project 1 is out </a:t>
            </a:r>
            <a:r>
              <a:rPr lang="en-US" dirty="0" smtClean="0"/>
              <a:t>now (MS only)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Project questions?</a:t>
            </a:r>
          </a:p>
          <a:p>
            <a:pPr lvl="1"/>
            <a:r>
              <a:rPr lang="en-US" dirty="0" smtClean="0"/>
              <a:t>Post them on Piazza!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Groups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Projects will be completed in groups of </a:t>
            </a:r>
            <a:r>
              <a:rPr lang="en-US" dirty="0" smtClean="0"/>
              <a:t>two (</a:t>
            </a:r>
            <a:r>
              <a:rPr lang="en-US" b="1" dirty="0" smtClean="0"/>
              <a:t>except </a:t>
            </a:r>
            <a:r>
              <a:rPr lang="en-US" b="1" dirty="0" err="1" smtClean="0"/>
              <a:t>Proj</a:t>
            </a:r>
            <a:r>
              <a:rPr lang="en-US" b="1" dirty="0" smtClean="0"/>
              <a:t> 1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Unless we have odd numbers…</a:t>
            </a:r>
          </a:p>
          <a:p>
            <a:pPr lvl="1"/>
            <a:r>
              <a:rPr lang="en-US" dirty="0" smtClean="0"/>
              <a:t>Don’t mix undergrads/MS/PhD (different grading scale)</a:t>
            </a:r>
          </a:p>
          <a:p>
            <a:r>
              <a:rPr lang="en-US" dirty="0" smtClean="0"/>
              <a:t>Partner selection</a:t>
            </a:r>
          </a:p>
          <a:p>
            <a:pPr lvl="1"/>
            <a:r>
              <a:rPr lang="en-US" dirty="0" smtClean="0"/>
              <a:t>Pick whoever you want</a:t>
            </a:r>
          </a:p>
          <a:p>
            <a:pPr lvl="1"/>
            <a:r>
              <a:rPr lang="en-US" dirty="0" smtClean="0"/>
              <a:t>You may switch partners between projects</a:t>
            </a:r>
          </a:p>
          <a:p>
            <a:pPr lvl="1"/>
            <a:r>
              <a:rPr lang="en-US" dirty="0" smtClean="0"/>
              <a:t>Do not complain to me about your lazy partner</a:t>
            </a:r>
          </a:p>
          <a:p>
            <a:pPr lvl="2"/>
            <a:r>
              <a:rPr lang="en-US" dirty="0" smtClean="0"/>
              <a:t>Hey, you picked them</a:t>
            </a:r>
          </a:p>
          <a:p>
            <a:r>
              <a:rPr lang="en-US" dirty="0" smtClean="0"/>
              <a:t>Can’t find a partner?</a:t>
            </a:r>
          </a:p>
          <a:p>
            <a:pPr lvl="1"/>
            <a:r>
              <a:rPr lang="en-US" dirty="0" smtClean="0"/>
              <a:t>Post a message on Piazza!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is given 4 slip days that they can use at any time to extend a deadline</a:t>
            </a:r>
          </a:p>
          <a:p>
            <a:pPr lvl="1"/>
            <a:r>
              <a:rPr lang="en-US" dirty="0" smtClean="0"/>
              <a:t>You don’t need to ask me, just turn-in stuff late</a:t>
            </a:r>
          </a:p>
          <a:p>
            <a:pPr lvl="1"/>
            <a:r>
              <a:rPr lang="en-US" dirty="0" smtClean="0"/>
              <a:t>All group members must have unused slip days</a:t>
            </a:r>
          </a:p>
          <a:p>
            <a:pPr lvl="2"/>
            <a:r>
              <a:rPr lang="en-US" dirty="0" smtClean="0"/>
              <a:t>i.e. if one member has zero slip days left, the whole group is late</a:t>
            </a:r>
          </a:p>
          <a:p>
            <a:r>
              <a:rPr lang="en-US" dirty="0" smtClean="0"/>
              <a:t>Assignments are due at 11:59:59, </a:t>
            </a:r>
            <a:r>
              <a:rPr lang="en-US" b="1" dirty="0" smtClean="0">
                <a:solidFill>
                  <a:schemeClr val="accent1"/>
                </a:solidFill>
              </a:rPr>
              <a:t>no exceptions</a:t>
            </a:r>
          </a:p>
          <a:p>
            <a:pPr lvl="1"/>
            <a:r>
              <a:rPr lang="en-US" dirty="0" smtClean="0"/>
              <a:t>1 second late = 1 hour late = 1 day late</a:t>
            </a:r>
          </a:p>
          <a:p>
            <a:pPr lvl="1"/>
            <a:r>
              <a:rPr lang="en-US" dirty="0" smtClean="0"/>
              <a:t>20% off per day late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CS 4700 / CS 5700</a:t>
            </a:r>
          </a:p>
          <a:p>
            <a:pPr lvl="1"/>
            <a:r>
              <a:rPr lang="en-US" dirty="0" smtClean="0"/>
              <a:t>Are you in the right classroom?</a:t>
            </a:r>
          </a:p>
          <a:p>
            <a:pPr lvl="1"/>
            <a:r>
              <a:rPr lang="en-US" dirty="0" smtClean="0"/>
              <a:t>Okay, good.</a:t>
            </a:r>
          </a:p>
          <a:p>
            <a:r>
              <a:rPr lang="en-US" dirty="0" smtClean="0"/>
              <a:t>Who am I?</a:t>
            </a:r>
          </a:p>
          <a:p>
            <a:pPr lvl="1"/>
            <a:r>
              <a:rPr lang="en-US" dirty="0" smtClean="0"/>
              <a:t>Professor David Choffnes</a:t>
            </a:r>
          </a:p>
          <a:p>
            <a:pPr lvl="1"/>
            <a:r>
              <a:rPr lang="en-US" dirty="0" smtClean="0">
                <a:hlinkClick r:id="rId2"/>
              </a:rPr>
              <a:t>choffnes@ccs.neu.edu</a:t>
            </a:r>
          </a:p>
          <a:p>
            <a:pPr lvl="1"/>
            <a:r>
              <a:rPr lang="en-US" dirty="0" smtClean="0"/>
              <a:t>West Village H 256 </a:t>
            </a:r>
          </a:p>
          <a:p>
            <a:pPr lvl="1"/>
            <a:r>
              <a:rPr lang="en-US" dirty="0" smtClean="0"/>
              <a:t>Office Hours: </a:t>
            </a:r>
            <a:r>
              <a:rPr lang="en-US" dirty="0" smtClean="0"/>
              <a:t>10am-11am Tuesdays (WVH </a:t>
            </a:r>
            <a:r>
              <a:rPr lang="en-US" dirty="0" smtClean="0"/>
              <a:t>256)</a:t>
            </a:r>
          </a:p>
          <a:p>
            <a:pPr lvl="2"/>
            <a:r>
              <a:rPr lang="en-US" dirty="0" smtClean="0"/>
              <a:t>Is it </a:t>
            </a:r>
            <a:r>
              <a:rPr lang="en-US" dirty="0" smtClean="0"/>
              <a:t>10am-11am </a:t>
            </a:r>
            <a:r>
              <a:rPr lang="en-US" dirty="0" smtClean="0"/>
              <a:t>on </a:t>
            </a:r>
            <a:r>
              <a:rPr lang="en-US" dirty="0" smtClean="0"/>
              <a:t>Tuesday?</a:t>
            </a:r>
            <a:endParaRPr lang="en-US" dirty="0" smtClean="0"/>
          </a:p>
          <a:p>
            <a:pPr lvl="3"/>
            <a:r>
              <a:rPr lang="en-US" dirty="0" smtClean="0"/>
              <a:t>YES: Feel free to interrupt me and come on in</a:t>
            </a:r>
          </a:p>
          <a:p>
            <a:pPr lvl="3"/>
            <a:r>
              <a:rPr lang="en-US" dirty="0" smtClean="0"/>
              <a:t>NO: Urgent? E-mail the </a:t>
            </a:r>
            <a:r>
              <a:rPr lang="en-US" dirty="0" err="1" smtClean="0"/>
              <a:t>TAs.</a:t>
            </a:r>
            <a:r>
              <a:rPr lang="en-US" dirty="0" smtClean="0"/>
              <a:t> Personal? E-mail me.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Reading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will read lots of papers in this class</a:t>
            </a:r>
          </a:p>
          <a:p>
            <a:pPr lvl="1"/>
            <a:r>
              <a:rPr lang="en-US" dirty="0" smtClean="0"/>
              <a:t>Some are classics, foundations of existing networks</a:t>
            </a:r>
          </a:p>
          <a:p>
            <a:pPr lvl="1"/>
            <a:r>
              <a:rPr lang="en-US" dirty="0" smtClean="0"/>
              <a:t>Others propose newer, more advanced designs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List of papers are on the website</a:t>
            </a:r>
          </a:p>
          <a:p>
            <a:pPr lvl="1"/>
            <a:r>
              <a:rPr lang="en-US" dirty="0" smtClean="0"/>
              <a:t>2+ papers per week</a:t>
            </a:r>
          </a:p>
          <a:p>
            <a:pPr lvl="1"/>
            <a:r>
              <a:rPr lang="en-US" dirty="0" smtClean="0"/>
              <a:t>If you have questions about them, ask on Piazza</a:t>
            </a:r>
          </a:p>
          <a:p>
            <a:pPr lvl="1"/>
            <a:endParaRPr lang="en-US" dirty="0"/>
          </a:p>
          <a:p>
            <a:r>
              <a:rPr lang="en-US" dirty="0" smtClean="0"/>
              <a:t>Questions about these papers will be on</a:t>
            </a:r>
          </a:p>
          <a:p>
            <a:pPr lvl="1"/>
            <a:r>
              <a:rPr lang="en-US" dirty="0" smtClean="0"/>
              <a:t>In-class exercises</a:t>
            </a:r>
          </a:p>
          <a:p>
            <a:pPr lvl="1"/>
            <a:r>
              <a:rPr lang="en-US" dirty="0" smtClean="0"/>
              <a:t>Exams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people will be randomly assigned to lead discussion of each paper</a:t>
            </a:r>
          </a:p>
          <a:p>
            <a:pPr lvl="1"/>
            <a:r>
              <a:rPr lang="en-US" dirty="0"/>
              <a:t>One person is the champion</a:t>
            </a:r>
          </a:p>
          <a:p>
            <a:pPr lvl="1"/>
            <a:r>
              <a:rPr lang="en-US" dirty="0"/>
              <a:t>One person is the critic</a:t>
            </a:r>
          </a:p>
          <a:p>
            <a:r>
              <a:rPr lang="en-US" dirty="0"/>
              <a:t>Leaders will post summaries and discussion to Piazza</a:t>
            </a:r>
          </a:p>
          <a:p>
            <a:pPr lvl="1"/>
            <a:r>
              <a:rPr lang="en-US" dirty="0" smtClean="0"/>
              <a:t>A couple paragraphs summarizing the problem, the approach to solving it, and key results</a:t>
            </a:r>
          </a:p>
          <a:p>
            <a:pPr lvl="1"/>
            <a:r>
              <a:rPr lang="en-US" dirty="0" smtClean="0"/>
              <a:t>Champions: defend the solution, talk about why this paper is important</a:t>
            </a:r>
          </a:p>
          <a:p>
            <a:pPr lvl="1"/>
            <a:r>
              <a:rPr lang="en-US" dirty="0" smtClean="0"/>
              <a:t>Critics: point out shortcomings, and discuss alternative approaches</a:t>
            </a:r>
            <a:endParaRPr lang="en-US" dirty="0"/>
          </a:p>
          <a:p>
            <a:r>
              <a:rPr lang="en-US" dirty="0" smtClean="0"/>
              <a:t>Participation is </a:t>
            </a:r>
            <a:r>
              <a:rPr lang="en-US" dirty="0"/>
              <a:t>5</a:t>
            </a:r>
            <a:r>
              <a:rPr lang="en-US" dirty="0" smtClean="0"/>
              <a:t>% of your grade</a:t>
            </a:r>
          </a:p>
          <a:p>
            <a:r>
              <a:rPr lang="en-US" dirty="0" smtClean="0"/>
              <a:t>Discussion leads will be posted on Piazza shortly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7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Participation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senior/masters level course</a:t>
            </a:r>
          </a:p>
          <a:p>
            <a:pPr lvl="1"/>
            <a:r>
              <a:rPr lang="en-US" dirty="0" smtClean="0"/>
              <a:t>I’m not taking attendance</a:t>
            </a:r>
          </a:p>
          <a:p>
            <a:pPr lvl="1"/>
            <a:r>
              <a:rPr lang="en-US" dirty="0" smtClean="0"/>
              <a:t>…but you will want to show 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In-class exercises:</a:t>
            </a:r>
          </a:p>
          <a:p>
            <a:pPr lvl="1"/>
            <a:r>
              <a:rPr lang="en-US" dirty="0" smtClean="0"/>
              <a:t>Meant to test knowledge of papers, prepare for exams</a:t>
            </a:r>
          </a:p>
          <a:p>
            <a:pPr lvl="1"/>
            <a:r>
              <a:rPr lang="en-US" dirty="0" smtClean="0"/>
              <a:t>Each lecture, at a fairly random time, I will distribute exercises</a:t>
            </a:r>
          </a:p>
          <a:p>
            <a:pPr lvl="2"/>
            <a:r>
              <a:rPr lang="en-US" dirty="0" smtClean="0"/>
              <a:t>Points awarded only to students who attend class</a:t>
            </a:r>
          </a:p>
          <a:p>
            <a:pPr lvl="2"/>
            <a:r>
              <a:rPr lang="en-US" dirty="0" smtClean="0"/>
              <a:t>At least one group will be asked to present their answer</a:t>
            </a:r>
          </a:p>
          <a:p>
            <a:pPr lvl="1"/>
            <a:r>
              <a:rPr lang="en-US" dirty="0" smtClean="0"/>
              <a:t>This will account for most of the participation grade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and Final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hours, in class</a:t>
            </a:r>
          </a:p>
          <a:p>
            <a:pPr lvl="1"/>
            <a:r>
              <a:rPr lang="en-US" dirty="0" smtClean="0"/>
              <a:t>The final will be </a:t>
            </a:r>
            <a:r>
              <a:rPr lang="en-US" b="1" dirty="0" smtClean="0"/>
              <a:t>cumulative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All exams are: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losed book, closed notes, leave the laptop at home</a:t>
            </a:r>
          </a:p>
          <a:p>
            <a:pPr lvl="1"/>
            <a:r>
              <a:rPr lang="en-US" dirty="0" smtClean="0"/>
              <a:t>If I see a smartphone, I will take it and use it for research</a:t>
            </a:r>
          </a:p>
          <a:p>
            <a:pPr lvl="1"/>
            <a:r>
              <a:rPr lang="en-US" dirty="0" smtClean="0"/>
              <a:t>Reproducing figures from lectures will earn a 0</a:t>
            </a:r>
          </a:p>
          <a:p>
            <a:pPr lvl="2"/>
            <a:r>
              <a:rPr lang="en-US" dirty="0" smtClean="0"/>
              <a:t>Two students with the exact same figure will get a 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Guessing is strongly discouraged</a:t>
            </a:r>
          </a:p>
          <a:p>
            <a:pPr lvl="1"/>
            <a:r>
              <a:rPr lang="en-US" dirty="0" smtClean="0"/>
              <a:t>You get 20% of points for leaving a question blank</a:t>
            </a:r>
          </a:p>
          <a:p>
            <a:pPr lvl="1"/>
            <a:r>
              <a:rPr lang="en-US" dirty="0" smtClean="0"/>
              <a:t>0% if you have both a right answer and a wrong answer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semester, all of your grades will sum to 100 points</a:t>
            </a:r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 algn="ctr">
              <a:buNone/>
            </a:pPr>
            <a:r>
              <a:rPr lang="en-US" dirty="0" smtClean="0"/>
              <a:t>4 + 8 + 12 + 16 + 20 + 15 + 20 + 5 = 100</a:t>
            </a:r>
          </a:p>
          <a:p>
            <a:r>
              <a:rPr lang="en-US" dirty="0" smtClean="0"/>
              <a:t>Final grades are based on a simple scale:</a:t>
            </a:r>
          </a:p>
          <a:p>
            <a:pPr lvl="1"/>
            <a:r>
              <a:rPr lang="en-US" dirty="0" smtClean="0"/>
              <a:t>A &gt;92, A- 90-92, B+ 87-89, B 83-86, B- 80-82,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 don’t curve grades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3466915" y="1814349"/>
            <a:ext cx="293914" cy="2302177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5395588" y="2417637"/>
            <a:ext cx="293913" cy="104480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6200347" y="2805146"/>
            <a:ext cx="293913" cy="28847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65297" y="225547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20141" y="225547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994814" y="2255422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Participation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0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student gets two challenges</a:t>
            </a:r>
          </a:p>
          <a:p>
            <a:pPr lvl="1"/>
            <a:r>
              <a:rPr lang="en-US" dirty="0" smtClean="0"/>
              <a:t>Modeled after NFL system</a:t>
            </a:r>
          </a:p>
          <a:p>
            <a:pPr lvl="1"/>
            <a:r>
              <a:rPr lang="en-US" dirty="0" smtClean="0"/>
              <a:t>If you ask for a </a:t>
            </a:r>
            <a:r>
              <a:rPr lang="en-US" dirty="0" err="1" smtClean="0"/>
              <a:t>regrade</a:t>
            </a:r>
            <a:r>
              <a:rPr lang="en-US" dirty="0" smtClean="0"/>
              <a:t> and you are wrong, you lose a challenge</a:t>
            </a:r>
          </a:p>
          <a:p>
            <a:pPr lvl="1"/>
            <a:r>
              <a:rPr lang="en-US" dirty="0" smtClean="0"/>
              <a:t>When you are out of challenges, you cannot ask for </a:t>
            </a:r>
            <a:r>
              <a:rPr lang="en-US" dirty="0" err="1" smtClean="0"/>
              <a:t>regrading</a:t>
            </a:r>
            <a:endParaRPr lang="en-US" dirty="0" smtClean="0"/>
          </a:p>
          <a:p>
            <a:r>
              <a:rPr lang="en-US" dirty="0" smtClean="0"/>
              <a:t>Must come to office hours with the following in writing: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Specify the problem(s) you want </a:t>
            </a:r>
            <a:r>
              <a:rPr lang="en-US" dirty="0" err="1" smtClean="0"/>
              <a:t>regraded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For each problem, explain why the grade is in error</a:t>
            </a:r>
          </a:p>
          <a:p>
            <a:pPr marL="502920" indent="-457200"/>
            <a:r>
              <a:rPr lang="en-US" dirty="0" smtClean="0"/>
              <a:t>Don’t sweat the small stuff</a:t>
            </a:r>
          </a:p>
          <a:p>
            <a:pPr marL="822960" lvl="1" indent="-457200"/>
            <a:r>
              <a:rPr lang="en-US" dirty="0" err="1" smtClean="0"/>
              <a:t>Regrading</a:t>
            </a:r>
            <a:r>
              <a:rPr lang="en-US" dirty="0" smtClean="0"/>
              <a:t> does not make me a happy Professor</a:t>
            </a:r>
          </a:p>
          <a:p>
            <a:pPr marL="822960" lvl="1" indent="-457200"/>
            <a:r>
              <a:rPr lang="en-US" dirty="0" smtClean="0"/>
              <a:t>If the change is &lt;5% of the grade, don’t bother</a:t>
            </a:r>
          </a:p>
          <a:p>
            <a:pPr marL="502920" indent="-457200"/>
            <a:r>
              <a:rPr lang="en-US" dirty="0" smtClean="0"/>
              <a:t>More details on the website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776" y="230040"/>
            <a:ext cx="2362328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1388534"/>
            <a:ext cx="8668511" cy="5146378"/>
          </a:xfrm>
        </p:spPr>
        <p:txBody>
          <a:bodyPr>
            <a:normAutofit/>
          </a:bodyPr>
          <a:lstStyle/>
          <a:p>
            <a:r>
              <a:rPr lang="en-US" dirty="0" smtClean="0"/>
              <a:t>Do not do it</a:t>
            </a:r>
          </a:p>
          <a:p>
            <a:pPr lvl="1"/>
            <a:r>
              <a:rPr lang="en-US" dirty="0" smtClean="0"/>
              <a:t>Seriously, don’t make me say it again</a:t>
            </a:r>
          </a:p>
          <a:p>
            <a:r>
              <a:rPr lang="en-US" dirty="0" smtClean="0"/>
              <a:t>Cheating is an automatic zero</a:t>
            </a:r>
          </a:p>
          <a:p>
            <a:pPr lvl="1"/>
            <a:r>
              <a:rPr lang="en-US" dirty="0"/>
              <a:t>I will send </a:t>
            </a:r>
            <a:r>
              <a:rPr lang="en-US" dirty="0">
                <a:solidFill>
                  <a:schemeClr val="accent1"/>
                </a:solidFill>
              </a:rPr>
              <a:t>any and all</a:t>
            </a:r>
            <a:r>
              <a:rPr lang="en-US" dirty="0"/>
              <a:t> suspects to OSCCR </a:t>
            </a:r>
            <a:r>
              <a:rPr lang="en-US" dirty="0">
                <a:solidFill>
                  <a:schemeClr val="accent1"/>
                </a:solidFill>
              </a:rPr>
              <a:t>without </a:t>
            </a:r>
            <a:r>
              <a:rPr lang="en-US" dirty="0" smtClean="0">
                <a:solidFill>
                  <a:schemeClr val="accent1"/>
                </a:solidFill>
              </a:rPr>
              <a:t>exception</a:t>
            </a:r>
          </a:p>
          <a:p>
            <a:pPr lvl="1"/>
            <a:r>
              <a:rPr lang="en-US" dirty="0" smtClean="0"/>
              <a:t>CCIS is also tracking cheating, with stricter enforcement</a:t>
            </a:r>
          </a:p>
          <a:p>
            <a:r>
              <a:rPr lang="en-US" dirty="0" smtClean="0"/>
              <a:t>Project code must be </a:t>
            </a:r>
            <a:r>
              <a:rPr lang="en-US" dirty="0" smtClean="0">
                <a:solidFill>
                  <a:schemeClr val="accent1"/>
                </a:solidFill>
              </a:rPr>
              <a:t>original</a:t>
            </a:r>
          </a:p>
          <a:p>
            <a:pPr lvl="1"/>
            <a:r>
              <a:rPr lang="en-US" dirty="0" smtClean="0"/>
              <a:t>You and your </a:t>
            </a:r>
            <a:r>
              <a:rPr lang="en-US" dirty="0" err="1" smtClean="0"/>
              <a:t>groupmates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only</a:t>
            </a:r>
            <a:endParaRPr lang="en-US" dirty="0" smtClean="0"/>
          </a:p>
          <a:p>
            <a:pPr lvl="2"/>
            <a:r>
              <a:rPr lang="en-US" dirty="0" smtClean="0"/>
              <a:t>Unless we give you starter code, obviously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/</a:t>
            </a:r>
            <a:r>
              <a:rPr lang="en-US" dirty="0" err="1" smtClean="0"/>
              <a:t>Quora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1"/>
                </a:solidFill>
              </a:rPr>
              <a:t>not </a:t>
            </a:r>
            <a:r>
              <a:rPr lang="en-US" dirty="0" smtClean="0"/>
              <a:t>your </a:t>
            </a:r>
            <a:r>
              <a:rPr lang="en-US" dirty="0" smtClean="0"/>
              <a:t>friends</a:t>
            </a:r>
          </a:p>
          <a:p>
            <a:pPr lvl="1"/>
            <a:r>
              <a:rPr lang="en-US" dirty="0" smtClean="0"/>
              <a:t>Copying from public </a:t>
            </a:r>
            <a:r>
              <a:rPr lang="en-US" dirty="0" err="1" smtClean="0"/>
              <a:t>Githubs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will get you an F grade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If you have questions about an online resource, ask 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Anti-Social Media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friend me on Facebook</a:t>
            </a:r>
          </a:p>
          <a:p>
            <a:pPr lvl="1"/>
            <a:r>
              <a:rPr lang="en-US" dirty="0" smtClean="0"/>
              <a:t>It’s nothing personal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Follow me on Twitter: @</a:t>
            </a:r>
            <a:r>
              <a:rPr lang="en-US" dirty="0" err="1" smtClean="0"/>
              <a:t>proffnes</a:t>
            </a:r>
            <a:endParaRPr lang="en-US" dirty="0" smtClean="0"/>
          </a:p>
          <a:p>
            <a:pPr lvl="1"/>
            <a:r>
              <a:rPr lang="en-US" dirty="0" smtClean="0"/>
              <a:t>Pure, unadulterated self-promotion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LinkedIn: I probably won’t add you, so please don’t ask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</a:t>
            </a:r>
          </a:p>
          <a:p>
            <a:pPr lvl="1"/>
            <a:r>
              <a:rPr lang="en-US" dirty="0" err="1" smtClean="0"/>
              <a:t>Archit</a:t>
            </a:r>
            <a:r>
              <a:rPr lang="en-US" dirty="0" smtClean="0"/>
              <a:t> </a:t>
            </a:r>
            <a:r>
              <a:rPr lang="en-US" dirty="0" err="1" smtClean="0"/>
              <a:t>Mathur</a:t>
            </a:r>
            <a:endParaRPr lang="en-US" dirty="0" smtClean="0"/>
          </a:p>
          <a:p>
            <a:pPr lvl="1"/>
            <a:r>
              <a:rPr lang="en-US" dirty="0" smtClean="0"/>
              <a:t>Salim </a:t>
            </a:r>
            <a:r>
              <a:rPr lang="en-US" dirty="0"/>
              <a:t>Ali </a:t>
            </a:r>
            <a:r>
              <a:rPr lang="en-US" dirty="0" err="1" smtClean="0"/>
              <a:t>Siddiq</a:t>
            </a:r>
            <a:endParaRPr lang="en-US" dirty="0" smtClean="0"/>
          </a:p>
          <a:p>
            <a:pPr lvl="1"/>
            <a:r>
              <a:rPr lang="en-US" dirty="0" err="1" smtClean="0"/>
              <a:t>Prathameth</a:t>
            </a:r>
            <a:r>
              <a:rPr lang="en-US" dirty="0" smtClean="0"/>
              <a:t> </a:t>
            </a:r>
            <a:r>
              <a:rPr lang="en-US" dirty="0" err="1"/>
              <a:t>Kirloskar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 smtClean="0"/>
              <a:t>: </a:t>
            </a:r>
            <a:r>
              <a:rPr lang="en-US" dirty="0" smtClean="0"/>
              <a:t>cs5700sp17-staff@ccs.neu.edu</a:t>
            </a:r>
            <a:endParaRPr lang="en-US" dirty="0" smtClean="0"/>
          </a:p>
          <a:p>
            <a:r>
              <a:rPr lang="en-US" dirty="0" smtClean="0"/>
              <a:t>Office Hours</a:t>
            </a:r>
          </a:p>
          <a:p>
            <a:pPr lvl="1"/>
            <a:r>
              <a:rPr lang="en-US" dirty="0"/>
              <a:t>Wednesday, Friday 2-4pm</a:t>
            </a:r>
            <a:endParaRPr lang="en-US" dirty="0" smtClean="0"/>
          </a:p>
          <a:p>
            <a:pPr lvl="1"/>
            <a:r>
              <a:rPr lang="en-US" dirty="0" smtClean="0"/>
              <a:t>WVH Lab Area (but check Piazza for updates)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This Course?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else are you doing today between 6-9pm?</a:t>
            </a:r>
            <a:endParaRPr lang="en-US" dirty="0"/>
          </a:p>
          <a:p>
            <a:r>
              <a:rPr lang="en-US" dirty="0" smtClean="0"/>
              <a:t>How many of you have checked your e-mail, FB, text…</a:t>
            </a:r>
          </a:p>
          <a:p>
            <a:pPr lvl="1"/>
            <a:r>
              <a:rPr lang="en-US" dirty="0" smtClean="0"/>
              <a:t>Today?</a:t>
            </a:r>
          </a:p>
          <a:p>
            <a:pPr lvl="1"/>
            <a:r>
              <a:rPr lang="en-US" dirty="0" smtClean="0"/>
              <a:t>In the past hour?</a:t>
            </a:r>
          </a:p>
          <a:p>
            <a:pPr lvl="1"/>
            <a:r>
              <a:rPr lang="en-US" dirty="0" smtClean="0"/>
              <a:t>Since I started talking?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networks are ubiquitous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Networks touch every part of our daily life</a:t>
            </a:r>
          </a:p>
          <a:p>
            <a:pPr lvl="1"/>
            <a:r>
              <a:rPr lang="en-US" dirty="0" smtClean="0"/>
              <a:t>Web search</a:t>
            </a:r>
          </a:p>
          <a:p>
            <a:pPr lvl="1"/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Watching movies</a:t>
            </a:r>
          </a:p>
          <a:p>
            <a:pPr lvl="1"/>
            <a:r>
              <a:rPr lang="en-US" dirty="0" smtClean="0"/>
              <a:t>Ordering merchandise</a:t>
            </a:r>
          </a:p>
          <a:p>
            <a:pPr lvl="1"/>
            <a:r>
              <a:rPr lang="en-US" dirty="0" smtClean="0"/>
              <a:t>Wasting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146300"/>
            <a:ext cx="2628900" cy="928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0" y="2438400"/>
            <a:ext cx="1832131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46400"/>
            <a:ext cx="1752600" cy="175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0" y="4171130"/>
            <a:ext cx="2819400" cy="1023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385" y="2998216"/>
            <a:ext cx="2776615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networks are ubiquitous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Networking is one of the most critical topics in CS</a:t>
            </a:r>
          </a:p>
          <a:p>
            <a:pPr lvl="1"/>
            <a:r>
              <a:rPr lang="en-US" dirty="0" smtClean="0"/>
              <a:t>There would be no…</a:t>
            </a:r>
          </a:p>
          <a:p>
            <a:pPr lvl="2"/>
            <a:r>
              <a:rPr lang="en-US" dirty="0" smtClean="0"/>
              <a:t>Big Data</a:t>
            </a:r>
          </a:p>
          <a:p>
            <a:pPr lvl="2"/>
            <a:r>
              <a:rPr lang="en-US" dirty="0" smtClean="0"/>
              <a:t>Cloud</a:t>
            </a:r>
          </a:p>
          <a:p>
            <a:pPr lvl="2"/>
            <a:r>
              <a:rPr lang="en-US" dirty="0" smtClean="0"/>
              <a:t>Apps or Mobile Computing</a:t>
            </a:r>
          </a:p>
          <a:p>
            <a:pPr lvl="2"/>
            <a:r>
              <a:rPr lang="en-US" dirty="0" smtClean="0"/>
              <a:t>Streaming video</a:t>
            </a:r>
          </a:p>
          <a:p>
            <a:pPr lvl="2"/>
            <a:r>
              <a:rPr lang="en-US" dirty="0" err="1" smtClean="0"/>
              <a:t>WoW</a:t>
            </a:r>
            <a:endParaRPr lang="en-US" dirty="0" smtClean="0"/>
          </a:p>
          <a:p>
            <a:pPr lvl="2"/>
            <a:r>
              <a:rPr lang="en-US" dirty="0" smtClean="0"/>
              <a:t>Social Networks</a:t>
            </a:r>
          </a:p>
          <a:p>
            <a:pPr lvl="2"/>
            <a:r>
              <a:rPr lang="en-US" dirty="0" smtClean="0"/>
              <a:t>VoIP</a:t>
            </a:r>
          </a:p>
          <a:p>
            <a:pPr lvl="2"/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… without networks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reasons to take the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doing research in this area</a:t>
            </a:r>
          </a:p>
          <a:p>
            <a:pPr lvl="1"/>
            <a:r>
              <a:rPr lang="en-US" dirty="0" smtClean="0"/>
              <a:t>I love what I do, and love to tell you about it</a:t>
            </a:r>
          </a:p>
          <a:p>
            <a:pPr lvl="1"/>
            <a:r>
              <a:rPr lang="en-US" dirty="0" smtClean="0"/>
              <a:t>I’m going to integrate both classical and new material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Getting a good job</a:t>
            </a:r>
          </a:p>
          <a:p>
            <a:pPr lvl="1"/>
            <a:r>
              <a:rPr lang="en-US" dirty="0" smtClean="0"/>
              <a:t>Manager of one of Amazon’s core services (think S3, EC2): “Can I take this class?”</a:t>
            </a:r>
          </a:p>
          <a:p>
            <a:pPr lvl="1"/>
            <a:r>
              <a:rPr lang="en-US" dirty="0" smtClean="0"/>
              <a:t>Akamai Manager: “I think your CDN project should be required each new hire for their first 3 months”</a:t>
            </a:r>
          </a:p>
          <a:p>
            <a:pPr lvl="1"/>
            <a:r>
              <a:rPr lang="en-US" dirty="0" smtClean="0"/>
              <a:t>Google Manager: “This is really cool.”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Fundamental understanding about computer networks</a:t>
            </a:r>
          </a:p>
          <a:p>
            <a:pPr lvl="1"/>
            <a:r>
              <a:rPr lang="en-US" dirty="0" smtClean="0"/>
              <a:t>All the way from bits on a wire…</a:t>
            </a:r>
          </a:p>
          <a:p>
            <a:pPr lvl="1"/>
            <a:r>
              <a:rPr lang="en-US" dirty="0" smtClean="0"/>
              <a:t>… across the ever-evolving Internet…</a:t>
            </a:r>
          </a:p>
          <a:p>
            <a:pPr lvl="1"/>
            <a:r>
              <a:rPr lang="en-US" dirty="0" smtClean="0"/>
              <a:t>… to a distributed applications</a:t>
            </a:r>
          </a:p>
          <a:p>
            <a:r>
              <a:rPr lang="en-US" dirty="0" smtClean="0"/>
              <a:t>Focus on software and protocols</a:t>
            </a:r>
          </a:p>
          <a:p>
            <a:pPr lvl="1"/>
            <a:r>
              <a:rPr lang="en-US" dirty="0" smtClean="0"/>
              <a:t>Not hardware</a:t>
            </a:r>
          </a:p>
          <a:p>
            <a:pPr lvl="1"/>
            <a:r>
              <a:rPr lang="en-US" dirty="0" smtClean="0"/>
              <a:t>Minimal theory</a:t>
            </a:r>
          </a:p>
          <a:p>
            <a:r>
              <a:rPr lang="en-US" dirty="0" smtClean="0"/>
              <a:t>Project-centric, hands on experience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APIs</a:t>
            </a:r>
          </a:p>
          <a:p>
            <a:pPr lvl="1"/>
            <a:r>
              <a:rPr lang="en-US" dirty="0" smtClean="0"/>
              <a:t>Network Simulation</a:t>
            </a:r>
          </a:p>
          <a:p>
            <a:pPr lvl="1"/>
            <a:r>
              <a:rPr lang="en-US" dirty="0" smtClean="0"/>
              <a:t>Application-level protocols</a:t>
            </a:r>
          </a:p>
          <a:p>
            <a:pPr lvl="1"/>
            <a:r>
              <a:rPr lang="en-US" dirty="0" smtClean="0"/>
              <a:t>Globally distributed systems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88617</TotalTime>
  <Words>1542</Words>
  <Application>Microsoft Macintosh PowerPoint</Application>
  <PresentationFormat>On-screen Show (4:3)</PresentationFormat>
  <Paragraphs>311</Paragraphs>
  <Slides>28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.AppleSystemUIFont</vt:lpstr>
      <vt:lpstr>Calibri</vt:lpstr>
      <vt:lpstr>Calibri Light</vt:lpstr>
      <vt:lpstr>Wingdings</vt:lpstr>
      <vt:lpstr>Arial</vt:lpstr>
      <vt:lpstr>Retrospect</vt:lpstr>
      <vt:lpstr>CS 4700 / CS 5700 Network Fundamentals</vt:lpstr>
      <vt:lpstr>Hello!</vt:lpstr>
      <vt:lpstr>Anti-Social Media</vt:lpstr>
      <vt:lpstr>Your TAs</vt:lpstr>
      <vt:lpstr>Why Take This Course?</vt:lpstr>
      <vt:lpstr>Computer networks are ubiquitous</vt:lpstr>
      <vt:lpstr>Computer networks are ubiquitous</vt:lpstr>
      <vt:lpstr>Other reasons to take the class</vt:lpstr>
      <vt:lpstr>Goals</vt:lpstr>
      <vt:lpstr>Online Resources</vt:lpstr>
      <vt:lpstr>Misnomer</vt:lpstr>
      <vt:lpstr>Schedule Overview</vt:lpstr>
      <vt:lpstr>Teaching Style</vt:lpstr>
      <vt:lpstr>Textbook</vt:lpstr>
      <vt:lpstr>Workload</vt:lpstr>
      <vt:lpstr>Projects</vt:lpstr>
      <vt:lpstr>Project Logistics</vt:lpstr>
      <vt:lpstr>Project Groups</vt:lpstr>
      <vt:lpstr>Late Policy</vt:lpstr>
      <vt:lpstr>Paper Reading</vt:lpstr>
      <vt:lpstr>Participation Grade</vt:lpstr>
      <vt:lpstr>In Class Participation</vt:lpstr>
      <vt:lpstr>Exams</vt:lpstr>
      <vt:lpstr>Exams (cont)</vt:lpstr>
      <vt:lpstr>Final Grades</vt:lpstr>
      <vt:lpstr>Grade Changes</vt:lpstr>
      <vt:lpstr>Cheating</vt:lpstr>
      <vt:lpstr>Questions?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Choffnes, David</cp:lastModifiedBy>
  <cp:revision>903</cp:revision>
  <cp:lastPrinted>2012-08-22T04:00:45Z</cp:lastPrinted>
  <dcterms:created xsi:type="dcterms:W3CDTF">2012-01-03T02:22:46Z</dcterms:created>
  <dcterms:modified xsi:type="dcterms:W3CDTF">2017-01-11T20:12:13Z</dcterms:modified>
</cp:coreProperties>
</file>