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2"/>
  </p:notesMasterIdLst>
  <p:handoutMasterIdLst>
    <p:handoutMasterId r:id="rId43"/>
  </p:handout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22" r:id="rId25"/>
    <p:sldId id="411" r:id="rId26"/>
    <p:sldId id="412" r:id="rId27"/>
    <p:sldId id="423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4" r:id="rId36"/>
    <p:sldId id="420" r:id="rId37"/>
    <p:sldId id="421" r:id="rId38"/>
    <p:sldId id="425" r:id="rId39"/>
    <p:sldId id="426" r:id="rId40"/>
    <p:sldId id="427" r:id="rId4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22"/>
            <p14:sldId id="411"/>
            <p14:sldId id="412"/>
            <p14:sldId id="423"/>
            <p14:sldId id="413"/>
            <p14:sldId id="414"/>
            <p14:sldId id="415"/>
            <p14:sldId id="416"/>
            <p14:sldId id="417"/>
            <p14:sldId id="418"/>
            <p14:sldId id="419"/>
            <p14:sldId id="424"/>
            <p14:sldId id="420"/>
            <p14:sldId id="421"/>
            <p14:sldId id="425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4" autoAdjust="0"/>
    <p:restoredTop sz="89617" autoAdjust="0"/>
  </p:normalViewPr>
  <p:slideViewPr>
    <p:cSldViewPr snapToGrid="0">
      <p:cViewPr>
        <p:scale>
          <a:sx n="85" d="100"/>
          <a:sy n="85" d="100"/>
        </p:scale>
        <p:origin x="1808" y="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t">
            <a:normAutofit/>
          </a:bodyPr>
          <a:lstStyle>
            <a:lvl1pPr algn="l" fontAlgn="t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388534"/>
            <a:ext cx="8668511" cy="47928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83712" y="6656832"/>
            <a:ext cx="984019" cy="20465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164134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603500"/>
            <a:ext cx="7543800" cy="2992628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4003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3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5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0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93408"/>
            <a:ext cx="9144001" cy="1645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286605"/>
            <a:ext cx="8668512" cy="734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388534"/>
            <a:ext cx="8668511" cy="479281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E61780-2E25-4081-A2D9-4C0805256F67}" type="datetimeFigureOut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7101" y="6692921"/>
            <a:ext cx="984019" cy="131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.AppleSystemUIFont" charset="0"/>
        <a:buChar char="-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cap="none" dirty="0" smtClean="0"/>
              <a:t>CS 4700 / CS 5700</a:t>
            </a:r>
            <a:br>
              <a:rPr lang="en-US" sz="6000" cap="none" dirty="0" smtClean="0"/>
            </a:br>
            <a:r>
              <a:rPr lang="en-US" sz="4900" cap="none" dirty="0" smtClean="0"/>
              <a:t>Network Fundamentals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3: Internet Architecture</a:t>
            </a:r>
          </a:p>
          <a:p>
            <a:r>
              <a:rPr lang="en-US" b="1" dirty="0">
                <a:solidFill>
                  <a:schemeClr val="tx1"/>
                </a:solidFill>
              </a:rPr>
              <a:t>(Layer cake and an hourglass)</a:t>
            </a:r>
          </a:p>
          <a:p>
            <a:pPr algn="r"/>
            <a:r>
              <a:rPr lang="en-US" dirty="0" smtClean="0"/>
              <a:t>Revised 1/11/16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87974" y="1388534"/>
            <a:ext cx="5873145" cy="4792810"/>
          </a:xfrm>
        </p:spPr>
        <p:txBody>
          <a:bodyPr anchor="ctr"/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does this layer </a:t>
            </a:r>
            <a:r>
              <a:rPr lang="en-US" dirty="0" smtClean="0">
                <a:solidFill>
                  <a:schemeClr val="accent1"/>
                </a:solidFill>
              </a:rPr>
              <a:t>do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do you </a:t>
            </a:r>
            <a:r>
              <a:rPr lang="en-US" dirty="0" smtClean="0">
                <a:solidFill>
                  <a:schemeClr val="accent1"/>
                </a:solidFill>
              </a:rPr>
              <a:t>access</a:t>
            </a:r>
            <a:r>
              <a:rPr lang="en-US" dirty="0" smtClean="0"/>
              <a:t> this layer?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How is this layer </a:t>
            </a:r>
            <a:r>
              <a:rPr lang="en-US" dirty="0" smtClean="0">
                <a:solidFill>
                  <a:schemeClr val="accent1"/>
                </a:solidFill>
              </a:rPr>
              <a:t>implemented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25679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29789" y="1388534"/>
            <a:ext cx="5631330" cy="4792810"/>
          </a:xfrm>
        </p:spPr>
        <p:txBody>
          <a:bodyPr anchor="ctr">
            <a:normAutofit lnSpcReduction="100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Move information between two systems connected by a physical link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Specifies how to send one</a:t>
            </a:r>
            <a:r>
              <a:rPr lang="en-US" dirty="0" smtClean="0">
                <a:solidFill>
                  <a:schemeClr val="accent1"/>
                </a:solidFill>
              </a:rPr>
              <a:t> bit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Encoding scheme for one bit</a:t>
            </a:r>
          </a:p>
          <a:p>
            <a:pPr lvl="1"/>
            <a:r>
              <a:rPr lang="en-US" dirty="0" smtClean="0"/>
              <a:t>Voltage levels</a:t>
            </a:r>
          </a:p>
          <a:p>
            <a:pPr lvl="1"/>
            <a:r>
              <a:rPr lang="en-US" dirty="0" smtClean="0"/>
              <a:t>Timing of signals</a:t>
            </a:r>
          </a:p>
          <a:p>
            <a:r>
              <a:rPr lang="en-US" dirty="0" smtClean="0"/>
              <a:t>Examples: coaxial cable, fiber optics, radio frequency transmitters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8619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29789" y="1388534"/>
            <a:ext cx="5631330" cy="4792810"/>
          </a:xfrm>
        </p:spPr>
        <p:txBody>
          <a:bodyPr anchor="ctr">
            <a:normAutofit lnSpcReduction="100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Data framing: boundaries between packets</a:t>
            </a:r>
          </a:p>
          <a:p>
            <a:pPr lvl="1"/>
            <a:r>
              <a:rPr lang="en-US" dirty="0" smtClean="0"/>
              <a:t>Media access control (MAC)</a:t>
            </a:r>
          </a:p>
          <a:p>
            <a:pPr lvl="1"/>
            <a:r>
              <a:rPr lang="en-US" dirty="0" smtClean="0"/>
              <a:t>Per-hop reliability and flow-control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 one </a:t>
            </a:r>
            <a:r>
              <a:rPr lang="en-US" dirty="0" smtClean="0">
                <a:solidFill>
                  <a:schemeClr val="accent1"/>
                </a:solidFill>
              </a:rPr>
              <a:t>packet</a:t>
            </a:r>
            <a:r>
              <a:rPr lang="en-US" dirty="0" smtClean="0"/>
              <a:t> between two hosts connected to the </a:t>
            </a:r>
            <a:r>
              <a:rPr lang="en-US" dirty="0" smtClean="0">
                <a:solidFill>
                  <a:schemeClr val="accent1"/>
                </a:solidFill>
              </a:rPr>
              <a:t>same</a:t>
            </a:r>
            <a:r>
              <a:rPr lang="en-US" dirty="0" smtClean="0"/>
              <a:t> media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Physical addressing (e.g. MAC address)</a:t>
            </a:r>
          </a:p>
          <a:p>
            <a:r>
              <a:rPr lang="en-US" dirty="0" smtClean="0"/>
              <a:t>Examples: Ethernet, </a:t>
            </a:r>
            <a:r>
              <a:rPr lang="en-US" dirty="0" err="1" smtClean="0"/>
              <a:t>Wifi</a:t>
            </a:r>
            <a:r>
              <a:rPr lang="en-US" dirty="0" smtClean="0"/>
              <a:t>, DOCSIS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74935" y="1388534"/>
            <a:ext cx="5686184" cy="4792810"/>
          </a:xfrm>
        </p:spPr>
        <p:txBody>
          <a:bodyPr anchor="ctr">
            <a:normAutofit lnSpcReduction="100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Deliver packets across the network</a:t>
            </a:r>
          </a:p>
          <a:p>
            <a:pPr lvl="1"/>
            <a:r>
              <a:rPr lang="en-US" dirty="0" smtClean="0"/>
              <a:t>Handle fragmentation/reassembly</a:t>
            </a:r>
          </a:p>
          <a:p>
            <a:pPr lvl="1"/>
            <a:r>
              <a:rPr lang="en-US" dirty="0" smtClean="0"/>
              <a:t>Packet scheduling</a:t>
            </a:r>
          </a:p>
          <a:p>
            <a:pPr lvl="1"/>
            <a:r>
              <a:rPr lang="en-US" dirty="0" smtClean="0"/>
              <a:t>Buffer management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Send one packet to a specific destination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Define globally unique addresses</a:t>
            </a:r>
          </a:p>
          <a:p>
            <a:pPr lvl="1"/>
            <a:r>
              <a:rPr lang="en-US" dirty="0" smtClean="0"/>
              <a:t>Maintain routing tables</a:t>
            </a:r>
          </a:p>
          <a:p>
            <a:r>
              <a:rPr lang="en-US" dirty="0" smtClean="0"/>
              <a:t>Example: Internet Protocol (IP), IPv6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6068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77718" y="1388534"/>
            <a:ext cx="5483401" cy="4792810"/>
          </a:xfrm>
        </p:spPr>
        <p:txBody>
          <a:bodyPr anchor="ctr">
            <a:normAutofit lnSpcReduction="100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Multiplexing/</a:t>
            </a:r>
            <a:r>
              <a:rPr lang="en-US" dirty="0" err="1" smtClean="0"/>
              <a:t>demultiplexing</a:t>
            </a:r>
            <a:endParaRPr lang="en-US" dirty="0" smtClean="0"/>
          </a:p>
          <a:p>
            <a:pPr lvl="1"/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Reliable, in-order delivery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Send message to a destination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Port numbers</a:t>
            </a:r>
          </a:p>
          <a:p>
            <a:pPr lvl="1"/>
            <a:r>
              <a:rPr lang="en-US" dirty="0" smtClean="0"/>
              <a:t>Reliability/error correction</a:t>
            </a:r>
          </a:p>
          <a:p>
            <a:pPr lvl="1"/>
            <a:r>
              <a:rPr lang="en-US" dirty="0" smtClean="0"/>
              <a:t>Flow-control information</a:t>
            </a:r>
          </a:p>
          <a:p>
            <a:r>
              <a:rPr lang="en-US" dirty="0" smtClean="0"/>
              <a:t>Examples: UDP, 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4895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29789" y="1388534"/>
            <a:ext cx="5631330" cy="479281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Access management</a:t>
            </a:r>
          </a:p>
          <a:p>
            <a:pPr lvl="1"/>
            <a:r>
              <a:rPr lang="en-US" dirty="0" smtClean="0"/>
              <a:t>Synchronization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It depends…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Token management</a:t>
            </a:r>
          </a:p>
          <a:p>
            <a:pPr lvl="1"/>
            <a:r>
              <a:rPr lang="en-US" dirty="0" smtClean="0"/>
              <a:t>Insert checkpoints</a:t>
            </a:r>
          </a:p>
          <a:p>
            <a:r>
              <a:rPr lang="en-US" dirty="0" smtClean="0"/>
              <a:t>Examples: </a:t>
            </a:r>
            <a:r>
              <a:rPr lang="en-US" dirty="0" smtClean="0">
                <a:solidFill>
                  <a:schemeClr val="accent1"/>
                </a:solidFill>
              </a:rPr>
              <a:t>none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3692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74935" y="1388534"/>
            <a:ext cx="5686184" cy="4792810"/>
          </a:xfrm>
        </p:spPr>
        <p:txBody>
          <a:bodyPr anchor="ctr">
            <a:normAutofit lnSpcReduction="10000"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Convert data between different representations</a:t>
            </a:r>
          </a:p>
          <a:p>
            <a:pPr lvl="1"/>
            <a:r>
              <a:rPr lang="en-US" dirty="0" smtClean="0"/>
              <a:t>E.g. big endian to little endian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Ascii</a:t>
            </a:r>
            <a:r>
              <a:rPr lang="en-US" dirty="0" smtClean="0"/>
              <a:t> to Unicode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It depends…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Define data formats</a:t>
            </a:r>
          </a:p>
          <a:p>
            <a:pPr lvl="1"/>
            <a:r>
              <a:rPr lang="en-US" dirty="0" smtClean="0"/>
              <a:t>Apply transformation rules</a:t>
            </a:r>
          </a:p>
          <a:p>
            <a:r>
              <a:rPr lang="en-US" dirty="0" smtClean="0"/>
              <a:t>Examples: </a:t>
            </a:r>
            <a:r>
              <a:rPr lang="en-US" dirty="0" smtClean="0">
                <a:solidFill>
                  <a:schemeClr val="accent1"/>
                </a:solidFill>
              </a:rPr>
              <a:t>none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2402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77718" y="1388534"/>
            <a:ext cx="5483401" cy="479281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Service</a:t>
            </a:r>
          </a:p>
          <a:p>
            <a:pPr lvl="1"/>
            <a:r>
              <a:rPr lang="en-US" dirty="0" smtClean="0"/>
              <a:t>Whatever you want :)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Whatever you want :D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Whatever you want ;)</a:t>
            </a:r>
          </a:p>
          <a:p>
            <a:r>
              <a:rPr lang="en-US" dirty="0" smtClean="0"/>
              <a:t>Examples: turn on your smartphone and look at the list of apps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1141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does data move through the layers?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7222" y="2470260"/>
            <a:ext cx="2269698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00778" y="2470260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516960" y="3045748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89402" y="30457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517091" y="3618925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89533" y="36189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17091" y="4192102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89533" y="41921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17091" y="4765279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89533" y="47652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17091" y="5343013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489533" y="534301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17222" y="5916190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489664" y="59161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858311" y="2472571"/>
            <a:ext cx="1130549" cy="5731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569499" y="3045748"/>
            <a:ext cx="275166" cy="57317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84067" y="3618924"/>
            <a:ext cx="275166" cy="573177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08979" y="4192101"/>
            <a:ext cx="275166" cy="5731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34838" y="4765278"/>
            <a:ext cx="275166" cy="5731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55329" y="5343013"/>
            <a:ext cx="275166" cy="57317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80163" y="5916190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988860" y="5916189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606294" y="5914067"/>
            <a:ext cx="1130549" cy="5731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317482" y="5914067"/>
            <a:ext cx="275166" cy="57317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032050" y="5914067"/>
            <a:ext cx="275166" cy="573177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756884" y="5916305"/>
            <a:ext cx="275166" cy="573177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6478478" y="5923116"/>
            <a:ext cx="275166" cy="573177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203312" y="5923116"/>
            <a:ext cx="275166" cy="57317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34268" y="5923116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8761928" y="5914067"/>
            <a:ext cx="275166" cy="573177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59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13E-6 -0.00579 L 3.7513E-6 0.0791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13E-6 0.07914 L 3.7513E-6 0.16153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1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6396 L 2.22222E-6 0.253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33186 L 2.22222E-6 0.41905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4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53 L 2.22222E-6 0.3318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475E-6 0.16385 L 4.08475E-6 0.24694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7909 L 2.22222E-6 0.16396 " pathEditMode="relative" rAng="0" ptsTypes="AA">
                                      <p:cBhvr>
                                        <p:cTn id="6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6235E-6 L 2.22222E-6 0.0790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13E-6 0.41912 L 3.7513E-6 0.49711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3029E-6 0.33186 L 3.23029E-6 0.41356 " pathEditMode="relative" rAng="0" ptsTypes="AA">
                                      <p:cBhvr>
                                        <p:cTn id="7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475E-6 0.24694 L 4.08475E-6 0.33164 " pathEditMode="relative" rAng="0" ptsTypes="AA">
                                      <p:cBhvr>
                                        <p:cTn id="7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60681E-7 0.16385 L -7.60681E-7 0.24647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1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9389E-6 0.07915 L 4.39389E-6 0.16385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2695E-7 -3.36959E-6 L 5.62695E-7 0.07915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6.01295E-7 L 3.61111E-6 -0.09181 " pathEditMode="relative" rAng="0" ptsTypes="AA">
                                      <p:cBhvr>
                                        <p:cTn id="171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301 L 2.22222E-6 -0.09089 " pathEditMode="relative" rAng="0" ptsTypes="AA">
                                      <p:cBhvr>
                                        <p:cTn id="17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717 L -0.00156 -0.09135 " pathEditMode="relative" rAng="0" ptsTypes="AA">
                                      <p:cBhvr>
                                        <p:cTn id="17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09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416 L -3.05556E-6 -0.09366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624 L 2.5E-6 -0.09367 " pathEditMode="relative" rAng="0" ptsTypes="AA">
                                      <p:cBhvr>
                                        <p:cTn id="17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95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19056E-6 L 1.94444E-6 -0.09181 " pathEditMode="relative" rAng="0" ptsTypes="AA">
                                      <p:cBhvr>
                                        <p:cTn id="18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7401 L 3.61111E-6 -0.16767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7586 L 2.22222E-6 -0.1679 " pathEditMode="relative" rAng="0" ptsTypes="AA">
                                      <p:cBhvr>
                                        <p:cTn id="19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7447 L -0.00035 -0.17021 " pathEditMode="relative" rAng="0" ptsTypes="AA">
                                      <p:cBhvr>
                                        <p:cTn id="19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7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7678 L -3.05556E-6 -0.17067 " pathEditMode="relative" rAng="0" ptsTypes="AA">
                                      <p:cBhvr>
                                        <p:cTn id="19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791 L 2.5E-6 -0.17322 " pathEditMode="relative" rAng="0" ptsTypes="AA">
                                      <p:cBhvr>
                                        <p:cTn id="19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15079 L 3.61111E-6 -0.25093 " pathEditMode="relative" rAng="0" ptsTypes="AA">
                                      <p:cBhvr>
                                        <p:cTn id="20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1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5148 L -0.00035 -0.25324 " pathEditMode="relative" rAng="0" ptsTypes="AA">
                                      <p:cBhvr>
                                        <p:cTn id="20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88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5564 L 2.22222E-6 -0.2537 " pathEditMode="relative" rAng="0" ptsTypes="AA">
                                      <p:cBhvr>
                                        <p:cTn id="21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03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5819 L -3.05556E-6 -0.25208 " pathEditMode="relative" rAng="0" ptsTypes="AA">
                                      <p:cBhvr>
                                        <p:cTn id="2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23566 L 3.61111E-6 -0.32748 " pathEditMode="relative" rAng="0" ptsTypes="AA">
                                      <p:cBhvr>
                                        <p:cTn id="222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0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3705 L 2.22222E-6 -0.33094 " pathEditMode="relative" rAng="0" ptsTypes="AA">
                                      <p:cBhvr>
                                        <p:cTn id="22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23728 L 2.22222E-6 -0.33118 " pathEditMode="relative" rAng="0" ptsTypes="AA">
                                      <p:cBhvr>
                                        <p:cTn id="22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xit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1406 L 3.61111E-6 -0.41212 " pathEditMode="relative" rAng="0" ptsTypes="AA">
                                      <p:cBhvr>
                                        <p:cTn id="23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4903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31846 L 2.22222E-6 -0.41235 " pathEditMode="relative" rAng="0" ptsTypes="AA">
                                      <p:cBhvr>
                                        <p:cTn id="2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xit" presetSubtype="8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40379 L 3.61111E-6 -0.49954 " pathEditMode="relative" rAng="0" ptsTypes="AA">
                                      <p:cBhvr>
                                        <p:cTn id="24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4" grpId="1" animBg="1"/>
      <p:bldP spid="34" grpId="2" animBg="1"/>
      <p:bldP spid="34" grpId="3" animBg="1"/>
      <p:bldP spid="34" grpId="4" animBg="1"/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Analogy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076" name="Picture 4" descr="C:\Users\t0ph3r\Documents\CS 4700\assets\Email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8" y="371219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0ph3r\Documents\CS 4700\assets\User Coat Blue-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54" y="2033999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t0ph3r\Documents\CS 4700\assets\User Coat Red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0" y="2033999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0ph3r\Documents\CS 4700\assets\Edit Document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77" y="245013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0ph3r\Documents\CS 4700\assets\Document-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967" y="245013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0ph3r\Documents\CS 4700\assets\Email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968" y="3712198"/>
            <a:ext cx="1105232" cy="1105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t0ph3r\Documents\CS 4700\assets\MailB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26" y="4901095"/>
            <a:ext cx="1570535" cy="157053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t0ph3r\Documents\CS 4700\assets\mailb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670" y="4901095"/>
            <a:ext cx="1495827" cy="14958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t0ph3r\Documents\CS 4700\assets\USP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45" y="4676079"/>
            <a:ext cx="2408401" cy="17208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126" y="6307854"/>
            <a:ext cx="1882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Postal Service</a:t>
            </a:r>
            <a:endParaRPr lang="en-US" sz="2400" dirty="0"/>
          </a:p>
        </p:txBody>
      </p:sp>
      <p:sp>
        <p:nvSpPr>
          <p:cNvPr id="15" name="Freeform 14"/>
          <p:cNvSpPr/>
          <p:nvPr/>
        </p:nvSpPr>
        <p:spPr>
          <a:xfrm>
            <a:off x="1550744" y="3139231"/>
            <a:ext cx="6510224" cy="2815359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H="1">
            <a:off x="2208084" y="2333769"/>
            <a:ext cx="2800644" cy="1024451"/>
            <a:chOff x="1219200" y="4720928"/>
            <a:chExt cx="5181605" cy="1414755"/>
          </a:xfrm>
        </p:grpSpPr>
        <p:sp>
          <p:nvSpPr>
            <p:cNvPr id="17" name="Rectangular Callout 16"/>
            <p:cNvSpPr/>
            <p:nvPr/>
          </p:nvSpPr>
          <p:spPr>
            <a:xfrm>
              <a:off x="1219200" y="4750689"/>
              <a:ext cx="5181600" cy="1384994"/>
            </a:xfrm>
            <a:prstGeom prst="wedgeRectCallout">
              <a:avLst>
                <a:gd name="adj1" fmla="val 58708"/>
                <a:gd name="adj2" fmla="val 118210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9206" y="4720928"/>
              <a:ext cx="5181599" cy="1317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Label contains routing info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381500" y="2390775"/>
            <a:ext cx="2164020" cy="612226"/>
            <a:chOff x="1219200" y="4876799"/>
            <a:chExt cx="5181605" cy="1384995"/>
          </a:xfrm>
        </p:grpSpPr>
        <p:sp>
          <p:nvSpPr>
            <p:cNvPr id="20" name="Rectangular Callout 1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01999"/>
                <a:gd name="adj2" fmla="val 264611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Un-packing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3487424" y="3425839"/>
            <a:ext cx="2932426" cy="954107"/>
            <a:chOff x="1219200" y="4876799"/>
            <a:chExt cx="5181605" cy="1384995"/>
          </a:xfrm>
        </p:grpSpPr>
        <p:sp>
          <p:nvSpPr>
            <p:cNvPr id="23" name="Rectangular Callout 2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8345"/>
                <a:gd name="adj2" fmla="val 92456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Doesn’t know contents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of letter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114925" y="792801"/>
            <a:ext cx="3809052" cy="954107"/>
            <a:chOff x="1219200" y="4876799"/>
            <a:chExt cx="5181605" cy="1384995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11"/>
                <a:gd name="adj2" fmla="val 89595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Doesn’t know how the Postal</a:t>
              </a:r>
              <a:r>
                <a:rPr kumimoji="0" lang="en-US" sz="2800" b="0" i="0" u="none" strike="noStrike" kern="0" cap="none" spc="0" normalizeH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network </a:t>
              </a: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0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Network Functionality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Networks are built from many components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etworking technologies</a:t>
            </a:r>
          </a:p>
          <a:p>
            <a:pPr lvl="2"/>
            <a:r>
              <a:rPr lang="en-US" dirty="0" smtClean="0"/>
              <a:t>Ethernet, </a:t>
            </a:r>
            <a:r>
              <a:rPr lang="en-US" dirty="0" err="1" smtClean="0"/>
              <a:t>Wifi</a:t>
            </a:r>
            <a:r>
              <a:rPr lang="en-US" dirty="0" smtClean="0"/>
              <a:t>, Bluetooth, Fiber Optic, Cable Modem, DSL</a:t>
            </a:r>
          </a:p>
          <a:p>
            <a:pPr lvl="1"/>
            <a:r>
              <a:rPr lang="en-US" dirty="0" smtClean="0"/>
              <a:t>Network styles</a:t>
            </a:r>
          </a:p>
          <a:p>
            <a:pPr lvl="2"/>
            <a:r>
              <a:rPr lang="en-US" dirty="0" smtClean="0"/>
              <a:t>Circuit switch, packet switch</a:t>
            </a:r>
          </a:p>
          <a:p>
            <a:pPr lvl="2"/>
            <a:r>
              <a:rPr lang="en-US" dirty="0" smtClean="0"/>
              <a:t>Wired, Wireless, Optical, Satellite</a:t>
            </a:r>
          </a:p>
          <a:p>
            <a:pPr lvl="1"/>
            <a:r>
              <a:rPr lang="en-US" dirty="0" smtClean="0"/>
              <a:t>Applications</a:t>
            </a:r>
          </a:p>
          <a:p>
            <a:pPr lvl="2"/>
            <a:r>
              <a:rPr lang="en-US" dirty="0" smtClean="0"/>
              <a:t>Email, Web (HTTP), FTP, </a:t>
            </a:r>
            <a:r>
              <a:rPr lang="en-US" dirty="0" err="1" smtClean="0"/>
              <a:t>BitTorrent</a:t>
            </a:r>
            <a:r>
              <a:rPr lang="en-US" dirty="0" smtClean="0"/>
              <a:t>, VoIP</a:t>
            </a:r>
          </a:p>
          <a:p>
            <a:pPr marL="685800" lvl="2" indent="0">
              <a:buNone/>
            </a:pPr>
            <a:endParaRPr lang="en-US" dirty="0" smtClean="0"/>
          </a:p>
          <a:p>
            <a:r>
              <a:rPr lang="en-US" dirty="0" smtClean="0"/>
              <a:t>How do we make all this stuff work together?!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 in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3073" y="4562227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3073" y="3952619"/>
            <a:ext cx="3944206" cy="749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8822" y="2524861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11400" y="2524861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2" y="3100349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0024" y="31003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7713" y="3673526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0155" y="36735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7713" y="4246703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0155" y="424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7713" y="48198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00155" y="48198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7713" y="53976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00155" y="53976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7844" y="5970791"/>
            <a:ext cx="2269960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00286" y="597079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37207" y="482443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409649" y="482443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37207" y="540217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409649" y="540217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7338" y="5975348"/>
            <a:ext cx="1134849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44303" y="2524860"/>
            <a:ext cx="226996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644565" y="2524860"/>
            <a:ext cx="2215105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4303" y="3100348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616745" y="31003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44434" y="3673525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616876" y="36735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44434" y="4246702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616876" y="42467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44434" y="4819879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6616876" y="48198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44434" y="5397613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616876" y="539761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644565" y="5970790"/>
            <a:ext cx="2269960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6617007" y="59707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607118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2011906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070670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69057" y="5975348"/>
            <a:ext cx="1134849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37206" y="5966233"/>
            <a:ext cx="2269961" cy="57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450859" y="596623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579425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775273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79425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/>
          <p:cNvSpPr txBox="1">
            <a:spLocks/>
          </p:cNvSpPr>
          <p:nvPr/>
        </p:nvSpPr>
        <p:spPr>
          <a:xfrm>
            <a:off x="255150" y="366614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Video Client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55150" y="42393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>
          <a:xfrm>
            <a:off x="6671871" y="366614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Video Server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6671871" y="423932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UDP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214196" y="367979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FTP Client</a:t>
            </a: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214196" y="425297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14196" y="482615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214196" y="540388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3423690" y="483070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3437211" y="5408442"/>
            <a:ext cx="220144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630917" y="367979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FTP Server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630917" y="425297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6630917" y="482615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6630917" y="540388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214201" y="540670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802.11n</a:t>
            </a:r>
          </a:p>
        </p:txBody>
      </p:sp>
      <p:sp>
        <p:nvSpPr>
          <p:cNvPr id="89" name="Content Placeholder 2"/>
          <p:cNvSpPr txBox="1">
            <a:spLocks/>
          </p:cNvSpPr>
          <p:nvPr/>
        </p:nvSpPr>
        <p:spPr>
          <a:xfrm>
            <a:off x="3437216" y="5411261"/>
            <a:ext cx="220144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802.11n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6630922" y="540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802.11n</a:t>
            </a:r>
          </a:p>
        </p:txBody>
      </p:sp>
    </p:spTree>
    <p:extLst>
      <p:ext uri="{BB962C8B-B14F-4D97-AF65-F5344CB8AC3E}">
        <p14:creationId xmlns:p14="http://schemas.microsoft.com/office/powerpoint/2010/main" val="24267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6809E-6 L 8.33333E-7 0.168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6809E-6 L 1.11111E-6 0.1686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6809E-6 L -4.44444E-6 0.16444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6809E-6 L -3.05556E-6 0.16235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1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3737E-6 L -4.44444E-6 0.17044 " pathEditMode="relative" rAng="0" ptsTypes="AA">
                                      <p:cBhvr>
                                        <p:cTn id="4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1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4218E-6 L 0 0.15657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1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3737E-6 L 1.11111E-6 0.16651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 animBg="1"/>
      <p:bldP spid="11" grpId="0"/>
      <p:bldP spid="12" grpId="0" animBg="1"/>
      <p:bldP spid="13" grpId="0"/>
      <p:bldP spid="15" grpId="0"/>
      <p:bldP spid="17" grpId="0"/>
      <p:bldP spid="19" grpId="0"/>
      <p:bldP spid="20" grpId="0" animBg="1"/>
      <p:bldP spid="21" grpId="0"/>
      <p:bldP spid="23" grpId="0"/>
      <p:bldP spid="25" grpId="0"/>
      <p:bldP spid="26" grpId="0" animBg="1"/>
      <p:bldP spid="27" grpId="0" animBg="1"/>
      <p:bldP spid="28" grpId="0"/>
      <p:bldP spid="28" grpId="1"/>
      <p:bldP spid="29" grpId="0" animBg="1"/>
      <p:bldP spid="30" grpId="0"/>
      <p:bldP spid="31" grpId="0" animBg="1"/>
      <p:bldP spid="32" grpId="0"/>
      <p:bldP spid="34" grpId="0"/>
      <p:bldP spid="36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 animBg="1"/>
      <p:bldP spid="46" grpId="0"/>
      <p:bldP spid="65" grpId="0"/>
      <p:bldP spid="66" grpId="0"/>
      <p:bldP spid="72" grpId="0"/>
      <p:bldP spid="73" grpId="0"/>
      <p:bldP spid="78" grpId="0"/>
      <p:bldP spid="78" grpId="1"/>
      <p:bldP spid="79" grpId="0"/>
      <p:bldP spid="79" grpId="1"/>
      <p:bldP spid="80" grpId="0"/>
      <p:bldP spid="81" grpId="0"/>
      <p:bldP spid="81" grpId="1"/>
      <p:bldP spid="82" grpId="0"/>
      <p:bldP spid="83" grpId="0"/>
      <p:bldP spid="83" grpId="1"/>
      <p:bldP spid="84" grpId="0"/>
      <p:bldP spid="84" grpId="1"/>
      <p:bldP spid="85" grpId="0"/>
      <p:bldP spid="85" grpId="1"/>
      <p:bldP spid="86" grpId="0"/>
      <p:bldP spid="87" grpId="0"/>
      <p:bldP spid="87" grpId="1"/>
      <p:bldP spid="88" grpId="0"/>
      <p:bldP spid="89" grpId="0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>
            <a:off x="8047748" y="2033489"/>
            <a:ext cx="0" cy="385537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Encapsulation, Revisited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89901" y="1664999"/>
            <a:ext cx="1131919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478973" y="2636200"/>
            <a:ext cx="1137551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478973" y="4110146"/>
            <a:ext cx="1137551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478973" y="5520369"/>
            <a:ext cx="1137551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Ethernet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78455" y="1664996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559679" y="2636197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98971" y="4110143"/>
            <a:ext cx="1060708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IP Header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41654" y="5520369"/>
            <a:ext cx="1157317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Ethernet Header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079196" y="5520372"/>
            <a:ext cx="1154120" cy="73698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Ethernet Trailer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096959" y="1664996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778455" y="2636200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096959" y="2636200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559679" y="4110143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778455" y="4110146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96959" y="4110146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498971" y="5520369"/>
            <a:ext cx="1060708" cy="736980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IP Header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559679" y="5520369"/>
            <a:ext cx="1218776" cy="7369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TCP Header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778455" y="5520372"/>
            <a:ext cx="1311220" cy="736980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HTTP Header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096959" y="5520372"/>
            <a:ext cx="963567" cy="73698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Web Page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2559679" y="3643948"/>
            <a:ext cx="3519517" cy="0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4576" y="3415302"/>
            <a:ext cx="1789721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TCP Segment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498971" y="5106346"/>
            <a:ext cx="4580225" cy="2186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16793" y="4877700"/>
            <a:ext cx="1744580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IP Datagram</a:t>
            </a:r>
            <a:endParaRPr lang="en-US" sz="2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1654" y="6517653"/>
            <a:ext cx="6891662" cy="0"/>
          </a:xfrm>
          <a:prstGeom prst="line">
            <a:avLst/>
          </a:prstGeom>
          <a:ln w="57150">
            <a:headEnd type="arrow" w="lg" len="sm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80569" y="6289007"/>
            <a:ext cx="2017027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Ethernet Frame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7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4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Hourglass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>
            <a:off x="5822520" y="2049439"/>
            <a:ext cx="2019869" cy="4351361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0800000">
            <a:off x="1367049" y="2049439"/>
            <a:ext cx="2019869" cy="4351361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4650" y="6400800"/>
            <a:ext cx="6755642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4650" y="1708245"/>
            <a:ext cx="6755642" cy="34119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00160" y="2784143"/>
            <a:ext cx="45732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48282" y="3728114"/>
            <a:ext cx="41179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34634" y="4753970"/>
            <a:ext cx="41448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313808" y="5652447"/>
            <a:ext cx="45732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31553" y="3994286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IPv4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73713" y="3027569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TCP, UDP, ICMP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117289" y="2197330"/>
            <a:ext cx="4938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HTTP, FTP, RTP, IMAP, Jabber, 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61930" y="4967825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Ethernet, 802.11x, DOCSIS, 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00160" y="5816262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Fiber, Coax, Twisted Pair, Radio, …</a:t>
            </a:r>
            <a:endParaRPr lang="en-US" dirty="0"/>
          </a:p>
        </p:txBody>
      </p:sp>
      <p:sp>
        <p:nvSpPr>
          <p:cNvPr id="32" name="Up Arrow 31"/>
          <p:cNvSpPr/>
          <p:nvPr/>
        </p:nvSpPr>
        <p:spPr>
          <a:xfrm rot="4566424">
            <a:off x="908406" y="2097005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6300000">
            <a:off x="901538" y="5132939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 rot="5400000">
            <a:off x="1016304" y="2652659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1004833" y="4609770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 rot="5400000">
            <a:off x="1378657" y="3634115"/>
            <a:ext cx="1046338" cy="1211483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18684" y="2400866"/>
            <a:ext cx="7936189" cy="3415396"/>
            <a:chOff x="414979" y="3333624"/>
            <a:chExt cx="8263530" cy="1523216"/>
          </a:xfrm>
        </p:grpSpPr>
        <p:sp>
          <p:nvSpPr>
            <p:cNvPr id="41" name="Rectangle 4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514376" y="3459690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One Internet layer means all networks interoperate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All applications function on all networks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Room for development above and below IP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But, changing IP is insanely hard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6048375" y="3501319"/>
            <a:ext cx="3000091" cy="1477074"/>
            <a:chOff x="1219200" y="4720928"/>
            <a:chExt cx="5181605" cy="1414755"/>
          </a:xfrm>
        </p:grpSpPr>
        <p:sp>
          <p:nvSpPr>
            <p:cNvPr id="38" name="Rectangular Callout 37"/>
            <p:cNvSpPr/>
            <p:nvPr/>
          </p:nvSpPr>
          <p:spPr>
            <a:xfrm>
              <a:off x="1219200" y="4750690"/>
              <a:ext cx="5181600" cy="1384993"/>
            </a:xfrm>
            <a:prstGeom prst="wedgeRectCallout">
              <a:avLst>
                <a:gd name="adj1" fmla="val 74516"/>
                <a:gd name="adj2" fmla="val -7559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19206" y="4720928"/>
              <a:ext cx="5181599" cy="132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Think about the difficulty of deploying IPv6…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51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Planes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269" y="2517895"/>
            <a:ext cx="2269698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7825" y="2517895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64007" y="3093383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6449" y="309338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64138" y="3666560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6580" y="366656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138" y="4239737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6580" y="423973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138" y="4812914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36580" y="48129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IP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4138" y="5390648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6580" y="53906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4269" y="5963825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36711" y="59638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0950" y="4812914"/>
            <a:ext cx="1234195" cy="573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BGP</a:t>
            </a:r>
            <a:endParaRPr lang="en-US" sz="2800" dirty="0"/>
          </a:p>
        </p:txBody>
      </p:sp>
      <p:sp>
        <p:nvSpPr>
          <p:cNvPr id="21" name="Rectangle 20"/>
          <p:cNvSpPr/>
          <p:nvPr/>
        </p:nvSpPr>
        <p:spPr>
          <a:xfrm>
            <a:off x="4108521" y="4812913"/>
            <a:ext cx="1234195" cy="573177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RIP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5461922" y="4812912"/>
            <a:ext cx="1234195" cy="573177"/>
          </a:xfrm>
          <a:prstGeom prst="rect">
            <a:avLst/>
          </a:prstGeom>
          <a:solidFill>
            <a:schemeClr val="tx2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OSPF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843911" y="4837892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Control Plane</a:t>
            </a:r>
            <a:endParaRPr lang="en-US" sz="2800" dirty="0"/>
          </a:p>
        </p:txBody>
      </p:sp>
      <p:grpSp>
        <p:nvGrpSpPr>
          <p:cNvPr id="24" name="Group 23"/>
          <p:cNvGrpSpPr/>
          <p:nvPr/>
        </p:nvGrpSpPr>
        <p:grpSpPr>
          <a:xfrm flipH="1">
            <a:off x="4812509" y="3235041"/>
            <a:ext cx="2469235" cy="1000021"/>
            <a:chOff x="1219200" y="4720928"/>
            <a:chExt cx="5181605" cy="141475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-48500"/>
                <a:gd name="adj2" fmla="val 114231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Well cover this later…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Content Placeholder 5"/>
          <p:cNvSpPr txBox="1">
            <a:spLocks/>
          </p:cNvSpPr>
          <p:nvPr/>
        </p:nvSpPr>
        <p:spPr>
          <a:xfrm>
            <a:off x="618407" y="1645555"/>
            <a:ext cx="7876481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b="1" dirty="0" smtClean="0"/>
              <a:t>Control plane</a:t>
            </a:r>
            <a:r>
              <a:rPr lang="en-US" dirty="0" smtClean="0"/>
              <a:t>: How </a:t>
            </a:r>
            <a:r>
              <a:rPr lang="en-US" b="1" dirty="0" smtClean="0"/>
              <a:t>Internet</a:t>
            </a:r>
            <a:r>
              <a:rPr lang="en-US" dirty="0" smtClean="0"/>
              <a:t> </a:t>
            </a:r>
            <a:r>
              <a:rPr lang="en-US" b="1" dirty="0" smtClean="0"/>
              <a:t>paths</a:t>
            </a:r>
            <a:r>
              <a:rPr lang="en-US" dirty="0" smtClean="0"/>
              <a:t> are established</a:t>
            </a:r>
          </a:p>
        </p:txBody>
      </p:sp>
    </p:spTree>
    <p:extLst>
      <p:ext uri="{BB962C8B-B14F-4D97-AF65-F5344CB8AC3E}">
        <p14:creationId xmlns:p14="http://schemas.microsoft.com/office/powerpoint/2010/main" val="392567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Planes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415" y="4105285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1994" y="4124100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7713" y="4707646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00155" y="470764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713" y="5280823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0155" y="528082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7713" y="5858557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00155" y="585855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37207" y="52853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409649" y="52853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37207" y="58631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409649" y="58631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616526" y="303596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3867362" y="3065516"/>
            <a:ext cx="1428466" cy="54250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Switch(</a:t>
            </a:r>
            <a:r>
              <a:rPr lang="en-US" dirty="0" err="1" smtClean="0"/>
              <a:t>es</a:t>
            </a:r>
            <a:r>
              <a:rPr lang="en-US" dirty="0" smtClean="0"/>
              <a:t>)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7080078" y="303596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03589" y="4144794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6676168" y="4163609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01887" y="4747155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6674329" y="4747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01887" y="5320332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6674329" y="532033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701887" y="5898066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674329" y="5898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83" name="Freeform 82"/>
          <p:cNvSpPr/>
          <p:nvPr/>
        </p:nvSpPr>
        <p:spPr>
          <a:xfrm>
            <a:off x="1337240" y="3744128"/>
            <a:ext cx="6510224" cy="2549408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ontent Placeholder 5"/>
          <p:cNvSpPr txBox="1">
            <a:spLocks/>
          </p:cNvSpPr>
          <p:nvPr/>
        </p:nvSpPr>
        <p:spPr>
          <a:xfrm>
            <a:off x="235185" y="1645555"/>
            <a:ext cx="8617185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b="1" dirty="0" smtClean="0"/>
              <a:t>Data plane</a:t>
            </a:r>
            <a:r>
              <a:rPr lang="en-US" dirty="0" smtClean="0"/>
              <a:t>: How data is </a:t>
            </a:r>
            <a:r>
              <a:rPr lang="en-US" b="1" dirty="0" smtClean="0"/>
              <a:t>forwarded</a:t>
            </a:r>
            <a:r>
              <a:rPr lang="en-US" dirty="0" smtClean="0"/>
              <a:t> over Internet paths</a:t>
            </a:r>
          </a:p>
        </p:txBody>
      </p:sp>
    </p:spTree>
    <p:extLst>
      <p:ext uri="{BB962C8B-B14F-4D97-AF65-F5344CB8AC3E}">
        <p14:creationId xmlns:p14="http://schemas.microsoft.com/office/powerpoint/2010/main" val="39795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6809E-6 L 8.33333E-7 0.168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6809E-6 L 1.11111E-6 0.168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3737E-6 L -4.44444E-6 0.17044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4218E-6 L 0 0.1565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3737E-6 L 1.11111E-6 0.16651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6809E-6 L 1.11111E-6 0.168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6809E-6 L 8.33333E-7 0.168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1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3737E-6 L -4.44444E-6 0.17044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6" grpId="0"/>
      <p:bldP spid="18" grpId="0"/>
      <p:bldP spid="22" grpId="0"/>
      <p:bldP spid="24" grpId="0"/>
      <p:bldP spid="40" grpId="0"/>
      <p:bldP spid="41" grpId="0"/>
      <p:bldP spid="42" grpId="0"/>
      <p:bldP spid="75" grpId="0" animBg="1"/>
      <p:bldP spid="76" grpId="0"/>
      <p:bldP spid="76" grpId="1"/>
      <p:bldP spid="78" grpId="0"/>
      <p:bldP spid="80" grpId="0"/>
      <p:bldP spid="82" grpId="0"/>
      <p:bldP spid="83" grpId="0" animBg="1"/>
      <p:bldP spid="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layered abstraction is very nice</a:t>
            </a:r>
          </a:p>
          <a:p>
            <a:r>
              <a:rPr lang="en-US" dirty="0" smtClean="0"/>
              <a:t>Does it hold in reality?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No.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098" name="Picture 2" descr="C:\Users\t0ph3r\Documents\CS 4700\assets\fire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5" y="3559037"/>
            <a:ext cx="2114550" cy="117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4736962"/>
            <a:ext cx="2961564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Firewalls</a:t>
            </a:r>
          </a:p>
          <a:p>
            <a:r>
              <a:rPr lang="en-US" sz="2400" dirty="0" smtClean="0"/>
              <a:t>Analyze application layer headers</a:t>
            </a:r>
            <a:endParaRPr lang="en-US" sz="24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961564" y="4736962"/>
            <a:ext cx="3475630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Transparent Proxies</a:t>
            </a:r>
          </a:p>
          <a:p>
            <a:r>
              <a:rPr lang="en-US" sz="2400" dirty="0" smtClean="0"/>
              <a:t>Simulate application endpoints within the network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045959" y="4736962"/>
            <a:ext cx="3098042" cy="1672229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NATs</a:t>
            </a:r>
          </a:p>
          <a:p>
            <a:r>
              <a:rPr lang="en-US" sz="2400" dirty="0" smtClean="0"/>
              <a:t>Break end-to-end network reachability</a:t>
            </a:r>
          </a:p>
        </p:txBody>
      </p:sp>
      <p:pic>
        <p:nvPicPr>
          <p:cNvPr id="4099" name="Picture 3" descr="C:\Users\t0ph3r\Documents\CS 4700\assets\2798539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80" y="3212962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0ph3r\Desktop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79" y="355903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2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800" strike="sngStrike" dirty="0" smtClean="0"/>
              <a:t>Layering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strike="sngStrike" dirty="0" smtClean="0"/>
              <a:t>The OSI Model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800" dirty="0" smtClean="0"/>
              <a:t>Communicating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dirty="0" smtClean="0"/>
              <a:t>The End-to-End Argument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3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Layers to Eating Cake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gives us best-effort datagram forwarding</a:t>
            </a:r>
          </a:p>
          <a:p>
            <a:pPr lvl="1"/>
            <a:r>
              <a:rPr lang="en-US" dirty="0" smtClean="0"/>
              <a:t>So simple anyone can do it</a:t>
            </a:r>
          </a:p>
          <a:p>
            <a:pPr lvl="1"/>
            <a:r>
              <a:rPr lang="en-US" dirty="0" smtClean="0"/>
              <a:t>Large part of why the Internet has succeeded</a:t>
            </a:r>
          </a:p>
          <a:p>
            <a:pPr lvl="1"/>
            <a:r>
              <a:rPr lang="en-US" dirty="0" smtClean="0"/>
              <a:t>…but it sure isn’t giving us much</a:t>
            </a:r>
          </a:p>
          <a:p>
            <a:endParaRPr lang="en-US" dirty="0" smtClean="0"/>
          </a:p>
          <a:p>
            <a:r>
              <a:rPr lang="en-US" dirty="0" smtClean="0"/>
              <a:t>Layers give us a way to </a:t>
            </a:r>
            <a:r>
              <a:rPr lang="en-US" b="1" dirty="0" smtClean="0"/>
              <a:t>compose</a:t>
            </a:r>
            <a:r>
              <a:rPr lang="en-US" dirty="0" smtClean="0"/>
              <a:t> functionality</a:t>
            </a:r>
            <a:endParaRPr lang="en-US" dirty="0"/>
          </a:p>
          <a:p>
            <a:pPr lvl="1"/>
            <a:r>
              <a:rPr lang="en-US" dirty="0" smtClean="0"/>
              <a:t>Example: HTTP over TCP for Web browsers with reliable connections</a:t>
            </a:r>
          </a:p>
          <a:p>
            <a:r>
              <a:rPr lang="en-US" dirty="0" smtClean="0"/>
              <a:t>…but they do not tell us where (in the network) to implement the functionality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Place Functionality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distribute functionality across devices?</a:t>
            </a:r>
          </a:p>
          <a:p>
            <a:pPr lvl="1"/>
            <a:r>
              <a:rPr lang="en-US" dirty="0"/>
              <a:t>Example: who is responsible for security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79918" y="4119438"/>
            <a:ext cx="72997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553" y="3795996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60" y="3561385"/>
            <a:ext cx="1661354" cy="97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11" y="3795996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6" y="34415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117" y="344159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40849" y="4229961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Switch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7581" y="4229961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Switch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08870" y="4447145"/>
            <a:ext cx="95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Router</a:t>
            </a:r>
            <a:endParaRPr lang="en-US" sz="2400" dirty="0"/>
          </a:p>
        </p:txBody>
      </p:sp>
      <p:sp>
        <p:nvSpPr>
          <p:cNvPr id="16" name="Up Arrow 15"/>
          <p:cNvSpPr/>
          <p:nvPr/>
        </p:nvSpPr>
        <p:spPr>
          <a:xfrm rot="10800000">
            <a:off x="476680" y="263853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7880070" y="263853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0800000">
            <a:off x="2247491" y="2985475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4180390" y="2747718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0800000">
            <a:off x="6140769" y="298547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0013" y="272386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4998" y="307080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7897" y="283304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38277" y="307080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77577" y="272386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157108" y="4773514"/>
            <a:ext cx="8839200" cy="20844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“The End-to-End Arguments in System Design”</a:t>
            </a:r>
          </a:p>
          <a:p>
            <a:pPr lvl="1"/>
            <a:r>
              <a:rPr lang="en-US" dirty="0" err="1" smtClean="0"/>
              <a:t>Saltzer</a:t>
            </a:r>
            <a:r>
              <a:rPr lang="en-US" dirty="0" smtClean="0"/>
              <a:t>, Reed, and Clark</a:t>
            </a:r>
          </a:p>
          <a:p>
            <a:pPr lvl="1"/>
            <a:r>
              <a:rPr lang="en-US" dirty="0" smtClean="0"/>
              <a:t>The Sacred Text of the Internet</a:t>
            </a:r>
          </a:p>
          <a:p>
            <a:pPr lvl="1"/>
            <a:r>
              <a:rPr lang="en-US" dirty="0" smtClean="0"/>
              <a:t>Endlessly debated by researchers and engineers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2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Observation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applications have end-to-end requirements</a:t>
            </a:r>
          </a:p>
          <a:p>
            <a:pPr lvl="1"/>
            <a:r>
              <a:rPr lang="en-US" dirty="0" smtClean="0"/>
              <a:t>Security, reliability, etc.</a:t>
            </a:r>
          </a:p>
          <a:p>
            <a:r>
              <a:rPr lang="en-US" dirty="0" smtClean="0"/>
              <a:t>Implementing this stuff inside the network is hard</a:t>
            </a:r>
          </a:p>
          <a:p>
            <a:pPr lvl="1"/>
            <a:r>
              <a:rPr lang="en-US" dirty="0" smtClean="0"/>
              <a:t>Every step along the way must be fail-proof</a:t>
            </a:r>
          </a:p>
          <a:p>
            <a:pPr lvl="1"/>
            <a:r>
              <a:rPr lang="en-US" dirty="0" smtClean="0"/>
              <a:t>Different applications have different needs</a:t>
            </a:r>
          </a:p>
          <a:p>
            <a:r>
              <a:rPr lang="en-US" dirty="0" smtClean="0"/>
              <a:t>End hosts…</a:t>
            </a:r>
          </a:p>
          <a:p>
            <a:pPr lvl="1"/>
            <a:r>
              <a:rPr lang="en-US" dirty="0" smtClean="0"/>
              <a:t>Can’t depend on the network</a:t>
            </a:r>
          </a:p>
          <a:p>
            <a:pPr lvl="1"/>
            <a:r>
              <a:rPr lang="en-US" dirty="0" smtClean="0"/>
              <a:t>Can satisfy these requirements without network level support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49388" y="2674950"/>
            <a:ext cx="0" cy="25248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48471" y="2674950"/>
            <a:ext cx="1924805" cy="26340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49388" y="2674927"/>
            <a:ext cx="3847777" cy="2524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49388" y="2674927"/>
            <a:ext cx="5840056" cy="26340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439517" y="2788754"/>
            <a:ext cx="0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548471" y="2788754"/>
            <a:ext cx="1891047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51176" y="2788754"/>
            <a:ext cx="1945989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97165" y="2788754"/>
            <a:ext cx="1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411849" y="2788754"/>
            <a:ext cx="0" cy="25634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439517" y="2788754"/>
            <a:ext cx="3949927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549388" y="2788754"/>
            <a:ext cx="3847777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473276" y="2788754"/>
            <a:ext cx="1923889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97166" y="2788754"/>
            <a:ext cx="1992277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549388" y="2788754"/>
            <a:ext cx="5862461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414480" y="2788754"/>
            <a:ext cx="1974963" cy="24110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473276" y="2788754"/>
            <a:ext cx="3938573" cy="25202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Scenario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55" y="2053432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90" y="2075042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t0ph3r\Document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24" y="2053387"/>
            <a:ext cx="1243082" cy="12430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55737" y="1613377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36637" y="1613377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Email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45385" y="1613377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Bittorrent</a:t>
            </a:r>
            <a:endParaRPr lang="en-US" dirty="0"/>
          </a:p>
        </p:txBody>
      </p:sp>
      <p:pic>
        <p:nvPicPr>
          <p:cNvPr id="1036" name="Picture 12" descr="C:\Users\t0ph3r\Documents\CS 4700\assets\Ethernet-Cab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7" y="4904168"/>
            <a:ext cx="1363709" cy="13637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t0ph3r\Documents\CS 4700\assets\wifi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r="12076"/>
          <a:stretch/>
        </p:blipFill>
        <p:spPr bwMode="auto">
          <a:xfrm>
            <a:off x="2673935" y="4904168"/>
            <a:ext cx="1554480" cy="15060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t0ph3r\Documents\CS 4700\assets\bluetooth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78" y="4904168"/>
            <a:ext cx="1355176" cy="135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63458" y="6229781"/>
            <a:ext cx="117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Ethernet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00382" y="6229781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802.11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45385" y="6229781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Bluetooth</a:t>
            </a:r>
            <a:endParaRPr lang="en-US" dirty="0"/>
          </a:p>
        </p:txBody>
      </p:sp>
      <p:pic>
        <p:nvPicPr>
          <p:cNvPr id="1039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61" y="2000739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025818" y="1613377"/>
            <a:ext cx="727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VoIP</a:t>
            </a:r>
            <a:endParaRPr lang="en-US" dirty="0"/>
          </a:p>
        </p:txBody>
      </p:sp>
      <p:pic>
        <p:nvPicPr>
          <p:cNvPr id="1040" name="Picture 16" descr="C:\Users\t0ph3r\Documents\CS 4700\assets\att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05" y="4974139"/>
            <a:ext cx="1631688" cy="1223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822622" y="6249743"/>
            <a:ext cx="11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Cellular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50128" y="3123663"/>
            <a:ext cx="8843749" cy="2056160"/>
            <a:chOff x="414979" y="3333624"/>
            <a:chExt cx="8263530" cy="1523216"/>
          </a:xfrm>
        </p:grpSpPr>
        <p:sp>
          <p:nvSpPr>
            <p:cNvPr id="80" name="Rectangle 79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bg1"/>
                  </a:solidFill>
                </a:rPr>
                <a:t>This is a nightmare scenario</a:t>
              </a:r>
            </a:p>
            <a:p>
              <a:pPr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bg1"/>
                  </a:solidFill>
                </a:rPr>
                <a:t>Huge amounts of work to add new apps or media</a:t>
              </a:r>
            </a:p>
            <a:p>
              <a:pPr>
                <a:buClr>
                  <a:schemeClr val="bg1"/>
                </a:buClr>
              </a:pPr>
              <a:r>
                <a:rPr lang="en-US" sz="2800" dirty="0" smtClean="0">
                  <a:solidFill>
                    <a:schemeClr val="bg1"/>
                  </a:solidFill>
                </a:rPr>
                <a:t>Limits growth and adoption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21" grpId="0"/>
      <p:bldP spid="22" grpId="0"/>
      <p:bldP spid="23" grpId="0"/>
      <p:bldP spid="25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Reliable File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14729" y="2656245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71262" y="3559531"/>
            <a:ext cx="708318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90511" y="2699463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" y="1803562"/>
            <a:ext cx="1251802" cy="1251802"/>
          </a:xfr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70" y="2024159"/>
            <a:ext cx="1219200" cy="1219200"/>
          </a:xfrm>
          <a:prstGeom prst="rect">
            <a:avLst/>
          </a:prstGeom>
        </p:spPr>
      </p:pic>
      <p:pic>
        <p:nvPicPr>
          <p:cNvPr id="51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84" y="3089157"/>
            <a:ext cx="1456543" cy="858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41" y="3252297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89" y="3247182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eft Bracket 33"/>
          <p:cNvSpPr/>
          <p:nvPr/>
        </p:nvSpPr>
        <p:spPr>
          <a:xfrm rot="16200000">
            <a:off x="4158370" y="-18832"/>
            <a:ext cx="663487" cy="5868542"/>
          </a:xfrm>
          <a:prstGeom prst="leftBracket">
            <a:avLst>
              <a:gd name="adj" fmla="val 31988"/>
            </a:avLst>
          </a:prstGeom>
          <a:ln w="76200">
            <a:solidFill>
              <a:schemeClr val="accent2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93256" y="5404513"/>
            <a:ext cx="8839200" cy="12555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Solution 1: Make the network reliable</a:t>
            </a:r>
          </a:p>
          <a:p>
            <a:r>
              <a:rPr lang="en-US" dirty="0" smtClean="0"/>
              <a:t>Solution 2: App level, end-to-end check, retry on failure</a:t>
            </a:r>
          </a:p>
        </p:txBody>
      </p:sp>
      <p:grpSp>
        <p:nvGrpSpPr>
          <p:cNvPr id="38" name="Group 37"/>
          <p:cNvGrpSpPr/>
          <p:nvPr/>
        </p:nvGrpSpPr>
        <p:grpSpPr>
          <a:xfrm flipH="1">
            <a:off x="1999941" y="1633738"/>
            <a:ext cx="1517387" cy="1000021"/>
            <a:chOff x="1219200" y="4720928"/>
            <a:chExt cx="5181605" cy="1414755"/>
          </a:xfrm>
        </p:grpSpPr>
        <p:sp>
          <p:nvSpPr>
            <p:cNvPr id="39" name="Rectangular Callout 38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7264"/>
                <a:gd name="adj2" fmla="val 129566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19206" y="4720928"/>
              <a:ext cx="5181599" cy="74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Integrity Check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5386861" y="1654775"/>
            <a:ext cx="1517387" cy="1000021"/>
            <a:chOff x="1219200" y="4720928"/>
            <a:chExt cx="5181605" cy="1414755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-8026"/>
                <a:gd name="adj2" fmla="val 122596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6" y="4720928"/>
              <a:ext cx="5181599" cy="74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Integrity Check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3754162" y="4154590"/>
            <a:ext cx="1517387" cy="1000021"/>
            <a:chOff x="1219200" y="4720928"/>
            <a:chExt cx="5181605" cy="141475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9063"/>
                <a:gd name="adj2" fmla="val -103245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6" y="4720928"/>
              <a:ext cx="5181599" cy="74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Integrity Check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Elbow Connector 35"/>
          <p:cNvCxnSpPr>
            <a:stCxn id="34" idx="0"/>
          </p:cNvCxnSpPr>
          <p:nvPr/>
        </p:nvCxnSpPr>
        <p:spPr>
          <a:xfrm>
            <a:off x="1555842" y="2583696"/>
            <a:ext cx="2552134" cy="659663"/>
          </a:xfrm>
          <a:prstGeom prst="bentConnector5">
            <a:avLst>
              <a:gd name="adj1" fmla="val -134"/>
              <a:gd name="adj2" fmla="val 101495"/>
              <a:gd name="adj3" fmla="val 91043"/>
            </a:avLst>
          </a:prstGeom>
          <a:ln w="7620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U-Turn Arrow 53"/>
          <p:cNvSpPr/>
          <p:nvPr/>
        </p:nvSpPr>
        <p:spPr>
          <a:xfrm flipH="1">
            <a:off x="2644529" y="2361062"/>
            <a:ext cx="1604476" cy="745259"/>
          </a:xfrm>
          <a:prstGeom prst="uturnArrow">
            <a:avLst>
              <a:gd name="adj1" fmla="val 20649"/>
              <a:gd name="adj2" fmla="val 25000"/>
              <a:gd name="adj3" fmla="val 25000"/>
              <a:gd name="adj4" fmla="val 67266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U-Turn Arrow 56"/>
          <p:cNvSpPr/>
          <p:nvPr/>
        </p:nvSpPr>
        <p:spPr>
          <a:xfrm rot="10800000" flipH="1">
            <a:off x="2758633" y="3802997"/>
            <a:ext cx="1604476" cy="745259"/>
          </a:xfrm>
          <a:prstGeom prst="uturnArrow">
            <a:avLst>
              <a:gd name="adj1" fmla="val 20649"/>
              <a:gd name="adj2" fmla="val 25000"/>
              <a:gd name="adj3" fmla="val 25000"/>
              <a:gd name="adj4" fmla="val 67266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Multiply 48"/>
          <p:cNvSpPr/>
          <p:nvPr/>
        </p:nvSpPr>
        <p:spPr>
          <a:xfrm>
            <a:off x="3891317" y="2767801"/>
            <a:ext cx="968991" cy="96899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/>
          <p:nvPr/>
        </p:nvCxnSpPr>
        <p:spPr>
          <a:xfrm flipV="1">
            <a:off x="4813825" y="2715688"/>
            <a:ext cx="2633304" cy="536609"/>
          </a:xfrm>
          <a:prstGeom prst="bentConnector3">
            <a:avLst>
              <a:gd name="adj1" fmla="val 99916"/>
            </a:avLst>
          </a:prstGeom>
          <a:ln w="7620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7" name="Group 5126"/>
          <p:cNvGrpSpPr/>
          <p:nvPr/>
        </p:nvGrpSpPr>
        <p:grpSpPr>
          <a:xfrm>
            <a:off x="3822261" y="784673"/>
            <a:ext cx="1983128" cy="1983128"/>
            <a:chOff x="6883839" y="3789617"/>
            <a:chExt cx="1983128" cy="1983128"/>
          </a:xfrm>
        </p:grpSpPr>
        <p:sp>
          <p:nvSpPr>
            <p:cNvPr id="72" name="Rectangular Callout 71"/>
            <p:cNvSpPr/>
            <p:nvPr/>
          </p:nvSpPr>
          <p:spPr>
            <a:xfrm flipH="1">
              <a:off x="6980446" y="4239206"/>
              <a:ext cx="1687303" cy="1088611"/>
            </a:xfrm>
            <a:prstGeom prst="wedgeRectCallout">
              <a:avLst>
                <a:gd name="adj1" fmla="val -8026"/>
                <a:gd name="adj2" fmla="val 122596"/>
              </a:avLst>
            </a:prstGeom>
            <a:noFill/>
            <a:ln w="381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pic>
          <p:nvPicPr>
            <p:cNvPr id="5126" name="Picture 4" descr="C:\Users\t0ph3r\Documents\CS 4700\assets\sku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839" y="3789617"/>
              <a:ext cx="1983128" cy="19831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31" name="Straight Connector 5130"/>
          <p:cNvCxnSpPr/>
          <p:nvPr/>
        </p:nvCxnSpPr>
        <p:spPr>
          <a:xfrm>
            <a:off x="514350" y="5695950"/>
            <a:ext cx="54673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flipH="1">
            <a:off x="5838825" y="4199647"/>
            <a:ext cx="2778132" cy="1000021"/>
            <a:chOff x="1219200" y="4720928"/>
            <a:chExt cx="5181605" cy="1414755"/>
          </a:xfrm>
        </p:grpSpPr>
        <p:sp>
          <p:nvSpPr>
            <p:cNvPr id="82" name="Rectangular Callout 81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38744"/>
                <a:gd name="adj2" fmla="val 99245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App has to do a check anyway!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0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54" grpId="0" animBg="1"/>
      <p:bldP spid="54" grpId="1" animBg="1"/>
      <p:bldP spid="57" grpId="0" animBg="1"/>
      <p:bldP spid="57" grpId="1" animBg="1"/>
      <p:bldP spid="49" grpId="0" animBg="1"/>
      <p:bldP spid="49" grpId="1" animBg="1"/>
      <p:bldP spid="49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Reliable File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14729" y="2656245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71262" y="3559531"/>
            <a:ext cx="7083188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90511" y="2699463"/>
            <a:ext cx="0" cy="887104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1" y="2005682"/>
            <a:ext cx="1181644" cy="1181644"/>
          </a:xfrm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359" y="2024159"/>
            <a:ext cx="1219200" cy="1219200"/>
          </a:xfrm>
          <a:prstGeom prst="rect">
            <a:avLst/>
          </a:prstGeom>
        </p:spPr>
      </p:pic>
      <p:pic>
        <p:nvPicPr>
          <p:cNvPr id="51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84" y="3089157"/>
            <a:ext cx="1456543" cy="8588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941" y="3252297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89" y="3247182"/>
            <a:ext cx="1289170" cy="542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Left Bracket 33"/>
          <p:cNvSpPr/>
          <p:nvPr/>
        </p:nvSpPr>
        <p:spPr>
          <a:xfrm rot="16200000">
            <a:off x="4158369" y="-18833"/>
            <a:ext cx="663487" cy="5868542"/>
          </a:xfrm>
          <a:prstGeom prst="leftBracket">
            <a:avLst>
              <a:gd name="adj" fmla="val 31988"/>
            </a:avLst>
          </a:prstGeom>
          <a:ln w="76200">
            <a:solidFill>
              <a:schemeClr val="accent2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93256" y="5404513"/>
            <a:ext cx="8839200" cy="12555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Solution 1: Make the network reliable</a:t>
            </a:r>
          </a:p>
          <a:p>
            <a:r>
              <a:rPr lang="en-US" dirty="0" smtClean="0"/>
              <a:t>Solution 2: App level, end-to-end check, retry on failure</a:t>
            </a:r>
          </a:p>
        </p:txBody>
      </p:sp>
      <p:sp>
        <p:nvSpPr>
          <p:cNvPr id="49" name="Multiply 48"/>
          <p:cNvSpPr/>
          <p:nvPr/>
        </p:nvSpPr>
        <p:spPr>
          <a:xfrm>
            <a:off x="6939889" y="1798810"/>
            <a:ext cx="968991" cy="96899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31" name="Straight Connector 5130"/>
          <p:cNvCxnSpPr/>
          <p:nvPr/>
        </p:nvCxnSpPr>
        <p:spPr>
          <a:xfrm>
            <a:off x="514350" y="5695950"/>
            <a:ext cx="54673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flipH="1">
            <a:off x="5492334" y="1204129"/>
            <a:ext cx="1517387" cy="1000021"/>
            <a:chOff x="1219200" y="4720928"/>
            <a:chExt cx="5181605" cy="1414755"/>
          </a:xfrm>
          <a:solidFill>
            <a:schemeClr val="accent3"/>
          </a:solidFill>
        </p:grpSpPr>
        <p:sp>
          <p:nvSpPr>
            <p:cNvPr id="47" name="Rectangular Callout 46"/>
            <p:cNvSpPr/>
            <p:nvPr/>
          </p:nvSpPr>
          <p:spPr>
            <a:xfrm>
              <a:off x="1219200" y="4750690"/>
              <a:ext cx="5181598" cy="1384993"/>
            </a:xfrm>
            <a:prstGeom prst="wedgeRectCallout">
              <a:avLst>
                <a:gd name="adj1" fmla="val -58019"/>
                <a:gd name="adj2" fmla="val 135404"/>
              </a:avLst>
            </a:prstGeom>
            <a:grpFill/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19207" y="4720928"/>
              <a:ext cx="5181598" cy="13497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Please Retry</a:t>
              </a:r>
            </a:p>
          </p:txBody>
        </p:sp>
      </p:grpSp>
      <p:sp>
        <p:nvSpPr>
          <p:cNvPr id="50" name="Left Bracket 49"/>
          <p:cNvSpPr/>
          <p:nvPr/>
        </p:nvSpPr>
        <p:spPr>
          <a:xfrm rot="16200000" flipV="1">
            <a:off x="4196556" y="15530"/>
            <a:ext cx="587114" cy="5868543"/>
          </a:xfrm>
          <a:prstGeom prst="leftBracket">
            <a:avLst>
              <a:gd name="adj" fmla="val 31988"/>
            </a:avLst>
          </a:prstGeom>
          <a:ln w="76200">
            <a:solidFill>
              <a:schemeClr val="accent3"/>
            </a:solidFill>
            <a:headEnd type="arrow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5000625" y="4199647"/>
            <a:ext cx="3616332" cy="1000021"/>
            <a:chOff x="1219200" y="4720928"/>
            <a:chExt cx="5181605" cy="141475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750690"/>
              <a:ext cx="5181599" cy="1384993"/>
            </a:xfrm>
            <a:prstGeom prst="wedgeRectCallout">
              <a:avLst>
                <a:gd name="adj1" fmla="val -8551"/>
                <a:gd name="adj2" fmla="val 132325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6" y="4720928"/>
              <a:ext cx="5181599" cy="134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Full functionality can be built at App level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38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49" grpId="0" animBg="1"/>
      <p:bldP spid="49" grpId="1" animBg="1"/>
      <p:bldP spid="50" grpId="0" animBg="1"/>
      <p:bldP spid="5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Conservative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“Don’t implement a function at the lower levels of </a:t>
            </a:r>
            <a:r>
              <a:rPr lang="en-US" dirty="0" smtClean="0"/>
              <a:t>the system </a:t>
            </a:r>
            <a:r>
              <a:rPr lang="en-US" dirty="0"/>
              <a:t>unless it can be completely implemented at </a:t>
            </a:r>
            <a:r>
              <a:rPr lang="en-US" dirty="0" smtClean="0"/>
              <a:t>this </a:t>
            </a:r>
            <a:r>
              <a:rPr lang="en-US" dirty="0"/>
              <a:t>level” (Peterson and Davie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Basically, unless you can completely remove the burden from end hosts, don’t bother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6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Radical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implement anything in the network that can </a:t>
            </a:r>
            <a:r>
              <a:rPr lang="en-US" dirty="0" smtClean="0"/>
              <a:t>be implemented </a:t>
            </a:r>
            <a:r>
              <a:rPr lang="en-US" dirty="0"/>
              <a:t>correctly by the </a:t>
            </a:r>
            <a:r>
              <a:rPr lang="en-US" dirty="0" smtClean="0"/>
              <a:t>hosts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Make network layer absolutely </a:t>
            </a:r>
            <a:r>
              <a:rPr lang="en-US" dirty="0" smtClean="0"/>
              <a:t>minimal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Ignore performance issues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Moderate Interpretation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twice before implementing functionality in the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hosts can implement functionality correctly, </a:t>
            </a:r>
            <a:r>
              <a:rPr lang="en-US" dirty="0" smtClean="0"/>
              <a:t>implement </a:t>
            </a:r>
            <a:r>
              <a:rPr lang="en-US" dirty="0"/>
              <a:t>it a lower layer only as a performance </a:t>
            </a:r>
            <a:r>
              <a:rPr lang="en-US" dirty="0" smtClean="0"/>
              <a:t>enhancement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But </a:t>
            </a:r>
            <a:r>
              <a:rPr lang="en-US" dirty="0"/>
              <a:t>do so only if it does not impose burden on </a:t>
            </a:r>
            <a:r>
              <a:rPr lang="en-US" dirty="0" smtClean="0"/>
              <a:t>applications </a:t>
            </a:r>
            <a:r>
              <a:rPr lang="en-US" dirty="0"/>
              <a:t>that do not require that </a:t>
            </a:r>
            <a:r>
              <a:rPr lang="en-US" dirty="0" smtClean="0"/>
              <a:t>functionality…</a:t>
            </a:r>
          </a:p>
          <a:p>
            <a:r>
              <a:rPr lang="en-US" dirty="0" smtClean="0"/>
              <a:t>…and if it doesn’t cost too much $ to implement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Anonymity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implement this in the network?</a:t>
            </a:r>
          </a:p>
          <a:p>
            <a:endParaRPr lang="en-US" dirty="0" smtClean="0"/>
          </a:p>
          <a:p>
            <a:r>
              <a:rPr lang="en-US" dirty="0" smtClean="0"/>
              <a:t>How about at the endpoints?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82201" y="5686980"/>
            <a:ext cx="72997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36" y="5363538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43" y="5128927"/>
            <a:ext cx="1661354" cy="97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594" y="5363538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9" y="500914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00914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0800000">
            <a:off x="678963" y="4206076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0800000">
            <a:off x="8082353" y="4206076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0800000">
            <a:off x="2449774" y="4553017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4382673" y="4315260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0800000">
            <a:off x="6343052" y="4553016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2296" y="42914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7281" y="463834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80180" y="440059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40560" y="463834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9860" y="4291406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Check, Again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Layering and E2E principals regularly violated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4098" name="Picture 2" descr="C:\Users\t0ph3r\Documents\CS 4700\assets\fire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5" y="2755762"/>
            <a:ext cx="2114550" cy="11779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0" y="3933688"/>
            <a:ext cx="2961564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Firewalls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961564" y="3933688"/>
            <a:ext cx="3475630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Transparent Proxies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6045959" y="3933688"/>
            <a:ext cx="3098042" cy="520838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NATs</a:t>
            </a:r>
          </a:p>
        </p:txBody>
      </p:sp>
      <p:pic>
        <p:nvPicPr>
          <p:cNvPr id="4099" name="Picture 3" descr="C:\Users\t0ph3r\Documents\CS 4700\assets\2798539L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480" y="2409687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0ph3r\Desktop\Server_icons_lnx\Icons\128X128\proxy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79" y="275576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152400" y="4733786"/>
            <a:ext cx="8839200" cy="1819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Conflicting interests</a:t>
            </a:r>
          </a:p>
          <a:p>
            <a:pPr lvl="1"/>
            <a:r>
              <a:rPr lang="en-US" dirty="0" smtClean="0"/>
              <a:t>Architectural purity</a:t>
            </a:r>
          </a:p>
          <a:p>
            <a:pPr lvl="1"/>
            <a:r>
              <a:rPr lang="en-US" dirty="0" smtClean="0"/>
              <a:t>Commercial necessity</a:t>
            </a:r>
          </a:p>
        </p:txBody>
      </p:sp>
    </p:spTree>
    <p:extLst>
      <p:ext uri="{BB962C8B-B14F-4D97-AF65-F5344CB8AC3E}">
        <p14:creationId xmlns:p14="http://schemas.microsoft.com/office/powerpoint/2010/main" val="37914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Layering for network functions</a:t>
            </a:r>
          </a:p>
          <a:p>
            <a:pPr lvl="1"/>
            <a:r>
              <a:rPr lang="en-US" dirty="0" smtClean="0"/>
              <a:t>Helps manage diversity in computer networks</a:t>
            </a:r>
          </a:p>
          <a:p>
            <a:pPr lvl="1"/>
            <a:r>
              <a:rPr lang="en-US" dirty="0" smtClean="0"/>
              <a:t>Not optimal for everything, but simple</a:t>
            </a:r>
            <a:r>
              <a:rPr lang="en-US" dirty="0"/>
              <a:t> </a:t>
            </a:r>
            <a:r>
              <a:rPr lang="en-US" dirty="0" smtClean="0"/>
              <a:t>and flexible</a:t>
            </a:r>
          </a:p>
          <a:p>
            <a:r>
              <a:rPr lang="en-US" dirty="0" smtClean="0"/>
              <a:t>Narrow waist ensures interoperability, enables innovation</a:t>
            </a:r>
          </a:p>
          <a:p>
            <a:r>
              <a:rPr lang="en-US" dirty="0" smtClean="0"/>
              <a:t>E2E argument (attempts) to keep IP layer simple</a:t>
            </a:r>
          </a:p>
          <a:p>
            <a:r>
              <a:rPr lang="en-US" dirty="0" smtClean="0"/>
              <a:t>Think carefully when adding functionality into the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1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Saltzer’s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principle, not a law</a:t>
            </a:r>
          </a:p>
          <a:p>
            <a:r>
              <a:rPr lang="en-US" dirty="0"/>
              <a:t>Low-level functionality begets assumptions, and when you assume, you … </a:t>
            </a:r>
          </a:p>
          <a:p>
            <a:r>
              <a:rPr lang="en-US" dirty="0"/>
              <a:t>More generally: Systems will fail with some nonzero probability. The Internet is a very large computer system, so something is almost always going to fail. </a:t>
            </a:r>
          </a:p>
          <a:p>
            <a:r>
              <a:rPr lang="en-US" dirty="0" smtClean="0"/>
              <a:t>Defining </a:t>
            </a:r>
            <a:r>
              <a:rPr lang="en-US" dirty="0"/>
              <a:t>endpoint is critical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endpoints </a:t>
            </a:r>
            <a:r>
              <a:rPr lang="en-US" b="1" dirty="0" smtClean="0"/>
              <a:t>are</a:t>
            </a:r>
            <a:r>
              <a:rPr lang="en-US" dirty="0" smtClean="0"/>
              <a:t> </a:t>
            </a:r>
            <a:r>
              <a:rPr lang="en-US" dirty="0"/>
              <a:t>at the low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6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548470" y="2889453"/>
            <a:ext cx="0" cy="2446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08390" y="2989072"/>
            <a:ext cx="0" cy="2446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548470" y="5336276"/>
            <a:ext cx="5759920" cy="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Problems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96690" y="1827902"/>
            <a:ext cx="1303562" cy="1683092"/>
            <a:chOff x="896690" y="1978030"/>
            <a:chExt cx="1303562" cy="1683092"/>
          </a:xfrm>
        </p:grpSpPr>
        <p:pic>
          <p:nvPicPr>
            <p:cNvPr id="5" name="Picture 11" descr="C:\Users\t0ph3r\Documents\CS 4700\assets\utorrent-replacement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929" y="2418040"/>
              <a:ext cx="1243082" cy="124308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96690" y="1978030"/>
              <a:ext cx="1303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/>
                <a:t>Bittorrent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6617" y="4754040"/>
            <a:ext cx="1363709" cy="1787278"/>
            <a:chOff x="866617" y="4904168"/>
            <a:chExt cx="1363709" cy="1787278"/>
          </a:xfrm>
        </p:grpSpPr>
        <p:pic>
          <p:nvPicPr>
            <p:cNvPr id="7" name="Picture 12" descr="C:\Users\t0ph3r\Documents\CS 4700\assets\Ethernet-Cable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617" y="4904168"/>
              <a:ext cx="1363709" cy="136370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63458" y="6229781"/>
              <a:ext cx="1171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Ethernet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49899" y="4658504"/>
            <a:ext cx="1554480" cy="1787278"/>
            <a:chOff x="6549899" y="4832994"/>
            <a:chExt cx="1554480" cy="1787278"/>
          </a:xfrm>
        </p:grpSpPr>
        <p:pic>
          <p:nvPicPr>
            <p:cNvPr id="8" name="Picture 13" descr="C:\Users\t0ph3r\Documents\CS 4700\assets\wifi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33" r="12076"/>
            <a:stretch/>
          </p:blipFill>
          <p:spPr bwMode="auto">
            <a:xfrm>
              <a:off x="6549899" y="4832994"/>
              <a:ext cx="1554480" cy="150605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776346" y="6158607"/>
              <a:ext cx="1101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802.11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75358" y="1827902"/>
            <a:ext cx="1303562" cy="1683092"/>
            <a:chOff x="6519660" y="2130430"/>
            <a:chExt cx="1303562" cy="1683092"/>
          </a:xfrm>
        </p:grpSpPr>
        <p:pic>
          <p:nvPicPr>
            <p:cNvPr id="11" name="Picture 11" descr="C:\Users\t0ph3r\Documents\CS 4700\assets\utorrent-replacement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899" y="2570440"/>
              <a:ext cx="1243082" cy="124308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19660" y="2130430"/>
              <a:ext cx="1303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 smtClean="0"/>
                <a:t>Bittorrent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2562225" y="3230785"/>
            <a:ext cx="3776608" cy="1384995"/>
            <a:chOff x="1219200" y="4876799"/>
            <a:chExt cx="5181605" cy="1396446"/>
          </a:xfrm>
          <a:solidFill>
            <a:schemeClr val="accent2"/>
          </a:solidFill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grp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13964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Application endpoints may not be on the same media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Clark’s paper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Primary goal</a:t>
            </a:r>
            <a:r>
              <a:rPr lang="en-US" dirty="0" smtClean="0"/>
              <a:t>: Multiplexed </a:t>
            </a:r>
            <a:r>
              <a:rPr lang="en-US" dirty="0"/>
              <a:t>use of existing (disparate) communication networks, separately administered</a:t>
            </a:r>
          </a:p>
          <a:p>
            <a:r>
              <a:rPr lang="en-US" b="1" dirty="0" smtClean="0"/>
              <a:t>Secondary goals</a:t>
            </a:r>
            <a:r>
              <a:rPr lang="en-US" dirty="0" smtClean="0"/>
              <a:t>: Priority order shaped the Internet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it work now, worry about accounting later (but make it cheap to build)</a:t>
            </a:r>
          </a:p>
          <a:p>
            <a:pPr lvl="1"/>
            <a:r>
              <a:rPr lang="en-US" dirty="0"/>
              <a:t>Keep it simple, but know that it might be less efficient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>
            <a:stCxn id="40" idx="2"/>
          </p:cNvCxnSpPr>
          <p:nvPr/>
        </p:nvCxnSpPr>
        <p:spPr>
          <a:xfrm>
            <a:off x="4585029" y="4544704"/>
            <a:ext cx="2741095" cy="859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Indirection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Connector 4"/>
          <p:cNvCxnSpPr>
            <a:endCxn id="40" idx="0"/>
          </p:cNvCxnSpPr>
          <p:nvPr/>
        </p:nvCxnSpPr>
        <p:spPr>
          <a:xfrm>
            <a:off x="1462746" y="2906973"/>
            <a:ext cx="3122283" cy="6960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0" idx="0"/>
          </p:cNvCxnSpPr>
          <p:nvPr/>
        </p:nvCxnSpPr>
        <p:spPr>
          <a:xfrm>
            <a:off x="3365450" y="2788754"/>
            <a:ext cx="1219579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0" idx="2"/>
          </p:cNvCxnSpPr>
          <p:nvPr/>
        </p:nvCxnSpPr>
        <p:spPr>
          <a:xfrm flipH="1">
            <a:off x="1463663" y="4544704"/>
            <a:ext cx="3121366" cy="7642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0" idx="0"/>
          </p:cNvCxnSpPr>
          <p:nvPr/>
        </p:nvCxnSpPr>
        <p:spPr>
          <a:xfrm flipH="1">
            <a:off x="4585029" y="2788754"/>
            <a:ext cx="726412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40" idx="0"/>
          </p:cNvCxnSpPr>
          <p:nvPr/>
        </p:nvCxnSpPr>
        <p:spPr>
          <a:xfrm flipH="1">
            <a:off x="4585029" y="2788754"/>
            <a:ext cx="2741096" cy="8142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0" idx="2"/>
          </p:cNvCxnSpPr>
          <p:nvPr/>
        </p:nvCxnSpPr>
        <p:spPr>
          <a:xfrm flipH="1">
            <a:off x="3365451" y="4544704"/>
            <a:ext cx="1219578" cy="8598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0" idx="2"/>
          </p:cNvCxnSpPr>
          <p:nvPr/>
        </p:nvCxnSpPr>
        <p:spPr>
          <a:xfrm>
            <a:off x="4585029" y="4544704"/>
            <a:ext cx="726412" cy="7642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55" y="2018645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290" y="2040255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1" descr="C:\Users\t0ph3r\Documents\CS 4700\assets\utorrent-replacemen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624" y="2018600"/>
            <a:ext cx="1243082" cy="12430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155737" y="1545137"/>
            <a:ext cx="785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Web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36637" y="1545137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Email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45385" y="1545137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Bittorrent</a:t>
            </a:r>
            <a:endParaRPr lang="en-US" dirty="0"/>
          </a:p>
        </p:txBody>
      </p:sp>
      <p:pic>
        <p:nvPicPr>
          <p:cNvPr id="27" name="Picture 12" descr="C:\Users\t0ph3r\Documents\CS 4700\assets\Ethernet-Cabl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7" y="4958760"/>
            <a:ext cx="1363709" cy="13637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C:\Users\t0ph3r\Documents\CS 4700\assets\wifi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3" r="12076"/>
          <a:stretch/>
        </p:blipFill>
        <p:spPr bwMode="auto">
          <a:xfrm>
            <a:off x="2673935" y="4958760"/>
            <a:ext cx="1554480" cy="15060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C:\Users\t0ph3r\Documents\CS 4700\assets\bluetooth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78" y="4958760"/>
            <a:ext cx="1355176" cy="1355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63458" y="6284373"/>
            <a:ext cx="117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Ethernet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00382" y="6284373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802.11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745385" y="6284373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Bluetooth</a:t>
            </a:r>
            <a:endParaRPr lang="en-US" dirty="0"/>
          </a:p>
        </p:txBody>
      </p:sp>
      <p:pic>
        <p:nvPicPr>
          <p:cNvPr id="3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61" y="1932499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025818" y="1545137"/>
            <a:ext cx="727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VoIP</a:t>
            </a:r>
            <a:endParaRPr lang="en-US" dirty="0"/>
          </a:p>
        </p:txBody>
      </p:sp>
      <p:pic>
        <p:nvPicPr>
          <p:cNvPr id="35" name="Picture 16" descr="C:\Users\t0ph3r\Documents\CS 4700\assets\att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05" y="5028731"/>
            <a:ext cx="1631688" cy="12237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822622" y="6304335"/>
            <a:ext cx="113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Cellular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99516" y="3603009"/>
            <a:ext cx="6571026" cy="941695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Magical Network Abstraction Layer</a:t>
            </a:r>
            <a:endParaRPr lang="en-US" sz="32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992775" y="3366478"/>
            <a:ext cx="7453606" cy="1578530"/>
            <a:chOff x="414979" y="3333624"/>
            <a:chExt cx="8263530" cy="1523216"/>
          </a:xfrm>
        </p:grpSpPr>
        <p:sp>
          <p:nvSpPr>
            <p:cNvPr id="77" name="Rectangle 76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O(1) work to add new apps, media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 smtClean="0">
                  <a:solidFill>
                    <a:schemeClr val="bg1"/>
                  </a:solidFill>
                </a:rPr>
                <a:t>Few limits on new technology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 flipH="1">
            <a:off x="3690341" y="2542515"/>
            <a:ext cx="1018984" cy="686819"/>
            <a:chOff x="1219200" y="4876799"/>
            <a:chExt cx="5181601" cy="1384995"/>
          </a:xfrm>
          <a:solidFill>
            <a:schemeClr val="accent2"/>
          </a:solidFill>
        </p:grpSpPr>
        <p:sp>
          <p:nvSpPr>
            <p:cNvPr id="80" name="Rectangular Callout 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grp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514129" y="5041929"/>
              <a:ext cx="4367136" cy="105509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smtClean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1075939" y="4073855"/>
            <a:ext cx="1018984" cy="686819"/>
            <a:chOff x="1219200" y="4876799"/>
            <a:chExt cx="5181600" cy="1384995"/>
          </a:xfrm>
          <a:solidFill>
            <a:schemeClr val="accent2"/>
          </a:solidFill>
        </p:grpSpPr>
        <p:sp>
          <p:nvSpPr>
            <p:cNvPr id="83" name="Rectangular Callout 82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grp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505291" y="5041929"/>
              <a:ext cx="4573558" cy="105509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 flipH="1">
            <a:off x="2846727" y="4073943"/>
            <a:ext cx="1018984" cy="686819"/>
            <a:chOff x="1219200" y="4876799"/>
            <a:chExt cx="5181600" cy="1384995"/>
          </a:xfrm>
          <a:solidFill>
            <a:schemeClr val="accent2"/>
          </a:solidFill>
        </p:grpSpPr>
        <p:sp>
          <p:nvSpPr>
            <p:cNvPr id="86" name="Rectangular Callout 85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grp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53622" y="5041929"/>
              <a:ext cx="4016988" cy="105509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 flipH="1">
            <a:off x="4548119" y="4074031"/>
            <a:ext cx="1018984" cy="686819"/>
            <a:chOff x="1219200" y="4876799"/>
            <a:chExt cx="5181600" cy="1384995"/>
          </a:xfrm>
          <a:solidFill>
            <a:schemeClr val="accent2"/>
          </a:solidFill>
        </p:grpSpPr>
        <p:sp>
          <p:nvSpPr>
            <p:cNvPr id="89" name="Rectangular Callout 8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2483"/>
                <a:gd name="adj2" fmla="val 96430"/>
              </a:avLst>
            </a:prstGeom>
            <a:grp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15361" y="5041929"/>
              <a:ext cx="4524910" cy="105509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smtClean="0">
                  <a:solidFill>
                    <a:sysClr val="window" lastClr="FFFFFF"/>
                  </a:solidFill>
                </a:rPr>
                <a:t>API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2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Network 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92513" y="1388534"/>
            <a:ext cx="5568606" cy="4792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Modularity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Does not specify an implementation</a:t>
            </a:r>
          </a:p>
          <a:p>
            <a:pPr lvl="1"/>
            <a:r>
              <a:rPr lang="en-US" dirty="0" smtClean="0"/>
              <a:t>Instead, tells us how to organize functionality</a:t>
            </a:r>
          </a:p>
          <a:p>
            <a:r>
              <a:rPr lang="en-US" dirty="0" smtClean="0"/>
              <a:t>Encapsulation</a:t>
            </a:r>
          </a:p>
          <a:p>
            <a:pPr lvl="1"/>
            <a:r>
              <a:rPr lang="en-US" dirty="0"/>
              <a:t>Interfaces define cross-layer </a:t>
            </a:r>
            <a:r>
              <a:rPr lang="en-US" dirty="0" smtClean="0"/>
              <a:t>interaction</a:t>
            </a:r>
            <a:endParaRPr lang="en-US" dirty="0"/>
          </a:p>
          <a:p>
            <a:pPr lvl="1"/>
            <a:r>
              <a:rPr lang="en-US" dirty="0" smtClean="0"/>
              <a:t>Layers </a:t>
            </a:r>
            <a:r>
              <a:rPr lang="en-US" dirty="0"/>
              <a:t>only rely on those below them</a:t>
            </a:r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Reuse </a:t>
            </a:r>
            <a:r>
              <a:rPr lang="en-US" dirty="0"/>
              <a:t>of </a:t>
            </a:r>
            <a:r>
              <a:rPr lang="en-US" dirty="0" smtClean="0"/>
              <a:t>code across the network</a:t>
            </a:r>
          </a:p>
          <a:p>
            <a:pPr lvl="1"/>
            <a:r>
              <a:rPr lang="en-US" dirty="0" smtClean="0"/>
              <a:t>Module implementations may change</a:t>
            </a:r>
          </a:p>
          <a:p>
            <a:r>
              <a:rPr lang="en-US" dirty="0" smtClean="0"/>
              <a:t>Unfortunately, there are tradeoffs</a:t>
            </a:r>
          </a:p>
          <a:p>
            <a:pPr lvl="1"/>
            <a:r>
              <a:rPr lang="en-US" dirty="0" smtClean="0"/>
              <a:t>Interfaces hide information</a:t>
            </a:r>
          </a:p>
          <a:p>
            <a:pPr lvl="1"/>
            <a:r>
              <a:rPr lang="en-US" dirty="0" smtClean="0"/>
              <a:t>As we will see, may hurt performance…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0456" y="1633211"/>
            <a:ext cx="2286142" cy="727851"/>
            <a:chOff x="314656" y="3333624"/>
            <a:chExt cx="8363853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314656" y="3496212"/>
              <a:ext cx="8164128" cy="1360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Applications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4167" y="5704772"/>
            <a:ext cx="2258720" cy="1039504"/>
            <a:chOff x="414979" y="3333624"/>
            <a:chExt cx="8263530" cy="1523216"/>
          </a:xfrm>
        </p:grpSpPr>
        <p:sp>
          <p:nvSpPr>
            <p:cNvPr id="9" name="Rectangle 8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80" y="3496213"/>
              <a:ext cx="7465329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Physical</a:t>
              </a: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Media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0456" y="2593104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15" name="Rectangle 14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Layer 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0456" y="4915506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18" name="Rectangle 17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Layer 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0456" y="4110287"/>
            <a:ext cx="2286142" cy="573177"/>
            <a:chOff x="314656" y="3333624"/>
            <a:chExt cx="8363853" cy="1523216"/>
          </a:xfrm>
          <a:solidFill>
            <a:schemeClr val="accent3"/>
          </a:solidFill>
        </p:grpSpPr>
        <p:sp>
          <p:nvSpPr>
            <p:cNvPr id="21" name="Rectangle 20"/>
            <p:cNvSpPr/>
            <p:nvPr/>
          </p:nvSpPr>
          <p:spPr>
            <a:xfrm>
              <a:off x="414979" y="3333624"/>
              <a:ext cx="8263530" cy="1523216"/>
            </a:xfrm>
            <a:prstGeom prst="rect">
              <a:avLst/>
            </a:prstGeom>
            <a:grp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14656" y="3333624"/>
              <a:ext cx="8164128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 smtClean="0">
                  <a:solidFill>
                    <a:schemeClr val="bg1"/>
                  </a:solidFill>
                </a:rPr>
                <a:t>Layer 2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 rot="16200000">
            <a:off x="881177" y="331382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en-US" sz="36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4412" y="5600142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497543" y="3313828"/>
            <a:ext cx="740957" cy="324722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518015" y="3636994"/>
            <a:ext cx="757448" cy="34896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11337" y="4804012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1337" y="2472519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5275" y="3978357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878" y="3313828"/>
            <a:ext cx="228948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87104" y="6083257"/>
            <a:ext cx="72997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divide functionality into layers?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Error checking</a:t>
            </a:r>
          </a:p>
          <a:p>
            <a:r>
              <a:rPr lang="en-US" dirty="0" smtClean="0"/>
              <a:t>How do we distribute functionality across devices?</a:t>
            </a:r>
          </a:p>
          <a:p>
            <a:pPr lvl="1"/>
            <a:r>
              <a:rPr lang="en-US" dirty="0" smtClean="0"/>
              <a:t>Example: who is responsible for security?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39" y="5759815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46" y="5525204"/>
            <a:ext cx="1661354" cy="97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97" y="5759815"/>
            <a:ext cx="1212210" cy="5104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42" y="54054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303" y="54054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48035" y="6193780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Switch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44767" y="6193780"/>
            <a:ext cx="960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Switch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16056" y="6410964"/>
            <a:ext cx="95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Router</a:t>
            </a:r>
            <a:endParaRPr lang="en-US" sz="2400" dirty="0"/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3443607" y="1776853"/>
            <a:ext cx="3748586" cy="19523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charset="0"/>
              <a:buChar char="o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Fairness</a:t>
            </a:r>
          </a:p>
          <a:p>
            <a:pPr lvl="1">
              <a:buFont typeface="Courier New" charset="0"/>
              <a:buChar char="o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 many more…</a:t>
            </a:r>
          </a:p>
        </p:txBody>
      </p:sp>
      <p:sp>
        <p:nvSpPr>
          <p:cNvPr id="16" name="Up Arrow 15"/>
          <p:cNvSpPr/>
          <p:nvPr/>
        </p:nvSpPr>
        <p:spPr>
          <a:xfrm rot="10800000">
            <a:off x="483866" y="4602353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10800000">
            <a:off x="7887256" y="4602353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10800000">
            <a:off x="2254677" y="4949294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10800000">
            <a:off x="4187576" y="4711537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0800000">
            <a:off x="6147955" y="4949293"/>
            <a:ext cx="599293" cy="69388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800" dirty="0" smtClean="0"/>
              <a:t>Layering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dirty="0" smtClean="0"/>
              <a:t>The OSI Model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800" dirty="0" smtClean="0"/>
              <a:t>Communicating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600" dirty="0" smtClean="0"/>
              <a:t>The End-to-End Argument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3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>
            <a:off x="2593073" y="4562227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593073" y="3952619"/>
            <a:ext cx="3944206" cy="749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2593073" y="3386936"/>
            <a:ext cx="3944206" cy="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ISO OSI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OSI: Open </a:t>
            </a:r>
            <a:r>
              <a:rPr lang="en-US" dirty="0"/>
              <a:t>Systems Interconnect Model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83B9EA5-CE9A-4950-A80C-5ADF06B45BB8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822" y="2524861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1400" y="2524861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7582" y="3100349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0024" y="310034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7713" y="3673526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00155" y="367352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7713" y="4246703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00155" y="424670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7713" y="4819880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00155" y="481988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7713" y="5397614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00155" y="539761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7844" y="5970791"/>
            <a:ext cx="2269960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00286" y="597079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37207" y="4824437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409649" y="4824437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37207" y="5402171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3409649" y="540217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37338" y="5975348"/>
            <a:ext cx="1134849" cy="573177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44303" y="2524860"/>
            <a:ext cx="226996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6644565" y="2524860"/>
            <a:ext cx="2215105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44303" y="3100348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6616745" y="310034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644434" y="3673525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616876" y="367352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44434" y="4246702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616876" y="4246702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44434" y="4819879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616876" y="481987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44434" y="5397613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6616876" y="539761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644565" y="5970790"/>
            <a:ext cx="2269960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6617007" y="5970790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52" name="Content Placeholder 5"/>
          <p:cNvSpPr txBox="1">
            <a:spLocks/>
          </p:cNvSpPr>
          <p:nvPr/>
        </p:nvSpPr>
        <p:spPr>
          <a:xfrm>
            <a:off x="607118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1</a:t>
            </a:r>
          </a:p>
        </p:txBody>
      </p:sp>
      <p:sp>
        <p:nvSpPr>
          <p:cNvPr id="53" name="Content Placeholder 5"/>
          <p:cNvSpPr txBox="1">
            <a:spLocks/>
          </p:cNvSpPr>
          <p:nvPr/>
        </p:nvSpPr>
        <p:spPr>
          <a:xfrm>
            <a:off x="3857954" y="2011906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Switch</a:t>
            </a:r>
          </a:p>
        </p:txBody>
      </p:sp>
      <p:sp>
        <p:nvSpPr>
          <p:cNvPr id="54" name="Content Placeholder 5"/>
          <p:cNvSpPr txBox="1">
            <a:spLocks/>
          </p:cNvSpPr>
          <p:nvPr/>
        </p:nvSpPr>
        <p:spPr>
          <a:xfrm>
            <a:off x="7070670" y="1982359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 smtClean="0"/>
              <a:t>Host 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569057" y="5975348"/>
            <a:ext cx="1134849" cy="573177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37206" y="5966233"/>
            <a:ext cx="2269961" cy="5731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450859" y="5966233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Physical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579425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79425" y="623909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775273" y="5688759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775273" y="623909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579425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75273" y="511102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06721" y="2808495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0840" y="4640238"/>
            <a:ext cx="8957626" cy="2074459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 flipH="1">
            <a:off x="2728697" y="3182040"/>
            <a:ext cx="3637131" cy="954107"/>
            <a:chOff x="1219200" y="4876799"/>
            <a:chExt cx="5181606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42277"/>
                <a:gd name="adj2" fmla="val 92456"/>
              </a:avLst>
            </a:prstGeom>
            <a:solidFill>
              <a:schemeClr val="accent2"/>
            </a:solidFill>
            <a:ln w="381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All devices implement the first three layers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 flipH="1">
            <a:off x="2656761" y="3292596"/>
            <a:ext cx="3591637" cy="954107"/>
            <a:chOff x="1219200" y="4876799"/>
            <a:chExt cx="5181606" cy="1384995"/>
          </a:xfrm>
          <a:solidFill>
            <a:schemeClr val="accent2"/>
          </a:solidFill>
        </p:grpSpPr>
        <p:sp>
          <p:nvSpPr>
            <p:cNvPr id="80" name="Rectangular Callout 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42675"/>
                <a:gd name="adj2" fmla="val 238359"/>
              </a:avLst>
            </a:prstGeom>
            <a:grp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2656758" y="3006007"/>
            <a:ext cx="3591641" cy="954107"/>
            <a:chOff x="1219200" y="4876799"/>
            <a:chExt cx="5181606" cy="1384995"/>
          </a:xfrm>
          <a:solidFill>
            <a:schemeClr val="accent2"/>
          </a:solidFill>
        </p:grpSpPr>
        <p:sp>
          <p:nvSpPr>
            <p:cNvPr id="83" name="Rectangular Callout 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grpFill/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9205" y="4876799"/>
              <a:ext cx="5181601" cy="138499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Layers communicate peer</a:t>
              </a:r>
              <a:r>
                <a:rPr lang="en-US" sz="2800" kern="0" dirty="0" smtClean="0">
                  <a:solidFill>
                    <a:sysClr val="window" lastClr="FFFFFF"/>
                  </a:solidFill>
                </a:rPr>
                <a:t>-to-peer</a:t>
              </a:r>
              <a:endPara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Freeform 93"/>
          <p:cNvSpPr/>
          <p:nvPr/>
        </p:nvSpPr>
        <p:spPr>
          <a:xfrm>
            <a:off x="1337240" y="2661314"/>
            <a:ext cx="6510224" cy="3620814"/>
          </a:xfrm>
          <a:custGeom>
            <a:avLst/>
            <a:gdLst>
              <a:gd name="connsiteX0" fmla="*/ 196415 w 7225012"/>
              <a:gd name="connsiteY0" fmla="*/ 208102 h 4187963"/>
              <a:gd name="connsiteX1" fmla="*/ 251006 w 7225012"/>
              <a:gd name="connsiteY1" fmla="*/ 3824759 h 4187963"/>
              <a:gd name="connsiteX2" fmla="*/ 2666659 w 7225012"/>
              <a:gd name="connsiteY2" fmla="*/ 3852055 h 4187963"/>
              <a:gd name="connsiteX3" fmla="*/ 2734898 w 7225012"/>
              <a:gd name="connsiteY3" fmla="*/ 2664699 h 4187963"/>
              <a:gd name="connsiteX4" fmla="*/ 4236152 w 7225012"/>
              <a:gd name="connsiteY4" fmla="*/ 2596461 h 4187963"/>
              <a:gd name="connsiteX5" fmla="*/ 4290743 w 7225012"/>
              <a:gd name="connsiteY5" fmla="*/ 3920293 h 4187963"/>
              <a:gd name="connsiteX6" fmla="*/ 6747340 w 7225012"/>
              <a:gd name="connsiteY6" fmla="*/ 3838407 h 4187963"/>
              <a:gd name="connsiteX7" fmla="*/ 6760988 w 7225012"/>
              <a:gd name="connsiteY7" fmla="*/ 317285 h 4187963"/>
              <a:gd name="connsiteX8" fmla="*/ 7225012 w 7225012"/>
              <a:gd name="connsiteY8" fmla="*/ 385523 h 4187963"/>
              <a:gd name="connsiteX0" fmla="*/ 196415 w 6916918"/>
              <a:gd name="connsiteY0" fmla="*/ 0 h 3979861"/>
              <a:gd name="connsiteX1" fmla="*/ 251006 w 6916918"/>
              <a:gd name="connsiteY1" fmla="*/ 3616657 h 3979861"/>
              <a:gd name="connsiteX2" fmla="*/ 2666659 w 6916918"/>
              <a:gd name="connsiteY2" fmla="*/ 3643953 h 3979861"/>
              <a:gd name="connsiteX3" fmla="*/ 2734898 w 6916918"/>
              <a:gd name="connsiteY3" fmla="*/ 2456597 h 3979861"/>
              <a:gd name="connsiteX4" fmla="*/ 4236152 w 6916918"/>
              <a:gd name="connsiteY4" fmla="*/ 2388359 h 3979861"/>
              <a:gd name="connsiteX5" fmla="*/ 4290743 w 6916918"/>
              <a:gd name="connsiteY5" fmla="*/ 3712191 h 3979861"/>
              <a:gd name="connsiteX6" fmla="*/ 6747340 w 6916918"/>
              <a:gd name="connsiteY6" fmla="*/ 3630305 h 3979861"/>
              <a:gd name="connsiteX7" fmla="*/ 6760988 w 6916918"/>
              <a:gd name="connsiteY7" fmla="*/ 109183 h 3979861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944319"/>
              <a:gd name="connsiteX1" fmla="*/ 251006 w 6760988"/>
              <a:gd name="connsiteY1" fmla="*/ 3616657 h 3944319"/>
              <a:gd name="connsiteX2" fmla="*/ 2666659 w 6760988"/>
              <a:gd name="connsiteY2" fmla="*/ 3643953 h 3944319"/>
              <a:gd name="connsiteX3" fmla="*/ 2734898 w 6760988"/>
              <a:gd name="connsiteY3" fmla="*/ 2456597 h 3944319"/>
              <a:gd name="connsiteX4" fmla="*/ 4236152 w 6760988"/>
              <a:gd name="connsiteY4" fmla="*/ 2388359 h 3944319"/>
              <a:gd name="connsiteX5" fmla="*/ 4290743 w 6760988"/>
              <a:gd name="connsiteY5" fmla="*/ 3712191 h 3944319"/>
              <a:gd name="connsiteX6" fmla="*/ 6747340 w 6760988"/>
              <a:gd name="connsiteY6" fmla="*/ 3630305 h 3944319"/>
              <a:gd name="connsiteX7" fmla="*/ 6760988 w 6760988"/>
              <a:gd name="connsiteY7" fmla="*/ 109183 h 3944319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96415 w 6760988"/>
              <a:gd name="connsiteY0" fmla="*/ 0 h 3897581"/>
              <a:gd name="connsiteX1" fmla="*/ 251006 w 6760988"/>
              <a:gd name="connsiteY1" fmla="*/ 3616657 h 3897581"/>
              <a:gd name="connsiteX2" fmla="*/ 2666659 w 6760988"/>
              <a:gd name="connsiteY2" fmla="*/ 3643953 h 3897581"/>
              <a:gd name="connsiteX3" fmla="*/ 2734898 w 6760988"/>
              <a:gd name="connsiteY3" fmla="*/ 2456597 h 3897581"/>
              <a:gd name="connsiteX4" fmla="*/ 4236152 w 6760988"/>
              <a:gd name="connsiteY4" fmla="*/ 2388359 h 3897581"/>
              <a:gd name="connsiteX5" fmla="*/ 4290743 w 6760988"/>
              <a:gd name="connsiteY5" fmla="*/ 3712191 h 3897581"/>
              <a:gd name="connsiteX6" fmla="*/ 6747340 w 6760988"/>
              <a:gd name="connsiteY6" fmla="*/ 3630305 h 3897581"/>
              <a:gd name="connsiteX7" fmla="*/ 6760988 w 6760988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140553 w 6705126"/>
              <a:gd name="connsiteY0" fmla="*/ 0 h 3897581"/>
              <a:gd name="connsiteX1" fmla="*/ 195144 w 6705126"/>
              <a:gd name="connsiteY1" fmla="*/ 3616657 h 3897581"/>
              <a:gd name="connsiteX2" fmla="*/ 2610797 w 6705126"/>
              <a:gd name="connsiteY2" fmla="*/ 3643953 h 3897581"/>
              <a:gd name="connsiteX3" fmla="*/ 2679036 w 6705126"/>
              <a:gd name="connsiteY3" fmla="*/ 2456597 h 3897581"/>
              <a:gd name="connsiteX4" fmla="*/ 4180290 w 6705126"/>
              <a:gd name="connsiteY4" fmla="*/ 2388359 h 3897581"/>
              <a:gd name="connsiteX5" fmla="*/ 4234881 w 6705126"/>
              <a:gd name="connsiteY5" fmla="*/ 3712191 h 3897581"/>
              <a:gd name="connsiteX6" fmla="*/ 6691478 w 6705126"/>
              <a:gd name="connsiteY6" fmla="*/ 3630305 h 3897581"/>
              <a:gd name="connsiteX7" fmla="*/ 6705126 w 6705126"/>
              <a:gd name="connsiteY7" fmla="*/ 109183 h 3897581"/>
              <a:gd name="connsiteX0" fmla="*/ 0 w 6564573"/>
              <a:gd name="connsiteY0" fmla="*/ 0 h 3897581"/>
              <a:gd name="connsiteX1" fmla="*/ 54591 w 6564573"/>
              <a:gd name="connsiteY1" fmla="*/ 3616657 h 3897581"/>
              <a:gd name="connsiteX2" fmla="*/ 2470244 w 6564573"/>
              <a:gd name="connsiteY2" fmla="*/ 3643953 h 3897581"/>
              <a:gd name="connsiteX3" fmla="*/ 2538483 w 6564573"/>
              <a:gd name="connsiteY3" fmla="*/ 2456597 h 3897581"/>
              <a:gd name="connsiteX4" fmla="*/ 4039737 w 6564573"/>
              <a:gd name="connsiteY4" fmla="*/ 2388359 h 3897581"/>
              <a:gd name="connsiteX5" fmla="*/ 4094328 w 6564573"/>
              <a:gd name="connsiteY5" fmla="*/ 3712191 h 3897581"/>
              <a:gd name="connsiteX6" fmla="*/ 6550925 w 6564573"/>
              <a:gd name="connsiteY6" fmla="*/ 3630305 h 3897581"/>
              <a:gd name="connsiteX7" fmla="*/ 6564573 w 6564573"/>
              <a:gd name="connsiteY7" fmla="*/ 109183 h 3897581"/>
              <a:gd name="connsiteX0" fmla="*/ 0 w 6564573"/>
              <a:gd name="connsiteY0" fmla="*/ 0 h 3717182"/>
              <a:gd name="connsiteX1" fmla="*/ 54591 w 6564573"/>
              <a:gd name="connsiteY1" fmla="*/ 3616657 h 3717182"/>
              <a:gd name="connsiteX2" fmla="*/ 2470244 w 6564573"/>
              <a:gd name="connsiteY2" fmla="*/ 3643953 h 3717182"/>
              <a:gd name="connsiteX3" fmla="*/ 2538483 w 6564573"/>
              <a:gd name="connsiteY3" fmla="*/ 2456597 h 3717182"/>
              <a:gd name="connsiteX4" fmla="*/ 4039737 w 6564573"/>
              <a:gd name="connsiteY4" fmla="*/ 2388359 h 3717182"/>
              <a:gd name="connsiteX5" fmla="*/ 4094328 w 6564573"/>
              <a:gd name="connsiteY5" fmla="*/ 3712191 h 3717182"/>
              <a:gd name="connsiteX6" fmla="*/ 6550925 w 6564573"/>
              <a:gd name="connsiteY6" fmla="*/ 3630305 h 3717182"/>
              <a:gd name="connsiteX7" fmla="*/ 6564573 w 6564573"/>
              <a:gd name="connsiteY7" fmla="*/ 109183 h 3717182"/>
              <a:gd name="connsiteX0" fmla="*/ 41011 w 6510050"/>
              <a:gd name="connsiteY0" fmla="*/ 0 h 3717182"/>
              <a:gd name="connsiteX1" fmla="*/ 68 w 6510050"/>
              <a:gd name="connsiteY1" fmla="*/ 3616657 h 3717182"/>
              <a:gd name="connsiteX2" fmla="*/ 2415721 w 6510050"/>
              <a:gd name="connsiteY2" fmla="*/ 3643953 h 3717182"/>
              <a:gd name="connsiteX3" fmla="*/ 2483960 w 6510050"/>
              <a:gd name="connsiteY3" fmla="*/ 2456597 h 3717182"/>
              <a:gd name="connsiteX4" fmla="*/ 3985214 w 6510050"/>
              <a:gd name="connsiteY4" fmla="*/ 2388359 h 3717182"/>
              <a:gd name="connsiteX5" fmla="*/ 4039805 w 6510050"/>
              <a:gd name="connsiteY5" fmla="*/ 3712191 h 3717182"/>
              <a:gd name="connsiteX6" fmla="*/ 6496402 w 6510050"/>
              <a:gd name="connsiteY6" fmla="*/ 3630305 h 3717182"/>
              <a:gd name="connsiteX7" fmla="*/ 6510050 w 6510050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15895 w 6510224"/>
              <a:gd name="connsiteY2" fmla="*/ 3643953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3985388 w 6510224"/>
              <a:gd name="connsiteY4" fmla="*/ 2388359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17182"/>
              <a:gd name="connsiteX1" fmla="*/ 242 w 6510224"/>
              <a:gd name="connsiteY1" fmla="*/ 3616657 h 3717182"/>
              <a:gd name="connsiteX2" fmla="*/ 2456838 w 6510224"/>
              <a:gd name="connsiteY2" fmla="*/ 3616657 h 3717182"/>
              <a:gd name="connsiteX3" fmla="*/ 2484134 w 6510224"/>
              <a:gd name="connsiteY3" fmla="*/ 2456597 h 3717182"/>
              <a:gd name="connsiteX4" fmla="*/ 4026331 w 6510224"/>
              <a:gd name="connsiteY4" fmla="*/ 2470246 h 3717182"/>
              <a:gd name="connsiteX5" fmla="*/ 4039979 w 6510224"/>
              <a:gd name="connsiteY5" fmla="*/ 3712191 h 3717182"/>
              <a:gd name="connsiteX6" fmla="*/ 6496576 w 6510224"/>
              <a:gd name="connsiteY6" fmla="*/ 3630305 h 3717182"/>
              <a:gd name="connsiteX7" fmla="*/ 6510224 w 6510224"/>
              <a:gd name="connsiteY7" fmla="*/ 109183 h 3717182"/>
              <a:gd name="connsiteX0" fmla="*/ 242 w 6510224"/>
              <a:gd name="connsiteY0" fmla="*/ 0 h 3730119"/>
              <a:gd name="connsiteX1" fmla="*/ 242 w 6510224"/>
              <a:gd name="connsiteY1" fmla="*/ 3616657 h 3730119"/>
              <a:gd name="connsiteX2" fmla="*/ 2456838 w 6510224"/>
              <a:gd name="connsiteY2" fmla="*/ 3616657 h 3730119"/>
              <a:gd name="connsiteX3" fmla="*/ 2484134 w 6510224"/>
              <a:gd name="connsiteY3" fmla="*/ 2456597 h 3730119"/>
              <a:gd name="connsiteX4" fmla="*/ 4026331 w 6510224"/>
              <a:gd name="connsiteY4" fmla="*/ 2470246 h 3730119"/>
              <a:gd name="connsiteX5" fmla="*/ 4039979 w 6510224"/>
              <a:gd name="connsiteY5" fmla="*/ 3712191 h 3730119"/>
              <a:gd name="connsiteX6" fmla="*/ 6496576 w 6510224"/>
              <a:gd name="connsiteY6" fmla="*/ 3725839 h 3730119"/>
              <a:gd name="connsiteX7" fmla="*/ 6510224 w 6510224"/>
              <a:gd name="connsiteY7" fmla="*/ 109183 h 3730119"/>
              <a:gd name="connsiteX0" fmla="*/ 242 w 6510224"/>
              <a:gd name="connsiteY0" fmla="*/ 13647 h 3620936"/>
              <a:gd name="connsiteX1" fmla="*/ 242 w 6510224"/>
              <a:gd name="connsiteY1" fmla="*/ 3507474 h 3620936"/>
              <a:gd name="connsiteX2" fmla="*/ 2456838 w 6510224"/>
              <a:gd name="connsiteY2" fmla="*/ 3507474 h 3620936"/>
              <a:gd name="connsiteX3" fmla="*/ 2484134 w 6510224"/>
              <a:gd name="connsiteY3" fmla="*/ 2347414 h 3620936"/>
              <a:gd name="connsiteX4" fmla="*/ 4026331 w 6510224"/>
              <a:gd name="connsiteY4" fmla="*/ 2361063 h 3620936"/>
              <a:gd name="connsiteX5" fmla="*/ 4039979 w 6510224"/>
              <a:gd name="connsiteY5" fmla="*/ 3603008 h 3620936"/>
              <a:gd name="connsiteX6" fmla="*/ 6496576 w 6510224"/>
              <a:gd name="connsiteY6" fmla="*/ 3616656 h 3620936"/>
              <a:gd name="connsiteX7" fmla="*/ 6510224 w 6510224"/>
              <a:gd name="connsiteY7" fmla="*/ 0 h 3620936"/>
              <a:gd name="connsiteX0" fmla="*/ 242 w 6510224"/>
              <a:gd name="connsiteY0" fmla="*/ 81886 h 3689175"/>
              <a:gd name="connsiteX1" fmla="*/ 242 w 6510224"/>
              <a:gd name="connsiteY1" fmla="*/ 3575713 h 3689175"/>
              <a:gd name="connsiteX2" fmla="*/ 2456838 w 6510224"/>
              <a:gd name="connsiteY2" fmla="*/ 3575713 h 3689175"/>
              <a:gd name="connsiteX3" fmla="*/ 2484134 w 6510224"/>
              <a:gd name="connsiteY3" fmla="*/ 2415653 h 3689175"/>
              <a:gd name="connsiteX4" fmla="*/ 4026331 w 6510224"/>
              <a:gd name="connsiteY4" fmla="*/ 2429302 h 3689175"/>
              <a:gd name="connsiteX5" fmla="*/ 4039979 w 6510224"/>
              <a:gd name="connsiteY5" fmla="*/ 3671247 h 3689175"/>
              <a:gd name="connsiteX6" fmla="*/ 6496576 w 6510224"/>
              <a:gd name="connsiteY6" fmla="*/ 3684895 h 3689175"/>
              <a:gd name="connsiteX7" fmla="*/ 6510224 w 6510224"/>
              <a:gd name="connsiteY7" fmla="*/ 0 h 3689175"/>
              <a:gd name="connsiteX0" fmla="*/ 242 w 6510224"/>
              <a:gd name="connsiteY0" fmla="*/ 122829 h 3730118"/>
              <a:gd name="connsiteX1" fmla="*/ 242 w 6510224"/>
              <a:gd name="connsiteY1" fmla="*/ 3616656 h 3730118"/>
              <a:gd name="connsiteX2" fmla="*/ 2456838 w 6510224"/>
              <a:gd name="connsiteY2" fmla="*/ 3616656 h 3730118"/>
              <a:gd name="connsiteX3" fmla="*/ 2484134 w 6510224"/>
              <a:gd name="connsiteY3" fmla="*/ 2456596 h 3730118"/>
              <a:gd name="connsiteX4" fmla="*/ 4026331 w 6510224"/>
              <a:gd name="connsiteY4" fmla="*/ 2470245 h 3730118"/>
              <a:gd name="connsiteX5" fmla="*/ 4039979 w 6510224"/>
              <a:gd name="connsiteY5" fmla="*/ 3712190 h 3730118"/>
              <a:gd name="connsiteX6" fmla="*/ 6496576 w 6510224"/>
              <a:gd name="connsiteY6" fmla="*/ 3725838 h 3730118"/>
              <a:gd name="connsiteX7" fmla="*/ 6510224 w 6510224"/>
              <a:gd name="connsiteY7" fmla="*/ 0 h 3730118"/>
              <a:gd name="connsiteX0" fmla="*/ 242 w 6510224"/>
              <a:gd name="connsiteY0" fmla="*/ 122829 h 3725838"/>
              <a:gd name="connsiteX1" fmla="*/ 242 w 6510224"/>
              <a:gd name="connsiteY1" fmla="*/ 3616656 h 3725838"/>
              <a:gd name="connsiteX2" fmla="*/ 2456838 w 6510224"/>
              <a:gd name="connsiteY2" fmla="*/ 3616656 h 3725838"/>
              <a:gd name="connsiteX3" fmla="*/ 2484134 w 6510224"/>
              <a:gd name="connsiteY3" fmla="*/ 2456596 h 3725838"/>
              <a:gd name="connsiteX4" fmla="*/ 4026331 w 6510224"/>
              <a:gd name="connsiteY4" fmla="*/ 2470245 h 3725838"/>
              <a:gd name="connsiteX5" fmla="*/ 4039979 w 6510224"/>
              <a:gd name="connsiteY5" fmla="*/ 3589360 h 3725838"/>
              <a:gd name="connsiteX6" fmla="*/ 6496576 w 6510224"/>
              <a:gd name="connsiteY6" fmla="*/ 3725838 h 3725838"/>
              <a:gd name="connsiteX7" fmla="*/ 6510224 w 6510224"/>
              <a:gd name="connsiteY7" fmla="*/ 0 h 3725838"/>
              <a:gd name="connsiteX0" fmla="*/ 242 w 6510224"/>
              <a:gd name="connsiteY0" fmla="*/ 122829 h 3620814"/>
              <a:gd name="connsiteX1" fmla="*/ 242 w 6510224"/>
              <a:gd name="connsiteY1" fmla="*/ 3616656 h 3620814"/>
              <a:gd name="connsiteX2" fmla="*/ 2456838 w 6510224"/>
              <a:gd name="connsiteY2" fmla="*/ 3616656 h 3620814"/>
              <a:gd name="connsiteX3" fmla="*/ 2484134 w 6510224"/>
              <a:gd name="connsiteY3" fmla="*/ 2456596 h 3620814"/>
              <a:gd name="connsiteX4" fmla="*/ 4026331 w 6510224"/>
              <a:gd name="connsiteY4" fmla="*/ 2470245 h 3620814"/>
              <a:gd name="connsiteX5" fmla="*/ 4039979 w 6510224"/>
              <a:gd name="connsiteY5" fmla="*/ 3589360 h 3620814"/>
              <a:gd name="connsiteX6" fmla="*/ 6496576 w 6510224"/>
              <a:gd name="connsiteY6" fmla="*/ 3589360 h 3620814"/>
              <a:gd name="connsiteX7" fmla="*/ 6510224 w 6510224"/>
              <a:gd name="connsiteY7" fmla="*/ 0 h 36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24" h="3620814">
                <a:moveTo>
                  <a:pt x="242" y="122829"/>
                </a:moveTo>
                <a:cubicBezTo>
                  <a:pt x="12753" y="126241"/>
                  <a:pt x="-2032" y="3596185"/>
                  <a:pt x="242" y="3616656"/>
                </a:cubicBezTo>
                <a:cubicBezTo>
                  <a:pt x="-11131" y="3596185"/>
                  <a:pt x="2438641" y="3632578"/>
                  <a:pt x="2456838" y="3616656"/>
                </a:cubicBezTo>
                <a:cubicBezTo>
                  <a:pt x="2475035" y="3600734"/>
                  <a:pt x="2481860" y="2447498"/>
                  <a:pt x="2484134" y="2456596"/>
                </a:cubicBezTo>
                <a:cubicBezTo>
                  <a:pt x="2486408" y="2465694"/>
                  <a:pt x="4012683" y="2452047"/>
                  <a:pt x="4026331" y="2470245"/>
                </a:cubicBezTo>
                <a:cubicBezTo>
                  <a:pt x="4039979" y="2488443"/>
                  <a:pt x="4017233" y="3559790"/>
                  <a:pt x="4039979" y="3589360"/>
                </a:cubicBezTo>
                <a:cubicBezTo>
                  <a:pt x="4062725" y="3618930"/>
                  <a:pt x="6467006" y="3589360"/>
                  <a:pt x="6496576" y="3589360"/>
                </a:cubicBezTo>
                <a:cubicBezTo>
                  <a:pt x="6526146" y="3589360"/>
                  <a:pt x="6485203" y="29570"/>
                  <a:pt x="6510224" y="0"/>
                </a:cubicBezTo>
              </a:path>
            </a:pathLst>
          </a:custGeom>
          <a:noFill/>
          <a:ln w="114300">
            <a:solidFill>
              <a:schemeClr val="accent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94" grpId="0" animBg="1"/>
    </p:bld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69521</TotalTime>
  <Words>1579</Words>
  <Application>Microsoft Macintosh PowerPoint</Application>
  <PresentationFormat>On-screen Show (4:3)</PresentationFormat>
  <Paragraphs>526</Paragraphs>
  <Slides>40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.AppleSystemUIFont</vt:lpstr>
      <vt:lpstr>Calibri</vt:lpstr>
      <vt:lpstr>Calibri Light</vt:lpstr>
      <vt:lpstr>Courier New</vt:lpstr>
      <vt:lpstr>Tw Cen MT</vt:lpstr>
      <vt:lpstr>Wingdings</vt:lpstr>
      <vt:lpstr>Wingdings 2</vt:lpstr>
      <vt:lpstr>Arial</vt:lpstr>
      <vt:lpstr>Retrospect</vt:lpstr>
      <vt:lpstr>CS 4700 / CS 5700 Network Fundamentals</vt:lpstr>
      <vt:lpstr>Organizing Network Functionality</vt:lpstr>
      <vt:lpstr>Problem Scenario</vt:lpstr>
      <vt:lpstr>More Problems</vt:lpstr>
      <vt:lpstr>Solution: Use Indirection</vt:lpstr>
      <vt:lpstr>Layered Network Stack</vt:lpstr>
      <vt:lpstr>Key Questions</vt:lpstr>
      <vt:lpstr>Outline</vt:lpstr>
      <vt:lpstr>The ISO OSI Model</vt:lpstr>
      <vt:lpstr>Layer Features</vt:lpstr>
      <vt:lpstr>Physical Layer</vt:lpstr>
      <vt:lpstr>Data Link Layer</vt:lpstr>
      <vt:lpstr>Network Layer</vt:lpstr>
      <vt:lpstr>Transport Layer</vt:lpstr>
      <vt:lpstr>Session Layer</vt:lpstr>
      <vt:lpstr>Presentation Layer</vt:lpstr>
      <vt:lpstr>Application Layer</vt:lpstr>
      <vt:lpstr>Encapsulation</vt:lpstr>
      <vt:lpstr>Real Life Analogy</vt:lpstr>
      <vt:lpstr>Network Stack in Practice</vt:lpstr>
      <vt:lpstr>Encapsulation, Revisited</vt:lpstr>
      <vt:lpstr>The Hourglass</vt:lpstr>
      <vt:lpstr>Orthogonal Planes</vt:lpstr>
      <vt:lpstr>Orthogonal Planes</vt:lpstr>
      <vt:lpstr>Reality Check</vt:lpstr>
      <vt:lpstr>Outline</vt:lpstr>
      <vt:lpstr>From Layers to Eating Cake</vt:lpstr>
      <vt:lpstr>Where to Place Functionality</vt:lpstr>
      <vt:lpstr>Basic Observation</vt:lpstr>
      <vt:lpstr>Example: Reliable File Transfer</vt:lpstr>
      <vt:lpstr>Example: Reliable File Transfer</vt:lpstr>
      <vt:lpstr>Conservative Interpretation</vt:lpstr>
      <vt:lpstr>Radical Interpretation</vt:lpstr>
      <vt:lpstr>Moderate Interpretation</vt:lpstr>
      <vt:lpstr>Another example: Anonymity</vt:lpstr>
      <vt:lpstr>Reality Check, Again</vt:lpstr>
      <vt:lpstr>Takeaways</vt:lpstr>
      <vt:lpstr>In-class exercise</vt:lpstr>
      <vt:lpstr>Saltzer’s paper</vt:lpstr>
      <vt:lpstr>Clark’s paper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Choffnes, David</cp:lastModifiedBy>
  <cp:revision>866</cp:revision>
  <cp:lastPrinted>2012-08-22T04:00:45Z</cp:lastPrinted>
  <dcterms:created xsi:type="dcterms:W3CDTF">2012-01-03T02:22:46Z</dcterms:created>
  <dcterms:modified xsi:type="dcterms:W3CDTF">2017-01-11T20:11:47Z</dcterms:modified>
</cp:coreProperties>
</file>