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2"/>
  </p:notesMasterIdLst>
  <p:handoutMasterIdLst>
    <p:handoutMasterId r:id="rId13"/>
  </p:handoutMasterIdLst>
  <p:sldIdLst>
    <p:sldId id="388" r:id="rId2"/>
    <p:sldId id="389" r:id="rId3"/>
    <p:sldId id="396" r:id="rId4"/>
    <p:sldId id="390" r:id="rId5"/>
    <p:sldId id="391" r:id="rId6"/>
    <p:sldId id="395" r:id="rId7"/>
    <p:sldId id="392" r:id="rId8"/>
    <p:sldId id="394" r:id="rId9"/>
    <p:sldId id="393" r:id="rId10"/>
    <p:sldId id="397" r:id="rId1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389"/>
            <p14:sldId id="396"/>
            <p14:sldId id="390"/>
            <p14:sldId id="391"/>
            <p14:sldId id="395"/>
            <p14:sldId id="392"/>
            <p14:sldId id="394"/>
            <p14:sldId id="393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6" autoAdjust="0"/>
    <p:restoredTop sz="90155" autoAdjust="0"/>
  </p:normalViewPr>
  <p:slideViewPr>
    <p:cSldViewPr snapToGrid="0">
      <p:cViewPr>
        <p:scale>
          <a:sx n="70" d="100"/>
          <a:sy n="70" d="100"/>
        </p:scale>
        <p:origin x="2248" y="5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t">
            <a:normAutofit/>
          </a:bodyPr>
          <a:lstStyle>
            <a:lvl1pPr algn="l" fontAlgn="t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26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5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8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" y="1388534"/>
            <a:ext cx="8668511" cy="47928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93E9-CEF0-47B7-AEA6-AFACC79966BA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83712" y="6656832"/>
            <a:ext cx="984019" cy="20465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164134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2603500"/>
            <a:ext cx="7543800" cy="2992628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4F47-3A99-4701-A7D9-FE6C4D9DA92E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22960" y="24003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6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0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4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0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8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4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3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693408"/>
            <a:ext cx="9144001" cy="1645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2608" y="286605"/>
            <a:ext cx="8668512" cy="734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608" y="1388534"/>
            <a:ext cx="8668511" cy="479281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E61780-2E25-4081-A2D9-4C0805256F67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7101" y="6692921"/>
            <a:ext cx="984019" cy="1319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8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.AppleSystemUIFont" charset="0"/>
        <a:buChar char="-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cap="none" dirty="0" smtClean="0"/>
              <a:t>CS 4700 / CS 5700</a:t>
            </a:r>
            <a:br>
              <a:rPr lang="en-US" sz="6000" cap="none" dirty="0" smtClean="0"/>
            </a:br>
            <a:r>
              <a:rPr lang="en-US" sz="4900" cap="none" dirty="0" smtClean="0"/>
              <a:t>Network Fundamentals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Revised 1/25/16 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9" y="3020747"/>
            <a:ext cx="6662784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</a:rPr>
              <a:t>Lecture </a:t>
            </a:r>
            <a:r>
              <a:rPr lang="en-US" sz="3600" b="1" dirty="0">
                <a:solidFill>
                  <a:schemeClr val="tx1"/>
                </a:solidFill>
              </a:rPr>
              <a:t>5</a:t>
            </a:r>
            <a:r>
              <a:rPr lang="en-US" sz="3600" b="1" dirty="0" smtClean="0">
                <a:solidFill>
                  <a:schemeClr val="tx1"/>
                </a:solidFill>
              </a:rPr>
              <a:t>: Physical Layer</a:t>
            </a:r>
          </a:p>
          <a:p>
            <a:r>
              <a:rPr lang="en-US" sz="3600" b="1" dirty="0" smtClean="0">
                <a:solidFill>
                  <a:schemeClr val="tx1"/>
                </a:solidFill>
              </a:rPr>
              <a:t>(The layer for EE majors…)</a:t>
            </a:r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comment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layer is the lowest, so…</a:t>
            </a:r>
          </a:p>
          <a:p>
            <a:pPr lvl="1"/>
            <a:r>
              <a:rPr lang="en-US" dirty="0" smtClean="0"/>
              <a:t>We tend not to worry about where to place functionality</a:t>
            </a:r>
          </a:p>
          <a:p>
            <a:pPr lvl="1"/>
            <a:r>
              <a:rPr lang="en-US" dirty="0" smtClean="0"/>
              <a:t>There aren’t other layers that could interfere</a:t>
            </a:r>
          </a:p>
          <a:p>
            <a:pPr lvl="1"/>
            <a:r>
              <a:rPr lang="en-US" dirty="0" smtClean="0"/>
              <a:t>We tend to care about it only when things go wrong</a:t>
            </a:r>
          </a:p>
          <a:p>
            <a:endParaRPr lang="en-US" dirty="0"/>
          </a:p>
          <a:p>
            <a:r>
              <a:rPr lang="en-US" dirty="0" smtClean="0"/>
              <a:t>Physical layer characteristics are still fundamentally important to building reliable Internet systems</a:t>
            </a:r>
          </a:p>
          <a:p>
            <a:pPr lvl="1"/>
            <a:r>
              <a:rPr lang="en-US" dirty="0" smtClean="0"/>
              <a:t>Insulated </a:t>
            </a:r>
            <a:r>
              <a:rPr lang="en-US" smtClean="0"/>
              <a:t>media </a:t>
            </a:r>
            <a:r>
              <a:rPr lang="en-US" smtClean="0"/>
              <a:t>vs, </a:t>
            </a:r>
            <a:r>
              <a:rPr lang="en-US" dirty="0" smtClean="0"/>
              <a:t>wireless</a:t>
            </a:r>
          </a:p>
          <a:p>
            <a:pPr lvl="1"/>
            <a:r>
              <a:rPr lang="en-US" dirty="0" smtClean="0"/>
              <a:t>Packet vs. circuit switched media</a:t>
            </a:r>
          </a:p>
          <a:p>
            <a:pPr lvl="1"/>
            <a:r>
              <a:rPr lang="en-US" dirty="0" smtClean="0"/>
              <a:t>Propagation speed, energy consumption, cost,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41428" y="1388534"/>
            <a:ext cx="5619691" cy="4792810"/>
          </a:xfrm>
        </p:spPr>
        <p:txBody>
          <a:bodyPr/>
          <a:lstStyle/>
          <a:p>
            <a:r>
              <a:rPr lang="en-US" dirty="0" smtClean="0"/>
              <a:t>Function:</a:t>
            </a:r>
          </a:p>
          <a:p>
            <a:pPr lvl="1"/>
            <a:r>
              <a:rPr lang="en-US" dirty="0" smtClean="0"/>
              <a:t>Get bits across a physical medium</a:t>
            </a:r>
          </a:p>
          <a:p>
            <a:r>
              <a:rPr lang="en-US" dirty="0" smtClean="0"/>
              <a:t>Key challenge:</a:t>
            </a:r>
          </a:p>
          <a:p>
            <a:pPr lvl="1"/>
            <a:r>
              <a:rPr lang="en-US" dirty="0" smtClean="0"/>
              <a:t>How to represent bits in analog</a:t>
            </a:r>
          </a:p>
          <a:p>
            <a:pPr lvl="1"/>
            <a:r>
              <a:rPr lang="en-US" dirty="0" smtClean="0"/>
              <a:t>Ideally, want high-bit rate</a:t>
            </a:r>
          </a:p>
          <a:p>
            <a:pPr lvl="1"/>
            <a:r>
              <a:rPr lang="en-US" dirty="0" smtClean="0"/>
              <a:t>But, must avoid </a:t>
            </a:r>
            <a:r>
              <a:rPr lang="en-US" dirty="0" err="1" smtClean="0"/>
              <a:t>desynchronization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8619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67647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</a:t>
            </a:r>
            <a:r>
              <a:rPr lang="en-US" dirty="0" err="1" smtClean="0"/>
              <a:t>ditigal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Digital computers</a:t>
            </a:r>
          </a:p>
          <a:p>
            <a:pPr lvl="1"/>
            <a:r>
              <a:rPr lang="en-US" dirty="0" smtClean="0"/>
              <a:t>0s and 1s</a:t>
            </a:r>
          </a:p>
          <a:p>
            <a:r>
              <a:rPr lang="en-US" dirty="0" smtClean="0"/>
              <a:t>Analog world</a:t>
            </a:r>
          </a:p>
          <a:p>
            <a:pPr lvl="1"/>
            <a:r>
              <a:rPr lang="en-US" dirty="0" smtClean="0"/>
              <a:t>Amplitudes and frequencies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1" y="3721099"/>
            <a:ext cx="2540000" cy="19025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716" y="4807856"/>
            <a:ext cx="2539999" cy="1632857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00" y="4176486"/>
            <a:ext cx="2984500" cy="271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276" y="3677558"/>
            <a:ext cx="2874439" cy="180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7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have two discrete signals, high and low, to encode 1 and 0</a:t>
            </a:r>
          </a:p>
          <a:p>
            <a:r>
              <a:rPr lang="en-US" sz="2400" dirty="0" smtClean="0"/>
              <a:t>Transmission is </a:t>
            </a:r>
            <a:r>
              <a:rPr lang="en-US" sz="2400" dirty="0" smtClean="0">
                <a:solidFill>
                  <a:schemeClr val="accent1"/>
                </a:solidFill>
              </a:rPr>
              <a:t>synchronous, </a:t>
            </a:r>
            <a:r>
              <a:rPr lang="en-US" sz="2400" dirty="0" smtClean="0"/>
              <a:t>i.e. there is a clock that controls signal sampling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2400" dirty="0" smtClean="0"/>
              <a:t>Amplitude and duration of signal must be significant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14399" y="4588085"/>
            <a:ext cx="71241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968991" y="3141419"/>
            <a:ext cx="7055892" cy="1284281"/>
          </a:xfrm>
          <a:custGeom>
            <a:avLst/>
            <a:gdLst>
              <a:gd name="connsiteX0" fmla="*/ 0 w 7788185"/>
              <a:gd name="connsiteY0" fmla="*/ 1160060 h 1420626"/>
              <a:gd name="connsiteX1" fmla="*/ 1132764 w 7788185"/>
              <a:gd name="connsiteY1" fmla="*/ 354842 h 1420626"/>
              <a:gd name="connsiteX2" fmla="*/ 1746913 w 7788185"/>
              <a:gd name="connsiteY2" fmla="*/ 1419367 h 1420626"/>
              <a:gd name="connsiteX3" fmla="*/ 2224585 w 7788185"/>
              <a:gd name="connsiteY3" fmla="*/ 586854 h 1420626"/>
              <a:gd name="connsiteX4" fmla="*/ 2811439 w 7788185"/>
              <a:gd name="connsiteY4" fmla="*/ 1378424 h 1420626"/>
              <a:gd name="connsiteX5" fmla="*/ 3835021 w 7788185"/>
              <a:gd name="connsiteY5" fmla="*/ 0 h 1420626"/>
              <a:gd name="connsiteX6" fmla="*/ 4749421 w 7788185"/>
              <a:gd name="connsiteY6" fmla="*/ 1378424 h 1420626"/>
              <a:gd name="connsiteX7" fmla="*/ 5622878 w 7788185"/>
              <a:gd name="connsiteY7" fmla="*/ 504967 h 1420626"/>
              <a:gd name="connsiteX8" fmla="*/ 6400800 w 7788185"/>
              <a:gd name="connsiteY8" fmla="*/ 1337481 h 1420626"/>
              <a:gd name="connsiteX9" fmla="*/ 7192370 w 7788185"/>
              <a:gd name="connsiteY9" fmla="*/ 163773 h 1420626"/>
              <a:gd name="connsiteX10" fmla="*/ 7779224 w 7788185"/>
              <a:gd name="connsiteY10" fmla="*/ 887105 h 1420626"/>
              <a:gd name="connsiteX11" fmla="*/ 7492621 w 7788185"/>
              <a:gd name="connsiteY11" fmla="*/ 955344 h 1420626"/>
              <a:gd name="connsiteX0" fmla="*/ 0 w 7779224"/>
              <a:gd name="connsiteY0" fmla="*/ 1160060 h 1420626"/>
              <a:gd name="connsiteX1" fmla="*/ 1132764 w 7779224"/>
              <a:gd name="connsiteY1" fmla="*/ 354842 h 1420626"/>
              <a:gd name="connsiteX2" fmla="*/ 1746913 w 7779224"/>
              <a:gd name="connsiteY2" fmla="*/ 1419367 h 1420626"/>
              <a:gd name="connsiteX3" fmla="*/ 2224585 w 7779224"/>
              <a:gd name="connsiteY3" fmla="*/ 586854 h 1420626"/>
              <a:gd name="connsiteX4" fmla="*/ 2811439 w 7779224"/>
              <a:gd name="connsiteY4" fmla="*/ 1378424 h 1420626"/>
              <a:gd name="connsiteX5" fmla="*/ 3835021 w 7779224"/>
              <a:gd name="connsiteY5" fmla="*/ 0 h 1420626"/>
              <a:gd name="connsiteX6" fmla="*/ 4749421 w 7779224"/>
              <a:gd name="connsiteY6" fmla="*/ 1378424 h 1420626"/>
              <a:gd name="connsiteX7" fmla="*/ 5622878 w 7779224"/>
              <a:gd name="connsiteY7" fmla="*/ 504967 h 1420626"/>
              <a:gd name="connsiteX8" fmla="*/ 6400800 w 7779224"/>
              <a:gd name="connsiteY8" fmla="*/ 1337481 h 1420626"/>
              <a:gd name="connsiteX9" fmla="*/ 7192370 w 7779224"/>
              <a:gd name="connsiteY9" fmla="*/ 163773 h 1420626"/>
              <a:gd name="connsiteX10" fmla="*/ 7779224 w 7779224"/>
              <a:gd name="connsiteY10" fmla="*/ 887105 h 1420626"/>
              <a:gd name="connsiteX0" fmla="*/ 0 w 7192370"/>
              <a:gd name="connsiteY0" fmla="*/ 1160060 h 1420626"/>
              <a:gd name="connsiteX1" fmla="*/ 1132764 w 7192370"/>
              <a:gd name="connsiteY1" fmla="*/ 354842 h 1420626"/>
              <a:gd name="connsiteX2" fmla="*/ 1746913 w 7192370"/>
              <a:gd name="connsiteY2" fmla="*/ 1419367 h 1420626"/>
              <a:gd name="connsiteX3" fmla="*/ 2224585 w 7192370"/>
              <a:gd name="connsiteY3" fmla="*/ 586854 h 1420626"/>
              <a:gd name="connsiteX4" fmla="*/ 2811439 w 7192370"/>
              <a:gd name="connsiteY4" fmla="*/ 1378424 h 1420626"/>
              <a:gd name="connsiteX5" fmla="*/ 3835021 w 7192370"/>
              <a:gd name="connsiteY5" fmla="*/ 0 h 1420626"/>
              <a:gd name="connsiteX6" fmla="*/ 4749421 w 7192370"/>
              <a:gd name="connsiteY6" fmla="*/ 1378424 h 1420626"/>
              <a:gd name="connsiteX7" fmla="*/ 5622878 w 7192370"/>
              <a:gd name="connsiteY7" fmla="*/ 504967 h 1420626"/>
              <a:gd name="connsiteX8" fmla="*/ 6400800 w 7192370"/>
              <a:gd name="connsiteY8" fmla="*/ 1337481 h 1420626"/>
              <a:gd name="connsiteX9" fmla="*/ 7192370 w 7192370"/>
              <a:gd name="connsiteY9" fmla="*/ 163773 h 1420626"/>
              <a:gd name="connsiteX0" fmla="*/ 0 w 7192370"/>
              <a:gd name="connsiteY0" fmla="*/ 1160060 h 1420773"/>
              <a:gd name="connsiteX1" fmla="*/ 600501 w 7192370"/>
              <a:gd name="connsiteY1" fmla="*/ 341194 h 1420773"/>
              <a:gd name="connsiteX2" fmla="*/ 1746913 w 7192370"/>
              <a:gd name="connsiteY2" fmla="*/ 1419367 h 1420773"/>
              <a:gd name="connsiteX3" fmla="*/ 2224585 w 7192370"/>
              <a:gd name="connsiteY3" fmla="*/ 586854 h 1420773"/>
              <a:gd name="connsiteX4" fmla="*/ 2811439 w 7192370"/>
              <a:gd name="connsiteY4" fmla="*/ 1378424 h 1420773"/>
              <a:gd name="connsiteX5" fmla="*/ 3835021 w 7192370"/>
              <a:gd name="connsiteY5" fmla="*/ 0 h 1420773"/>
              <a:gd name="connsiteX6" fmla="*/ 4749421 w 7192370"/>
              <a:gd name="connsiteY6" fmla="*/ 1378424 h 1420773"/>
              <a:gd name="connsiteX7" fmla="*/ 5622878 w 7192370"/>
              <a:gd name="connsiteY7" fmla="*/ 504967 h 1420773"/>
              <a:gd name="connsiteX8" fmla="*/ 6400800 w 7192370"/>
              <a:gd name="connsiteY8" fmla="*/ 1337481 h 1420773"/>
              <a:gd name="connsiteX9" fmla="*/ 7192370 w 7192370"/>
              <a:gd name="connsiteY9" fmla="*/ 163773 h 1420773"/>
              <a:gd name="connsiteX0" fmla="*/ 0 w 7192370"/>
              <a:gd name="connsiteY0" fmla="*/ 1160060 h 1434403"/>
              <a:gd name="connsiteX1" fmla="*/ 600501 w 7192370"/>
              <a:gd name="connsiteY1" fmla="*/ 341194 h 1434403"/>
              <a:gd name="connsiteX2" fmla="*/ 1351128 w 7192370"/>
              <a:gd name="connsiteY2" fmla="*/ 1433015 h 1434403"/>
              <a:gd name="connsiteX3" fmla="*/ 2224585 w 7192370"/>
              <a:gd name="connsiteY3" fmla="*/ 586854 h 1434403"/>
              <a:gd name="connsiteX4" fmla="*/ 2811439 w 7192370"/>
              <a:gd name="connsiteY4" fmla="*/ 1378424 h 1434403"/>
              <a:gd name="connsiteX5" fmla="*/ 3835021 w 7192370"/>
              <a:gd name="connsiteY5" fmla="*/ 0 h 1434403"/>
              <a:gd name="connsiteX6" fmla="*/ 4749421 w 7192370"/>
              <a:gd name="connsiteY6" fmla="*/ 1378424 h 1434403"/>
              <a:gd name="connsiteX7" fmla="*/ 5622878 w 7192370"/>
              <a:gd name="connsiteY7" fmla="*/ 504967 h 1434403"/>
              <a:gd name="connsiteX8" fmla="*/ 6400800 w 7192370"/>
              <a:gd name="connsiteY8" fmla="*/ 1337481 h 1434403"/>
              <a:gd name="connsiteX9" fmla="*/ 7192370 w 7192370"/>
              <a:gd name="connsiteY9" fmla="*/ 163773 h 1434403"/>
              <a:gd name="connsiteX0" fmla="*/ 0 w 7192370"/>
              <a:gd name="connsiteY0" fmla="*/ 1009935 h 1284278"/>
              <a:gd name="connsiteX1" fmla="*/ 600501 w 7192370"/>
              <a:gd name="connsiteY1" fmla="*/ 191069 h 1284278"/>
              <a:gd name="connsiteX2" fmla="*/ 1351128 w 7192370"/>
              <a:gd name="connsiteY2" fmla="*/ 1282890 h 1284278"/>
              <a:gd name="connsiteX3" fmla="*/ 2224585 w 7192370"/>
              <a:gd name="connsiteY3" fmla="*/ 436729 h 1284278"/>
              <a:gd name="connsiteX4" fmla="*/ 2811439 w 7192370"/>
              <a:gd name="connsiteY4" fmla="*/ 1228299 h 1284278"/>
              <a:gd name="connsiteX5" fmla="*/ 4230806 w 7192370"/>
              <a:gd name="connsiteY5" fmla="*/ 0 h 1284278"/>
              <a:gd name="connsiteX6" fmla="*/ 4749421 w 7192370"/>
              <a:gd name="connsiteY6" fmla="*/ 1228299 h 1284278"/>
              <a:gd name="connsiteX7" fmla="*/ 5622878 w 7192370"/>
              <a:gd name="connsiteY7" fmla="*/ 354842 h 1284278"/>
              <a:gd name="connsiteX8" fmla="*/ 6400800 w 7192370"/>
              <a:gd name="connsiteY8" fmla="*/ 1187356 h 1284278"/>
              <a:gd name="connsiteX9" fmla="*/ 7192370 w 7192370"/>
              <a:gd name="connsiteY9" fmla="*/ 13648 h 1284278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22878 w 7192370"/>
              <a:gd name="connsiteY7" fmla="*/ 354845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055892"/>
              <a:gd name="connsiteY0" fmla="*/ 1009938 h 1284281"/>
              <a:gd name="connsiteX1" fmla="*/ 600501 w 7055892"/>
              <a:gd name="connsiteY1" fmla="*/ 191072 h 1284281"/>
              <a:gd name="connsiteX2" fmla="*/ 1351128 w 7055892"/>
              <a:gd name="connsiteY2" fmla="*/ 1282893 h 1284281"/>
              <a:gd name="connsiteX3" fmla="*/ 2224585 w 7055892"/>
              <a:gd name="connsiteY3" fmla="*/ 436732 h 1284281"/>
              <a:gd name="connsiteX4" fmla="*/ 2811439 w 7055892"/>
              <a:gd name="connsiteY4" fmla="*/ 1228302 h 1284281"/>
              <a:gd name="connsiteX5" fmla="*/ 4230806 w 7055892"/>
              <a:gd name="connsiteY5" fmla="*/ 3 h 1284281"/>
              <a:gd name="connsiteX6" fmla="*/ 4694829 w 7055892"/>
              <a:gd name="connsiteY6" fmla="*/ 1241950 h 1284281"/>
              <a:gd name="connsiteX7" fmla="*/ 5663821 w 7055892"/>
              <a:gd name="connsiteY7" fmla="*/ 368493 h 1284281"/>
              <a:gd name="connsiteX8" fmla="*/ 6264322 w 7055892"/>
              <a:gd name="connsiteY8" fmla="*/ 1201007 h 1284281"/>
              <a:gd name="connsiteX9" fmla="*/ 7055892 w 7055892"/>
              <a:gd name="connsiteY9" fmla="*/ 54594 h 128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5892" h="1284281">
                <a:moveTo>
                  <a:pt x="0" y="1009938"/>
                </a:moveTo>
                <a:cubicBezTo>
                  <a:pt x="420806" y="585720"/>
                  <a:pt x="375313" y="145580"/>
                  <a:pt x="600501" y="191072"/>
                </a:cubicBezTo>
                <a:cubicBezTo>
                  <a:pt x="825689" y="236565"/>
                  <a:pt x="1080447" y="1241950"/>
                  <a:pt x="1351128" y="1282893"/>
                </a:cubicBezTo>
                <a:cubicBezTo>
                  <a:pt x="1621809" y="1323836"/>
                  <a:pt x="1981200" y="445830"/>
                  <a:pt x="2224585" y="436732"/>
                </a:cubicBezTo>
                <a:cubicBezTo>
                  <a:pt x="2467970" y="427634"/>
                  <a:pt x="2477069" y="1301090"/>
                  <a:pt x="2811439" y="1228302"/>
                </a:cubicBezTo>
                <a:cubicBezTo>
                  <a:pt x="3145809" y="1155514"/>
                  <a:pt x="3916908" y="-2272"/>
                  <a:pt x="4230806" y="3"/>
                </a:cubicBezTo>
                <a:cubicBezTo>
                  <a:pt x="4544704" y="2278"/>
                  <a:pt x="4087503" y="1248774"/>
                  <a:pt x="4694829" y="1241950"/>
                </a:cubicBezTo>
                <a:cubicBezTo>
                  <a:pt x="5302155" y="1235126"/>
                  <a:pt x="5402239" y="375317"/>
                  <a:pt x="5663821" y="368493"/>
                </a:cubicBezTo>
                <a:cubicBezTo>
                  <a:pt x="5925403" y="361669"/>
                  <a:pt x="6032310" y="1253323"/>
                  <a:pt x="6264322" y="1201007"/>
                </a:cubicBezTo>
                <a:cubicBezTo>
                  <a:pt x="6496334" y="1148691"/>
                  <a:pt x="6826155" y="129657"/>
                  <a:pt x="7055892" y="5459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33068" y="462672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66122" y="4888333"/>
            <a:ext cx="444199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914399" y="3163356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339225" y="3201994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764051" y="3201994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038530" y="3201993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613703" y="3163356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188877" y="3201992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1339946" y="6310254"/>
            <a:ext cx="4507493" cy="192012"/>
          </a:xfrm>
          <a:custGeom>
            <a:avLst/>
            <a:gdLst>
              <a:gd name="connsiteX0" fmla="*/ 0 w 7788185"/>
              <a:gd name="connsiteY0" fmla="*/ 1160060 h 1420626"/>
              <a:gd name="connsiteX1" fmla="*/ 1132764 w 7788185"/>
              <a:gd name="connsiteY1" fmla="*/ 354842 h 1420626"/>
              <a:gd name="connsiteX2" fmla="*/ 1746913 w 7788185"/>
              <a:gd name="connsiteY2" fmla="*/ 1419367 h 1420626"/>
              <a:gd name="connsiteX3" fmla="*/ 2224585 w 7788185"/>
              <a:gd name="connsiteY3" fmla="*/ 586854 h 1420626"/>
              <a:gd name="connsiteX4" fmla="*/ 2811439 w 7788185"/>
              <a:gd name="connsiteY4" fmla="*/ 1378424 h 1420626"/>
              <a:gd name="connsiteX5" fmla="*/ 3835021 w 7788185"/>
              <a:gd name="connsiteY5" fmla="*/ 0 h 1420626"/>
              <a:gd name="connsiteX6" fmla="*/ 4749421 w 7788185"/>
              <a:gd name="connsiteY6" fmla="*/ 1378424 h 1420626"/>
              <a:gd name="connsiteX7" fmla="*/ 5622878 w 7788185"/>
              <a:gd name="connsiteY7" fmla="*/ 504967 h 1420626"/>
              <a:gd name="connsiteX8" fmla="*/ 6400800 w 7788185"/>
              <a:gd name="connsiteY8" fmla="*/ 1337481 h 1420626"/>
              <a:gd name="connsiteX9" fmla="*/ 7192370 w 7788185"/>
              <a:gd name="connsiteY9" fmla="*/ 163773 h 1420626"/>
              <a:gd name="connsiteX10" fmla="*/ 7779224 w 7788185"/>
              <a:gd name="connsiteY10" fmla="*/ 887105 h 1420626"/>
              <a:gd name="connsiteX11" fmla="*/ 7492621 w 7788185"/>
              <a:gd name="connsiteY11" fmla="*/ 955344 h 1420626"/>
              <a:gd name="connsiteX0" fmla="*/ 0 w 7779224"/>
              <a:gd name="connsiteY0" fmla="*/ 1160060 h 1420626"/>
              <a:gd name="connsiteX1" fmla="*/ 1132764 w 7779224"/>
              <a:gd name="connsiteY1" fmla="*/ 354842 h 1420626"/>
              <a:gd name="connsiteX2" fmla="*/ 1746913 w 7779224"/>
              <a:gd name="connsiteY2" fmla="*/ 1419367 h 1420626"/>
              <a:gd name="connsiteX3" fmla="*/ 2224585 w 7779224"/>
              <a:gd name="connsiteY3" fmla="*/ 586854 h 1420626"/>
              <a:gd name="connsiteX4" fmla="*/ 2811439 w 7779224"/>
              <a:gd name="connsiteY4" fmla="*/ 1378424 h 1420626"/>
              <a:gd name="connsiteX5" fmla="*/ 3835021 w 7779224"/>
              <a:gd name="connsiteY5" fmla="*/ 0 h 1420626"/>
              <a:gd name="connsiteX6" fmla="*/ 4749421 w 7779224"/>
              <a:gd name="connsiteY6" fmla="*/ 1378424 h 1420626"/>
              <a:gd name="connsiteX7" fmla="*/ 5622878 w 7779224"/>
              <a:gd name="connsiteY7" fmla="*/ 504967 h 1420626"/>
              <a:gd name="connsiteX8" fmla="*/ 6400800 w 7779224"/>
              <a:gd name="connsiteY8" fmla="*/ 1337481 h 1420626"/>
              <a:gd name="connsiteX9" fmla="*/ 7192370 w 7779224"/>
              <a:gd name="connsiteY9" fmla="*/ 163773 h 1420626"/>
              <a:gd name="connsiteX10" fmla="*/ 7779224 w 7779224"/>
              <a:gd name="connsiteY10" fmla="*/ 887105 h 1420626"/>
              <a:gd name="connsiteX0" fmla="*/ 0 w 7192370"/>
              <a:gd name="connsiteY0" fmla="*/ 1160060 h 1420626"/>
              <a:gd name="connsiteX1" fmla="*/ 1132764 w 7192370"/>
              <a:gd name="connsiteY1" fmla="*/ 354842 h 1420626"/>
              <a:gd name="connsiteX2" fmla="*/ 1746913 w 7192370"/>
              <a:gd name="connsiteY2" fmla="*/ 1419367 h 1420626"/>
              <a:gd name="connsiteX3" fmla="*/ 2224585 w 7192370"/>
              <a:gd name="connsiteY3" fmla="*/ 586854 h 1420626"/>
              <a:gd name="connsiteX4" fmla="*/ 2811439 w 7192370"/>
              <a:gd name="connsiteY4" fmla="*/ 1378424 h 1420626"/>
              <a:gd name="connsiteX5" fmla="*/ 3835021 w 7192370"/>
              <a:gd name="connsiteY5" fmla="*/ 0 h 1420626"/>
              <a:gd name="connsiteX6" fmla="*/ 4749421 w 7192370"/>
              <a:gd name="connsiteY6" fmla="*/ 1378424 h 1420626"/>
              <a:gd name="connsiteX7" fmla="*/ 5622878 w 7192370"/>
              <a:gd name="connsiteY7" fmla="*/ 504967 h 1420626"/>
              <a:gd name="connsiteX8" fmla="*/ 6400800 w 7192370"/>
              <a:gd name="connsiteY8" fmla="*/ 1337481 h 1420626"/>
              <a:gd name="connsiteX9" fmla="*/ 7192370 w 7192370"/>
              <a:gd name="connsiteY9" fmla="*/ 163773 h 1420626"/>
              <a:gd name="connsiteX0" fmla="*/ 0 w 7192370"/>
              <a:gd name="connsiteY0" fmla="*/ 1160060 h 1420773"/>
              <a:gd name="connsiteX1" fmla="*/ 600501 w 7192370"/>
              <a:gd name="connsiteY1" fmla="*/ 341194 h 1420773"/>
              <a:gd name="connsiteX2" fmla="*/ 1746913 w 7192370"/>
              <a:gd name="connsiteY2" fmla="*/ 1419367 h 1420773"/>
              <a:gd name="connsiteX3" fmla="*/ 2224585 w 7192370"/>
              <a:gd name="connsiteY3" fmla="*/ 586854 h 1420773"/>
              <a:gd name="connsiteX4" fmla="*/ 2811439 w 7192370"/>
              <a:gd name="connsiteY4" fmla="*/ 1378424 h 1420773"/>
              <a:gd name="connsiteX5" fmla="*/ 3835021 w 7192370"/>
              <a:gd name="connsiteY5" fmla="*/ 0 h 1420773"/>
              <a:gd name="connsiteX6" fmla="*/ 4749421 w 7192370"/>
              <a:gd name="connsiteY6" fmla="*/ 1378424 h 1420773"/>
              <a:gd name="connsiteX7" fmla="*/ 5622878 w 7192370"/>
              <a:gd name="connsiteY7" fmla="*/ 504967 h 1420773"/>
              <a:gd name="connsiteX8" fmla="*/ 6400800 w 7192370"/>
              <a:gd name="connsiteY8" fmla="*/ 1337481 h 1420773"/>
              <a:gd name="connsiteX9" fmla="*/ 7192370 w 7192370"/>
              <a:gd name="connsiteY9" fmla="*/ 163773 h 1420773"/>
              <a:gd name="connsiteX0" fmla="*/ 0 w 7192370"/>
              <a:gd name="connsiteY0" fmla="*/ 1160060 h 1434403"/>
              <a:gd name="connsiteX1" fmla="*/ 600501 w 7192370"/>
              <a:gd name="connsiteY1" fmla="*/ 341194 h 1434403"/>
              <a:gd name="connsiteX2" fmla="*/ 1351128 w 7192370"/>
              <a:gd name="connsiteY2" fmla="*/ 1433015 h 1434403"/>
              <a:gd name="connsiteX3" fmla="*/ 2224585 w 7192370"/>
              <a:gd name="connsiteY3" fmla="*/ 586854 h 1434403"/>
              <a:gd name="connsiteX4" fmla="*/ 2811439 w 7192370"/>
              <a:gd name="connsiteY4" fmla="*/ 1378424 h 1434403"/>
              <a:gd name="connsiteX5" fmla="*/ 3835021 w 7192370"/>
              <a:gd name="connsiteY5" fmla="*/ 0 h 1434403"/>
              <a:gd name="connsiteX6" fmla="*/ 4749421 w 7192370"/>
              <a:gd name="connsiteY6" fmla="*/ 1378424 h 1434403"/>
              <a:gd name="connsiteX7" fmla="*/ 5622878 w 7192370"/>
              <a:gd name="connsiteY7" fmla="*/ 504967 h 1434403"/>
              <a:gd name="connsiteX8" fmla="*/ 6400800 w 7192370"/>
              <a:gd name="connsiteY8" fmla="*/ 1337481 h 1434403"/>
              <a:gd name="connsiteX9" fmla="*/ 7192370 w 7192370"/>
              <a:gd name="connsiteY9" fmla="*/ 163773 h 1434403"/>
              <a:gd name="connsiteX0" fmla="*/ 0 w 7192370"/>
              <a:gd name="connsiteY0" fmla="*/ 1009935 h 1284278"/>
              <a:gd name="connsiteX1" fmla="*/ 600501 w 7192370"/>
              <a:gd name="connsiteY1" fmla="*/ 191069 h 1284278"/>
              <a:gd name="connsiteX2" fmla="*/ 1351128 w 7192370"/>
              <a:gd name="connsiteY2" fmla="*/ 1282890 h 1284278"/>
              <a:gd name="connsiteX3" fmla="*/ 2224585 w 7192370"/>
              <a:gd name="connsiteY3" fmla="*/ 436729 h 1284278"/>
              <a:gd name="connsiteX4" fmla="*/ 2811439 w 7192370"/>
              <a:gd name="connsiteY4" fmla="*/ 1228299 h 1284278"/>
              <a:gd name="connsiteX5" fmla="*/ 4230806 w 7192370"/>
              <a:gd name="connsiteY5" fmla="*/ 0 h 1284278"/>
              <a:gd name="connsiteX6" fmla="*/ 4749421 w 7192370"/>
              <a:gd name="connsiteY6" fmla="*/ 1228299 h 1284278"/>
              <a:gd name="connsiteX7" fmla="*/ 5622878 w 7192370"/>
              <a:gd name="connsiteY7" fmla="*/ 354842 h 1284278"/>
              <a:gd name="connsiteX8" fmla="*/ 6400800 w 7192370"/>
              <a:gd name="connsiteY8" fmla="*/ 1187356 h 1284278"/>
              <a:gd name="connsiteX9" fmla="*/ 7192370 w 7192370"/>
              <a:gd name="connsiteY9" fmla="*/ 13648 h 1284278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22878 w 7192370"/>
              <a:gd name="connsiteY7" fmla="*/ 354845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055892"/>
              <a:gd name="connsiteY0" fmla="*/ 1009938 h 1284281"/>
              <a:gd name="connsiteX1" fmla="*/ 600501 w 7055892"/>
              <a:gd name="connsiteY1" fmla="*/ 191072 h 1284281"/>
              <a:gd name="connsiteX2" fmla="*/ 1351128 w 7055892"/>
              <a:gd name="connsiteY2" fmla="*/ 1282893 h 1284281"/>
              <a:gd name="connsiteX3" fmla="*/ 2224585 w 7055892"/>
              <a:gd name="connsiteY3" fmla="*/ 436732 h 1284281"/>
              <a:gd name="connsiteX4" fmla="*/ 2811439 w 7055892"/>
              <a:gd name="connsiteY4" fmla="*/ 1228302 h 1284281"/>
              <a:gd name="connsiteX5" fmla="*/ 4230806 w 7055892"/>
              <a:gd name="connsiteY5" fmla="*/ 3 h 1284281"/>
              <a:gd name="connsiteX6" fmla="*/ 4694829 w 7055892"/>
              <a:gd name="connsiteY6" fmla="*/ 1241950 h 1284281"/>
              <a:gd name="connsiteX7" fmla="*/ 5663821 w 7055892"/>
              <a:gd name="connsiteY7" fmla="*/ 368493 h 1284281"/>
              <a:gd name="connsiteX8" fmla="*/ 6264322 w 7055892"/>
              <a:gd name="connsiteY8" fmla="*/ 1201007 h 1284281"/>
              <a:gd name="connsiteX9" fmla="*/ 7055892 w 7055892"/>
              <a:gd name="connsiteY9" fmla="*/ 54594 h 128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5892" h="1284281">
                <a:moveTo>
                  <a:pt x="0" y="1009938"/>
                </a:moveTo>
                <a:cubicBezTo>
                  <a:pt x="420806" y="585720"/>
                  <a:pt x="375313" y="145580"/>
                  <a:pt x="600501" y="191072"/>
                </a:cubicBezTo>
                <a:cubicBezTo>
                  <a:pt x="825689" y="236565"/>
                  <a:pt x="1080447" y="1241950"/>
                  <a:pt x="1351128" y="1282893"/>
                </a:cubicBezTo>
                <a:cubicBezTo>
                  <a:pt x="1621809" y="1323836"/>
                  <a:pt x="1981200" y="445830"/>
                  <a:pt x="2224585" y="436732"/>
                </a:cubicBezTo>
                <a:cubicBezTo>
                  <a:pt x="2467970" y="427634"/>
                  <a:pt x="2477069" y="1301090"/>
                  <a:pt x="2811439" y="1228302"/>
                </a:cubicBezTo>
                <a:cubicBezTo>
                  <a:pt x="3145809" y="1155514"/>
                  <a:pt x="3916908" y="-2272"/>
                  <a:pt x="4230806" y="3"/>
                </a:cubicBezTo>
                <a:cubicBezTo>
                  <a:pt x="4544704" y="2278"/>
                  <a:pt x="4087503" y="1248774"/>
                  <a:pt x="4694829" y="1241950"/>
                </a:cubicBezTo>
                <a:cubicBezTo>
                  <a:pt x="5302155" y="1235126"/>
                  <a:pt x="5402239" y="375317"/>
                  <a:pt x="5663821" y="368493"/>
                </a:cubicBezTo>
                <a:cubicBezTo>
                  <a:pt x="5925403" y="361669"/>
                  <a:pt x="6032310" y="1253323"/>
                  <a:pt x="6264322" y="1201007"/>
                </a:cubicBezTo>
                <a:cubicBezTo>
                  <a:pt x="6496334" y="1148691"/>
                  <a:pt x="6826155" y="129657"/>
                  <a:pt x="7055892" y="5459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323206" y="6614661"/>
            <a:ext cx="45242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6291638" y="5611500"/>
            <a:ext cx="1212376" cy="918062"/>
          </a:xfrm>
          <a:custGeom>
            <a:avLst/>
            <a:gdLst>
              <a:gd name="connsiteX0" fmla="*/ 0 w 7788185"/>
              <a:gd name="connsiteY0" fmla="*/ 1160060 h 1420626"/>
              <a:gd name="connsiteX1" fmla="*/ 1132764 w 7788185"/>
              <a:gd name="connsiteY1" fmla="*/ 354842 h 1420626"/>
              <a:gd name="connsiteX2" fmla="*/ 1746913 w 7788185"/>
              <a:gd name="connsiteY2" fmla="*/ 1419367 h 1420626"/>
              <a:gd name="connsiteX3" fmla="*/ 2224585 w 7788185"/>
              <a:gd name="connsiteY3" fmla="*/ 586854 h 1420626"/>
              <a:gd name="connsiteX4" fmla="*/ 2811439 w 7788185"/>
              <a:gd name="connsiteY4" fmla="*/ 1378424 h 1420626"/>
              <a:gd name="connsiteX5" fmla="*/ 3835021 w 7788185"/>
              <a:gd name="connsiteY5" fmla="*/ 0 h 1420626"/>
              <a:gd name="connsiteX6" fmla="*/ 4749421 w 7788185"/>
              <a:gd name="connsiteY6" fmla="*/ 1378424 h 1420626"/>
              <a:gd name="connsiteX7" fmla="*/ 5622878 w 7788185"/>
              <a:gd name="connsiteY7" fmla="*/ 504967 h 1420626"/>
              <a:gd name="connsiteX8" fmla="*/ 6400800 w 7788185"/>
              <a:gd name="connsiteY8" fmla="*/ 1337481 h 1420626"/>
              <a:gd name="connsiteX9" fmla="*/ 7192370 w 7788185"/>
              <a:gd name="connsiteY9" fmla="*/ 163773 h 1420626"/>
              <a:gd name="connsiteX10" fmla="*/ 7779224 w 7788185"/>
              <a:gd name="connsiteY10" fmla="*/ 887105 h 1420626"/>
              <a:gd name="connsiteX11" fmla="*/ 7492621 w 7788185"/>
              <a:gd name="connsiteY11" fmla="*/ 955344 h 1420626"/>
              <a:gd name="connsiteX0" fmla="*/ 0 w 7779224"/>
              <a:gd name="connsiteY0" fmla="*/ 1160060 h 1420626"/>
              <a:gd name="connsiteX1" fmla="*/ 1132764 w 7779224"/>
              <a:gd name="connsiteY1" fmla="*/ 354842 h 1420626"/>
              <a:gd name="connsiteX2" fmla="*/ 1746913 w 7779224"/>
              <a:gd name="connsiteY2" fmla="*/ 1419367 h 1420626"/>
              <a:gd name="connsiteX3" fmla="*/ 2224585 w 7779224"/>
              <a:gd name="connsiteY3" fmla="*/ 586854 h 1420626"/>
              <a:gd name="connsiteX4" fmla="*/ 2811439 w 7779224"/>
              <a:gd name="connsiteY4" fmla="*/ 1378424 h 1420626"/>
              <a:gd name="connsiteX5" fmla="*/ 3835021 w 7779224"/>
              <a:gd name="connsiteY5" fmla="*/ 0 h 1420626"/>
              <a:gd name="connsiteX6" fmla="*/ 4749421 w 7779224"/>
              <a:gd name="connsiteY6" fmla="*/ 1378424 h 1420626"/>
              <a:gd name="connsiteX7" fmla="*/ 5622878 w 7779224"/>
              <a:gd name="connsiteY7" fmla="*/ 504967 h 1420626"/>
              <a:gd name="connsiteX8" fmla="*/ 6400800 w 7779224"/>
              <a:gd name="connsiteY8" fmla="*/ 1337481 h 1420626"/>
              <a:gd name="connsiteX9" fmla="*/ 7192370 w 7779224"/>
              <a:gd name="connsiteY9" fmla="*/ 163773 h 1420626"/>
              <a:gd name="connsiteX10" fmla="*/ 7779224 w 7779224"/>
              <a:gd name="connsiteY10" fmla="*/ 887105 h 1420626"/>
              <a:gd name="connsiteX0" fmla="*/ 0 w 7192370"/>
              <a:gd name="connsiteY0" fmla="*/ 1160060 h 1420626"/>
              <a:gd name="connsiteX1" fmla="*/ 1132764 w 7192370"/>
              <a:gd name="connsiteY1" fmla="*/ 354842 h 1420626"/>
              <a:gd name="connsiteX2" fmla="*/ 1746913 w 7192370"/>
              <a:gd name="connsiteY2" fmla="*/ 1419367 h 1420626"/>
              <a:gd name="connsiteX3" fmla="*/ 2224585 w 7192370"/>
              <a:gd name="connsiteY3" fmla="*/ 586854 h 1420626"/>
              <a:gd name="connsiteX4" fmla="*/ 2811439 w 7192370"/>
              <a:gd name="connsiteY4" fmla="*/ 1378424 h 1420626"/>
              <a:gd name="connsiteX5" fmla="*/ 3835021 w 7192370"/>
              <a:gd name="connsiteY5" fmla="*/ 0 h 1420626"/>
              <a:gd name="connsiteX6" fmla="*/ 4749421 w 7192370"/>
              <a:gd name="connsiteY6" fmla="*/ 1378424 h 1420626"/>
              <a:gd name="connsiteX7" fmla="*/ 5622878 w 7192370"/>
              <a:gd name="connsiteY7" fmla="*/ 504967 h 1420626"/>
              <a:gd name="connsiteX8" fmla="*/ 6400800 w 7192370"/>
              <a:gd name="connsiteY8" fmla="*/ 1337481 h 1420626"/>
              <a:gd name="connsiteX9" fmla="*/ 7192370 w 7192370"/>
              <a:gd name="connsiteY9" fmla="*/ 163773 h 1420626"/>
              <a:gd name="connsiteX0" fmla="*/ 0 w 7192370"/>
              <a:gd name="connsiteY0" fmla="*/ 1160060 h 1420773"/>
              <a:gd name="connsiteX1" fmla="*/ 600501 w 7192370"/>
              <a:gd name="connsiteY1" fmla="*/ 341194 h 1420773"/>
              <a:gd name="connsiteX2" fmla="*/ 1746913 w 7192370"/>
              <a:gd name="connsiteY2" fmla="*/ 1419367 h 1420773"/>
              <a:gd name="connsiteX3" fmla="*/ 2224585 w 7192370"/>
              <a:gd name="connsiteY3" fmla="*/ 586854 h 1420773"/>
              <a:gd name="connsiteX4" fmla="*/ 2811439 w 7192370"/>
              <a:gd name="connsiteY4" fmla="*/ 1378424 h 1420773"/>
              <a:gd name="connsiteX5" fmla="*/ 3835021 w 7192370"/>
              <a:gd name="connsiteY5" fmla="*/ 0 h 1420773"/>
              <a:gd name="connsiteX6" fmla="*/ 4749421 w 7192370"/>
              <a:gd name="connsiteY6" fmla="*/ 1378424 h 1420773"/>
              <a:gd name="connsiteX7" fmla="*/ 5622878 w 7192370"/>
              <a:gd name="connsiteY7" fmla="*/ 504967 h 1420773"/>
              <a:gd name="connsiteX8" fmla="*/ 6400800 w 7192370"/>
              <a:gd name="connsiteY8" fmla="*/ 1337481 h 1420773"/>
              <a:gd name="connsiteX9" fmla="*/ 7192370 w 7192370"/>
              <a:gd name="connsiteY9" fmla="*/ 163773 h 1420773"/>
              <a:gd name="connsiteX0" fmla="*/ 0 w 7192370"/>
              <a:gd name="connsiteY0" fmla="*/ 1160060 h 1434403"/>
              <a:gd name="connsiteX1" fmla="*/ 600501 w 7192370"/>
              <a:gd name="connsiteY1" fmla="*/ 341194 h 1434403"/>
              <a:gd name="connsiteX2" fmla="*/ 1351128 w 7192370"/>
              <a:gd name="connsiteY2" fmla="*/ 1433015 h 1434403"/>
              <a:gd name="connsiteX3" fmla="*/ 2224585 w 7192370"/>
              <a:gd name="connsiteY3" fmla="*/ 586854 h 1434403"/>
              <a:gd name="connsiteX4" fmla="*/ 2811439 w 7192370"/>
              <a:gd name="connsiteY4" fmla="*/ 1378424 h 1434403"/>
              <a:gd name="connsiteX5" fmla="*/ 3835021 w 7192370"/>
              <a:gd name="connsiteY5" fmla="*/ 0 h 1434403"/>
              <a:gd name="connsiteX6" fmla="*/ 4749421 w 7192370"/>
              <a:gd name="connsiteY6" fmla="*/ 1378424 h 1434403"/>
              <a:gd name="connsiteX7" fmla="*/ 5622878 w 7192370"/>
              <a:gd name="connsiteY7" fmla="*/ 504967 h 1434403"/>
              <a:gd name="connsiteX8" fmla="*/ 6400800 w 7192370"/>
              <a:gd name="connsiteY8" fmla="*/ 1337481 h 1434403"/>
              <a:gd name="connsiteX9" fmla="*/ 7192370 w 7192370"/>
              <a:gd name="connsiteY9" fmla="*/ 163773 h 1434403"/>
              <a:gd name="connsiteX0" fmla="*/ 0 w 7192370"/>
              <a:gd name="connsiteY0" fmla="*/ 1009935 h 1284278"/>
              <a:gd name="connsiteX1" fmla="*/ 600501 w 7192370"/>
              <a:gd name="connsiteY1" fmla="*/ 191069 h 1284278"/>
              <a:gd name="connsiteX2" fmla="*/ 1351128 w 7192370"/>
              <a:gd name="connsiteY2" fmla="*/ 1282890 h 1284278"/>
              <a:gd name="connsiteX3" fmla="*/ 2224585 w 7192370"/>
              <a:gd name="connsiteY3" fmla="*/ 436729 h 1284278"/>
              <a:gd name="connsiteX4" fmla="*/ 2811439 w 7192370"/>
              <a:gd name="connsiteY4" fmla="*/ 1228299 h 1284278"/>
              <a:gd name="connsiteX5" fmla="*/ 4230806 w 7192370"/>
              <a:gd name="connsiteY5" fmla="*/ 0 h 1284278"/>
              <a:gd name="connsiteX6" fmla="*/ 4749421 w 7192370"/>
              <a:gd name="connsiteY6" fmla="*/ 1228299 h 1284278"/>
              <a:gd name="connsiteX7" fmla="*/ 5622878 w 7192370"/>
              <a:gd name="connsiteY7" fmla="*/ 354842 h 1284278"/>
              <a:gd name="connsiteX8" fmla="*/ 6400800 w 7192370"/>
              <a:gd name="connsiteY8" fmla="*/ 1187356 h 1284278"/>
              <a:gd name="connsiteX9" fmla="*/ 7192370 w 7192370"/>
              <a:gd name="connsiteY9" fmla="*/ 13648 h 1284278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22878 w 7192370"/>
              <a:gd name="connsiteY7" fmla="*/ 354845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055892"/>
              <a:gd name="connsiteY0" fmla="*/ 1009938 h 1284281"/>
              <a:gd name="connsiteX1" fmla="*/ 600501 w 7055892"/>
              <a:gd name="connsiteY1" fmla="*/ 191072 h 1284281"/>
              <a:gd name="connsiteX2" fmla="*/ 1351128 w 7055892"/>
              <a:gd name="connsiteY2" fmla="*/ 1282893 h 1284281"/>
              <a:gd name="connsiteX3" fmla="*/ 2224585 w 7055892"/>
              <a:gd name="connsiteY3" fmla="*/ 436732 h 1284281"/>
              <a:gd name="connsiteX4" fmla="*/ 2811439 w 7055892"/>
              <a:gd name="connsiteY4" fmla="*/ 1228302 h 1284281"/>
              <a:gd name="connsiteX5" fmla="*/ 4230806 w 7055892"/>
              <a:gd name="connsiteY5" fmla="*/ 3 h 1284281"/>
              <a:gd name="connsiteX6" fmla="*/ 4694829 w 7055892"/>
              <a:gd name="connsiteY6" fmla="*/ 1241950 h 1284281"/>
              <a:gd name="connsiteX7" fmla="*/ 5663821 w 7055892"/>
              <a:gd name="connsiteY7" fmla="*/ 368493 h 1284281"/>
              <a:gd name="connsiteX8" fmla="*/ 6264322 w 7055892"/>
              <a:gd name="connsiteY8" fmla="*/ 1201007 h 1284281"/>
              <a:gd name="connsiteX9" fmla="*/ 7055892 w 7055892"/>
              <a:gd name="connsiteY9" fmla="*/ 54594 h 128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5892" h="1284281">
                <a:moveTo>
                  <a:pt x="0" y="1009938"/>
                </a:moveTo>
                <a:cubicBezTo>
                  <a:pt x="420806" y="585720"/>
                  <a:pt x="375313" y="145580"/>
                  <a:pt x="600501" y="191072"/>
                </a:cubicBezTo>
                <a:cubicBezTo>
                  <a:pt x="825689" y="236565"/>
                  <a:pt x="1080447" y="1241950"/>
                  <a:pt x="1351128" y="1282893"/>
                </a:cubicBezTo>
                <a:cubicBezTo>
                  <a:pt x="1621809" y="1323836"/>
                  <a:pt x="1981200" y="445830"/>
                  <a:pt x="2224585" y="436732"/>
                </a:cubicBezTo>
                <a:cubicBezTo>
                  <a:pt x="2467970" y="427634"/>
                  <a:pt x="2477069" y="1301090"/>
                  <a:pt x="2811439" y="1228302"/>
                </a:cubicBezTo>
                <a:cubicBezTo>
                  <a:pt x="3145809" y="1155514"/>
                  <a:pt x="3916908" y="-2272"/>
                  <a:pt x="4230806" y="3"/>
                </a:cubicBezTo>
                <a:cubicBezTo>
                  <a:pt x="4544704" y="2278"/>
                  <a:pt x="4087503" y="1248774"/>
                  <a:pt x="4694829" y="1241950"/>
                </a:cubicBezTo>
                <a:cubicBezTo>
                  <a:pt x="5302155" y="1235126"/>
                  <a:pt x="5402239" y="375317"/>
                  <a:pt x="5663821" y="368493"/>
                </a:cubicBezTo>
                <a:cubicBezTo>
                  <a:pt x="5925403" y="361669"/>
                  <a:pt x="6032310" y="1253323"/>
                  <a:pt x="6264322" y="1201007"/>
                </a:cubicBezTo>
                <a:cubicBezTo>
                  <a:pt x="6496334" y="1148691"/>
                  <a:pt x="6826155" y="129657"/>
                  <a:pt x="7055892" y="5459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6291638" y="6613721"/>
            <a:ext cx="12123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 flipH="1">
            <a:off x="6610877" y="2541064"/>
            <a:ext cx="1414006" cy="523220"/>
            <a:chOff x="1219200" y="4876799"/>
            <a:chExt cx="5181605" cy="1384995"/>
          </a:xfrm>
        </p:grpSpPr>
        <p:sp>
          <p:nvSpPr>
            <p:cNvPr id="26" name="Rectangular Callout 25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48856"/>
                <a:gd name="adj2" fmla="val 11295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Sample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353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1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Non-Return to Zero (NRZ)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 smtClean="0">
                <a:sym typeface="Wingdings" pitchFamily="2" charset="2"/>
              </a:rPr>
              <a:t> high signal, 0  low signal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867928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85694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52727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303834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080392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91370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64448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421044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197602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974160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750718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9137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48760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48760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86792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8679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2641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641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444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6572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0534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534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4337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417869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381410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814105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194427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185777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82013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582013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96233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7416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37039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37039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75071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758916" y="4674352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155152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155152" y="4114793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535474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527276" y="4674351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923512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23512" y="4114792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303834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298384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94620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694620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074942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08038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847662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47662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885694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9182" y="4163738"/>
            <a:ext cx="85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Clock</a:t>
            </a:r>
            <a:endParaRPr lang="en-US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185997" y="3036700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NRZ</a:t>
            </a:r>
            <a:endParaRPr lang="en-US" sz="2400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1091370" y="3498365"/>
            <a:ext cx="156585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2657228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644486" y="2920614"/>
            <a:ext cx="77655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433786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433786" y="3498365"/>
            <a:ext cx="763816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4197602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197602" y="2920614"/>
            <a:ext cx="764733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962335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974160" y="3498365"/>
            <a:ext cx="784756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5758916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750718" y="2920614"/>
            <a:ext cx="1553116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303834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303834" y="3498365"/>
            <a:ext cx="155311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10314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086872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636813" y="22144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193104" y="221447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517328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8299332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746220" y="221447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977860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402676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876172" y="221446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34" name="Content Placeholder 3"/>
          <p:cNvSpPr txBox="1">
            <a:spLocks/>
          </p:cNvSpPr>
          <p:nvPr/>
        </p:nvSpPr>
        <p:spPr>
          <a:xfrm>
            <a:off x="0" y="5246427"/>
            <a:ext cx="9143999" cy="161157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Problem: long strings of 0 or 1 cause </a:t>
            </a:r>
            <a:r>
              <a:rPr lang="en-US" dirty="0" err="1" smtClean="0"/>
              <a:t>desynchronization</a:t>
            </a:r>
            <a:endParaRPr lang="en-US" dirty="0" smtClean="0"/>
          </a:p>
          <a:p>
            <a:pPr lvl="1"/>
            <a:r>
              <a:rPr lang="en-US" dirty="0" smtClean="0"/>
              <a:t>How to distinguish lots of 0s from no signal?</a:t>
            </a:r>
          </a:p>
          <a:p>
            <a:pPr lvl="1"/>
            <a:r>
              <a:rPr lang="en-US" dirty="0" smtClean="0"/>
              <a:t>How to recover the clock during lots of 1s?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1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Connector 101"/>
          <p:cNvCxnSpPr/>
          <p:nvPr/>
        </p:nvCxnSpPr>
        <p:spPr>
          <a:xfrm flipV="1">
            <a:off x="7232561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2805471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3723547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598079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5494383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6379801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Desynchronization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how to recover the clock during sequences of 0’s or 1’s?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867928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856946" y="3133351"/>
            <a:ext cx="0" cy="137333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527276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303834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080392" y="3133351"/>
            <a:ext cx="0" cy="137333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91370" y="3133351"/>
            <a:ext cx="0" cy="137333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644486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421044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197602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974160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750718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85997" y="3493912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NRZ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1091370" y="3955577"/>
            <a:ext cx="78292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887041" y="3377826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874299" y="3377826"/>
            <a:ext cx="6200643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092209" y="3366940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092209" y="3944691"/>
            <a:ext cx="76473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310314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8299332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6746220" y="26716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5977860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4402676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2876172" y="267168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2108326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3615987" y="267168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5205973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7496502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grpSp>
        <p:nvGrpSpPr>
          <p:cNvPr id="99" name="Group 98"/>
          <p:cNvGrpSpPr/>
          <p:nvPr/>
        </p:nvGrpSpPr>
        <p:grpSpPr>
          <a:xfrm flipH="1">
            <a:off x="117145" y="5365793"/>
            <a:ext cx="2222287" cy="1384995"/>
            <a:chOff x="1219200" y="4876799"/>
            <a:chExt cx="5181605" cy="1414784"/>
          </a:xfrm>
        </p:grpSpPr>
        <p:sp>
          <p:nvSpPr>
            <p:cNvPr id="100" name="Rectangular Callout 99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29029"/>
                <a:gd name="adj2" fmla="val -119885"/>
              </a:avLst>
            </a:prstGeom>
            <a:solidFill>
              <a:schemeClr val="accent2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219202" y="4876799"/>
              <a:ext cx="5181603" cy="1414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Transitions signify clock ticks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310314" y="45502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299332" y="45502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673353" y="45438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785247" y="45438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970571" y="45438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107703" y="45502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184528" y="45502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871842" y="45438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521609" y="45438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 flipH="1">
            <a:off x="6322557" y="5351211"/>
            <a:ext cx="2222287" cy="1384995"/>
            <a:chOff x="1219200" y="4876799"/>
            <a:chExt cx="5181605" cy="1414784"/>
          </a:xfrm>
        </p:grpSpPr>
        <p:sp>
          <p:nvSpPr>
            <p:cNvPr id="139" name="Rectangular Callout 138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29029"/>
                <a:gd name="adj2" fmla="val -107842"/>
              </a:avLst>
            </a:prstGeom>
            <a:solidFill>
              <a:schemeClr val="accent2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219202" y="4876799"/>
              <a:ext cx="5181603" cy="1414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Receiver misses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a 1 due to skew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175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7" grpId="0"/>
      <p:bldP spid="1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Non-Return to Zero Inverted (NRZI)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 smtClean="0">
                <a:sym typeface="Wingdings" pitchFamily="2" charset="2"/>
              </a:rPr>
              <a:t> make transition, 0  remain the same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867928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85694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52727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303834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080392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91370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64448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421044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197602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974160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750718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9137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48760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48760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86792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8679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2641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641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444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6572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0534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534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4337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417869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381410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814105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194427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185777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82013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582013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96233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7416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37039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37039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75071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758916" y="4674352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155152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155152" y="4114793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535474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527276" y="4674351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923512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23512" y="4114792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303834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298384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94620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694620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074942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08038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847662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47662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885694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9182" y="4163738"/>
            <a:ext cx="85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Clock</a:t>
            </a:r>
            <a:endParaRPr lang="en-US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185997" y="303670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NRZI</a:t>
            </a:r>
            <a:endParaRPr lang="en-US" sz="2400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1091370" y="3498365"/>
            <a:ext cx="1962094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3039372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026630" y="2920614"/>
            <a:ext cx="1555383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579968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582013" y="3498365"/>
            <a:ext cx="157313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6155152" y="2920613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155152" y="2920614"/>
            <a:ext cx="76836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6923512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6923512" y="3498365"/>
            <a:ext cx="1933434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10314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086872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636813" y="22144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193104" y="221447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517328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8299332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746220" y="221447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977860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402676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876172" y="221446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34" name="Content Placeholder 3"/>
          <p:cNvSpPr txBox="1">
            <a:spLocks/>
          </p:cNvSpPr>
          <p:nvPr/>
        </p:nvSpPr>
        <p:spPr>
          <a:xfrm>
            <a:off x="0" y="5246427"/>
            <a:ext cx="9143999" cy="61427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Solves the problem for sequences of 1s, but not 0s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9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4-bit/5-bit (100 Mbps Ethernet)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2608" y="1388534"/>
            <a:ext cx="8668511" cy="526829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Observation: NRZI works as long as no sequences of 0</a:t>
            </a:r>
          </a:p>
          <a:p>
            <a:r>
              <a:rPr lang="en-US" sz="2600" dirty="0" smtClean="0"/>
              <a:t>Idea: encode all 4-bit sequences as 5-bit sequences with no more than one leading 0 and two trailing 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4800" dirty="0" smtClean="0"/>
          </a:p>
          <a:p>
            <a:r>
              <a:rPr lang="en-US" dirty="0" smtClean="0"/>
              <a:t>Tradeoff: efficiency</a:t>
            </a:r>
            <a:r>
              <a:rPr lang="en-US" dirty="0"/>
              <a:t> </a:t>
            </a:r>
            <a:r>
              <a:rPr lang="en-US" dirty="0" smtClean="0"/>
              <a:t>drops to 80%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63173" y="3407593"/>
            <a:ext cx="24497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0000    </a:t>
            </a:r>
            <a:r>
              <a:rPr lang="en-US" sz="2000" dirty="0"/>
              <a:t>11110</a:t>
            </a:r>
          </a:p>
          <a:p>
            <a:r>
              <a:rPr lang="en-US" sz="2000" dirty="0"/>
              <a:t>0001    01001</a:t>
            </a:r>
          </a:p>
          <a:p>
            <a:r>
              <a:rPr lang="en-US" sz="2000" dirty="0"/>
              <a:t>0010    10100</a:t>
            </a:r>
          </a:p>
          <a:p>
            <a:r>
              <a:rPr lang="en-US" sz="2000" dirty="0"/>
              <a:t>0011    10101</a:t>
            </a:r>
          </a:p>
          <a:p>
            <a:r>
              <a:rPr lang="en-US" sz="2000" dirty="0"/>
              <a:t>0100    01010</a:t>
            </a:r>
          </a:p>
          <a:p>
            <a:r>
              <a:rPr lang="en-US" sz="2000" dirty="0"/>
              <a:t>0101    01011</a:t>
            </a:r>
          </a:p>
          <a:p>
            <a:r>
              <a:rPr lang="en-US" sz="2000" dirty="0"/>
              <a:t>0110    01110</a:t>
            </a:r>
          </a:p>
          <a:p>
            <a:r>
              <a:rPr lang="en-US" sz="2000" dirty="0"/>
              <a:t>0111    01111</a:t>
            </a:r>
          </a:p>
        </p:txBody>
      </p:sp>
      <p:sp>
        <p:nvSpPr>
          <p:cNvPr id="6" name="Rectangle 5"/>
          <p:cNvSpPr/>
          <p:nvPr/>
        </p:nvSpPr>
        <p:spPr>
          <a:xfrm>
            <a:off x="4769896" y="3407593"/>
            <a:ext cx="17946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1000    10010</a:t>
            </a:r>
          </a:p>
          <a:p>
            <a:r>
              <a:rPr lang="en-US" sz="2000" dirty="0"/>
              <a:t>1001    10011</a:t>
            </a:r>
          </a:p>
          <a:p>
            <a:r>
              <a:rPr lang="en-US" sz="2000" dirty="0"/>
              <a:t>1010    10110</a:t>
            </a:r>
          </a:p>
          <a:p>
            <a:r>
              <a:rPr lang="en-US" sz="2000" dirty="0"/>
              <a:t>1011    10111</a:t>
            </a:r>
          </a:p>
          <a:p>
            <a:r>
              <a:rPr lang="en-US" sz="2000" dirty="0"/>
              <a:t>1100    11010</a:t>
            </a:r>
          </a:p>
          <a:p>
            <a:r>
              <a:rPr lang="en-US" sz="2000" dirty="0"/>
              <a:t>1101    11011</a:t>
            </a:r>
          </a:p>
          <a:p>
            <a:r>
              <a:rPr lang="en-US" sz="2000" dirty="0"/>
              <a:t>1110    11100</a:t>
            </a:r>
          </a:p>
          <a:p>
            <a:r>
              <a:rPr lang="en-US" sz="2000" dirty="0"/>
              <a:t>1111    11101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63173" y="3007483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4-bit	5-bit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769896" y="3007483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4-bit	5-bit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279180" y="3407593"/>
            <a:ext cx="1484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27899" y="3407593"/>
            <a:ext cx="1484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49584" y="3019066"/>
            <a:ext cx="0" cy="2794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46598" y="3019066"/>
            <a:ext cx="0" cy="2794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H="1">
            <a:off x="1296537" y="1760386"/>
            <a:ext cx="6018663" cy="523220"/>
            <a:chOff x="1219200" y="4876799"/>
            <a:chExt cx="5181605" cy="1384995"/>
          </a:xfrm>
        </p:grpSpPr>
        <p:sp>
          <p:nvSpPr>
            <p:cNvPr id="16" name="Rectangular Callout 15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21141"/>
                <a:gd name="adj2" fmla="val -186645"/>
              </a:avLst>
            </a:prstGeom>
            <a:solidFill>
              <a:schemeClr val="accent2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8-bit / 10-bit used in Gigabit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Ethernet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471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Manchester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 smtClean="0">
                <a:sym typeface="Wingdings" pitchFamily="2" charset="2"/>
              </a:rPr>
              <a:t> high-to-low, 0  low-to-high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885694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303834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91370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64448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197602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750718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9137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48760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48760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86792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8679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2641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641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444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6572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0534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534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4337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417869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381410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814105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194427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185777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82013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582013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96233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7416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37039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37039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75071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758916" y="4674352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155152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155152" y="4114793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535474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527276" y="4674351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923512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23512" y="4114792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303834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298384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94620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694620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074942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08038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847662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47662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885694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9182" y="4163738"/>
            <a:ext cx="85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Clock</a:t>
            </a:r>
            <a:endParaRPr lang="en-US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185997" y="303670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NRZI</a:t>
            </a:r>
            <a:endParaRPr lang="en-US" sz="2400" dirty="0"/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1091370" y="3498364"/>
            <a:ext cx="750820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838111" y="2936527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838111" y="2936527"/>
            <a:ext cx="81911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657228" y="2913863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234790" y="2920614"/>
            <a:ext cx="70546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4912968" y="2895582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912839" y="3473326"/>
            <a:ext cx="83787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758916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664898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240577" y="22144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7933484" y="221446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338040" y="221447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762960" y="221447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34" name="Content Placeholder 3"/>
          <p:cNvSpPr txBox="1">
            <a:spLocks/>
          </p:cNvSpPr>
          <p:nvPr/>
        </p:nvSpPr>
        <p:spPr>
          <a:xfrm>
            <a:off x="0" y="5246427"/>
            <a:ext cx="9143999" cy="13454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Good: Solves clock skew (every bit is a transition)</a:t>
            </a:r>
          </a:p>
          <a:p>
            <a:r>
              <a:rPr lang="en-US" dirty="0" smtClean="0"/>
              <a:t>Bad: Halves throughput (two clock cycles per bit)</a:t>
            </a:r>
            <a:endParaRPr lang="en-US" dirty="0"/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2668932" y="3475699"/>
            <a:ext cx="750820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415673" y="2913862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415673" y="2913862"/>
            <a:ext cx="81911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770835" y="2907028"/>
            <a:ext cx="70546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6449013" y="2881996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448884" y="3459740"/>
            <a:ext cx="83787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320324" y="3471067"/>
            <a:ext cx="750820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8067065" y="2909230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8067065" y="2909230"/>
            <a:ext cx="81911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27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66442</TotalTime>
  <Words>459</Words>
  <Application>Microsoft Macintosh PowerPoint</Application>
  <PresentationFormat>On-screen Show (4:3)</PresentationFormat>
  <Paragraphs>153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.AppleSystemUIFont</vt:lpstr>
      <vt:lpstr>Arial</vt:lpstr>
      <vt:lpstr>Calibri</vt:lpstr>
      <vt:lpstr>Calibri Light</vt:lpstr>
      <vt:lpstr>Tw Cen MT</vt:lpstr>
      <vt:lpstr>Wingdings</vt:lpstr>
      <vt:lpstr>Wingdings 2</vt:lpstr>
      <vt:lpstr>Retrospect</vt:lpstr>
      <vt:lpstr>CS 4700 / CS 5700 Network Fundamentals</vt:lpstr>
      <vt:lpstr>Physical Layer</vt:lpstr>
      <vt:lpstr>Let’s get ditigal</vt:lpstr>
      <vt:lpstr>Assumptions</vt:lpstr>
      <vt:lpstr>Non-Return to Zero (NRZ)</vt:lpstr>
      <vt:lpstr>Desynchronization</vt:lpstr>
      <vt:lpstr>Non-Return to Zero Inverted (NRZI)</vt:lpstr>
      <vt:lpstr>4-bit/5-bit (100 Mbps Ethernet)</vt:lpstr>
      <vt:lpstr>Manchester</vt:lpstr>
      <vt:lpstr>General comment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Choffnes, David</cp:lastModifiedBy>
  <cp:revision>781</cp:revision>
  <cp:lastPrinted>2012-08-22T04:00:45Z</cp:lastPrinted>
  <dcterms:created xsi:type="dcterms:W3CDTF">2012-01-03T02:22:46Z</dcterms:created>
  <dcterms:modified xsi:type="dcterms:W3CDTF">2016-09-14T20:44:19Z</dcterms:modified>
</cp:coreProperties>
</file>