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3"/>
  </p:notesMasterIdLst>
  <p:handoutMasterIdLst>
    <p:handoutMasterId r:id="rId54"/>
  </p:handoutMasterIdLst>
  <p:sldIdLst>
    <p:sldId id="388" r:id="rId2"/>
    <p:sldId id="390" r:id="rId3"/>
    <p:sldId id="392" r:id="rId4"/>
    <p:sldId id="391" r:id="rId5"/>
    <p:sldId id="393" r:id="rId6"/>
    <p:sldId id="394" r:id="rId7"/>
    <p:sldId id="395" r:id="rId8"/>
    <p:sldId id="396" r:id="rId9"/>
    <p:sldId id="438" r:id="rId10"/>
    <p:sldId id="397" r:id="rId11"/>
    <p:sldId id="400" r:id="rId12"/>
    <p:sldId id="402" r:id="rId13"/>
    <p:sldId id="401" r:id="rId14"/>
    <p:sldId id="437" r:id="rId15"/>
    <p:sldId id="403" r:id="rId16"/>
    <p:sldId id="404" r:id="rId17"/>
    <p:sldId id="405" r:id="rId18"/>
    <p:sldId id="406" r:id="rId19"/>
    <p:sldId id="407" r:id="rId20"/>
    <p:sldId id="399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21" r:id="rId30"/>
    <p:sldId id="416" r:id="rId31"/>
    <p:sldId id="417" r:id="rId32"/>
    <p:sldId id="419" r:id="rId33"/>
    <p:sldId id="418" r:id="rId34"/>
    <p:sldId id="420" r:id="rId35"/>
    <p:sldId id="440" r:id="rId36"/>
    <p:sldId id="422" r:id="rId37"/>
    <p:sldId id="425" r:id="rId38"/>
    <p:sldId id="424" r:id="rId39"/>
    <p:sldId id="423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9" r:id="rId51"/>
    <p:sldId id="436" r:id="rId5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1"/>
            <p14:sldId id="393"/>
            <p14:sldId id="394"/>
            <p14:sldId id="395"/>
            <p14:sldId id="396"/>
            <p14:sldId id="438"/>
            <p14:sldId id="397"/>
            <p14:sldId id="400"/>
            <p14:sldId id="402"/>
            <p14:sldId id="401"/>
            <p14:sldId id="437"/>
            <p14:sldId id="403"/>
            <p14:sldId id="404"/>
            <p14:sldId id="405"/>
            <p14:sldId id="406"/>
            <p14:sldId id="407"/>
            <p14:sldId id="399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21"/>
            <p14:sldId id="416"/>
            <p14:sldId id="417"/>
            <p14:sldId id="419"/>
            <p14:sldId id="418"/>
            <p14:sldId id="420"/>
            <p14:sldId id="440"/>
            <p14:sldId id="422"/>
            <p14:sldId id="425"/>
            <p14:sldId id="424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9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9" autoAdjust="0"/>
    <p:restoredTop sz="90142" autoAdjust="0"/>
  </p:normalViewPr>
  <p:slideViewPr>
    <p:cSldViewPr snapToGrid="0">
      <p:cViewPr>
        <p:scale>
          <a:sx n="100" d="100"/>
          <a:sy n="100" d="100"/>
        </p:scale>
        <p:origin x="1576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transport signal (STS)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t">
            <a:normAutofit/>
          </a:bodyPr>
          <a:lstStyle>
            <a:lvl1pPr algn="l" fontAlgn="t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88534"/>
            <a:ext cx="8668511" cy="4792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712" y="6656832"/>
            <a:ext cx="984019" cy="20465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16413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03500"/>
            <a:ext cx="7543800" cy="299262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4003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9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93408"/>
            <a:ext cx="9144001" cy="164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286605"/>
            <a:ext cx="8668512" cy="734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88534"/>
            <a:ext cx="8668511" cy="47928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01" y="6692921"/>
            <a:ext cx="984019" cy="131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0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.AppleSystemUIFont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Revised 1/13/14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075611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en-US" sz="3600" b="1" dirty="0">
                <a:solidFill>
                  <a:schemeClr val="tx1"/>
                </a:solidFill>
              </a:rPr>
              <a:t>6</a:t>
            </a:r>
            <a:r>
              <a:rPr lang="en-US" sz="3600" b="1" dirty="0" smtClean="0">
                <a:solidFill>
                  <a:schemeClr val="tx1"/>
                </a:solidFill>
              </a:rPr>
              <a:t>: Data Link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(The Cocktail Party Conversation)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Noise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physical world is inherently noisy</a:t>
            </a:r>
          </a:p>
          <a:p>
            <a:pPr lvl="1"/>
            <a:r>
              <a:rPr lang="en-US" dirty="0" smtClean="0"/>
              <a:t>Interference from electrical cables</a:t>
            </a:r>
          </a:p>
          <a:p>
            <a:pPr lvl="1"/>
            <a:r>
              <a:rPr lang="en-US" dirty="0" smtClean="0"/>
              <a:t>Cross-talk from radio transmissions, microwave ovens</a:t>
            </a:r>
          </a:p>
          <a:p>
            <a:pPr lvl="1"/>
            <a:r>
              <a:rPr lang="en-US" dirty="0" smtClean="0"/>
              <a:t>Solar storms</a:t>
            </a:r>
          </a:p>
          <a:p>
            <a:r>
              <a:rPr lang="en-US" dirty="0" smtClean="0"/>
              <a:t>How to detect bit-errors in transmissions?</a:t>
            </a:r>
          </a:p>
          <a:p>
            <a:r>
              <a:rPr lang="en-US" dirty="0" smtClean="0"/>
              <a:t>How to recover from errors?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Error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Idea: send two copies of each frame</a:t>
            </a:r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memcmp</a:t>
            </a:r>
            <a:r>
              <a:rPr lang="en-US" sz="2000" dirty="0" smtClean="0"/>
              <a:t>(frame1, frame2) != 0) { OH NOES, AN ERROR! }</a:t>
            </a:r>
          </a:p>
          <a:p>
            <a:r>
              <a:rPr lang="en-US" sz="2400" dirty="0" smtClean="0"/>
              <a:t>Why is this a bad idea?</a:t>
            </a:r>
          </a:p>
          <a:p>
            <a:pPr lvl="1"/>
            <a:r>
              <a:rPr lang="en-US" sz="2000" dirty="0" smtClean="0"/>
              <a:t>Extremely high overhead</a:t>
            </a:r>
          </a:p>
          <a:p>
            <a:pPr lvl="1"/>
            <a:r>
              <a:rPr lang="en-US" sz="2000" dirty="0" smtClean="0"/>
              <a:t>Poor protection against errors</a:t>
            </a:r>
          </a:p>
          <a:p>
            <a:pPr lvl="2"/>
            <a:r>
              <a:rPr lang="en-US" sz="1800" dirty="0" smtClean="0"/>
              <a:t>Twice the data means twice the chance for bit errors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Bits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4730336"/>
            <a:ext cx="8668511" cy="1451008"/>
          </a:xfrm>
        </p:spPr>
        <p:txBody>
          <a:bodyPr/>
          <a:lstStyle/>
          <a:p>
            <a:r>
              <a:rPr lang="en-US" dirty="0" smtClean="0"/>
              <a:t>Detects 1-bit errors and some 2-bit errors</a:t>
            </a:r>
          </a:p>
          <a:p>
            <a:r>
              <a:rPr lang="en-US" dirty="0" smtClean="0"/>
              <a:t>Not reliable against </a:t>
            </a:r>
            <a:r>
              <a:rPr lang="en-US" dirty="0" err="1" smtClean="0"/>
              <a:t>bursty</a:t>
            </a:r>
            <a:r>
              <a:rPr lang="en-US" dirty="0" smtClean="0"/>
              <a:t>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Idea: add extra bits to keep the number of 1s </a:t>
            </a:r>
            <a:r>
              <a:rPr lang="en-US" dirty="0" smtClean="0">
                <a:solidFill>
                  <a:schemeClr val="accent1"/>
                </a:solidFill>
              </a:rPr>
              <a:t>even</a:t>
            </a:r>
          </a:p>
          <a:p>
            <a:pPr lvl="1"/>
            <a:r>
              <a:rPr lang="en-US" dirty="0" smtClean="0"/>
              <a:t>Example: 7-bit ASCII characters + 1 parity 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0101001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1011110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0110100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1101001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0001110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48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Parity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5034884"/>
            <a:ext cx="8668511" cy="1146460"/>
          </a:xfrm>
        </p:spPr>
        <p:txBody>
          <a:bodyPr>
            <a:normAutofit/>
          </a:bodyPr>
          <a:lstStyle/>
          <a:p>
            <a:r>
              <a:rPr lang="en-US" dirty="0" smtClean="0"/>
              <a:t>Can detect all 1-, 2-, and 3-bit errors, some 4-bit errors</a:t>
            </a:r>
          </a:p>
          <a:p>
            <a:r>
              <a:rPr lang="en-US" dirty="0" smtClean="0"/>
              <a:t>14% overhead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7539" y="1735807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0101001</a:t>
            </a:r>
          </a:p>
          <a:p>
            <a:r>
              <a:rPr lang="en-US" sz="2400" dirty="0" smtClean="0"/>
              <a:t>1101001</a:t>
            </a:r>
          </a:p>
          <a:p>
            <a:r>
              <a:rPr lang="en-US" sz="2400" dirty="0" smtClean="0"/>
              <a:t>1011110</a:t>
            </a:r>
          </a:p>
          <a:p>
            <a:r>
              <a:rPr lang="en-US" sz="2400" dirty="0" smtClean="0"/>
              <a:t>0001110</a:t>
            </a:r>
          </a:p>
          <a:p>
            <a:r>
              <a:rPr lang="en-US" sz="2400" dirty="0" smtClean="0"/>
              <a:t>0110100</a:t>
            </a:r>
          </a:p>
          <a:p>
            <a:r>
              <a:rPr lang="en-US" sz="2400" dirty="0" smtClean="0"/>
              <a:t>1011111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83905" y="1735807"/>
            <a:ext cx="354584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0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7539" y="4044131"/>
            <a:ext cx="13740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1111011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83905" y="4044130"/>
            <a:ext cx="3545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grpSp>
        <p:nvGrpSpPr>
          <p:cNvPr id="9" name="Group 8"/>
          <p:cNvGrpSpPr/>
          <p:nvPr/>
        </p:nvGrpSpPr>
        <p:grpSpPr>
          <a:xfrm flipH="1">
            <a:off x="5592858" y="1605102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7433"/>
                <a:gd name="adj2" fmla="val -767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Parity bit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for each row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688005" y="3497096"/>
            <a:ext cx="2330741" cy="9541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857"/>
                <a:gd name="adj2" fmla="val 33808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Parity bit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for each column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5592860" y="3915081"/>
            <a:ext cx="2330739" cy="954107"/>
            <a:chOff x="1606901" y="4432477"/>
            <a:chExt cx="5181601" cy="1384996"/>
          </a:xfrm>
        </p:grpSpPr>
        <p:sp>
          <p:nvSpPr>
            <p:cNvPr id="16" name="Rectangular Callout 15"/>
            <p:cNvSpPr/>
            <p:nvPr/>
          </p:nvSpPr>
          <p:spPr>
            <a:xfrm>
              <a:off x="1606901" y="4432477"/>
              <a:ext cx="5181601" cy="1384995"/>
            </a:xfrm>
            <a:prstGeom prst="wedgeRectCallout">
              <a:avLst>
                <a:gd name="adj1" fmla="val 77434"/>
                <a:gd name="adj2" fmla="val -9105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6901" y="4432478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Parity bit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for the parity byte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0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Parity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7539" y="1735807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0101001</a:t>
            </a:r>
          </a:p>
          <a:p>
            <a:r>
              <a:rPr lang="en-US" sz="2400" dirty="0" smtClean="0"/>
              <a:t>1101001</a:t>
            </a:r>
          </a:p>
          <a:p>
            <a:r>
              <a:rPr lang="en-US" sz="2400" dirty="0" smtClean="0"/>
              <a:t>1011110</a:t>
            </a:r>
          </a:p>
          <a:p>
            <a:r>
              <a:rPr lang="en-US" sz="2400" dirty="0" smtClean="0"/>
              <a:t>0001110</a:t>
            </a:r>
          </a:p>
          <a:p>
            <a:r>
              <a:rPr lang="en-US" sz="2400" dirty="0" smtClean="0"/>
              <a:t>0110100</a:t>
            </a:r>
          </a:p>
          <a:p>
            <a:r>
              <a:rPr lang="en-US" sz="2400" dirty="0" smtClean="0"/>
              <a:t>1011111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83905" y="1735807"/>
            <a:ext cx="354584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0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7539" y="4044131"/>
            <a:ext cx="13740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1111011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83905" y="4044130"/>
            <a:ext cx="35618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sz="2400" dirty="0" smtClean="0"/>
          </a:p>
        </p:txBody>
      </p:sp>
      <p:grpSp>
        <p:nvGrpSpPr>
          <p:cNvPr id="9" name="Group 8"/>
          <p:cNvGrpSpPr/>
          <p:nvPr/>
        </p:nvGrpSpPr>
        <p:grpSpPr>
          <a:xfrm flipH="1">
            <a:off x="5335432" y="2708610"/>
            <a:ext cx="2269186" cy="954107"/>
            <a:chOff x="1219200" y="4876799"/>
            <a:chExt cx="5181605" cy="1410052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6677"/>
                <a:gd name="adj2" fmla="val -767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Odd number </a:t>
              </a: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of 1s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2373088" y="4815394"/>
            <a:ext cx="2438380" cy="967805"/>
            <a:chOff x="1585760" y="4432477"/>
            <a:chExt cx="5202742" cy="1384995"/>
          </a:xfrm>
        </p:grpSpPr>
        <p:sp>
          <p:nvSpPr>
            <p:cNvPr id="16" name="Rectangular Callout 15"/>
            <p:cNvSpPr/>
            <p:nvPr/>
          </p:nvSpPr>
          <p:spPr>
            <a:xfrm>
              <a:off x="1585760" y="4432477"/>
              <a:ext cx="5181601" cy="1384995"/>
            </a:xfrm>
            <a:prstGeom prst="wedgeRectCallout">
              <a:avLst>
                <a:gd name="adj1" fmla="val -8178"/>
                <a:gd name="adj2" fmla="val -90406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6901" y="4432477"/>
              <a:ext cx="5181601" cy="1365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Odd Number of 1s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3307" y="2832520"/>
            <a:ext cx="354584" cy="461665"/>
            <a:chOff x="3651407" y="2832520"/>
            <a:chExt cx="354584" cy="461665"/>
          </a:xfrm>
        </p:grpSpPr>
        <p:sp>
          <p:nvSpPr>
            <p:cNvPr id="19" name="Rectangle 18"/>
            <p:cNvSpPr/>
            <p:nvPr/>
          </p:nvSpPr>
          <p:spPr>
            <a:xfrm>
              <a:off x="3743071" y="2952582"/>
              <a:ext cx="153947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1407" y="28325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en-US" sz="2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54577" y="2839050"/>
            <a:ext cx="348172" cy="461665"/>
            <a:chOff x="3642435" y="2833280"/>
            <a:chExt cx="348172" cy="461665"/>
          </a:xfrm>
        </p:grpSpPr>
        <p:sp>
          <p:nvSpPr>
            <p:cNvPr id="23" name="Rectangle 22"/>
            <p:cNvSpPr/>
            <p:nvPr/>
          </p:nvSpPr>
          <p:spPr>
            <a:xfrm>
              <a:off x="3718488" y="2952582"/>
              <a:ext cx="196066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2435" y="283328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539058" y="4793621"/>
            <a:ext cx="2222455" cy="954107"/>
            <a:chOff x="1219200" y="4876799"/>
            <a:chExt cx="5181605" cy="1410052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95069"/>
                <a:gd name="adj2" fmla="val -90078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Odd number of 1s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17352" y="2095163"/>
            <a:ext cx="354584" cy="461665"/>
            <a:chOff x="3651407" y="2832520"/>
            <a:chExt cx="354584" cy="461665"/>
          </a:xfrm>
        </p:grpSpPr>
        <p:sp>
          <p:nvSpPr>
            <p:cNvPr id="29" name="Rectangle 28"/>
            <p:cNvSpPr/>
            <p:nvPr/>
          </p:nvSpPr>
          <p:spPr>
            <a:xfrm>
              <a:off x="3743071" y="2952582"/>
              <a:ext cx="153947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1407" y="28325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en-US" sz="2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5341834" y="1971253"/>
            <a:ext cx="2197471" cy="954107"/>
            <a:chOff x="1219200" y="4876799"/>
            <a:chExt cx="5181605" cy="1410052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6677"/>
                <a:gd name="adj2" fmla="val -767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Odd number of 1s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41877" y="2105247"/>
            <a:ext cx="348172" cy="461665"/>
            <a:chOff x="3642435" y="2833280"/>
            <a:chExt cx="348172" cy="461665"/>
          </a:xfrm>
        </p:grpSpPr>
        <p:sp>
          <p:nvSpPr>
            <p:cNvPr id="35" name="Rectangle 34"/>
            <p:cNvSpPr/>
            <p:nvPr/>
          </p:nvSpPr>
          <p:spPr>
            <a:xfrm>
              <a:off x="3718488" y="2952582"/>
              <a:ext cx="196066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42435" y="283328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  <a:endParaRPr lang="en-US" sz="2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1280160"/>
            <a:ext cx="8668511" cy="4901184"/>
          </a:xfrm>
        </p:spPr>
        <p:txBody>
          <a:bodyPr>
            <a:normAutofit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Add up the bytes in the data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the sum in the frame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 ones-complement arithmetic</a:t>
            </a:r>
          </a:p>
          <a:p>
            <a:r>
              <a:rPr lang="en-US" dirty="0" smtClean="0"/>
              <a:t>Lower overhead than parity: 16 bits per frame</a:t>
            </a:r>
          </a:p>
          <a:p>
            <a:r>
              <a:rPr lang="en-US" dirty="0" smtClean="0"/>
              <a:t>But, not resilient to errors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Used in UDP, TCP, and 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2649" y="2654121"/>
            <a:ext cx="4798325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68" y="2654121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START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9567" y="2656424"/>
            <a:ext cx="96103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3249" y="2654121"/>
            <a:ext cx="1986319" cy="52322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Checksu</a:t>
            </a:r>
            <a:r>
              <a:rPr lang="en-US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56252" y="6181344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0101001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0575" y="6181344"/>
            <a:ext cx="355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1101001</a:t>
            </a:r>
            <a:r>
              <a:rPr lang="en-US" sz="2400" dirty="0"/>
              <a:t>= </a:t>
            </a:r>
            <a:r>
              <a:rPr lang="en-US" sz="2400" dirty="0" smtClean="0"/>
              <a:t>10010010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37185" y="6181344"/>
            <a:ext cx="3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6412" y="6177468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4496" y="6177469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49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Redundancy Check (CRC)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field theory to compute a semi-unique value for a given message</a:t>
            </a:r>
          </a:p>
          <a:p>
            <a:r>
              <a:rPr lang="en-US" dirty="0" smtClean="0"/>
              <a:t>Much better performance than previous approaches</a:t>
            </a:r>
          </a:p>
          <a:p>
            <a:pPr lvl="1"/>
            <a:r>
              <a:rPr lang="en-US" dirty="0" smtClean="0"/>
              <a:t>Fixed size overhead per frame (usually 32-bits)</a:t>
            </a:r>
          </a:p>
          <a:p>
            <a:pPr lvl="1"/>
            <a:r>
              <a:rPr lang="en-US" dirty="0" smtClean="0"/>
              <a:t>Quick to implement in hardware</a:t>
            </a:r>
          </a:p>
          <a:p>
            <a:pPr lvl="1"/>
            <a:r>
              <a:rPr lang="en-US" dirty="0" smtClean="0"/>
              <a:t>Only 1 in 2</a:t>
            </a:r>
            <a:r>
              <a:rPr lang="en-US" baseline="30000" dirty="0" smtClean="0"/>
              <a:t>32</a:t>
            </a:r>
            <a:r>
              <a:rPr lang="en-US" dirty="0" smtClean="0"/>
              <a:t> chance of missing an error with 32-bit CRC</a:t>
            </a:r>
          </a:p>
          <a:p>
            <a:r>
              <a:rPr lang="en-US" dirty="0" smtClean="0"/>
              <a:t>Details are in the book/on Wikipedia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Reliability?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sender know that a frame was received?</a:t>
            </a:r>
          </a:p>
          <a:p>
            <a:pPr lvl="1"/>
            <a:r>
              <a:rPr lang="en-US" dirty="0" smtClean="0"/>
              <a:t>What if it has errors?</a:t>
            </a:r>
          </a:p>
          <a:p>
            <a:pPr lvl="1"/>
            <a:r>
              <a:rPr lang="en-US" dirty="0" smtClean="0"/>
              <a:t>What if it never arrives at all?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5033" y="4064807"/>
            <a:ext cx="0" cy="21836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17486" y="4064807"/>
            <a:ext cx="0" cy="21836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8286" y="3603142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13442" y="3603141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Receiver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663433" y="495991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735033" y="4048723"/>
            <a:ext cx="3384645" cy="769165"/>
            <a:chOff x="2707740" y="3350114"/>
            <a:chExt cx="3384645" cy="7691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565613">
              <a:off x="3976528" y="3350114"/>
              <a:ext cx="94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35033" y="4872480"/>
            <a:ext cx="3482453" cy="726520"/>
            <a:chOff x="2707740" y="4173871"/>
            <a:chExt cx="3482453" cy="72652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707740" y="4173871"/>
              <a:ext cx="3482453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1037718">
              <a:off x="4091879" y="4438726"/>
              <a:ext cx="7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894927" y="6032730"/>
            <a:ext cx="3184883" cy="523220"/>
            <a:chOff x="1219204" y="4876799"/>
            <a:chExt cx="5231952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69555" y="4876799"/>
              <a:ext cx="5181601" cy="1384995"/>
            </a:xfrm>
            <a:prstGeom prst="wedgeRectCallout">
              <a:avLst>
                <a:gd name="adj1" fmla="val -2227"/>
                <a:gd name="adj2" fmla="val -14070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Acknowledgement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4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9" y="1388534"/>
            <a:ext cx="4380538" cy="47928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Simplest form of reliability</a:t>
            </a:r>
          </a:p>
          <a:p>
            <a:r>
              <a:rPr lang="en-US" dirty="0" smtClean="0"/>
              <a:t>Example: Bluetooth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tilization</a:t>
            </a:r>
          </a:p>
          <a:p>
            <a:pPr lvl="1"/>
            <a:r>
              <a:rPr lang="en-US" dirty="0" smtClean="0"/>
              <a:t>Can only have one frame in flight at any time</a:t>
            </a:r>
          </a:p>
          <a:p>
            <a:r>
              <a:rPr lang="en-US" dirty="0" smtClean="0"/>
              <a:t>10Gbps link and 10ms delay</a:t>
            </a:r>
          </a:p>
          <a:p>
            <a:pPr lvl="1"/>
            <a:r>
              <a:rPr lang="en-US" dirty="0" smtClean="0"/>
              <a:t>Need 100 Mbit to fill the pipe</a:t>
            </a:r>
          </a:p>
          <a:p>
            <a:pPr lvl="1"/>
            <a:r>
              <a:rPr lang="en-US" dirty="0" smtClean="0"/>
              <a:t>Assume packets are 1500B</a:t>
            </a:r>
          </a:p>
          <a:p>
            <a:pPr marL="0" indent="0" algn="ctr">
              <a:buNone/>
            </a:pPr>
            <a:r>
              <a:rPr lang="en-US" sz="2400" dirty="0" smtClean="0"/>
              <a:t>1500B*8bit/(2*10ms) = 600Kbps</a:t>
            </a:r>
          </a:p>
          <a:p>
            <a:pPr marL="0" indent="0" algn="ctr">
              <a:buNone/>
            </a:pPr>
            <a:r>
              <a:rPr lang="en-US" sz="2800" dirty="0" smtClean="0"/>
              <a:t>Utilization is 0.006%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67826" y="2573395"/>
            <a:ext cx="0" cy="40606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572343" y="2573395"/>
            <a:ext cx="25615" cy="40606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41079" y="211173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58749" y="2111730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Receiver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867826" y="2557311"/>
            <a:ext cx="2596401" cy="769165"/>
            <a:chOff x="2707740" y="3350114"/>
            <a:chExt cx="3384645" cy="769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565613">
              <a:off x="3976528" y="3350114"/>
              <a:ext cx="94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7826" y="3381068"/>
            <a:ext cx="2671431" cy="726520"/>
            <a:chOff x="2707740" y="4173871"/>
            <a:chExt cx="3482453" cy="72652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707740" y="4173871"/>
              <a:ext cx="3482453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037718">
              <a:off x="4091879" y="4438726"/>
              <a:ext cx="7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51689" y="2723522"/>
            <a:ext cx="837594" cy="1709595"/>
            <a:chOff x="2014788" y="2763244"/>
            <a:chExt cx="837594" cy="1439131"/>
          </a:xfrm>
        </p:grpSpPr>
        <p:sp>
          <p:nvSpPr>
            <p:cNvPr id="19" name="Left Brace 1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686814" y="3251976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Timeout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68470" y="4007691"/>
            <a:ext cx="2208062" cy="633770"/>
            <a:chOff x="2707740" y="3350114"/>
            <a:chExt cx="3384645" cy="76916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65613">
              <a:off x="3976528" y="3350114"/>
              <a:ext cx="94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sp>
        <p:nvSpPr>
          <p:cNvPr id="27" name="Multiply 26"/>
          <p:cNvSpPr/>
          <p:nvPr/>
        </p:nvSpPr>
        <p:spPr>
          <a:xfrm>
            <a:off x="7895898" y="431215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922282" y="4162653"/>
            <a:ext cx="837594" cy="1709595"/>
            <a:chOff x="2014788" y="2763244"/>
            <a:chExt cx="837594" cy="1439131"/>
          </a:xfrm>
        </p:grpSpPr>
        <p:sp>
          <p:nvSpPr>
            <p:cNvPr id="29" name="Left Brace 2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686814" y="3251976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Timeout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68469" y="5681276"/>
            <a:ext cx="2596401" cy="769165"/>
            <a:chOff x="2707740" y="3350114"/>
            <a:chExt cx="3384645" cy="769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565613">
              <a:off x="3976528" y="3350114"/>
              <a:ext cx="94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multiple outstanding, un-</a:t>
            </a:r>
            <a:r>
              <a:rPr lang="en-US" dirty="0" err="1" smtClean="0"/>
              <a:t>ACKed</a:t>
            </a:r>
            <a:r>
              <a:rPr lang="en-US" dirty="0" smtClean="0"/>
              <a:t> frames</a:t>
            </a:r>
          </a:p>
          <a:p>
            <a:r>
              <a:rPr lang="en-US" dirty="0" smtClean="0"/>
              <a:t>Number of un-</a:t>
            </a:r>
            <a:r>
              <a:rPr lang="en-US" dirty="0" err="1" smtClean="0"/>
              <a:t>ACKed</a:t>
            </a:r>
            <a:r>
              <a:rPr lang="en-US" dirty="0" smtClean="0"/>
              <a:t> frames is called the </a:t>
            </a:r>
            <a:r>
              <a:rPr lang="en-US" dirty="0" smtClean="0">
                <a:solidFill>
                  <a:schemeClr val="accent1"/>
                </a:solidFill>
              </a:rPr>
              <a:t>window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2760" y="3193848"/>
            <a:ext cx="2271" cy="2619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15213" y="3193848"/>
            <a:ext cx="0" cy="2619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6013" y="2732183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1169" y="2732182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Receiver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2760" y="3177764"/>
            <a:ext cx="3384645" cy="769165"/>
            <a:chOff x="2707740" y="3350114"/>
            <a:chExt cx="3384645" cy="769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565613">
              <a:off x="3925232" y="3350114"/>
              <a:ext cx="1047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Frames</a:t>
              </a:r>
              <a:endParaRPr lang="en-US" sz="24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2732760" y="4001521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37718">
            <a:off x="4065604" y="4892872"/>
            <a:ext cx="8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ACKs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32759" y="3547911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32759" y="4205457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35031" y="3754903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35031" y="4412449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32758" y="3961895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32758" y="4619441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777785" y="2963014"/>
            <a:ext cx="837587" cy="1361358"/>
            <a:chOff x="2014795" y="1800508"/>
            <a:chExt cx="837587" cy="3148560"/>
          </a:xfrm>
        </p:grpSpPr>
        <p:sp>
          <p:nvSpPr>
            <p:cNvPr id="29" name="Left Brace 2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671348" y="3143955"/>
              <a:ext cx="3148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Window</a:t>
              </a:r>
              <a:endParaRPr lang="en-US" sz="2400" dirty="0"/>
            </a:p>
          </p:txBody>
        </p:sp>
      </p:grpSp>
      <p:sp>
        <p:nvSpPr>
          <p:cNvPr id="31" name="Content Placeholder 3"/>
          <p:cNvSpPr txBox="1">
            <a:spLocks/>
          </p:cNvSpPr>
          <p:nvPr/>
        </p:nvSpPr>
        <p:spPr>
          <a:xfrm>
            <a:off x="149920" y="5794943"/>
            <a:ext cx="8839200" cy="1180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Made famous by TCP</a:t>
            </a:r>
          </a:p>
          <a:p>
            <a:pPr lvl="1"/>
            <a:r>
              <a:rPr lang="en-US" dirty="0" smtClean="0"/>
              <a:t>We’ll look at this in more detail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41428" y="1388534"/>
            <a:ext cx="5619691" cy="4792810"/>
          </a:xfrm>
        </p:spPr>
        <p:txBody>
          <a:bodyPr>
            <a:normAutofit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Send blocks of data (</a:t>
            </a:r>
            <a:r>
              <a:rPr lang="en-US" dirty="0" smtClean="0">
                <a:solidFill>
                  <a:schemeClr val="accent1"/>
                </a:solidFill>
              </a:rPr>
              <a:t>frames</a:t>
            </a:r>
            <a:r>
              <a:rPr lang="en-US" dirty="0" smtClean="0"/>
              <a:t>) between physical devices </a:t>
            </a:r>
          </a:p>
          <a:p>
            <a:pPr lvl="1"/>
            <a:r>
              <a:rPr lang="en-US" dirty="0" smtClean="0"/>
              <a:t>Regulate access to the physical media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delineate frames?</a:t>
            </a:r>
          </a:p>
          <a:p>
            <a:pPr lvl="1"/>
            <a:r>
              <a:rPr lang="en-US" dirty="0" smtClean="0"/>
              <a:t>How to detect errors?</a:t>
            </a:r>
          </a:p>
          <a:p>
            <a:pPr lvl="1"/>
            <a:r>
              <a:rPr lang="en-US" dirty="0" smtClean="0"/>
              <a:t>How to perform </a:t>
            </a:r>
            <a:r>
              <a:rPr lang="en-US" dirty="0" smtClean="0">
                <a:solidFill>
                  <a:schemeClr val="accent1"/>
                </a:solidFill>
              </a:rPr>
              <a:t>media access control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MAC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How to recover from and avoid </a:t>
            </a:r>
            <a:r>
              <a:rPr lang="en-US" dirty="0" smtClean="0">
                <a:solidFill>
                  <a:schemeClr val="accent1"/>
                </a:solidFill>
              </a:rPr>
              <a:t>collisions?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Should </a:t>
            </a:r>
            <a:r>
              <a:rPr lang="en-US" sz="3600" dirty="0"/>
              <a:t>W</a:t>
            </a:r>
            <a:r>
              <a:rPr lang="en-US" sz="3600" dirty="0" smtClean="0"/>
              <a:t>e Error Check in the Data Link?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the End-to-End </a:t>
            </a:r>
            <a:r>
              <a:rPr lang="en-US" dirty="0"/>
              <a:t>A</a:t>
            </a:r>
            <a:r>
              <a:rPr lang="en-US" dirty="0" smtClean="0"/>
              <a:t>rgument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Error free transmission cannot be guaranteed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all applications want this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Error checking adds CPU and packet size overhead</a:t>
            </a:r>
          </a:p>
          <a:p>
            <a:pPr lvl="1"/>
            <a:r>
              <a:rPr lang="en-US" dirty="0" smtClean="0"/>
              <a:t>Error recovery requires buffering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Potentially better performance than app-level error checking</a:t>
            </a:r>
          </a:p>
          <a:p>
            <a:r>
              <a:rPr lang="en-US" dirty="0" smtClean="0"/>
              <a:t>Data link error checking in practice</a:t>
            </a:r>
          </a:p>
          <a:p>
            <a:pPr lvl="1"/>
            <a:r>
              <a:rPr lang="en-US" dirty="0" smtClean="0"/>
              <a:t>Most useful over </a:t>
            </a:r>
            <a:r>
              <a:rPr lang="en-US" dirty="0" err="1" smtClean="0"/>
              <a:t>lossy</a:t>
            </a:r>
            <a:r>
              <a:rPr lang="en-US" dirty="0" smtClean="0"/>
              <a:t> links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, cellular, satellite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28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2800" dirty="0" smtClean="0"/>
              <a:t>802.11 </a:t>
            </a:r>
            <a:r>
              <a:rPr lang="en-US" sz="2800" dirty="0" err="1" smtClean="0"/>
              <a:t>Wifi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Media Access?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and </a:t>
            </a:r>
            <a:r>
              <a:rPr lang="en-US" dirty="0" err="1" smtClean="0"/>
              <a:t>Wifi</a:t>
            </a:r>
            <a:r>
              <a:rPr lang="en-US" dirty="0" smtClean="0"/>
              <a:t> are both multi-access technologies</a:t>
            </a:r>
          </a:p>
          <a:p>
            <a:pPr lvl="1"/>
            <a:r>
              <a:rPr lang="en-US" dirty="0" smtClean="0"/>
              <a:t>Broadcast medium, shared by many hosts</a:t>
            </a:r>
          </a:p>
          <a:p>
            <a:pPr lvl="1"/>
            <a:r>
              <a:rPr lang="en-US" dirty="0" smtClean="0"/>
              <a:t>Simultaneous transmissions cause </a:t>
            </a:r>
            <a:r>
              <a:rPr lang="en-US" dirty="0" smtClean="0">
                <a:solidFill>
                  <a:schemeClr val="accent1"/>
                </a:solidFill>
              </a:rPr>
              <a:t>collisions</a:t>
            </a:r>
          </a:p>
          <a:p>
            <a:pPr lvl="2"/>
            <a:r>
              <a:rPr lang="en-US" dirty="0" smtClean="0"/>
              <a:t>This destroys the data</a:t>
            </a:r>
          </a:p>
          <a:p>
            <a:r>
              <a:rPr lang="en-US" dirty="0" smtClean="0"/>
              <a:t>Media Access Control (MAC) protocols are required</a:t>
            </a:r>
          </a:p>
          <a:p>
            <a:pPr lvl="1"/>
            <a:r>
              <a:rPr lang="en-US" dirty="0" smtClean="0"/>
              <a:t>Rules on how to share the medium</a:t>
            </a:r>
          </a:p>
          <a:p>
            <a:pPr lvl="1"/>
            <a:r>
              <a:rPr lang="en-US" dirty="0" smtClean="0"/>
              <a:t>Strategies for detecting, avoiding, and recovering from collisions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Media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Channel partitioning</a:t>
            </a:r>
          </a:p>
          <a:p>
            <a:pPr lvl="1"/>
            <a:r>
              <a:rPr lang="en-US" dirty="0" smtClean="0"/>
              <a:t>Divide the resource into small pieces</a:t>
            </a:r>
          </a:p>
          <a:p>
            <a:pPr lvl="1"/>
            <a:r>
              <a:rPr lang="en-US" dirty="0" smtClean="0"/>
              <a:t>Allocate each piece to one host</a:t>
            </a:r>
          </a:p>
          <a:p>
            <a:pPr lvl="1"/>
            <a:r>
              <a:rPr lang="en-US" dirty="0" smtClean="0"/>
              <a:t>Example: Time Division Multi-Access (TDMA) cellular</a:t>
            </a:r>
          </a:p>
          <a:p>
            <a:pPr lvl="1"/>
            <a:r>
              <a:rPr lang="en-US" dirty="0" smtClean="0"/>
              <a:t>Example: Frequency Division Multi-Access (FDMA) cellular</a:t>
            </a:r>
          </a:p>
          <a:p>
            <a:r>
              <a:rPr lang="en-US" dirty="0" smtClean="0"/>
              <a:t>Taking turns</a:t>
            </a:r>
          </a:p>
          <a:p>
            <a:pPr lvl="1"/>
            <a:r>
              <a:rPr lang="en-US" dirty="0" smtClean="0"/>
              <a:t>Tightly coordinate shared access to avoid collisions</a:t>
            </a:r>
          </a:p>
          <a:p>
            <a:pPr lvl="1"/>
            <a:r>
              <a:rPr lang="en-US" dirty="0" smtClean="0"/>
              <a:t>Example: Token ring networks</a:t>
            </a:r>
          </a:p>
          <a:p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Allow collisions, but use strategies to recover</a:t>
            </a:r>
          </a:p>
          <a:p>
            <a:pPr lvl="1"/>
            <a:r>
              <a:rPr lang="en-US" dirty="0" smtClean="0"/>
              <a:t>Examples: Ethernet,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" y="4566326"/>
            <a:ext cx="6988629" cy="14626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MAC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the medium</a:t>
            </a:r>
          </a:p>
          <a:p>
            <a:pPr lvl="1"/>
            <a:r>
              <a:rPr lang="en-US" dirty="0" smtClean="0"/>
              <a:t>Two hosts sending at the same time collide, thus causing interference</a:t>
            </a:r>
          </a:p>
          <a:p>
            <a:pPr lvl="1"/>
            <a:r>
              <a:rPr lang="en-US" dirty="0" smtClean="0"/>
              <a:t>If no host sends, channel is idle</a:t>
            </a:r>
          </a:p>
          <a:p>
            <a:pPr lvl="1"/>
            <a:r>
              <a:rPr lang="en-US" dirty="0" smtClean="0"/>
              <a:t>Thus, want one user sending at any given time</a:t>
            </a:r>
          </a:p>
          <a:p>
            <a:r>
              <a:rPr lang="en-US" dirty="0" smtClean="0"/>
              <a:t>High utilization</a:t>
            </a:r>
          </a:p>
          <a:p>
            <a:pPr lvl="1"/>
            <a:r>
              <a:rPr lang="en-US" dirty="0" smtClean="0"/>
              <a:t>TDMA is low utilization</a:t>
            </a:r>
          </a:p>
          <a:p>
            <a:pPr lvl="1"/>
            <a:r>
              <a:rPr lang="en-US" dirty="0" smtClean="0"/>
              <a:t>Just like a circuit switched network</a:t>
            </a:r>
          </a:p>
          <a:p>
            <a:r>
              <a:rPr lang="en-US" dirty="0" smtClean="0"/>
              <a:t>Simple, distributed algorithm</a:t>
            </a:r>
          </a:p>
          <a:p>
            <a:pPr lvl="1"/>
            <a:r>
              <a:rPr lang="en-US" dirty="0" smtClean="0"/>
              <a:t>Multiple hosts that cannot directly coordinate</a:t>
            </a:r>
          </a:p>
          <a:p>
            <a:pPr lvl="1"/>
            <a:r>
              <a:rPr lang="en-US" dirty="0" smtClean="0"/>
              <a:t>No fancy (complicated) token-passing schemes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Protocol Evolution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ALOHA</a:t>
            </a:r>
          </a:p>
          <a:p>
            <a:pPr lvl="1"/>
            <a:r>
              <a:rPr lang="en-US" dirty="0" smtClean="0"/>
              <a:t>Developed in the 70’s for packet radio networks</a:t>
            </a:r>
          </a:p>
          <a:p>
            <a:r>
              <a:rPr lang="en-US" dirty="0" smtClean="0"/>
              <a:t>Slotted ALOHA</a:t>
            </a:r>
          </a:p>
          <a:p>
            <a:pPr lvl="1"/>
            <a:r>
              <a:rPr lang="en-US" dirty="0" smtClean="0"/>
              <a:t>Start transmissions only at fixed time slots</a:t>
            </a:r>
          </a:p>
          <a:p>
            <a:pPr lvl="1"/>
            <a:r>
              <a:rPr lang="en-US" dirty="0" smtClean="0"/>
              <a:t>Significantly fewer collisions than ALOHA</a:t>
            </a:r>
          </a:p>
          <a:p>
            <a:r>
              <a:rPr lang="en-US" dirty="0" smtClean="0"/>
              <a:t>Carrier Sense Multiple Access (CSMA)</a:t>
            </a:r>
          </a:p>
          <a:p>
            <a:pPr lvl="1"/>
            <a:r>
              <a:rPr lang="en-US" dirty="0" smtClean="0"/>
              <a:t>Start transmission only if the channel is idle</a:t>
            </a:r>
          </a:p>
          <a:p>
            <a:r>
              <a:rPr lang="en-US" dirty="0" smtClean="0"/>
              <a:t>CSMA / Collision Detection (CSMA/CD)</a:t>
            </a:r>
          </a:p>
          <a:p>
            <a:pPr lvl="1"/>
            <a:r>
              <a:rPr lang="en-US" dirty="0" smtClean="0"/>
              <a:t>Stop ongoing transmission if collision is detected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Topology: radio broadcast with multiple stations</a:t>
            </a:r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Stations transmit data immediately</a:t>
            </a:r>
          </a:p>
          <a:p>
            <a:pPr lvl="1"/>
            <a:r>
              <a:rPr lang="en-US" dirty="0" smtClean="0"/>
              <a:t>Receivers ACK all packets</a:t>
            </a:r>
          </a:p>
          <a:p>
            <a:pPr lvl="1"/>
            <a:r>
              <a:rPr lang="en-US" dirty="0" smtClean="0"/>
              <a:t>No ACK = collision, wait a random time then retransmit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Simple, but radical concept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Previous attempts all divided the channel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Optimized for the common case: few senders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vs. TDMA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TDMA, each host must wait for its turn</a:t>
            </a:r>
          </a:p>
          <a:p>
            <a:pPr lvl="1"/>
            <a:r>
              <a:rPr lang="en-US" dirty="0" smtClean="0"/>
              <a:t>Delay is proportional to number of hosts</a:t>
            </a:r>
          </a:p>
          <a:p>
            <a:r>
              <a:rPr lang="en-US" dirty="0" smtClean="0"/>
              <a:t>In Aloha, each host sends immediately</a:t>
            </a:r>
          </a:p>
          <a:p>
            <a:pPr lvl="1"/>
            <a:r>
              <a:rPr lang="en-US" dirty="0" smtClean="0"/>
              <a:t>Much lower delay</a:t>
            </a:r>
          </a:p>
          <a:p>
            <a:pPr lvl="1"/>
            <a:r>
              <a:rPr lang="en-US" dirty="0" smtClean="0"/>
              <a:t>But, much lower utilization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4530" y="4814233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ALOHA Frame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9568" y="428989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ALOHA Frame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2817" y="56271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B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4445738" y="1730949"/>
            <a:ext cx="837591" cy="5349926"/>
            <a:chOff x="2014791" y="2763244"/>
            <a:chExt cx="837591" cy="1439131"/>
          </a:xfrm>
        </p:grpSpPr>
        <p:sp>
          <p:nvSpPr>
            <p:cNvPr id="15" name="Left Brace 14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954248" y="3251976"/>
              <a:ext cx="58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2*</a:t>
              </a:r>
              <a:r>
                <a:rPr lang="en-US" sz="2400" dirty="0" err="1" smtClean="0"/>
                <a:t>Frame_Width</a:t>
              </a:r>
              <a:endParaRPr lang="en-US" sz="2400" dirty="0"/>
            </a:p>
          </p:txBody>
        </p:sp>
      </p:grp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Maximum throughput is ~18% of channel capacity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55964" y="1563912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Load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Throughput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98" y="1695463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Slotted ALOHA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Same as ALOHA, except time is divided into slots</a:t>
            </a:r>
          </a:p>
          <a:p>
            <a:pPr lvl="1"/>
            <a:r>
              <a:rPr lang="en-US" dirty="0" smtClean="0"/>
              <a:t>Hosts may only transmit at the beginning of a slot</a:t>
            </a:r>
          </a:p>
          <a:p>
            <a:r>
              <a:rPr lang="en-US" dirty="0" smtClean="0"/>
              <a:t>Thus, frames either collide completely, or not at all</a:t>
            </a:r>
          </a:p>
          <a:p>
            <a:pPr lvl="1"/>
            <a:r>
              <a:rPr lang="en-US" dirty="0" smtClean="0"/>
              <a:t>37% throughput vs. 18% for ALOHA</a:t>
            </a:r>
          </a:p>
          <a:p>
            <a:pPr lvl="1"/>
            <a:r>
              <a:rPr lang="en-US" dirty="0" smtClean="0"/>
              <a:t>But, hosts must have synchronized clocks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4455" y="15775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Load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Throughput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2" y="16646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3405292"/>
            <a:ext cx="8668511" cy="27760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Preamble is 7 bytes of 10101010. Why?</a:t>
            </a:r>
          </a:p>
          <a:p>
            <a:r>
              <a:rPr lang="en-US" dirty="0" smtClean="0"/>
              <a:t>Start Frame (SF) is 10101011</a:t>
            </a:r>
          </a:p>
          <a:p>
            <a:r>
              <a:rPr lang="en-US" dirty="0" smtClean="0"/>
              <a:t>Source and destination are MAC addresses</a:t>
            </a:r>
          </a:p>
          <a:p>
            <a:pPr lvl="1"/>
            <a:r>
              <a:rPr lang="en-US" dirty="0" smtClean="0"/>
              <a:t>E.g. 00:45:A5:F3:25:0C</a:t>
            </a:r>
          </a:p>
          <a:p>
            <a:pPr lvl="1"/>
            <a:r>
              <a:rPr lang="en-US" dirty="0" smtClean="0"/>
              <a:t>Broadcast: FF:FF:FF:FF:FF:FF</a:t>
            </a:r>
          </a:p>
          <a:p>
            <a:r>
              <a:rPr lang="en-US" dirty="0" smtClean="0"/>
              <a:t>Minimum packet length of 64 bytes, hence the pad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147" y="2057499"/>
            <a:ext cx="133748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Preamble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628" y="2057499"/>
            <a:ext cx="536249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7877" y="2057499"/>
            <a:ext cx="999701" cy="4001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Source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7577" y="2057499"/>
            <a:ext cx="999701" cy="40011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Dest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279" y="2057499"/>
            <a:ext cx="1008930" cy="40011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Length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595" y="15946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72460" y="15946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0435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0135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4452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342" y="159698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Bytes</a:t>
            </a:r>
            <a:endParaRPr lang="en-US" sz="2400" dirty="0"/>
          </a:p>
        </p:txBody>
      </p:sp>
      <p:sp>
        <p:nvSpPr>
          <p:cNvPr id="22" name="Up Arrow 21"/>
          <p:cNvSpPr/>
          <p:nvPr/>
        </p:nvSpPr>
        <p:spPr>
          <a:xfrm>
            <a:off x="1035482" y="2628382"/>
            <a:ext cx="846247" cy="60613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1432" y="2057499"/>
            <a:ext cx="1261284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9898" y="2057499"/>
            <a:ext cx="142360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Checksum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2716" y="2057499"/>
            <a:ext cx="777353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Pad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2705" y="1596987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0-1500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72885" y="1594681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0-46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56228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58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036E-7 L 0.10296 4.81036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6 4.81036E-7 L 0.24028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-0.00046 L 0.51789 -0.0032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89 -0.00324 L 0.62691 -0.003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91 -0.0037 L 0.74185 -0.0041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28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2800" dirty="0" smtClean="0"/>
              <a:t>802.11 </a:t>
            </a:r>
            <a:r>
              <a:rPr lang="en-US" sz="2800" dirty="0" err="1" smtClean="0"/>
              <a:t>Wifi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Originally, Ethernet was a broadcast technology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Tee Connector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5" y="4544707"/>
            <a:ext cx="2847671" cy="1829444"/>
            <a:chOff x="1219200" y="4876799"/>
            <a:chExt cx="5181605" cy="1384995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16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Hubs and repeaters are layer-1 devices, i.e. physical only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10BaseT and 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 stands for Twisted Pair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Carrier sense multiple access with collision detection</a:t>
            </a:r>
          </a:p>
          <a:p>
            <a:r>
              <a:rPr lang="en-US" dirty="0" smtClean="0"/>
              <a:t>Key insight: wired protocol allows us to sense the medium</a:t>
            </a:r>
          </a:p>
          <a:p>
            <a:r>
              <a:rPr lang="en-US" dirty="0" smtClean="0"/>
              <a:t>Algorithm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Sense for carrier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carrier is present, wait for it to end</a:t>
            </a:r>
          </a:p>
          <a:p>
            <a:pPr marL="1154430" lvl="2" indent="-514350"/>
            <a:r>
              <a:rPr lang="en-US" dirty="0" smtClean="0"/>
              <a:t>Sending would cause a collision and waste time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Send a frame and sense for collision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no collision, then frame has been delivered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collision, abort immediately</a:t>
            </a:r>
          </a:p>
          <a:p>
            <a:pPr marL="1154430" lvl="2" indent="-514350"/>
            <a:r>
              <a:rPr lang="en-US" dirty="0" smtClean="0"/>
              <a:t>Why keep sending if the frame is already corrupted?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Perform exponential </a:t>
            </a:r>
            <a:r>
              <a:rPr lang="en-US" dirty="0" err="1" smtClean="0"/>
              <a:t>backoff</a:t>
            </a:r>
            <a:r>
              <a:rPr lang="en-US" dirty="0" smtClean="0"/>
              <a:t> then retransmit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Collisions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3193769"/>
            <a:ext cx="1091838" cy="3398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670026" y="498212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Detect Collision and </a:t>
              </a:r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r>
                <a:rPr lang="en-US" sz="3200" dirty="0" smtClean="0">
                  <a:solidFill>
                    <a:schemeClr val="bg1"/>
                  </a:solidFill>
                </a:rPr>
                <a:t>bort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Spatial Layout of Hosts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9" y="1388534"/>
            <a:ext cx="3542074" cy="4792810"/>
          </a:xfrm>
        </p:spPr>
        <p:txBody>
          <a:bodyPr/>
          <a:lstStyle/>
          <a:p>
            <a:r>
              <a:rPr lang="en-US" dirty="0" smtClean="0"/>
              <a:t>Collisions can occur</a:t>
            </a:r>
          </a:p>
          <a:p>
            <a:r>
              <a:rPr lang="en-US" dirty="0" smtClean="0"/>
              <a:t>Collisions are quickly detected and aborted</a:t>
            </a:r>
          </a:p>
          <a:p>
            <a:r>
              <a:rPr lang="en-US" dirty="0" smtClean="0"/>
              <a:t>Note the role of </a:t>
            </a:r>
            <a:r>
              <a:rPr lang="en-US" dirty="0" smtClean="0">
                <a:solidFill>
                  <a:schemeClr val="accent1"/>
                </a:solidFill>
              </a:rPr>
              <a:t>distance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propagation delay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frame length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sender detects a collision, send “jam signal”</a:t>
            </a:r>
          </a:p>
          <a:p>
            <a:pPr lvl="1"/>
            <a:r>
              <a:rPr lang="en-US" dirty="0" smtClean="0"/>
              <a:t>Make sure all hosts are aware of collision</a:t>
            </a:r>
          </a:p>
          <a:p>
            <a:pPr lvl="1"/>
            <a:r>
              <a:rPr lang="en-US" dirty="0" smtClean="0"/>
              <a:t>Jam signal is 32 bits long (plus header overhead)</a:t>
            </a:r>
          </a:p>
          <a:p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r>
              <a:rPr lang="en-US" dirty="0" smtClean="0"/>
              <a:t> operates in multiples of 512 bits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∈ [0, 2</a:t>
            </a:r>
            <a:r>
              <a:rPr lang="en-US" baseline="30000" dirty="0" smtClean="0"/>
              <a:t>n</a:t>
            </a:r>
            <a:r>
              <a:rPr lang="en-US" dirty="0" smtClean="0"/>
              <a:t> – 1], where </a:t>
            </a:r>
            <a:r>
              <a:rPr lang="en-US" i="1" dirty="0" smtClean="0"/>
              <a:t>n</a:t>
            </a:r>
            <a:r>
              <a:rPr lang="en-US" dirty="0" smtClean="0"/>
              <a:t> = number of collisions</a:t>
            </a:r>
          </a:p>
          <a:p>
            <a:pPr lvl="1"/>
            <a:r>
              <a:rPr lang="en-US" dirty="0" smtClean="0"/>
              <a:t>Wait </a:t>
            </a:r>
            <a:r>
              <a:rPr lang="en-US" i="1" dirty="0" smtClean="0"/>
              <a:t>k</a:t>
            </a:r>
            <a:r>
              <a:rPr lang="en-US" dirty="0" smtClean="0"/>
              <a:t> * 51.2</a:t>
            </a:r>
            <a:r>
              <a:rPr lang="en-US" sz="2000" dirty="0"/>
              <a:t>µ</a:t>
            </a:r>
            <a:r>
              <a:rPr lang="en-US" dirty="0" smtClean="0"/>
              <a:t>s before retransmission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capped at 10, frame dropped after 16 collisions</a:t>
            </a:r>
          </a:p>
          <a:p>
            <a:r>
              <a:rPr lang="en-US" dirty="0" err="1" smtClean="0"/>
              <a:t>Backoff</a:t>
            </a:r>
            <a:r>
              <a:rPr lang="en-US" dirty="0" smtClean="0"/>
              <a:t> time is divided into </a:t>
            </a:r>
            <a:r>
              <a:rPr lang="en-US" dirty="0" smtClean="0">
                <a:solidFill>
                  <a:schemeClr val="accent1"/>
                </a:solidFill>
              </a:rPr>
              <a:t>contention slots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6616321" y="5609054"/>
            <a:ext cx="2330741" cy="954107"/>
            <a:chOff x="1219200" y="4876799"/>
            <a:chExt cx="5181605" cy="1384995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1031"/>
                <a:gd name="adj2" fmla="val -275163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Remember this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4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Packet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1185334"/>
            <a:ext cx="8668511" cy="4792810"/>
          </a:xfrm>
        </p:spPr>
        <p:txBody>
          <a:bodyPr/>
          <a:lstStyle/>
          <a:p>
            <a:r>
              <a:rPr lang="en-US" dirty="0" smtClean="0"/>
              <a:t>Why is the minimum packet size 64 bytes?</a:t>
            </a:r>
          </a:p>
          <a:p>
            <a:pPr lvl="1"/>
            <a:r>
              <a:rPr lang="en-US" dirty="0" smtClean="0"/>
              <a:t>To give hosts enough time to detect collisions</a:t>
            </a:r>
          </a:p>
          <a:p>
            <a:r>
              <a:rPr lang="en-US" dirty="0" smtClean="0"/>
              <a:t>What is the relationship between packet size and cable length?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Propagation Delay 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478301"/>
            <a:ext cx="3411940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i="1" dirty="0" smtClean="0"/>
              <a:t>t + d</a:t>
            </a:r>
            <a:r>
              <a:rPr lang="en-US" dirty="0" smtClean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i="1" dirty="0" smtClean="0"/>
              <a:t>t + 2*d</a:t>
            </a:r>
            <a:r>
              <a:rPr lang="en-US" dirty="0" smtClean="0"/>
              <a:t>: collision detected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743937"/>
            <a:ext cx="9144000" cy="99458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 smtClean="0"/>
              <a:t>min_frame_size</a:t>
            </a:r>
            <a:r>
              <a:rPr lang="en-US" sz="2800" dirty="0" smtClean="0"/>
              <a:t>*</a:t>
            </a:r>
            <a:r>
              <a:rPr lang="en-US" sz="2800" dirty="0" err="1" smtClean="0"/>
              <a:t>light_speed</a:t>
            </a:r>
            <a:r>
              <a:rPr lang="en-US" sz="2800" dirty="0" smtClean="0"/>
              <a:t>/(2*bandwidth) = </a:t>
            </a:r>
            <a:r>
              <a:rPr lang="en-US" sz="2800" dirty="0" err="1" smtClean="0"/>
              <a:t>max_cable_length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(64B*8)*(2.5*10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mps)/(2*10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bps) = 6400 meters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2393795" y="3125336"/>
            <a:ext cx="6200488" cy="1436683"/>
            <a:chOff x="1219200" y="4876799"/>
            <a:chExt cx="5181605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709"/>
                <a:gd name="adj2" fmla="val 176435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799"/>
              <a:ext cx="5181601" cy="1167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 Mbps Ethernet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Packet and cable lengths change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for faster Ethernet standards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Length Examples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/>
              <a:t>min_frame_size</a:t>
            </a:r>
            <a:r>
              <a:rPr lang="en-US" sz="2400" dirty="0" smtClean="0"/>
              <a:t>*</a:t>
            </a:r>
            <a:r>
              <a:rPr lang="en-US" sz="2400" dirty="0" err="1" smtClean="0"/>
              <a:t>light_speed</a:t>
            </a:r>
            <a:r>
              <a:rPr lang="en-US" sz="2400" dirty="0" smtClean="0"/>
              <a:t>/(2*bandwidth) = </a:t>
            </a:r>
            <a:r>
              <a:rPr lang="en-US" sz="2400" dirty="0" err="1" smtClean="0"/>
              <a:t>max_cable_length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800" dirty="0" smtClean="0"/>
              <a:t>(64B*8)*(2.5*10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mps)/(2*10Mbps) = 6400 meters</a:t>
            </a:r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2800" dirty="0" smtClean="0"/>
              <a:t>What is the max cable length if min packet size were changed to 1024 bytes?</a:t>
            </a:r>
          </a:p>
          <a:p>
            <a:pPr lvl="1"/>
            <a:r>
              <a:rPr lang="en-US" sz="2500" dirty="0" smtClean="0"/>
              <a:t>102.4 kilometers</a:t>
            </a:r>
          </a:p>
          <a:p>
            <a:r>
              <a:rPr lang="en-US" sz="2800" dirty="0" smtClean="0"/>
              <a:t>What is max cable length if bandwidth were changed to 1 </a:t>
            </a:r>
            <a:r>
              <a:rPr lang="en-US" sz="2800" dirty="0" err="1" smtClean="0"/>
              <a:t>Gbps</a:t>
            </a:r>
            <a:r>
              <a:rPr lang="en-US" sz="2800" dirty="0" smtClean="0"/>
              <a:t> ?</a:t>
            </a:r>
          </a:p>
          <a:p>
            <a:pPr lvl="1"/>
            <a:r>
              <a:rPr lang="en-US" sz="2500" dirty="0" smtClean="0"/>
              <a:t>64 meters</a:t>
            </a:r>
          </a:p>
          <a:p>
            <a:r>
              <a:rPr lang="en-US" sz="2800" dirty="0" smtClean="0"/>
              <a:t>What if you changed min packet size to 1024 bytes and bandwidth to 1 </a:t>
            </a:r>
            <a:r>
              <a:rPr lang="en-US" sz="2800" dirty="0" err="1" smtClean="0"/>
              <a:t>Gbps</a:t>
            </a:r>
            <a:r>
              <a:rPr lang="en-US" sz="2800" dirty="0" smtClean="0"/>
              <a:t>?</a:t>
            </a:r>
          </a:p>
          <a:p>
            <a:pPr lvl="1"/>
            <a:r>
              <a:rPr lang="en-US" sz="2500" dirty="0" smtClean="0"/>
              <a:t>1024 meters</a:t>
            </a:r>
            <a:endParaRPr lang="en-US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r>
              <a:rPr lang="en-US" dirty="0" smtClean="0"/>
              <a:t>,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512 bit </a:t>
            </a:r>
            <a:r>
              <a:rPr lang="en-US" dirty="0" err="1" smtClean="0"/>
              <a:t>backoff</a:t>
            </a:r>
            <a:r>
              <a:rPr lang="en-US" dirty="0" smtClean="0"/>
              <a:t> timer?</a:t>
            </a:r>
          </a:p>
          <a:p>
            <a:r>
              <a:rPr lang="en-US" dirty="0" smtClean="0"/>
              <a:t>Minimum Ethernet packet size is also 512 bits</a:t>
            </a:r>
          </a:p>
          <a:p>
            <a:pPr lvl="1"/>
            <a:r>
              <a:rPr lang="en-US" dirty="0" smtClean="0"/>
              <a:t>64 bytes * 8 = 512 bits</a:t>
            </a:r>
          </a:p>
          <a:p>
            <a:r>
              <a:rPr lang="en-US" dirty="0" smtClean="0"/>
              <a:t>Coincidence? Of course not.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backoff</a:t>
            </a:r>
            <a:r>
              <a:rPr lang="en-US" dirty="0" smtClean="0"/>
              <a:t> time was &lt;512 bits, a sender who waits and another who sends immediately can still collide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Packet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Maximum Transmission Unit (MTU): 1500 bytes</a:t>
            </a:r>
          </a:p>
          <a:p>
            <a:r>
              <a:rPr lang="en-US" sz="2800" dirty="0" smtClean="0"/>
              <a:t>Pros:</a:t>
            </a:r>
          </a:p>
          <a:p>
            <a:pPr lvl="1"/>
            <a:r>
              <a:rPr lang="en-US" sz="2400" dirty="0" smtClean="0"/>
              <a:t>Bit errors in long packets incur significant recovery penalty</a:t>
            </a:r>
          </a:p>
          <a:p>
            <a:r>
              <a:rPr lang="en-US" sz="2800" dirty="0" smtClean="0"/>
              <a:t>Cons:</a:t>
            </a:r>
          </a:p>
          <a:p>
            <a:pPr lvl="1"/>
            <a:r>
              <a:rPr lang="en-US" sz="2400" dirty="0" smtClean="0"/>
              <a:t>More bytes wasted on header information</a:t>
            </a:r>
          </a:p>
          <a:p>
            <a:pPr lvl="1"/>
            <a:r>
              <a:rPr lang="en-US" sz="2400" dirty="0" smtClean="0"/>
              <a:t>Higher per packet processing overhead</a:t>
            </a:r>
          </a:p>
          <a:p>
            <a:r>
              <a:rPr lang="en-US" sz="2800" dirty="0" smtClean="0"/>
              <a:t>Datacenters shifting towards Jumbo Frames</a:t>
            </a:r>
          </a:p>
          <a:p>
            <a:pPr lvl="1"/>
            <a:r>
              <a:rPr lang="en-US" sz="2400" dirty="0" smtClean="0"/>
              <a:t>9000 bytes per packet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Live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Ethernet is switched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1Gbit and 10Gbit Ethernet now common</a:t>
            </a:r>
          </a:p>
          <a:p>
            <a:pPr lvl="1"/>
            <a:r>
              <a:rPr lang="en-US" dirty="0" smtClean="0"/>
              <a:t>100Gbit on the way</a:t>
            </a:r>
          </a:p>
          <a:p>
            <a:pPr lvl="1"/>
            <a:r>
              <a:rPr lang="en-US" dirty="0" smtClean="0"/>
              <a:t>Uses same old packet header</a:t>
            </a:r>
          </a:p>
          <a:p>
            <a:pPr lvl="1"/>
            <a:r>
              <a:rPr lang="en-US" dirty="0" smtClean="0"/>
              <a:t>Full duplex (send and receive at the same time)</a:t>
            </a:r>
          </a:p>
          <a:p>
            <a:pPr lvl="1"/>
            <a:r>
              <a:rPr lang="en-US" dirty="0" smtClean="0"/>
              <a:t>Auto negotiating (backwards compatibility)</a:t>
            </a:r>
          </a:p>
          <a:p>
            <a:pPr lvl="1"/>
            <a:r>
              <a:rPr lang="en-US" dirty="0" smtClean="0"/>
              <a:t>Can also carry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24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2400" dirty="0" smtClean="0"/>
              <a:t>802.11 </a:t>
            </a:r>
            <a:r>
              <a:rPr lang="en-US" sz="2400" dirty="0" err="1" smtClean="0"/>
              <a:t>Wifi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determines how bits are encoded</a:t>
            </a:r>
          </a:p>
          <a:p>
            <a:r>
              <a:rPr lang="en-US" dirty="0" smtClean="0"/>
              <a:t>Next step, how to encode blocks of data</a:t>
            </a:r>
          </a:p>
          <a:p>
            <a:pPr lvl="1"/>
            <a:r>
              <a:rPr lang="en-US" dirty="0" smtClean="0"/>
              <a:t>Packet switched networks</a:t>
            </a:r>
          </a:p>
          <a:p>
            <a:pPr lvl="1"/>
            <a:r>
              <a:rPr lang="en-US" dirty="0" smtClean="0"/>
              <a:t>Each packet includes routing information</a:t>
            </a:r>
          </a:p>
          <a:p>
            <a:pPr lvl="1"/>
            <a:r>
              <a:rPr lang="en-US" dirty="0" smtClean="0"/>
              <a:t>Data boundaries must be known so headers can be read</a:t>
            </a:r>
          </a:p>
          <a:p>
            <a:r>
              <a:rPr lang="en-US" dirty="0" smtClean="0"/>
              <a:t>Types of framing</a:t>
            </a:r>
            <a:endParaRPr lang="en-US" dirty="0"/>
          </a:p>
          <a:p>
            <a:pPr lvl="1"/>
            <a:r>
              <a:rPr lang="en-US" dirty="0" smtClean="0"/>
              <a:t>Byte oriented protocols</a:t>
            </a:r>
          </a:p>
          <a:p>
            <a:pPr lvl="1"/>
            <a:r>
              <a:rPr lang="en-US" dirty="0" smtClean="0"/>
              <a:t>Bit oriented protocols</a:t>
            </a:r>
          </a:p>
          <a:p>
            <a:pPr lvl="1"/>
            <a:r>
              <a:rPr lang="en-US" dirty="0" smtClean="0"/>
              <a:t>Clock based protocols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vs. Wireless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has one shared collision domain</a:t>
            </a:r>
          </a:p>
          <a:p>
            <a:pPr lvl="1"/>
            <a:r>
              <a:rPr lang="en-US" dirty="0" smtClean="0"/>
              <a:t>All hosts on a LAN can observe all transmissions</a:t>
            </a:r>
          </a:p>
          <a:p>
            <a:r>
              <a:rPr lang="en-US" dirty="0" smtClean="0"/>
              <a:t>Wireless radios have small range compared to overall system</a:t>
            </a:r>
          </a:p>
          <a:p>
            <a:pPr lvl="1"/>
            <a:r>
              <a:rPr lang="en-US" dirty="0" smtClean="0"/>
              <a:t>Collisions are local</a:t>
            </a:r>
          </a:p>
          <a:p>
            <a:pPr lvl="1"/>
            <a:r>
              <a:rPr lang="en-US" dirty="0" smtClean="0"/>
              <a:t>Collision are at the receiver, not the sender</a:t>
            </a:r>
          </a:p>
          <a:p>
            <a:pPr lvl="1"/>
            <a:r>
              <a:rPr lang="en-US" dirty="0" smtClean="0"/>
              <a:t>Carrier sense (CS in CSMA) plays a different role</a:t>
            </a:r>
          </a:p>
          <a:p>
            <a:r>
              <a:rPr lang="en-US" dirty="0" smtClean="0"/>
              <a:t>802.11 uses CSMA/</a:t>
            </a:r>
            <a:r>
              <a:rPr lang="en-US" dirty="0" smtClean="0">
                <a:solidFill>
                  <a:schemeClr val="accent1"/>
                </a:solidFill>
              </a:rPr>
              <a:t>CA</a:t>
            </a:r>
            <a:r>
              <a:rPr lang="en-US" dirty="0" smtClean="0"/>
              <a:t> not CSMA/CD</a:t>
            </a:r>
          </a:p>
          <a:p>
            <a:pPr lvl="1"/>
            <a:r>
              <a:rPr lang="en-US" dirty="0" smtClean="0"/>
              <a:t>Collision </a:t>
            </a:r>
            <a:r>
              <a:rPr lang="en-US" dirty="0" smtClean="0">
                <a:solidFill>
                  <a:schemeClr val="accent1"/>
                </a:solidFill>
              </a:rPr>
              <a:t>avoidance</a:t>
            </a:r>
            <a:r>
              <a:rPr lang="en-US" dirty="0" smtClean="0"/>
              <a:t>, rather than collision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Terminal Problem</a:t>
            </a:r>
            <a:endParaRPr lang="en-US" dirty="0"/>
          </a:p>
        </p:txBody>
      </p:sp>
      <p:sp>
        <p:nvSpPr>
          <p:cNvPr id="3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Radios on the same network cannot always hear each other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93286" y="2031398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4661" y="2031397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980989" y="3184633"/>
            <a:ext cx="370614" cy="1562670"/>
            <a:chOff x="2107517" y="5261211"/>
            <a:chExt cx="370614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64057" y="3184633"/>
            <a:ext cx="338554" cy="1562670"/>
            <a:chOff x="4186633" y="5261211"/>
            <a:chExt cx="338554" cy="156267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42363" y="3184633"/>
            <a:ext cx="370615" cy="1562670"/>
            <a:chOff x="6069916" y="5261211"/>
            <a:chExt cx="370615" cy="156267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21" name="Up Arrow 20"/>
          <p:cNvSpPr/>
          <p:nvPr/>
        </p:nvSpPr>
        <p:spPr>
          <a:xfrm rot="5400000">
            <a:off x="3501373" y="3283647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6200000">
            <a:off x="4889030" y="3283647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flipH="1">
            <a:off x="3786110" y="2152152"/>
            <a:ext cx="1681239" cy="516489"/>
            <a:chOff x="1219200" y="4876799"/>
            <a:chExt cx="5181605" cy="1384995"/>
          </a:xfrm>
        </p:grpSpPr>
        <p:sp>
          <p:nvSpPr>
            <p:cNvPr id="24" name="Rectangular Callout 2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202"/>
                <a:gd name="adj2" fmla="val 109491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Collision!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328470" y="4998870"/>
            <a:ext cx="3157679" cy="542653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5630"/>
                <a:gd name="adj2" fmla="val -14086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4876799"/>
              <a:ext cx="5181602" cy="1295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cannot hear C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5751714" y="4981415"/>
            <a:ext cx="3013782" cy="542653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9117"/>
                <a:gd name="adj2" fmla="val -133843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cannot hear A</a:t>
              </a:r>
            </a:p>
          </p:txBody>
        </p:sp>
      </p:grpSp>
      <p:sp>
        <p:nvSpPr>
          <p:cNvPr id="34" name="Content Placeholder 5"/>
          <p:cNvSpPr txBox="1">
            <a:spLocks/>
          </p:cNvSpPr>
          <p:nvPr/>
        </p:nvSpPr>
        <p:spPr>
          <a:xfrm>
            <a:off x="26158" y="5931852"/>
            <a:ext cx="8991600" cy="605051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Hidden terminals mean that sender-side collision detection is useless</a:t>
            </a:r>
          </a:p>
        </p:txBody>
      </p:sp>
    </p:spTree>
    <p:extLst>
      <p:ext uri="{BB962C8B-B14F-4D97-AF65-F5344CB8AC3E}">
        <p14:creationId xmlns:p14="http://schemas.microsoft.com/office/powerpoint/2010/main" val="29326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animBg="1"/>
      <p:bldP spid="22" grpId="0" animBg="1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Terminal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Carrier sensing is problematic in wireless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6235" y="2238232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93345" y="2225050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2805847" y="3490481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5400000">
            <a:off x="5509743" y="3538716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H="1">
            <a:off x="3491301" y="1239329"/>
            <a:ext cx="3738173" cy="985721"/>
            <a:chOff x="1219200" y="4876799"/>
            <a:chExt cx="5181605" cy="1384995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4768"/>
                <a:gd name="adj2" fmla="val 144791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3" y="4876799"/>
              <a:ext cx="5181602" cy="134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Carrier sense detects a busy channel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96459" y="2694516"/>
            <a:ext cx="2073535" cy="542653"/>
            <a:chOff x="1219200" y="4876799"/>
            <a:chExt cx="5181605" cy="1384995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1370"/>
                <a:gd name="adj2" fmla="val 130469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 collision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8589" y="3391467"/>
            <a:ext cx="370614" cy="1562670"/>
            <a:chOff x="2107517" y="5261211"/>
            <a:chExt cx="37061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89968" y="3391467"/>
            <a:ext cx="338554" cy="1562670"/>
            <a:chOff x="4186633" y="5261211"/>
            <a:chExt cx="338554" cy="156267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81047" y="3391467"/>
            <a:ext cx="370615" cy="1562670"/>
            <a:chOff x="6069916" y="5261211"/>
            <a:chExt cx="370615" cy="156267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72427" y="3391467"/>
            <a:ext cx="370615" cy="1562670"/>
            <a:chOff x="6069916" y="5261211"/>
            <a:chExt cx="370615" cy="15626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6797634" y="2684799"/>
            <a:ext cx="2073535" cy="542653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53282"/>
                <a:gd name="adj2" fmla="val 140529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 collision</a:t>
              </a:r>
            </a:p>
          </p:txBody>
        </p:sp>
      </p:grpSp>
      <p:sp>
        <p:nvSpPr>
          <p:cNvPr id="33" name="Content Placeholder 3"/>
          <p:cNvSpPr txBox="1">
            <a:spLocks/>
          </p:cNvSpPr>
          <p:nvPr/>
        </p:nvSpPr>
        <p:spPr>
          <a:xfrm>
            <a:off x="154672" y="6215496"/>
            <a:ext cx="8839200" cy="569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Carrier sense can erroneously reduce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16" grpId="0" animBg="1"/>
      <p:bldP spid="17" grpId="0" animBg="1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 in Wireless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problem: </a:t>
            </a:r>
          </a:p>
          <a:p>
            <a:pPr lvl="1"/>
            <a:r>
              <a:rPr lang="en-US" dirty="0" smtClean="0"/>
              <a:t>Reachability in wireless is not transitive</a:t>
            </a:r>
          </a:p>
          <a:p>
            <a:pPr lvl="1"/>
            <a:r>
              <a:rPr lang="en-US" dirty="0" smtClean="0"/>
              <a:t>Just because A can reach B, and B can reach C, doesn’t mean A can reach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88480" y="3253778"/>
            <a:ext cx="3460329" cy="346032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89596" y="3253777"/>
            <a:ext cx="3460329" cy="3460329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6200000">
            <a:off x="4811825" y="4546501"/>
            <a:ext cx="634866" cy="800119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7515719" y="4546501"/>
            <a:ext cx="634866" cy="800119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21287" y="4620807"/>
            <a:ext cx="232029" cy="978335"/>
            <a:chOff x="2107517" y="5261211"/>
            <a:chExt cx="370614" cy="156267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12666" y="4620805"/>
            <a:ext cx="211958" cy="978338"/>
            <a:chOff x="4186633" y="5261211"/>
            <a:chExt cx="338554" cy="156267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03746" y="4620805"/>
            <a:ext cx="232030" cy="978337"/>
            <a:chOff x="6069916" y="5261211"/>
            <a:chExt cx="370615" cy="1562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5126" y="4620805"/>
            <a:ext cx="232030" cy="978337"/>
            <a:chOff x="6069916" y="5261211"/>
            <a:chExt cx="370615" cy="15626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7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ultiple </a:t>
            </a:r>
            <a:r>
              <a:rPr lang="en-US" b="1" dirty="0" smtClean="0"/>
              <a:t>A</a:t>
            </a:r>
            <a:r>
              <a:rPr lang="en-US" dirty="0" smtClean="0"/>
              <a:t>ccess with </a:t>
            </a:r>
            <a:r>
              <a:rPr lang="en-US" b="1" dirty="0" smtClean="0"/>
              <a:t>C</a:t>
            </a:r>
            <a:r>
              <a:rPr lang="en-US" dirty="0" smtClean="0"/>
              <a:t>ollision </a:t>
            </a:r>
            <a:r>
              <a:rPr lang="en-US" b="1" dirty="0" smtClean="0"/>
              <a:t>A</a:t>
            </a:r>
            <a:r>
              <a:rPr lang="en-US" dirty="0" smtClean="0"/>
              <a:t>voidance</a:t>
            </a:r>
          </a:p>
          <a:p>
            <a:pPr lvl="1"/>
            <a:r>
              <a:rPr lang="en-US" dirty="0" smtClean="0"/>
              <a:t>Developed in 1990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80720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3973" y="331780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45456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41412" y="3317807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Receiver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480721" y="3677585"/>
            <a:ext cx="1864736" cy="687277"/>
            <a:chOff x="2707740" y="3432002"/>
            <a:chExt cx="3384645" cy="68727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976253">
              <a:off x="3855079" y="3432002"/>
              <a:ext cx="1138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RTS</a:t>
              </a:r>
              <a:endParaRPr lang="en-US" sz="2400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8251595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29955" y="2579145"/>
            <a:ext cx="144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Host in</a:t>
            </a:r>
          </a:p>
          <a:p>
            <a:pPr algn="ctr"/>
            <a:r>
              <a:rPr lang="en-US" sz="2400" b="1" dirty="0" smtClean="0"/>
              <a:t>Receiver’s</a:t>
            </a:r>
          </a:p>
          <a:p>
            <a:pPr algn="ctr"/>
            <a:r>
              <a:rPr lang="en-US" sz="2400" b="1" dirty="0" smtClean="0"/>
              <a:t>Range</a:t>
            </a:r>
            <a:endParaRPr lang="en-US" sz="24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03705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7383" y="2579145"/>
            <a:ext cx="1232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Host in</a:t>
            </a:r>
          </a:p>
          <a:p>
            <a:pPr algn="ctr"/>
            <a:r>
              <a:rPr lang="en-US" sz="2400" b="1" dirty="0" smtClean="0"/>
              <a:t>Sender’s</a:t>
            </a:r>
          </a:p>
          <a:p>
            <a:pPr algn="ctr"/>
            <a:r>
              <a:rPr lang="en-US" sz="2400" b="1" dirty="0" smtClean="0"/>
              <a:t>Range</a:t>
            </a:r>
            <a:endParaRPr lang="en-US" sz="2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03705" y="3669251"/>
            <a:ext cx="1877016" cy="643615"/>
            <a:chOff x="1652256" y="3850156"/>
            <a:chExt cx="1877016" cy="643615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20667199">
              <a:off x="2225903" y="3850156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RTS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45456" y="4364862"/>
            <a:ext cx="1864736" cy="687277"/>
            <a:chOff x="2707740" y="3432002"/>
            <a:chExt cx="3384645" cy="6872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976253">
              <a:off x="3825984" y="3432002"/>
              <a:ext cx="1196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CTS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68440" y="4356528"/>
            <a:ext cx="1877016" cy="643615"/>
            <a:chOff x="1652256" y="3850156"/>
            <a:chExt cx="1877016" cy="64361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667199">
              <a:off x="2209873" y="3850156"/>
              <a:ext cx="6591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CTS</a:t>
              </a:r>
              <a:endParaRPr lang="en-US" sz="2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68440" y="4962648"/>
            <a:ext cx="1864736" cy="687277"/>
            <a:chOff x="2707740" y="3432002"/>
            <a:chExt cx="3384645" cy="687277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976253">
              <a:off x="3703781" y="3432002"/>
              <a:ext cx="1440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91424" y="4954314"/>
            <a:ext cx="1877016" cy="643615"/>
            <a:chOff x="1652256" y="3850156"/>
            <a:chExt cx="1877016" cy="64361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20667199">
              <a:off x="2142547" y="3850156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33176" y="5649925"/>
            <a:ext cx="1864736" cy="687277"/>
            <a:chOff x="2707740" y="3432002"/>
            <a:chExt cx="3384645" cy="68727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976253">
              <a:off x="3776054" y="3432002"/>
              <a:ext cx="129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56160" y="5641591"/>
            <a:ext cx="1877016" cy="643615"/>
            <a:chOff x="1652256" y="3850156"/>
            <a:chExt cx="1877016" cy="643615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20667199">
              <a:off x="2182365" y="3850156"/>
              <a:ext cx="714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95535" y="3699291"/>
            <a:ext cx="2238089" cy="1007719"/>
            <a:chOff x="1219200" y="4876799"/>
            <a:chExt cx="5181605" cy="1384995"/>
          </a:xfrm>
        </p:grpSpPr>
        <p:sp>
          <p:nvSpPr>
            <p:cNvPr id="58" name="Rectangular Callout 57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1401"/>
                <a:gd name="adj2" fmla="val 804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9205" y="4876799"/>
              <a:ext cx="5181600" cy="131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Soft-reserve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95532" y="4924407"/>
            <a:ext cx="2238089" cy="1408595"/>
            <a:chOff x="1219200" y="4876799"/>
            <a:chExt cx="5181605" cy="1384995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9699"/>
                <a:gd name="adj2" fmla="val -7980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5" y="4876799"/>
              <a:ext cx="5181600" cy="136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RTS but no CTS = clear to send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 flipH="1">
            <a:off x="5510060" y="2206823"/>
            <a:ext cx="2252814" cy="954107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6046"/>
                <a:gd name="adj2" fmla="val 225997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The receiver is busy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flipH="1">
            <a:off x="95537" y="5258993"/>
            <a:ext cx="2238081" cy="954107"/>
            <a:chOff x="1219202" y="4876799"/>
            <a:chExt cx="5181603" cy="579788"/>
          </a:xfrm>
        </p:grpSpPr>
        <p:sp>
          <p:nvSpPr>
            <p:cNvPr id="67" name="Rectangular Callout 66"/>
            <p:cNvSpPr/>
            <p:nvPr/>
          </p:nvSpPr>
          <p:spPr>
            <a:xfrm>
              <a:off x="1219202" y="4876799"/>
              <a:ext cx="5181601" cy="579788"/>
            </a:xfrm>
            <a:prstGeom prst="wedgeRectCallout">
              <a:avLst>
                <a:gd name="adj1" fmla="val -141473"/>
                <a:gd name="adj2" fmla="val 5214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19205" y="4876799"/>
              <a:ext cx="5181600" cy="579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Successful transmission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5859783" y="2225202"/>
            <a:ext cx="1723813" cy="954107"/>
            <a:chOff x="1219200" y="4876799"/>
            <a:chExt cx="5181605" cy="1384995"/>
          </a:xfrm>
        </p:grpSpPr>
        <p:sp>
          <p:nvSpPr>
            <p:cNvPr id="70" name="Rectangular Callout 69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82715"/>
                <a:gd name="adj2" fmla="val 365880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Channel is idle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flipH="1">
            <a:off x="3490899" y="2102090"/>
            <a:ext cx="1852455" cy="954107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340"/>
                <a:gd name="adj2" fmla="val 88378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0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MACA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sender does not receive CTS or ACK?</a:t>
            </a:r>
          </a:p>
          <a:p>
            <a:pPr lvl="1"/>
            <a:r>
              <a:rPr lang="en-US" dirty="0" smtClean="0"/>
              <a:t>Assume collision</a:t>
            </a:r>
          </a:p>
          <a:p>
            <a:pPr lvl="1"/>
            <a:r>
              <a:rPr lang="en-US" dirty="0" smtClean="0"/>
              <a:t>Enter exponential </a:t>
            </a:r>
            <a:r>
              <a:rPr lang="en-US" dirty="0" err="1" smtClean="0"/>
              <a:t>backoff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802.11</a:t>
            </a:r>
          </a:p>
          <a:p>
            <a:pPr lvl="1"/>
            <a:r>
              <a:rPr lang="en-US" dirty="0" smtClean="0"/>
              <a:t>Uses CSMA/CA, not MACA</a:t>
            </a:r>
          </a:p>
          <a:p>
            <a:r>
              <a:rPr lang="en-US" dirty="0" smtClean="0"/>
              <a:t>802.11b</a:t>
            </a:r>
          </a:p>
          <a:p>
            <a:pPr lvl="1"/>
            <a:r>
              <a:rPr lang="en-US" dirty="0" smtClean="0"/>
              <a:t>Introduced in 1999</a:t>
            </a:r>
          </a:p>
          <a:p>
            <a:pPr lvl="1"/>
            <a:r>
              <a:rPr lang="en-US" dirty="0" smtClean="0"/>
              <a:t>Uses the unlicensed 2.4 </a:t>
            </a:r>
            <a:r>
              <a:rPr lang="en-US" dirty="0" err="1" smtClean="0"/>
              <a:t>Ghz</a:t>
            </a:r>
            <a:r>
              <a:rPr lang="en-US" dirty="0" smtClean="0"/>
              <a:t> band</a:t>
            </a:r>
          </a:p>
          <a:p>
            <a:pPr lvl="2"/>
            <a:r>
              <a:rPr lang="en-US" dirty="0" smtClean="0"/>
              <a:t>Same band as cordless phones, microwave ovens</a:t>
            </a:r>
          </a:p>
          <a:p>
            <a:pPr lvl="1"/>
            <a:r>
              <a:rPr lang="en-US" dirty="0"/>
              <a:t>Complementary code keying (CCK) modulation </a:t>
            </a:r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5.5 and 11 Mbps data rates</a:t>
            </a:r>
          </a:p>
          <a:p>
            <a:pPr lvl="2"/>
            <a:r>
              <a:rPr lang="en-US" dirty="0" smtClean="0"/>
              <a:t>Practical throughput with TCP is only 5.9 Mbps</a:t>
            </a:r>
          </a:p>
          <a:p>
            <a:pPr lvl="1"/>
            <a:r>
              <a:rPr lang="en-US" dirty="0" smtClean="0"/>
              <a:t>11 channels (in the US). 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nly 1, 6, and 11 are orthogonal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098" name="Picture 2" descr="C:\Users\t0ph3r\Documents\CS 4700\assets\File2.4_GHz_Wi-Fi_channels_(802.11b,g_WLA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9" y="3718534"/>
            <a:ext cx="8806172" cy="2054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724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802.11a/g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802.11a</a:t>
            </a:r>
          </a:p>
          <a:p>
            <a:pPr lvl="1"/>
            <a:r>
              <a:rPr lang="en-US" dirty="0" smtClean="0"/>
              <a:t>Uses the 5 </a:t>
            </a:r>
            <a:r>
              <a:rPr lang="en-US" dirty="0" err="1" smtClean="0"/>
              <a:t>Ghz</a:t>
            </a:r>
            <a:r>
              <a:rPr lang="en-US" dirty="0" smtClean="0"/>
              <a:t> band</a:t>
            </a:r>
          </a:p>
          <a:p>
            <a:pPr lvl="1"/>
            <a:r>
              <a:rPr lang="en-US" dirty="0"/>
              <a:t>6, </a:t>
            </a:r>
            <a:r>
              <a:rPr lang="en-US" dirty="0" smtClean="0"/>
              <a:t>9, </a:t>
            </a:r>
            <a:r>
              <a:rPr lang="en-US" dirty="0"/>
              <a:t>12, 18, 24, 36, 48, 54 </a:t>
            </a:r>
            <a:r>
              <a:rPr lang="en-US" dirty="0" smtClean="0"/>
              <a:t>Mbps</a:t>
            </a:r>
          </a:p>
          <a:p>
            <a:pPr lvl="1"/>
            <a:r>
              <a:rPr lang="en-US" dirty="0" smtClean="0"/>
              <a:t>Switches from CCK to Orthogonal Frequency Division Multiplexing (OFDM)</a:t>
            </a:r>
          </a:p>
          <a:p>
            <a:pPr lvl="2"/>
            <a:r>
              <a:rPr lang="en-US" dirty="0" smtClean="0"/>
              <a:t>Each frequency is orthogonal</a:t>
            </a:r>
          </a:p>
          <a:p>
            <a:r>
              <a:rPr lang="en-US" dirty="0" smtClean="0"/>
              <a:t>802.11g</a:t>
            </a:r>
          </a:p>
          <a:p>
            <a:pPr lvl="1"/>
            <a:r>
              <a:rPr lang="en-US" dirty="0" smtClean="0"/>
              <a:t>Introduced in 2003</a:t>
            </a:r>
          </a:p>
          <a:p>
            <a:pPr lvl="1"/>
            <a:r>
              <a:rPr lang="en-US" dirty="0"/>
              <a:t>Uses OFDM to improve </a:t>
            </a:r>
            <a:r>
              <a:rPr lang="en-US" dirty="0" smtClean="0"/>
              <a:t>performance (54 Mbps)</a:t>
            </a:r>
          </a:p>
          <a:p>
            <a:pPr lvl="1"/>
            <a:r>
              <a:rPr lang="en-US" dirty="0" smtClean="0"/>
              <a:t>Backwards compatible with 802.11b</a:t>
            </a:r>
          </a:p>
          <a:p>
            <a:pPr lvl="2"/>
            <a:r>
              <a:rPr lang="en-US" dirty="0"/>
              <a:t>Warning: b devices cause g networks to fall back to </a:t>
            </a:r>
            <a:r>
              <a:rPr lang="en-US" dirty="0" smtClean="0"/>
              <a:t>CCK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802.11n/ac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802.11n</a:t>
            </a:r>
          </a:p>
          <a:p>
            <a:pPr lvl="1"/>
            <a:r>
              <a:rPr lang="en-US" dirty="0" smtClean="0"/>
              <a:t>Introduced in 2009</a:t>
            </a:r>
          </a:p>
          <a:p>
            <a:pPr lvl="1"/>
            <a:r>
              <a:rPr lang="en-US" dirty="0" smtClean="0"/>
              <a:t>Multiple Input Multiple Output (MIMO)</a:t>
            </a:r>
          </a:p>
          <a:p>
            <a:pPr lvl="2"/>
            <a:r>
              <a:rPr lang="en-US" dirty="0" smtClean="0"/>
              <a:t>Multiple send and receive antennas per devices (up to four)</a:t>
            </a:r>
          </a:p>
          <a:p>
            <a:pPr lvl="2"/>
            <a:r>
              <a:rPr lang="en-US" dirty="0" smtClean="0"/>
              <a:t>Data stream is multiplexed across all antennas</a:t>
            </a:r>
          </a:p>
          <a:p>
            <a:pPr lvl="1"/>
            <a:r>
              <a:rPr lang="en-US" dirty="0" smtClean="0"/>
              <a:t>Maximum 600 Mbps transfer rate (in a 4x4 configuration)</a:t>
            </a:r>
          </a:p>
          <a:p>
            <a:pPr lvl="1"/>
            <a:r>
              <a:rPr lang="en-US" dirty="0" smtClean="0"/>
              <a:t>300 Mbps is more common (2x2 configuration)</a:t>
            </a:r>
          </a:p>
          <a:p>
            <a:r>
              <a:rPr lang="en-US" dirty="0" smtClean="0"/>
              <a:t>802.11ac (January 2014)</a:t>
            </a:r>
          </a:p>
          <a:p>
            <a:pPr lvl="1"/>
            <a:r>
              <a:rPr lang="en-US" dirty="0" smtClean="0"/>
              <a:t>8x8 MIMO in the 5 GHz band, 500 Mbps – 1 </a:t>
            </a:r>
            <a:r>
              <a:rPr lang="en-US" dirty="0" err="1" smtClean="0"/>
              <a:t>GBps</a:t>
            </a:r>
            <a:r>
              <a:rPr lang="en-US" dirty="0" smtClean="0"/>
              <a:t> rates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Media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MACA-style RTS/CTS is optional</a:t>
            </a:r>
          </a:p>
          <a:p>
            <a:r>
              <a:rPr lang="en-US" sz="2400" dirty="0" smtClean="0"/>
              <a:t>Distributed Coordination Function (DCF) based on…</a:t>
            </a:r>
          </a:p>
          <a:p>
            <a:pPr lvl="1"/>
            <a:r>
              <a:rPr lang="en-US" sz="2000" dirty="0" smtClean="0"/>
              <a:t>Inter Frame Spacing (IFS)</a:t>
            </a:r>
          </a:p>
          <a:p>
            <a:pPr lvl="2"/>
            <a:r>
              <a:rPr lang="en-US" sz="2000" dirty="0" smtClean="0"/>
              <a:t>DIFS </a:t>
            </a:r>
            <a:r>
              <a:rPr lang="en-US" sz="2000" dirty="0"/>
              <a:t>– low priority, normal data packets</a:t>
            </a:r>
          </a:p>
          <a:p>
            <a:pPr lvl="2"/>
            <a:r>
              <a:rPr lang="en-US" sz="2000" dirty="0"/>
              <a:t>PIFS – medium priority, used with Point Coordination Function (PCF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SIFS – high priority, control packets (RTS, CTS, ACK, etc.)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ontention interval: random wait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28725" y="6197065"/>
            <a:ext cx="788797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3896" y="5966232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0190" y="61970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8725" y="5656993"/>
            <a:ext cx="2115284" cy="46166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Channel Busy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813156" y="5384335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44265" y="53931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SIFS</a:t>
            </a:r>
            <a:endParaRPr lang="en-US" sz="2400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3980616" y="4656160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4172547" y="3917575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484" y="483028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PIFS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75607" y="428689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60982" y="5659264"/>
            <a:ext cx="200424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Contention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flipH="1">
            <a:off x="5466929" y="4879100"/>
            <a:ext cx="3210345" cy="477054"/>
            <a:chOff x="1219200" y="4876799"/>
            <a:chExt cx="5181605" cy="1384995"/>
          </a:xfrm>
        </p:grpSpPr>
        <p:sp>
          <p:nvSpPr>
            <p:cNvPr id="24" name="Rectangular Callout 23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2554"/>
                <a:gd name="adj2" fmla="val 100954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57615" y="5656992"/>
            <a:ext cx="2110160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Transmit Data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166060" y="4417073"/>
            <a:ext cx="3187224" cy="477054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-48527"/>
                <a:gd name="adj2" fmla="val 190232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7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Oriented: Sentinel 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2505456"/>
            <a:ext cx="8668511" cy="3675888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b="1" dirty="0" smtClean="0"/>
              <a:t>START</a:t>
            </a:r>
            <a:r>
              <a:rPr lang="en-US" dirty="0" smtClean="0"/>
              <a:t> and </a:t>
            </a:r>
            <a:r>
              <a:rPr lang="en-US" b="1" dirty="0" smtClean="0"/>
              <a:t>END</a:t>
            </a:r>
            <a:r>
              <a:rPr lang="en-US" dirty="0" smtClean="0"/>
              <a:t> sentinels to the data</a:t>
            </a:r>
          </a:p>
          <a:p>
            <a:r>
              <a:rPr lang="en-US" dirty="0" smtClean="0"/>
              <a:t>Problem: what if </a:t>
            </a:r>
            <a:r>
              <a:rPr lang="en-US" b="1" dirty="0" smtClean="0"/>
              <a:t>END</a:t>
            </a:r>
            <a:r>
              <a:rPr lang="en-US" dirty="0" smtClean="0"/>
              <a:t> appears in the data?</a:t>
            </a:r>
          </a:p>
          <a:p>
            <a:pPr lvl="1"/>
            <a:r>
              <a:rPr lang="en-US" dirty="0" smtClean="0"/>
              <a:t>Add a special </a:t>
            </a:r>
            <a:r>
              <a:rPr lang="en-US" b="1" dirty="0" smtClean="0"/>
              <a:t>DLE</a:t>
            </a:r>
            <a:r>
              <a:rPr lang="en-US" dirty="0" smtClean="0"/>
              <a:t> (Data Link Escape) character before </a:t>
            </a:r>
            <a:r>
              <a:rPr lang="en-US" b="1" dirty="0" smtClean="0"/>
              <a:t>END</a:t>
            </a:r>
          </a:p>
          <a:p>
            <a:pPr lvl="1"/>
            <a:r>
              <a:rPr lang="en-US" dirty="0" smtClean="0"/>
              <a:t>What if </a:t>
            </a:r>
            <a:r>
              <a:rPr lang="en-US" b="1" dirty="0" smtClean="0"/>
              <a:t>DLE </a:t>
            </a:r>
            <a:r>
              <a:rPr lang="en-US" dirty="0" smtClean="0"/>
              <a:t>appears in the data? Add </a:t>
            </a:r>
            <a:r>
              <a:rPr lang="en-US" b="1" dirty="0" smtClean="0"/>
              <a:t>DLE </a:t>
            </a:r>
            <a:r>
              <a:rPr lang="en-US" dirty="0" smtClean="0"/>
              <a:t>before it.</a:t>
            </a:r>
          </a:p>
          <a:p>
            <a:pPr lvl="1"/>
            <a:r>
              <a:rPr lang="en-US" dirty="0" smtClean="0"/>
              <a:t>Similar to escape sequences in C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(“You must \”escape\” quotes in strings”);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(“You must \\escape\\ forward slashes as well”);</a:t>
            </a:r>
          </a:p>
          <a:p>
            <a:r>
              <a:rPr lang="en-US" dirty="0" smtClean="0"/>
              <a:t>Used by Point-to-Point protocol, e.g. modem, DSL, cellular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START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978758" y="3465299"/>
            <a:ext cx="2533869" cy="24674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Channel Busy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DCF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04950" y="3334134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65" y="310330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4911" y="570189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3849889" y="2521404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37454" y="24975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SIFS</a:t>
            </a:r>
            <a:endParaRPr lang="en-US" sz="2400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4012262" y="3443711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>
            <a:off x="4180363" y="4429218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09472" y="35851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PIFS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94309" y="477676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0791" y="2796333"/>
            <a:ext cx="11457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 flipH="1">
            <a:off x="711602" y="1617712"/>
            <a:ext cx="3210345" cy="498826"/>
            <a:chOff x="1219200" y="4813589"/>
            <a:chExt cx="5181605" cy="1448205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562"/>
                <a:gd name="adj2" fmla="val 180819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78759" y="2794061"/>
            <a:ext cx="2533869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Transmit Data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98232" y="4435824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7" y="420499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2</a:t>
            </a:r>
            <a:endParaRPr lang="en-US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95794" y="5622367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9" y="539153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3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1741714" y="2804584"/>
            <a:ext cx="1658996" cy="31281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Channel Busy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6623" y="3906990"/>
            <a:ext cx="16998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Contention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6564" y="5083519"/>
            <a:ext cx="72120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3169367" y="1635224"/>
            <a:ext cx="3210345" cy="498826"/>
            <a:chOff x="1219200" y="4813589"/>
            <a:chExt cx="5181605" cy="1448205"/>
          </a:xfrm>
        </p:grpSpPr>
        <p:sp>
          <p:nvSpPr>
            <p:cNvPr id="37" name="Rectangular Callout 36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901"/>
                <a:gd name="adj2" fmla="val 169410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4156682" y="1635224"/>
            <a:ext cx="3210345" cy="498826"/>
            <a:chOff x="1219200" y="4813589"/>
            <a:chExt cx="5181605" cy="1448205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29154"/>
                <a:gd name="adj2" fmla="val 402160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4774541" y="6239760"/>
            <a:ext cx="3210345" cy="498826"/>
            <a:chOff x="1219200" y="4813589"/>
            <a:chExt cx="5181605" cy="1448205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8145"/>
                <a:gd name="adj2" fmla="val -179715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8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 animBg="1"/>
      <p:bldP spid="22" grpId="0" animBg="1"/>
      <p:bldP spid="33" grpId="0" animBg="1"/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801.11 is Complicated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only scratched the surface of 802.11</a:t>
            </a:r>
          </a:p>
          <a:p>
            <a:pPr lvl="1"/>
            <a:r>
              <a:rPr lang="en-US" dirty="0" smtClean="0"/>
              <a:t>Association – how do clients connect to access points?</a:t>
            </a:r>
          </a:p>
          <a:p>
            <a:pPr lvl="2"/>
            <a:r>
              <a:rPr lang="en-US" dirty="0" smtClean="0"/>
              <a:t>Scanning</a:t>
            </a:r>
          </a:p>
          <a:p>
            <a:pPr lvl="2"/>
            <a:r>
              <a:rPr lang="en-US" dirty="0" smtClean="0"/>
              <a:t>What about roaming?</a:t>
            </a:r>
          </a:p>
          <a:p>
            <a:pPr lvl="1"/>
            <a:r>
              <a:rPr lang="en-US" dirty="0" smtClean="0"/>
              <a:t>Variable sending rates to combat noisy channels</a:t>
            </a:r>
          </a:p>
          <a:p>
            <a:pPr lvl="1"/>
            <a:r>
              <a:rPr lang="en-US" dirty="0" smtClean="0"/>
              <a:t>Infrastructure vs. ad-hoc vs. point-to-point</a:t>
            </a:r>
          </a:p>
          <a:p>
            <a:pPr lvl="2"/>
            <a:r>
              <a:rPr lang="en-US" dirty="0" smtClean="0"/>
              <a:t>Mesh networks and mesh routing</a:t>
            </a:r>
          </a:p>
          <a:p>
            <a:pPr lvl="1"/>
            <a:r>
              <a:rPr lang="en-US" dirty="0" smtClean="0"/>
              <a:t>Power saving optimizations</a:t>
            </a:r>
          </a:p>
          <a:p>
            <a:pPr lvl="2"/>
            <a:r>
              <a:rPr lang="en-US" dirty="0" smtClean="0"/>
              <a:t>How do you sleep and also guarantee no lost messages?</a:t>
            </a:r>
          </a:p>
          <a:p>
            <a:pPr lvl="1"/>
            <a:r>
              <a:rPr lang="en-US" dirty="0" smtClean="0"/>
              <a:t>Security and encryption (WEP, WAP, 802.11x)</a:t>
            </a:r>
          </a:p>
          <a:p>
            <a:r>
              <a:rPr lang="en-US" dirty="0" smtClean="0"/>
              <a:t>This is why there are courses on wireless networking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Oriented: Byte Counting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2798064"/>
            <a:ext cx="8668511" cy="3383280"/>
          </a:xfrm>
        </p:spPr>
        <p:txBody>
          <a:bodyPr/>
          <a:lstStyle/>
          <a:p>
            <a:r>
              <a:rPr lang="en-US" dirty="0" smtClean="0"/>
              <a:t>Sender: insert length of the data in bytes at the beginning of each frame</a:t>
            </a:r>
          </a:p>
          <a:p>
            <a:r>
              <a:rPr lang="en-US" dirty="0" smtClean="0"/>
              <a:t>Receiver: extract the length and read that many bytes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6730" y="2043740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2593" y="15820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0315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132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Oriented: Bit Stuffing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608" y="2596896"/>
            <a:ext cx="8668511" cy="4059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sentinels to the start and end of data</a:t>
            </a:r>
          </a:p>
          <a:p>
            <a:pPr lvl="1"/>
            <a:r>
              <a:rPr lang="en-US" dirty="0" smtClean="0"/>
              <a:t>Both sentinels are the same</a:t>
            </a:r>
          </a:p>
          <a:p>
            <a:pPr lvl="1"/>
            <a:r>
              <a:rPr lang="en-US" dirty="0" smtClean="0"/>
              <a:t>Example: 01111110 in High-level Data Link Protocol (HDLC)</a:t>
            </a:r>
          </a:p>
          <a:p>
            <a:r>
              <a:rPr lang="en-US" dirty="0" smtClean="0"/>
              <a:t>Sender: insert a 0 after each 11111 in data</a:t>
            </a:r>
          </a:p>
          <a:p>
            <a:pPr lvl="1"/>
            <a:r>
              <a:rPr lang="en-US" dirty="0" smtClean="0"/>
              <a:t>Known as “bit stuffing”</a:t>
            </a:r>
          </a:p>
          <a:p>
            <a:r>
              <a:rPr lang="en-US" dirty="0" smtClean="0"/>
              <a:t>Receiver: after seeing 11111 in the data…</a:t>
            </a:r>
          </a:p>
          <a:p>
            <a:pPr lvl="1"/>
            <a:r>
              <a:rPr lang="en-US" dirty="0" smtClean="0"/>
              <a:t>11111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remove the 0 (it was stuffed)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 look at one more bit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 end of frame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  error! Discard the frame</a:t>
            </a:r>
          </a:p>
          <a:p>
            <a:r>
              <a:rPr lang="en-US" dirty="0" smtClean="0">
                <a:sym typeface="Wingdings" pitchFamily="2" charset="2"/>
              </a:rPr>
              <a:t>Disadvantage: 20% overhead at worst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01111110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01111110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Clock-based Framing: SONET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ynchronous </a:t>
            </a:r>
            <a:r>
              <a:rPr lang="en-US" b="1" dirty="0" smtClean="0"/>
              <a:t>O</a:t>
            </a:r>
            <a:r>
              <a:rPr lang="en-US" dirty="0" smtClean="0"/>
              <a:t>ptical </a:t>
            </a:r>
            <a:r>
              <a:rPr lang="en-US" b="1" dirty="0" smtClean="0"/>
              <a:t>Net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Transmission over very fast optical links</a:t>
            </a:r>
          </a:p>
          <a:p>
            <a:pPr lvl="1"/>
            <a:r>
              <a:rPr lang="en-US" dirty="0" smtClean="0"/>
              <a:t>STS-</a:t>
            </a:r>
            <a:r>
              <a:rPr lang="en-US" i="1" dirty="0" smtClean="0"/>
              <a:t>n</a:t>
            </a:r>
            <a:r>
              <a:rPr lang="en-US" dirty="0" smtClean="0"/>
              <a:t>, e.g. STS-1: 51.84 Mbps, STS-768: 36.7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STS-1 frames based on fixed sized frames</a:t>
            </a:r>
          </a:p>
          <a:p>
            <a:pPr lvl="1"/>
            <a:r>
              <a:rPr lang="en-US" dirty="0" smtClean="0"/>
              <a:t>9*90 = 810 bytes</a:t>
            </a:r>
          </a:p>
          <a:p>
            <a:r>
              <a:rPr lang="en-US" dirty="0" smtClean="0"/>
              <a:t>Physical layer details</a:t>
            </a:r>
          </a:p>
          <a:p>
            <a:pPr lvl="1"/>
            <a:r>
              <a:rPr lang="en-US" dirty="0" smtClean="0"/>
              <a:t>Bits are encoded using NRZ</a:t>
            </a:r>
          </a:p>
          <a:p>
            <a:pPr lvl="1"/>
            <a:r>
              <a:rPr lang="en-US" dirty="0" smtClean="0"/>
              <a:t>Payload is </a:t>
            </a:r>
            <a:r>
              <a:rPr lang="en-US" dirty="0" err="1" smtClean="0"/>
              <a:t>XORed</a:t>
            </a:r>
            <a:r>
              <a:rPr lang="en-US" dirty="0" smtClean="0"/>
              <a:t> with a special 127-bit pattern to avoid long sequences of 0 and 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49472" y="6272784"/>
            <a:ext cx="984019" cy="204655"/>
          </a:xfrm>
        </p:spPr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89916" y="3764865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41950" y="3369081"/>
            <a:ext cx="159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90 Columns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306813" y="3983229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553008" y="4940548"/>
            <a:ext cx="103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 Rows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89916" y="3942293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Payload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Overhead</a:t>
              </a:r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523055" y="3780781"/>
            <a:ext cx="2330741" cy="954107"/>
            <a:chOff x="1219200" y="4876799"/>
            <a:chExt cx="518160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chemeClr val="accent2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Special start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802.11 </a:t>
            </a:r>
            <a:r>
              <a:rPr lang="en-US" sz="3200" dirty="0" err="1" smtClean="0"/>
              <a:t>Wifi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75657</TotalTime>
  <Words>2676</Words>
  <Application>Microsoft Macintosh PowerPoint</Application>
  <PresentationFormat>On-screen Show (4:3)</PresentationFormat>
  <Paragraphs>654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.AppleSystemUIFont</vt:lpstr>
      <vt:lpstr>Calibri</vt:lpstr>
      <vt:lpstr>Calibri Light</vt:lpstr>
      <vt:lpstr>Tw Cen MT</vt:lpstr>
      <vt:lpstr>Wingdings</vt:lpstr>
      <vt:lpstr>Wingdings 2</vt:lpstr>
      <vt:lpstr>Arial</vt:lpstr>
      <vt:lpstr>Retrospect</vt:lpstr>
      <vt:lpstr>CS 4700 / CS 5700 Network Fundamentals</vt:lpstr>
      <vt:lpstr>Data Link Layer</vt:lpstr>
      <vt:lpstr>Outline</vt:lpstr>
      <vt:lpstr>Framing</vt:lpstr>
      <vt:lpstr>Byte Oriented: Sentinel Approach</vt:lpstr>
      <vt:lpstr>Byte Oriented: Byte Counting</vt:lpstr>
      <vt:lpstr>Bit Oriented: Bit Stuffing</vt:lpstr>
      <vt:lpstr>Clock-based Framing: SONET</vt:lpstr>
      <vt:lpstr>Outline</vt:lpstr>
      <vt:lpstr>Dealing with Noise</vt:lpstr>
      <vt:lpstr>Naïve Error Detection</vt:lpstr>
      <vt:lpstr>Parity Bits</vt:lpstr>
      <vt:lpstr>Two Dimensional Parity</vt:lpstr>
      <vt:lpstr>Two Dimensional Parity Examples</vt:lpstr>
      <vt:lpstr>Checksums</vt:lpstr>
      <vt:lpstr>Cyclic Redundancy Check (CRC)</vt:lpstr>
      <vt:lpstr>What About Reliability?</vt:lpstr>
      <vt:lpstr>Stop and Wait</vt:lpstr>
      <vt:lpstr>Sliding Window</vt:lpstr>
      <vt:lpstr>Should We Error Check in the Data Link?</vt:lpstr>
      <vt:lpstr>Outline</vt:lpstr>
      <vt:lpstr>What is Media Access?</vt:lpstr>
      <vt:lpstr>Strategies for Media Access</vt:lpstr>
      <vt:lpstr>Contention MAC Goals</vt:lpstr>
      <vt:lpstr>Contention Protocol Evolution</vt:lpstr>
      <vt:lpstr>ALOHA</vt:lpstr>
      <vt:lpstr>Tradeoffs vs. TDMA</vt:lpstr>
      <vt:lpstr>Slotted ALOHA</vt:lpstr>
      <vt:lpstr>802.3 Ethernet</vt:lpstr>
      <vt:lpstr>Broadcast Ethernet</vt:lpstr>
      <vt:lpstr>CSMA/CD</vt:lpstr>
      <vt:lpstr>CSMA/CD Collisions</vt:lpstr>
      <vt:lpstr>Exponential Backoff</vt:lpstr>
      <vt:lpstr>Minimum Packet Sizes</vt:lpstr>
      <vt:lpstr>Cable Length Examples</vt:lpstr>
      <vt:lpstr>Exponential Backoff, Revisited</vt:lpstr>
      <vt:lpstr>Maximum Packet Size</vt:lpstr>
      <vt:lpstr>Long Live Ethernet</vt:lpstr>
      <vt:lpstr>Outline</vt:lpstr>
      <vt:lpstr>802.3 vs. Wireless</vt:lpstr>
      <vt:lpstr>Hidden Terminal Problem</vt:lpstr>
      <vt:lpstr>Exposed Terminal Problem</vt:lpstr>
      <vt:lpstr>Reachability in Wireless</vt:lpstr>
      <vt:lpstr>MACA</vt:lpstr>
      <vt:lpstr>Collisions in MACA</vt:lpstr>
      <vt:lpstr>802.11b</vt:lpstr>
      <vt:lpstr>802.11a/g</vt:lpstr>
      <vt:lpstr>802.11n/ac</vt:lpstr>
      <vt:lpstr>802.11 Media Access</vt:lpstr>
      <vt:lpstr>802.11 DCF Example</vt:lpstr>
      <vt:lpstr>801.11 is Complicated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Choffnes, David</cp:lastModifiedBy>
  <cp:revision>944</cp:revision>
  <cp:lastPrinted>2012-08-22T04:00:45Z</cp:lastPrinted>
  <dcterms:created xsi:type="dcterms:W3CDTF">2012-01-03T02:22:46Z</dcterms:created>
  <dcterms:modified xsi:type="dcterms:W3CDTF">2016-09-14T20:59:25Z</dcterms:modified>
</cp:coreProperties>
</file>