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286" autoAdjust="0"/>
  </p:normalViewPr>
  <p:slideViewPr>
    <p:cSldViewPr>
      <p:cViewPr varScale="1">
        <p:scale>
          <a:sx n="66" d="100"/>
          <a:sy n="66" d="100"/>
        </p:scale>
        <p:origin x="-168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69DCE2-F9E1-49DE-B203-E6F9D92A5995}" type="doc">
      <dgm:prSet loTypeId="urn:microsoft.com/office/officeart/2005/8/layout/cycle5" loCatId="cycle" qsTypeId="urn:microsoft.com/office/officeart/2005/8/quickstyle/simple1" qsCatId="simple" csTypeId="urn:microsoft.com/office/officeart/2005/8/colors/colorful4" csCatId="colorful" phldr="1"/>
      <dgm:spPr/>
      <dgm:t>
        <a:bodyPr/>
        <a:lstStyle/>
        <a:p>
          <a:endParaRPr lang="en-US"/>
        </a:p>
      </dgm:t>
    </dgm:pt>
    <dgm:pt modelId="{FCCE72A9-EA6C-4E93-80EE-D0DBC1F2C179}">
      <dgm:prSet phldrT="[Text]"/>
      <dgm:spPr/>
      <dgm:t>
        <a:bodyPr/>
        <a:lstStyle/>
        <a:p>
          <a:r>
            <a:rPr lang="en-US" dirty="0"/>
            <a:t>Create or </a:t>
          </a:r>
          <a:r>
            <a:rPr lang="en-US" dirty="0" smtClean="0"/>
            <a:t>Acquire </a:t>
          </a:r>
          <a:r>
            <a:rPr lang="en-US" dirty="0"/>
            <a:t>exploitation methods or </a:t>
          </a:r>
          <a:r>
            <a:rPr lang="en-US" dirty="0" smtClean="0"/>
            <a:t>attack </a:t>
          </a:r>
          <a:r>
            <a:rPr lang="en-US" dirty="0"/>
            <a:t>vectors</a:t>
          </a:r>
        </a:p>
      </dgm:t>
    </dgm:pt>
    <dgm:pt modelId="{5B44DF7B-37AD-4F83-B20E-B4B6F688D31E}" type="parTrans" cxnId="{9B6945EF-AA94-4B83-9E16-FD1EEF45EEFF}">
      <dgm:prSet/>
      <dgm:spPr/>
      <dgm:t>
        <a:bodyPr/>
        <a:lstStyle/>
        <a:p>
          <a:endParaRPr lang="en-US"/>
        </a:p>
      </dgm:t>
    </dgm:pt>
    <dgm:pt modelId="{22033935-2481-4C94-8F3A-B6E23DBA75E2}" type="sibTrans" cxnId="{9B6945EF-AA94-4B83-9E16-FD1EEF45EEFF}">
      <dgm:prSet/>
      <dgm:spPr/>
      <dgm:t>
        <a:bodyPr/>
        <a:lstStyle/>
        <a:p>
          <a:endParaRPr lang="en-US"/>
        </a:p>
      </dgm:t>
    </dgm:pt>
    <dgm:pt modelId="{F8DB2AAF-8CEC-49AB-89A1-5A36509F8761}">
      <dgm:prSet phldrT="[Text]"/>
      <dgm:spPr/>
      <dgm:t>
        <a:bodyPr/>
        <a:lstStyle/>
        <a:p>
          <a:r>
            <a:rPr lang="en-US" dirty="0"/>
            <a:t>Collaborate with or train others</a:t>
          </a:r>
        </a:p>
      </dgm:t>
    </dgm:pt>
    <dgm:pt modelId="{1A74F3AF-9FEB-48F0-861D-1E6AD5451A88}" type="parTrans" cxnId="{41450A03-0AA6-42C5-B217-731EA04619D3}">
      <dgm:prSet/>
      <dgm:spPr/>
      <dgm:t>
        <a:bodyPr/>
        <a:lstStyle/>
        <a:p>
          <a:endParaRPr lang="en-US"/>
        </a:p>
      </dgm:t>
    </dgm:pt>
    <dgm:pt modelId="{6653F6FD-D680-4A53-B57B-45837F064702}" type="sibTrans" cxnId="{41450A03-0AA6-42C5-B217-731EA04619D3}">
      <dgm:prSet/>
      <dgm:spPr/>
      <dgm:t>
        <a:bodyPr/>
        <a:lstStyle/>
        <a:p>
          <a:endParaRPr lang="en-US"/>
        </a:p>
      </dgm:t>
    </dgm:pt>
    <dgm:pt modelId="{0A52C5FA-F460-44DE-88E0-05527F2EDD61}">
      <dgm:prSet phldrT="[Text]"/>
      <dgm:spPr/>
      <dgm:t>
        <a:bodyPr/>
        <a:lstStyle/>
        <a:p>
          <a:r>
            <a:rPr lang="en-US" dirty="0"/>
            <a:t>Gather or acquire compromised hosts</a:t>
          </a:r>
        </a:p>
      </dgm:t>
    </dgm:pt>
    <dgm:pt modelId="{73029FA7-578F-440B-AD6F-9C6DE5F6A563}" type="parTrans" cxnId="{440FCFF6-D183-41E7-A726-3393B1C35BFC}">
      <dgm:prSet/>
      <dgm:spPr/>
      <dgm:t>
        <a:bodyPr/>
        <a:lstStyle/>
        <a:p>
          <a:endParaRPr lang="en-US"/>
        </a:p>
      </dgm:t>
    </dgm:pt>
    <dgm:pt modelId="{69829CE7-E21D-44F2-A208-FB642276650A}" type="sibTrans" cxnId="{440FCFF6-D183-41E7-A726-3393B1C35BFC}">
      <dgm:prSet/>
      <dgm:spPr/>
      <dgm:t>
        <a:bodyPr/>
        <a:lstStyle/>
        <a:p>
          <a:endParaRPr lang="en-US"/>
        </a:p>
      </dgm:t>
    </dgm:pt>
    <dgm:pt modelId="{06721C42-12D6-4001-9B64-EFA550DA51FA}">
      <dgm:prSet phldrT="[Text]"/>
      <dgm:spPr/>
      <dgm:t>
        <a:bodyPr/>
        <a:lstStyle/>
        <a:p>
          <a:r>
            <a:rPr lang="en-US" dirty="0" smtClean="0"/>
            <a:t>Attack high value targets</a:t>
          </a:r>
          <a:endParaRPr lang="en-US" dirty="0"/>
        </a:p>
      </dgm:t>
    </dgm:pt>
    <dgm:pt modelId="{59DAF073-E307-482C-A37E-93B7948EAA63}" type="parTrans" cxnId="{AC53C0CD-F5BB-4AF8-B939-AF3FCE2D7B10}">
      <dgm:prSet/>
      <dgm:spPr/>
      <dgm:t>
        <a:bodyPr/>
        <a:lstStyle/>
        <a:p>
          <a:endParaRPr lang="en-US"/>
        </a:p>
      </dgm:t>
    </dgm:pt>
    <dgm:pt modelId="{46762866-8835-4BE3-AEF2-59C9753A1714}" type="sibTrans" cxnId="{AC53C0CD-F5BB-4AF8-B939-AF3FCE2D7B10}">
      <dgm:prSet/>
      <dgm:spPr/>
      <dgm:t>
        <a:bodyPr/>
        <a:lstStyle/>
        <a:p>
          <a:endParaRPr lang="en-US"/>
        </a:p>
      </dgm:t>
    </dgm:pt>
    <dgm:pt modelId="{D9C9B473-90F6-4736-AFB9-E42CE0EB7991}">
      <dgm:prSet phldrT="[Text]"/>
      <dgm:spPr/>
      <dgm:t>
        <a:bodyPr/>
        <a:lstStyle/>
        <a:p>
          <a:r>
            <a:rPr lang="en-US" dirty="0"/>
            <a:t>Analyze resulting data and make modifications</a:t>
          </a:r>
        </a:p>
      </dgm:t>
    </dgm:pt>
    <dgm:pt modelId="{6B4E8D4E-F322-4ECC-973D-D74FAE398ED2}" type="parTrans" cxnId="{CFD48A9A-0CF3-4713-9F83-FB87E6DFD445}">
      <dgm:prSet/>
      <dgm:spPr/>
      <dgm:t>
        <a:bodyPr/>
        <a:lstStyle/>
        <a:p>
          <a:endParaRPr lang="en-US"/>
        </a:p>
      </dgm:t>
    </dgm:pt>
    <dgm:pt modelId="{E1974823-6D6A-4511-93F9-A067588D87F7}" type="sibTrans" cxnId="{CFD48A9A-0CF3-4713-9F83-FB87E6DFD445}">
      <dgm:prSet/>
      <dgm:spPr/>
      <dgm:t>
        <a:bodyPr/>
        <a:lstStyle/>
        <a:p>
          <a:endParaRPr lang="en-US"/>
        </a:p>
      </dgm:t>
    </dgm:pt>
    <dgm:pt modelId="{D9E325F2-0508-4D12-B5FC-2D794C3DC3AE}" type="pres">
      <dgm:prSet presAssocID="{6569DCE2-F9E1-49DE-B203-E6F9D92A5995}" presName="cycle" presStyleCnt="0">
        <dgm:presLayoutVars>
          <dgm:dir/>
          <dgm:resizeHandles val="exact"/>
        </dgm:presLayoutVars>
      </dgm:prSet>
      <dgm:spPr/>
      <dgm:t>
        <a:bodyPr/>
        <a:lstStyle/>
        <a:p>
          <a:endParaRPr lang="en-US"/>
        </a:p>
      </dgm:t>
    </dgm:pt>
    <dgm:pt modelId="{B33B3FB8-6DB0-4A08-85A7-C4E3F3DF165C}" type="pres">
      <dgm:prSet presAssocID="{FCCE72A9-EA6C-4E93-80EE-D0DBC1F2C179}" presName="node" presStyleLbl="node1" presStyleIdx="0" presStyleCnt="5">
        <dgm:presLayoutVars>
          <dgm:bulletEnabled val="1"/>
        </dgm:presLayoutVars>
      </dgm:prSet>
      <dgm:spPr/>
      <dgm:t>
        <a:bodyPr/>
        <a:lstStyle/>
        <a:p>
          <a:endParaRPr lang="en-US"/>
        </a:p>
      </dgm:t>
    </dgm:pt>
    <dgm:pt modelId="{42D2C47E-D891-4636-B995-87C0E729A598}" type="pres">
      <dgm:prSet presAssocID="{FCCE72A9-EA6C-4E93-80EE-D0DBC1F2C179}" presName="spNode" presStyleCnt="0"/>
      <dgm:spPr/>
      <dgm:t>
        <a:bodyPr/>
        <a:lstStyle/>
        <a:p>
          <a:endParaRPr lang="en-US"/>
        </a:p>
      </dgm:t>
    </dgm:pt>
    <dgm:pt modelId="{0F4E1B40-3ABF-481B-BB85-F4803BB90D57}" type="pres">
      <dgm:prSet presAssocID="{22033935-2481-4C94-8F3A-B6E23DBA75E2}" presName="sibTrans" presStyleLbl="sibTrans1D1" presStyleIdx="0" presStyleCnt="5"/>
      <dgm:spPr/>
      <dgm:t>
        <a:bodyPr/>
        <a:lstStyle/>
        <a:p>
          <a:endParaRPr lang="en-US"/>
        </a:p>
      </dgm:t>
    </dgm:pt>
    <dgm:pt modelId="{B6B8E14B-EE16-423F-8CC2-6B3A52634C18}" type="pres">
      <dgm:prSet presAssocID="{F8DB2AAF-8CEC-49AB-89A1-5A36509F8761}" presName="node" presStyleLbl="node1" presStyleIdx="1" presStyleCnt="5">
        <dgm:presLayoutVars>
          <dgm:bulletEnabled val="1"/>
        </dgm:presLayoutVars>
      </dgm:prSet>
      <dgm:spPr/>
      <dgm:t>
        <a:bodyPr/>
        <a:lstStyle/>
        <a:p>
          <a:endParaRPr lang="en-US"/>
        </a:p>
      </dgm:t>
    </dgm:pt>
    <dgm:pt modelId="{8985D88F-368A-4E5D-B5D2-25A4313F7830}" type="pres">
      <dgm:prSet presAssocID="{F8DB2AAF-8CEC-49AB-89A1-5A36509F8761}" presName="spNode" presStyleCnt="0"/>
      <dgm:spPr/>
      <dgm:t>
        <a:bodyPr/>
        <a:lstStyle/>
        <a:p>
          <a:endParaRPr lang="en-US"/>
        </a:p>
      </dgm:t>
    </dgm:pt>
    <dgm:pt modelId="{C03D0FDA-4B78-4A28-A29E-FB4007AF030E}" type="pres">
      <dgm:prSet presAssocID="{6653F6FD-D680-4A53-B57B-45837F064702}" presName="sibTrans" presStyleLbl="sibTrans1D1" presStyleIdx="1" presStyleCnt="5"/>
      <dgm:spPr/>
      <dgm:t>
        <a:bodyPr/>
        <a:lstStyle/>
        <a:p>
          <a:endParaRPr lang="en-US"/>
        </a:p>
      </dgm:t>
    </dgm:pt>
    <dgm:pt modelId="{333E5158-1CE5-4A75-874E-A514EBF6ECA0}" type="pres">
      <dgm:prSet presAssocID="{0A52C5FA-F460-44DE-88E0-05527F2EDD61}" presName="node" presStyleLbl="node1" presStyleIdx="2" presStyleCnt="5">
        <dgm:presLayoutVars>
          <dgm:bulletEnabled val="1"/>
        </dgm:presLayoutVars>
      </dgm:prSet>
      <dgm:spPr/>
      <dgm:t>
        <a:bodyPr/>
        <a:lstStyle/>
        <a:p>
          <a:endParaRPr lang="en-US"/>
        </a:p>
      </dgm:t>
    </dgm:pt>
    <dgm:pt modelId="{430697D5-AE63-4B4B-9C6F-27D5AFFE7902}" type="pres">
      <dgm:prSet presAssocID="{0A52C5FA-F460-44DE-88E0-05527F2EDD61}" presName="spNode" presStyleCnt="0"/>
      <dgm:spPr/>
      <dgm:t>
        <a:bodyPr/>
        <a:lstStyle/>
        <a:p>
          <a:endParaRPr lang="en-US"/>
        </a:p>
      </dgm:t>
    </dgm:pt>
    <dgm:pt modelId="{4A2C15AB-9065-4CEF-BBB6-BFC47B23CEE4}" type="pres">
      <dgm:prSet presAssocID="{69829CE7-E21D-44F2-A208-FB642276650A}" presName="sibTrans" presStyleLbl="sibTrans1D1" presStyleIdx="2" presStyleCnt="5"/>
      <dgm:spPr/>
      <dgm:t>
        <a:bodyPr/>
        <a:lstStyle/>
        <a:p>
          <a:endParaRPr lang="en-US"/>
        </a:p>
      </dgm:t>
    </dgm:pt>
    <dgm:pt modelId="{A618F6C5-9680-4DC8-BCC7-9B58D54EF05F}" type="pres">
      <dgm:prSet presAssocID="{06721C42-12D6-4001-9B64-EFA550DA51FA}" presName="node" presStyleLbl="node1" presStyleIdx="3" presStyleCnt="5">
        <dgm:presLayoutVars>
          <dgm:bulletEnabled val="1"/>
        </dgm:presLayoutVars>
      </dgm:prSet>
      <dgm:spPr/>
      <dgm:t>
        <a:bodyPr/>
        <a:lstStyle/>
        <a:p>
          <a:endParaRPr lang="en-US"/>
        </a:p>
      </dgm:t>
    </dgm:pt>
    <dgm:pt modelId="{9E25E5CF-25FD-4378-9D4B-661D2F4FEF0F}" type="pres">
      <dgm:prSet presAssocID="{06721C42-12D6-4001-9B64-EFA550DA51FA}" presName="spNode" presStyleCnt="0"/>
      <dgm:spPr/>
      <dgm:t>
        <a:bodyPr/>
        <a:lstStyle/>
        <a:p>
          <a:endParaRPr lang="en-US"/>
        </a:p>
      </dgm:t>
    </dgm:pt>
    <dgm:pt modelId="{18962E37-415A-45BC-9D07-32392C739A87}" type="pres">
      <dgm:prSet presAssocID="{46762866-8835-4BE3-AEF2-59C9753A1714}" presName="sibTrans" presStyleLbl="sibTrans1D1" presStyleIdx="3" presStyleCnt="5"/>
      <dgm:spPr/>
      <dgm:t>
        <a:bodyPr/>
        <a:lstStyle/>
        <a:p>
          <a:endParaRPr lang="en-US"/>
        </a:p>
      </dgm:t>
    </dgm:pt>
    <dgm:pt modelId="{F6B4A4D8-1F0D-416B-ADEF-D9BCCE78D4DD}" type="pres">
      <dgm:prSet presAssocID="{D9C9B473-90F6-4736-AFB9-E42CE0EB7991}" presName="node" presStyleLbl="node1" presStyleIdx="4" presStyleCnt="5">
        <dgm:presLayoutVars>
          <dgm:bulletEnabled val="1"/>
        </dgm:presLayoutVars>
      </dgm:prSet>
      <dgm:spPr/>
      <dgm:t>
        <a:bodyPr/>
        <a:lstStyle/>
        <a:p>
          <a:endParaRPr lang="en-US"/>
        </a:p>
      </dgm:t>
    </dgm:pt>
    <dgm:pt modelId="{70C244A9-941F-4217-8B78-0BDE85F2786C}" type="pres">
      <dgm:prSet presAssocID="{D9C9B473-90F6-4736-AFB9-E42CE0EB7991}" presName="spNode" presStyleCnt="0"/>
      <dgm:spPr/>
      <dgm:t>
        <a:bodyPr/>
        <a:lstStyle/>
        <a:p>
          <a:endParaRPr lang="en-US"/>
        </a:p>
      </dgm:t>
    </dgm:pt>
    <dgm:pt modelId="{78404E24-BA16-4329-9572-0F3847F0664B}" type="pres">
      <dgm:prSet presAssocID="{E1974823-6D6A-4511-93F9-A067588D87F7}" presName="sibTrans" presStyleLbl="sibTrans1D1" presStyleIdx="4" presStyleCnt="5"/>
      <dgm:spPr/>
      <dgm:t>
        <a:bodyPr/>
        <a:lstStyle/>
        <a:p>
          <a:endParaRPr lang="en-US"/>
        </a:p>
      </dgm:t>
    </dgm:pt>
  </dgm:ptLst>
  <dgm:cxnLst>
    <dgm:cxn modelId="{E031B927-4CE0-4A1A-A374-592362FAD3C5}" type="presOf" srcId="{D9C9B473-90F6-4736-AFB9-E42CE0EB7991}" destId="{F6B4A4D8-1F0D-416B-ADEF-D9BCCE78D4DD}" srcOrd="0" destOrd="0" presId="urn:microsoft.com/office/officeart/2005/8/layout/cycle5"/>
    <dgm:cxn modelId="{9B472937-8747-4A40-B177-A74AEF2ABAD4}" type="presOf" srcId="{FCCE72A9-EA6C-4E93-80EE-D0DBC1F2C179}" destId="{B33B3FB8-6DB0-4A08-85A7-C4E3F3DF165C}" srcOrd="0" destOrd="0" presId="urn:microsoft.com/office/officeart/2005/8/layout/cycle5"/>
    <dgm:cxn modelId="{7828E738-7455-4720-B73F-1E087604C597}" type="presOf" srcId="{69829CE7-E21D-44F2-A208-FB642276650A}" destId="{4A2C15AB-9065-4CEF-BBB6-BFC47B23CEE4}" srcOrd="0" destOrd="0" presId="urn:microsoft.com/office/officeart/2005/8/layout/cycle5"/>
    <dgm:cxn modelId="{41450A03-0AA6-42C5-B217-731EA04619D3}" srcId="{6569DCE2-F9E1-49DE-B203-E6F9D92A5995}" destId="{F8DB2AAF-8CEC-49AB-89A1-5A36509F8761}" srcOrd="1" destOrd="0" parTransId="{1A74F3AF-9FEB-48F0-861D-1E6AD5451A88}" sibTransId="{6653F6FD-D680-4A53-B57B-45837F064702}"/>
    <dgm:cxn modelId="{D6C53253-EC92-4C53-9CE1-EE83C6585B90}" type="presOf" srcId="{06721C42-12D6-4001-9B64-EFA550DA51FA}" destId="{A618F6C5-9680-4DC8-BCC7-9B58D54EF05F}" srcOrd="0" destOrd="0" presId="urn:microsoft.com/office/officeart/2005/8/layout/cycle5"/>
    <dgm:cxn modelId="{4BFC8CD4-EDCF-4ACC-B942-005654BF47FE}" type="presOf" srcId="{E1974823-6D6A-4511-93F9-A067588D87F7}" destId="{78404E24-BA16-4329-9572-0F3847F0664B}" srcOrd="0" destOrd="0" presId="urn:microsoft.com/office/officeart/2005/8/layout/cycle5"/>
    <dgm:cxn modelId="{9B6945EF-AA94-4B83-9E16-FD1EEF45EEFF}" srcId="{6569DCE2-F9E1-49DE-B203-E6F9D92A5995}" destId="{FCCE72A9-EA6C-4E93-80EE-D0DBC1F2C179}" srcOrd="0" destOrd="0" parTransId="{5B44DF7B-37AD-4F83-B20E-B4B6F688D31E}" sibTransId="{22033935-2481-4C94-8F3A-B6E23DBA75E2}"/>
    <dgm:cxn modelId="{CFD48A9A-0CF3-4713-9F83-FB87E6DFD445}" srcId="{6569DCE2-F9E1-49DE-B203-E6F9D92A5995}" destId="{D9C9B473-90F6-4736-AFB9-E42CE0EB7991}" srcOrd="4" destOrd="0" parTransId="{6B4E8D4E-F322-4ECC-973D-D74FAE398ED2}" sibTransId="{E1974823-6D6A-4511-93F9-A067588D87F7}"/>
    <dgm:cxn modelId="{AD7C95F5-035C-42EC-BC38-5FF32D0255F2}" type="presOf" srcId="{46762866-8835-4BE3-AEF2-59C9753A1714}" destId="{18962E37-415A-45BC-9D07-32392C739A87}" srcOrd="0" destOrd="0" presId="urn:microsoft.com/office/officeart/2005/8/layout/cycle5"/>
    <dgm:cxn modelId="{AC53C0CD-F5BB-4AF8-B939-AF3FCE2D7B10}" srcId="{6569DCE2-F9E1-49DE-B203-E6F9D92A5995}" destId="{06721C42-12D6-4001-9B64-EFA550DA51FA}" srcOrd="3" destOrd="0" parTransId="{59DAF073-E307-482C-A37E-93B7948EAA63}" sibTransId="{46762866-8835-4BE3-AEF2-59C9753A1714}"/>
    <dgm:cxn modelId="{440FCFF6-D183-41E7-A726-3393B1C35BFC}" srcId="{6569DCE2-F9E1-49DE-B203-E6F9D92A5995}" destId="{0A52C5FA-F460-44DE-88E0-05527F2EDD61}" srcOrd="2" destOrd="0" parTransId="{73029FA7-578F-440B-AD6F-9C6DE5F6A563}" sibTransId="{69829CE7-E21D-44F2-A208-FB642276650A}"/>
    <dgm:cxn modelId="{1B8267A2-3924-41A5-B5AD-E668B5D00BF5}" type="presOf" srcId="{6653F6FD-D680-4A53-B57B-45837F064702}" destId="{C03D0FDA-4B78-4A28-A29E-FB4007AF030E}" srcOrd="0" destOrd="0" presId="urn:microsoft.com/office/officeart/2005/8/layout/cycle5"/>
    <dgm:cxn modelId="{89149C10-1270-4575-A24A-0847EDEAAB42}" type="presOf" srcId="{0A52C5FA-F460-44DE-88E0-05527F2EDD61}" destId="{333E5158-1CE5-4A75-874E-A514EBF6ECA0}" srcOrd="0" destOrd="0" presId="urn:microsoft.com/office/officeart/2005/8/layout/cycle5"/>
    <dgm:cxn modelId="{48366934-F8A7-4957-8226-744D8A379A35}" type="presOf" srcId="{22033935-2481-4C94-8F3A-B6E23DBA75E2}" destId="{0F4E1B40-3ABF-481B-BB85-F4803BB90D57}" srcOrd="0" destOrd="0" presId="urn:microsoft.com/office/officeart/2005/8/layout/cycle5"/>
    <dgm:cxn modelId="{D5C21BA0-4DC0-48A5-B69E-3A0EF4A97EC3}" type="presOf" srcId="{6569DCE2-F9E1-49DE-B203-E6F9D92A5995}" destId="{D9E325F2-0508-4D12-B5FC-2D794C3DC3AE}" srcOrd="0" destOrd="0" presId="urn:microsoft.com/office/officeart/2005/8/layout/cycle5"/>
    <dgm:cxn modelId="{5BFBFE59-9BDB-4856-BEAA-3529F5B521B1}" type="presOf" srcId="{F8DB2AAF-8CEC-49AB-89A1-5A36509F8761}" destId="{B6B8E14B-EE16-423F-8CC2-6B3A52634C18}" srcOrd="0" destOrd="0" presId="urn:microsoft.com/office/officeart/2005/8/layout/cycle5"/>
    <dgm:cxn modelId="{4AB71873-9B2C-48C1-B65D-9BB5A0382E35}" type="presParOf" srcId="{D9E325F2-0508-4D12-B5FC-2D794C3DC3AE}" destId="{B33B3FB8-6DB0-4A08-85A7-C4E3F3DF165C}" srcOrd="0" destOrd="0" presId="urn:microsoft.com/office/officeart/2005/8/layout/cycle5"/>
    <dgm:cxn modelId="{DEF1274F-AFA8-451A-A392-9F8F600DB05D}" type="presParOf" srcId="{D9E325F2-0508-4D12-B5FC-2D794C3DC3AE}" destId="{42D2C47E-D891-4636-B995-87C0E729A598}" srcOrd="1" destOrd="0" presId="urn:microsoft.com/office/officeart/2005/8/layout/cycle5"/>
    <dgm:cxn modelId="{510AE2DC-40B3-4C60-83A1-2ABDD6EFADDE}" type="presParOf" srcId="{D9E325F2-0508-4D12-B5FC-2D794C3DC3AE}" destId="{0F4E1B40-3ABF-481B-BB85-F4803BB90D57}" srcOrd="2" destOrd="0" presId="urn:microsoft.com/office/officeart/2005/8/layout/cycle5"/>
    <dgm:cxn modelId="{83413963-B1B9-4164-9CE4-5E11138381BD}" type="presParOf" srcId="{D9E325F2-0508-4D12-B5FC-2D794C3DC3AE}" destId="{B6B8E14B-EE16-423F-8CC2-6B3A52634C18}" srcOrd="3" destOrd="0" presId="urn:microsoft.com/office/officeart/2005/8/layout/cycle5"/>
    <dgm:cxn modelId="{AF0CD054-D273-40C8-972E-AFBB16F566AC}" type="presParOf" srcId="{D9E325F2-0508-4D12-B5FC-2D794C3DC3AE}" destId="{8985D88F-368A-4E5D-B5D2-25A4313F7830}" srcOrd="4" destOrd="0" presId="urn:microsoft.com/office/officeart/2005/8/layout/cycle5"/>
    <dgm:cxn modelId="{F7FADA03-4CD7-40F9-8F03-47A880FDC12C}" type="presParOf" srcId="{D9E325F2-0508-4D12-B5FC-2D794C3DC3AE}" destId="{C03D0FDA-4B78-4A28-A29E-FB4007AF030E}" srcOrd="5" destOrd="0" presId="urn:microsoft.com/office/officeart/2005/8/layout/cycle5"/>
    <dgm:cxn modelId="{83B114B7-A346-40AB-9EA0-74075BD84277}" type="presParOf" srcId="{D9E325F2-0508-4D12-B5FC-2D794C3DC3AE}" destId="{333E5158-1CE5-4A75-874E-A514EBF6ECA0}" srcOrd="6" destOrd="0" presId="urn:microsoft.com/office/officeart/2005/8/layout/cycle5"/>
    <dgm:cxn modelId="{62059556-1353-4AA8-9D7D-E2F44B80F569}" type="presParOf" srcId="{D9E325F2-0508-4D12-B5FC-2D794C3DC3AE}" destId="{430697D5-AE63-4B4B-9C6F-27D5AFFE7902}" srcOrd="7" destOrd="0" presId="urn:microsoft.com/office/officeart/2005/8/layout/cycle5"/>
    <dgm:cxn modelId="{3CDE7082-E569-4F66-B0BF-E3D96BCD06A7}" type="presParOf" srcId="{D9E325F2-0508-4D12-B5FC-2D794C3DC3AE}" destId="{4A2C15AB-9065-4CEF-BBB6-BFC47B23CEE4}" srcOrd="8" destOrd="0" presId="urn:microsoft.com/office/officeart/2005/8/layout/cycle5"/>
    <dgm:cxn modelId="{00D8D10B-A007-4FD4-85E4-27D37713B848}" type="presParOf" srcId="{D9E325F2-0508-4D12-B5FC-2D794C3DC3AE}" destId="{A618F6C5-9680-4DC8-BCC7-9B58D54EF05F}" srcOrd="9" destOrd="0" presId="urn:microsoft.com/office/officeart/2005/8/layout/cycle5"/>
    <dgm:cxn modelId="{DEAD1C93-859D-4A11-8F3D-EB1994E2CB72}" type="presParOf" srcId="{D9E325F2-0508-4D12-B5FC-2D794C3DC3AE}" destId="{9E25E5CF-25FD-4378-9D4B-661D2F4FEF0F}" srcOrd="10" destOrd="0" presId="urn:microsoft.com/office/officeart/2005/8/layout/cycle5"/>
    <dgm:cxn modelId="{6E258F1A-AEDC-45B5-AC94-8AAC3CD091B7}" type="presParOf" srcId="{D9E325F2-0508-4D12-B5FC-2D794C3DC3AE}" destId="{18962E37-415A-45BC-9D07-32392C739A87}" srcOrd="11" destOrd="0" presId="urn:microsoft.com/office/officeart/2005/8/layout/cycle5"/>
    <dgm:cxn modelId="{5B5DE568-5268-44BA-A045-D04AEA24B0B9}" type="presParOf" srcId="{D9E325F2-0508-4D12-B5FC-2D794C3DC3AE}" destId="{F6B4A4D8-1F0D-416B-ADEF-D9BCCE78D4DD}" srcOrd="12" destOrd="0" presId="urn:microsoft.com/office/officeart/2005/8/layout/cycle5"/>
    <dgm:cxn modelId="{85B7DBA0-16DD-41C1-A4AC-88EDDBAFD309}" type="presParOf" srcId="{D9E325F2-0508-4D12-B5FC-2D794C3DC3AE}" destId="{70C244A9-941F-4217-8B78-0BDE85F2786C}" srcOrd="13" destOrd="0" presId="urn:microsoft.com/office/officeart/2005/8/layout/cycle5"/>
    <dgm:cxn modelId="{4EA0B725-C331-4D46-8E12-AE59139F19D4}" type="presParOf" srcId="{D9E325F2-0508-4D12-B5FC-2D794C3DC3AE}" destId="{78404E24-BA16-4329-9572-0F3847F0664B}" srcOrd="14" destOrd="0" presId="urn:microsoft.com/office/officeart/2005/8/layout/cycle5"/>
  </dgm:cxnLst>
  <dgm:bg/>
  <dgm:whole/>
</dgm:dataModel>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3842907C-D0AA-4C58-9F94-58B40AD65B29}" type="datetimeFigureOut">
              <a:rPr lang="en-US" smtClean="0"/>
              <a:pPr/>
              <a:t>2/29/2008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76769E-C829-4283-B80E-CB90D995C2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Gunter </a:t>
            </a:r>
            <a:r>
              <a:rPr lang="en-US" dirty="0" err="1" smtClean="0"/>
              <a:t>Ollman</a:t>
            </a:r>
            <a:r>
              <a:rPr lang="en-US" dirty="0" smtClean="0"/>
              <a:t>, IBM-ISS</a:t>
            </a:r>
          </a:p>
          <a:p>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When a door closes, a window may open.</a:t>
            </a:r>
          </a:p>
          <a:p>
            <a:r>
              <a:rPr lang="en-US" sz="1200" kern="1200" dirty="0" smtClean="0">
                <a:solidFill>
                  <a:schemeClr val="tx1"/>
                </a:solidFill>
                <a:latin typeface="+mn-lt"/>
                <a:ea typeface="+mn-ea"/>
                <a:cs typeface="+mn-cs"/>
              </a:rPr>
              <a:t>Zero Day exploits may catch us off guard, but the attacker loses the element of surprise and the nature of his exploit. We can learn about the attackers methodology, strategy, and development cycle</a:t>
            </a:r>
          </a:p>
          <a:p>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Need to be enterprise focused and holistic. Be aware not only of your code or service, but how it plugs into the whole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Need to do more than just API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fuzzing</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Fuzz outside the protocol, not just what you know is allowed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Attackers are thinking outside the box because they have to, we need to take that into account when we test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Need to start building </a:t>
            </a:r>
            <a:r>
              <a:rPr lang="en-US" sz="1200" kern="1200" baseline="0" dirty="0" err="1" smtClean="0">
                <a:solidFill>
                  <a:schemeClr val="tx1"/>
                </a:solidFill>
                <a:latin typeface="+mn-lt"/>
                <a:ea typeface="+mn-ea"/>
                <a:cs typeface="+mn-cs"/>
              </a:rPr>
              <a:t>fuzzers</a:t>
            </a:r>
            <a:r>
              <a:rPr lang="en-US" sz="1200" kern="1200" baseline="0" dirty="0" smtClean="0">
                <a:solidFill>
                  <a:schemeClr val="tx1"/>
                </a:solidFill>
                <a:latin typeface="+mn-lt"/>
                <a:ea typeface="+mn-ea"/>
                <a:cs typeface="+mn-cs"/>
              </a:rPr>
              <a:t> that monitor outside of just the debugger. Example, coder </a:t>
            </a:r>
            <a:r>
              <a:rPr lang="en-US" sz="1200" kern="1200" baseline="0" dirty="0" err="1" smtClean="0">
                <a:solidFill>
                  <a:schemeClr val="tx1"/>
                </a:solidFill>
                <a:latin typeface="+mn-lt"/>
                <a:ea typeface="+mn-ea"/>
                <a:cs typeface="+mn-cs"/>
              </a:rPr>
              <a:t>fuzzing</a:t>
            </a:r>
            <a:r>
              <a:rPr lang="en-US" sz="1200" kern="1200" baseline="0" dirty="0" smtClean="0">
                <a:solidFill>
                  <a:schemeClr val="tx1"/>
                </a:solidFill>
                <a:latin typeface="+mn-lt"/>
                <a:ea typeface="+mn-ea"/>
                <a:cs typeface="+mn-cs"/>
              </a:rPr>
              <a:t> a piece of code didn’t see debug output, but it wiped the registry. Fuzz testing should look for changes in system behavior, permission changes, changes to </a:t>
            </a:r>
            <a:r>
              <a:rPr lang="en-US" sz="1200" kern="1200" baseline="0" dirty="0" err="1" smtClean="0">
                <a:solidFill>
                  <a:schemeClr val="tx1"/>
                </a:solidFill>
                <a:latin typeface="+mn-lt"/>
                <a:ea typeface="+mn-ea"/>
                <a:cs typeface="+mn-cs"/>
              </a:rPr>
              <a:t>filesystem</a:t>
            </a:r>
            <a:r>
              <a:rPr lang="en-US" sz="1200" kern="1200" baseline="0" dirty="0" smtClean="0">
                <a:solidFill>
                  <a:schemeClr val="tx1"/>
                </a:solidFill>
                <a:latin typeface="+mn-lt"/>
                <a:ea typeface="+mn-ea"/>
                <a:cs typeface="+mn-cs"/>
              </a:rPr>
              <a:t> structure and registry.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Begin working visualization tools in with </a:t>
            </a:r>
            <a:r>
              <a:rPr lang="en-US" sz="1200" kern="1200" baseline="0" dirty="0" err="1" smtClean="0">
                <a:solidFill>
                  <a:schemeClr val="tx1"/>
                </a:solidFill>
                <a:latin typeface="+mn-lt"/>
                <a:ea typeface="+mn-ea"/>
                <a:cs typeface="+mn-cs"/>
              </a:rPr>
              <a:t>fuzzing</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more time and resources we take from the attacker, the greater the chance they will deem the situation not beneficial and discontinue their attack.</a:t>
            </a:r>
            <a:endParaRPr lang="en-US"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am frequently</a:t>
            </a:r>
            <a:r>
              <a:rPr lang="en-US" baseline="0" dirty="0" smtClean="0"/>
              <a:t> lucky enough to be in a position of getting advanced intelligence bulletins</a:t>
            </a:r>
          </a:p>
          <a:p>
            <a:r>
              <a:rPr lang="en-US" baseline="0" dirty="0" smtClean="0"/>
              <a:t>My association with DEFCON and L1 put me in touch with cutting edge folks from both sides of the fence.</a:t>
            </a:r>
            <a:endParaRPr lang="en-US" dirty="0" smtClean="0"/>
          </a:p>
          <a:p>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last year, from attending conferences, talking to folks on both sides of the</a:t>
            </a:r>
            <a:r>
              <a:rPr lang="en-US" baseline="0" dirty="0" smtClean="0"/>
              <a:t> fence, and getting intelligence updates, there seems to be a push (intentional or unintentional) towards the creation of methodologies when it comes to exploit R&amp;D</a:t>
            </a:r>
          </a:p>
          <a:p>
            <a:endParaRPr lang="en-US" baseline="0" dirty="0" smtClean="0"/>
          </a:p>
          <a:p>
            <a:r>
              <a:rPr lang="en-US" baseline="0" dirty="0" smtClean="0"/>
              <a:t>Attackers are learning from us and using our tools, as well as theirs</a:t>
            </a:r>
          </a:p>
          <a:p>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FBI provided information</a:t>
            </a:r>
          </a:p>
          <a:p>
            <a:r>
              <a:rPr lang="en-US" dirty="0" smtClean="0"/>
              <a:t>Financial reward may skew some folk’s sense of ‘responsible disclosure’</a:t>
            </a:r>
          </a:p>
          <a:p>
            <a:r>
              <a:rPr lang="en-US" dirty="0" smtClean="0"/>
              <a:t>Also, we have to rely on the trust of the exploit buyer to be</a:t>
            </a:r>
            <a:r>
              <a:rPr lang="en-US" baseline="0" dirty="0" smtClean="0"/>
              <a:t> responsible</a:t>
            </a:r>
          </a:p>
          <a:p>
            <a:r>
              <a:rPr lang="en-US" baseline="0" dirty="0" smtClean="0"/>
              <a:t>And if the exploit buyer is a bad guy already, the point is moot</a:t>
            </a:r>
            <a:endParaRPr lang="en-US" dirty="0" smtClean="0"/>
          </a:p>
          <a:p>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vectors</a:t>
            </a:r>
            <a:r>
              <a:rPr lang="en-US" baseline="0" dirty="0" smtClean="0"/>
              <a:t> change, but the vast majority of exploits are taking advantage of old concepts</a:t>
            </a:r>
            <a:endParaRPr lang="en-US" dirty="0" smtClean="0"/>
          </a:p>
          <a:p>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MSF-XB</a:t>
            </a:r>
            <a:r>
              <a:rPr lang="en-US" baseline="0" dirty="0" smtClean="0"/>
              <a:t> = MSF </a:t>
            </a:r>
            <a:r>
              <a:rPr lang="en-US" baseline="0" dirty="0" err="1" smtClean="0"/>
              <a:t>eXploit</a:t>
            </a:r>
            <a:r>
              <a:rPr lang="en-US" baseline="0" dirty="0" smtClean="0"/>
              <a:t> Builder by JA</a:t>
            </a:r>
          </a:p>
          <a:p>
            <a:r>
              <a:rPr lang="en-US" sz="1200" kern="1200" dirty="0" smtClean="0">
                <a:solidFill>
                  <a:schemeClr val="tx1"/>
                </a:solidFill>
                <a:latin typeface="+mn-lt"/>
                <a:ea typeface="+mn-ea"/>
                <a:cs typeface="+mn-cs"/>
              </a:rPr>
              <a:t>MSF-</a:t>
            </a:r>
            <a:r>
              <a:rPr lang="en-US" sz="1200" kern="1200" dirty="0" err="1" smtClean="0">
                <a:solidFill>
                  <a:schemeClr val="tx1"/>
                </a:solidFill>
                <a:latin typeface="+mn-lt"/>
                <a:ea typeface="+mn-ea"/>
                <a:cs typeface="+mn-cs"/>
              </a:rPr>
              <a:t>eXploit</a:t>
            </a:r>
            <a:r>
              <a:rPr lang="en-US" sz="1200" kern="1200" dirty="0" smtClean="0">
                <a:solidFill>
                  <a:schemeClr val="tx1"/>
                </a:solidFill>
                <a:latin typeface="+mn-lt"/>
                <a:ea typeface="+mn-ea"/>
                <a:cs typeface="+mn-cs"/>
              </a:rPr>
              <a:t> Builder is a Windows GUI to build </a:t>
            </a:r>
            <a:r>
              <a:rPr lang="en-US" sz="1200" kern="1200" dirty="0" err="1" smtClean="0">
                <a:solidFill>
                  <a:schemeClr val="tx1"/>
                </a:solidFill>
                <a:latin typeface="+mn-lt"/>
                <a:ea typeface="+mn-ea"/>
                <a:cs typeface="+mn-cs"/>
              </a:rPr>
              <a:t>Metasploit</a:t>
            </a:r>
            <a:r>
              <a:rPr lang="en-US" sz="1200" kern="1200" dirty="0" smtClean="0">
                <a:solidFill>
                  <a:schemeClr val="tx1"/>
                </a:solidFill>
                <a:latin typeface="+mn-lt"/>
                <a:ea typeface="+mn-ea"/>
                <a:cs typeface="+mn-cs"/>
              </a:rPr>
              <a:t> Framework exploit modules.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will help you to edit/modify/create/test exploit modules for the </a:t>
            </a:r>
            <a:r>
              <a:rPr lang="en-US" sz="1200" kern="1200" dirty="0" err="1" smtClean="0">
                <a:solidFill>
                  <a:schemeClr val="tx1"/>
                </a:solidFill>
                <a:latin typeface="+mn-lt"/>
                <a:ea typeface="+mn-ea"/>
                <a:cs typeface="+mn-cs"/>
              </a:rPr>
              <a:t>Metasploit</a:t>
            </a:r>
            <a:r>
              <a:rPr lang="en-US" sz="1200" kern="1200" dirty="0" smtClean="0">
                <a:solidFill>
                  <a:schemeClr val="tx1"/>
                </a:solidFill>
                <a:latin typeface="+mn-lt"/>
                <a:ea typeface="+mn-ea"/>
                <a:cs typeface="+mn-cs"/>
              </a:rPr>
              <a:t> Framework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Combines a </a:t>
            </a:r>
            <a:r>
              <a:rPr lang="en-US" sz="1200" kern="1200" dirty="0" err="1" smtClean="0">
                <a:solidFill>
                  <a:schemeClr val="tx1"/>
                </a:solidFill>
                <a:latin typeface="+mn-lt"/>
                <a:ea typeface="+mn-ea"/>
                <a:cs typeface="+mn-cs"/>
              </a:rPr>
              <a:t>fuzzer</a:t>
            </a:r>
            <a:r>
              <a:rPr lang="en-US" sz="1200" kern="1200" dirty="0" smtClean="0">
                <a:solidFill>
                  <a:schemeClr val="tx1"/>
                </a:solidFill>
                <a:latin typeface="+mn-lt"/>
                <a:ea typeface="+mn-ea"/>
                <a:cs typeface="+mn-cs"/>
              </a:rPr>
              <a:t>, parser, and debugger to find exploits and generate code ON THE FLY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We’re building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fuzzers</a:t>
            </a:r>
            <a:r>
              <a:rPr lang="en-US" sz="1200" kern="1200" baseline="0" dirty="0" smtClean="0">
                <a:solidFill>
                  <a:schemeClr val="tx1"/>
                </a:solidFill>
                <a:latin typeface="+mn-lt"/>
                <a:ea typeface="+mn-ea"/>
                <a:cs typeface="+mn-cs"/>
              </a:rPr>
              <a:t> in response to our attackers writing them first.</a:t>
            </a:r>
          </a:p>
          <a:p>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dirty="0"/>
          </a:p>
        </p:txBody>
      </p:sp>
      <p:sp>
        <p:nvSpPr>
          <p:cNvPr id="17" name="Subtitle 16"/>
          <p:cNvSpPr>
            <a:spLocks noGrp="1"/>
          </p:cNvSpPr>
          <p:nvPr>
            <p:ph type="subTitle" idx="1"/>
          </p:nvPr>
        </p:nvSpPr>
        <p:spPr>
          <a:xfrm>
            <a:off x="685800" y="3582807"/>
            <a:ext cx="7772400" cy="1199704"/>
          </a:xfrm>
        </p:spPr>
        <p:txBody>
          <a:bodyPr/>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grpSp>
        <p:nvGrpSpPr>
          <p:cNvPr id="2" name="Group 14"/>
          <p:cNvGrpSpPr/>
          <p:nvPr/>
        </p:nvGrpSpPr>
        <p:grpSpPr>
          <a:xfrm>
            <a:off x="-3765"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E13C79-1C97-4B32-B2AE-1A69C169643E}" type="datetime2">
              <a:rPr lang="en-US" smtClean="0"/>
              <a:pPr/>
              <a:t>Friday, February 29, 2008</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92C34-3E5E-4BA5-AF54-F1601B144FB0}" type="slidenum">
              <a:rPr lang="en-US" smtClean="0"/>
              <a:pPr/>
              <a:t>‹#›</a:t>
            </a:fld>
            <a:endParaRPr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D10E14BF-C004-4398-9186-5EE680724D95}" type="datetime2">
              <a:rPr lang="en-US" smtClean="0"/>
              <a:pPr/>
              <a:t>Friday, February 29, 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extLst/>
          </a:lstStyle>
          <a:p>
            <a:fld id="{D10E14BF-C004-4398-9186-5EE680724D95}" type="datetime2">
              <a:rPr lang="en-US" smtClean="0"/>
              <a:pPr/>
              <a:t>Friday, February 29, 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extLst/>
          </a:lstStyle>
          <a:p>
            <a:fld id="{227FEF5B-F2CC-4EC5-8F1F-29A8BF9EFFA9}" type="datetime2">
              <a:rPr lang="en-US" smtClean="0"/>
              <a:pPr/>
              <a:t>Friday, February 29, 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3922713" y="2888512"/>
            <a:ext cx="4572000" cy="1454888"/>
          </a:xfrm>
        </p:spPr>
        <p:txBody>
          <a:bodyPr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extLst/>
          </a:lstStyle>
          <a:p>
            <a:fld id="{5F4709C1-563D-4D9C-B702-B64C84A5A174}" type="datetime2">
              <a:rPr lang="en-US" smtClean="0"/>
              <a:pPr/>
              <a:t>Friday, February 29, 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extLst/>
          </a:lstStyle>
          <a:p>
            <a:fld id="{2E8303D9-A6EB-41FB-BF22-3F49E470997E}" type="datetime2">
              <a:rPr lang="en-US" smtClean="0"/>
              <a:pPr/>
              <a:t>Friday, February 29, 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72430"/>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472430"/>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extLst/>
          </a:lstStyle>
          <a:p>
            <a:fld id="{89BB0534-5698-4F62-9CFE-5DE61A073E78}" type="datetime2">
              <a:rPr lang="en-US" smtClean="0"/>
              <a:pPr/>
              <a:t>Friday, February 29, 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4827A3-B249-4F87-AB1A-1E06AC1AA2A4}" type="datetime2">
              <a:rPr lang="en-US" smtClean="0"/>
              <a:pPr/>
              <a:t>Friday, February 29, 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6" name="Title 5"/>
          <p:cNvSpPr>
            <a:spLocks noGrp="1"/>
          </p:cNvSpPr>
          <p:nvPr>
            <p:ph type="title"/>
          </p:nvPr>
        </p:nvSpPr>
        <p:spPr/>
        <p:txBody>
          <a:bodyPr rtlCol="0"/>
          <a:lstStyle>
            <a:extLst/>
          </a:lstStyle>
          <a:p>
            <a:r>
              <a:rPr lang="en-US" smtClean="0"/>
              <a:t>Click to edit Master title style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546142-29B2-49CC-BCC6-A3AD70B4960E}" type="datetime2">
              <a:rPr lang="en-US" smtClean="0"/>
              <a:pPr/>
              <a:t>Friday, February 29, 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dirty="0"/>
          </a:p>
        </p:txBody>
      </p:sp>
      <p:sp>
        <p:nvSpPr>
          <p:cNvPr id="3" name="Text Placeholder 2"/>
          <p:cNvSpPr>
            <a:spLocks noGrp="1"/>
          </p:cNvSpPr>
          <p:nvPr>
            <p:ph type="body" idx="2"/>
          </p:nvPr>
        </p:nvSpPr>
        <p:spPr>
          <a:xfrm>
            <a:off x="4419600" y="5334000"/>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727032" y="6407944"/>
            <a:ext cx="1920240" cy="365760"/>
          </a:xfrm>
        </p:spPr>
        <p:txBody>
          <a:bodyPr/>
          <a:lstStyle>
            <a:extLst/>
          </a:lstStyle>
          <a:p>
            <a:fld id="{E86C4691-4882-40A8-AF62-8CF6A18D40B2}" type="datetime2">
              <a:rPr lang="en-US" smtClean="0"/>
              <a:pPr/>
              <a:t>Friday, February 29, 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lang="en-US" smtClean="0"/>
              <a:t>Click icon to add picture</a:t>
            </a:r>
            <a:endParaRPr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1C6776A-4DEC-47EE-8A49-2C150ECB5465}" type="datetime2">
              <a:rPr lang="en-US" smtClean="0"/>
              <a:pPr/>
              <a:t>Friday, February 29, 2008</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C410EEA-824F-4D46-AFE7-60426C8C06B0}" type="slidenum">
              <a:rPr lang="en-US" smtClean="0"/>
              <a:pPr/>
              <a:t>‹#›</a:t>
            </a:fld>
            <a:endParaRPr lang="en-US">
              <a:solidFill>
                <a:schemeClr val="tx1"/>
              </a:solidFill>
            </a:endParaRPr>
          </a:p>
        </p:txBody>
      </p:sp>
      <p:sp>
        <p:nvSpPr>
          <p:cNvPr id="2" name="Title 1"/>
          <p:cNvSpPr>
            <a:spLocks noGrp="1"/>
          </p:cNvSpPr>
          <p:nvPr>
            <p:ph type="title"/>
          </p:nvPr>
        </p:nvSpPr>
        <p:spPr>
          <a:xfrm>
            <a:off x="228600" y="4807688"/>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dirty="0"/>
          </a:p>
        </p:txBody>
      </p:sp>
      <p:sp>
        <p:nvSpPr>
          <p:cNvPr id="8" name="Shap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9" name="Shap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2" name="Shap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a:defRPr sz="1000">
                <a:solidFill>
                  <a:schemeClr val="tx1"/>
                </a:solidFill>
              </a:defRPr>
            </a:lvl1pPr>
            <a:extLst/>
          </a:lstStyle>
          <a:p>
            <a:fld id="{D10E14BF-C004-4398-9186-5EE680724D95}" type="datetime2">
              <a:rPr lang="en-US" smtClean="0"/>
              <a:pPr/>
              <a:t>Friday, February 29, 2008</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a:defRPr sz="1000">
                <a:solidFill>
                  <a:schemeClr val="tx1"/>
                </a:solidFill>
              </a:defRPr>
            </a:lvl1pPr>
            <a:extLst/>
          </a:lstStyle>
          <a:p>
            <a:pPr algn="r"/>
            <a:endParaRPr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a:defRPr sz="1000" b="0">
                <a:solidFill>
                  <a:schemeClr val="tx1"/>
                </a:solidFill>
              </a:defRPr>
            </a:lvl1pPr>
            <a:extLst/>
          </a:lstStyle>
          <a:p>
            <a:fld id="{45292C34-3E5E-4BA5-AF54-F1601B144FB0}" type="slidenum">
              <a:rPr lang="en-US" sz="1400" smtClean="0">
                <a:solidFill>
                  <a:schemeClr val="tx2">
                    <a:shade val="50000"/>
                  </a:schemeClr>
                </a:solidFill>
              </a:rPr>
              <a:pPr/>
              <a:t>‹#›</a:t>
            </a:fld>
            <a:endParaRPr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sz="16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smtClean="0"/>
              <a:t>Exploit/Attack Lifecycle</a:t>
            </a:r>
            <a:endParaRPr lang="en-US" dirty="0"/>
          </a:p>
        </p:txBody>
      </p:sp>
      <p:sp>
        <p:nvSpPr>
          <p:cNvPr id="3" name="Rectangle 2"/>
          <p:cNvSpPr>
            <a:spLocks noGrp="1"/>
          </p:cNvSpPr>
          <p:nvPr>
            <p:ph type="subTitle" idx="1"/>
          </p:nvPr>
        </p:nvSpPr>
        <p:spPr/>
        <p:txBody>
          <a:bodyPr/>
          <a:lstStyle/>
          <a:p>
            <a:r>
              <a:rPr lang="en-US" dirty="0" err="1" smtClean="0"/>
              <a:t>Noid</a:t>
            </a:r>
            <a:r>
              <a:rPr lang="en-US" dirty="0" smtClean="0"/>
              <a:t>, jerk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Decreased time between vulnerability identification and exploit</a:t>
            </a:r>
          </a:p>
          <a:p>
            <a:r>
              <a:rPr lang="en-US" dirty="0" smtClean="0"/>
              <a:t>Time to exploit in 2004 was 5.8 days</a:t>
            </a:r>
          </a:p>
          <a:p>
            <a:r>
              <a:rPr lang="en-US" dirty="0" smtClean="0"/>
              <a:t>Current time to exploit is half that</a:t>
            </a:r>
            <a:endParaRPr lang="en-US" dirty="0"/>
          </a:p>
        </p:txBody>
      </p:sp>
      <p:sp>
        <p:nvSpPr>
          <p:cNvPr id="3" name="Title 2"/>
          <p:cNvSpPr>
            <a:spLocks noGrp="1"/>
          </p:cNvSpPr>
          <p:nvPr>
            <p:ph type="title"/>
          </p:nvPr>
        </p:nvSpPr>
        <p:spPr/>
        <p:txBody>
          <a:bodyPr/>
          <a:lstStyle/>
          <a:p>
            <a:pPr algn="ctr"/>
            <a:r>
              <a:rPr lang="en-US" dirty="0" smtClean="0"/>
              <a:t>Put Them Together And…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‘Copy Cat’ exploits with different payloads</a:t>
            </a:r>
          </a:p>
          <a:p>
            <a:pPr lvl="1"/>
            <a:r>
              <a:rPr lang="en-US" dirty="0" smtClean="0"/>
              <a:t>Harder to keep abreast of if what we are looking for keeps changing</a:t>
            </a:r>
          </a:p>
          <a:p>
            <a:r>
              <a:rPr lang="en-US" dirty="0" smtClean="0"/>
              <a:t>Exploit creators learning from intelligence gathered in prior attacks</a:t>
            </a:r>
          </a:p>
          <a:p>
            <a:r>
              <a:rPr lang="en-US" dirty="0" smtClean="0"/>
              <a:t>Use of </a:t>
            </a:r>
            <a:r>
              <a:rPr lang="en-US" dirty="0" err="1" smtClean="0"/>
              <a:t>BotNets</a:t>
            </a:r>
            <a:r>
              <a:rPr lang="en-US" dirty="0" smtClean="0"/>
              <a:t> to propagate exploit code at a record pace</a:t>
            </a:r>
          </a:p>
          <a:p>
            <a:r>
              <a:rPr lang="en-US" dirty="0" smtClean="0"/>
              <a:t>Attackers know more about their target OS’ than ever before</a:t>
            </a:r>
            <a:endParaRPr lang="en-US" dirty="0"/>
          </a:p>
        </p:txBody>
      </p:sp>
      <p:sp>
        <p:nvSpPr>
          <p:cNvPr id="3" name="Title 2"/>
          <p:cNvSpPr>
            <a:spLocks noGrp="1"/>
          </p:cNvSpPr>
          <p:nvPr>
            <p:ph type="title"/>
          </p:nvPr>
        </p:nvSpPr>
        <p:spPr/>
        <p:txBody>
          <a:bodyPr/>
          <a:lstStyle/>
          <a:p>
            <a:pPr algn="ctr"/>
            <a:r>
              <a:rPr lang="en-US" dirty="0" smtClean="0"/>
              <a:t>Contributing Factors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They’re using the same tools we use and then some</a:t>
            </a:r>
          </a:p>
          <a:p>
            <a:r>
              <a:rPr lang="en-US" dirty="0" err="1" smtClean="0"/>
              <a:t>Fuzzing</a:t>
            </a:r>
            <a:endParaRPr lang="en-US" dirty="0" smtClean="0"/>
          </a:p>
          <a:p>
            <a:r>
              <a:rPr lang="en-US" dirty="0" smtClean="0"/>
              <a:t>Web Application </a:t>
            </a:r>
            <a:r>
              <a:rPr lang="en-US" dirty="0" err="1" smtClean="0"/>
              <a:t>Fuzzing</a:t>
            </a:r>
            <a:endParaRPr lang="en-US" dirty="0" smtClean="0"/>
          </a:p>
          <a:p>
            <a:r>
              <a:rPr lang="en-US" dirty="0" err="1" smtClean="0"/>
              <a:t>Metasploit</a:t>
            </a:r>
            <a:endParaRPr lang="en-US" dirty="0" smtClean="0"/>
          </a:p>
          <a:p>
            <a:r>
              <a:rPr lang="en-US" dirty="0" smtClean="0"/>
              <a:t>MSF-XB</a:t>
            </a:r>
            <a:endParaRPr lang="en-US" dirty="0"/>
          </a:p>
        </p:txBody>
      </p:sp>
      <p:sp>
        <p:nvSpPr>
          <p:cNvPr id="3" name="Title 2"/>
          <p:cNvSpPr>
            <a:spLocks noGrp="1"/>
          </p:cNvSpPr>
          <p:nvPr>
            <p:ph type="title"/>
          </p:nvPr>
        </p:nvSpPr>
        <p:spPr/>
        <p:txBody>
          <a:bodyPr/>
          <a:lstStyle/>
          <a:p>
            <a:pPr algn="ctr"/>
            <a:r>
              <a:rPr lang="en-US" dirty="0" smtClean="0"/>
              <a:t>Things Start to Get Fuzzy..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 product vendors including pre-disclosure signatures </a:t>
            </a:r>
            <a:r>
              <a:rPr lang="en-US" dirty="0" err="1" smtClean="0"/>
              <a:t>aquired</a:t>
            </a:r>
            <a:r>
              <a:rPr lang="en-US" dirty="0" smtClean="0"/>
              <a:t> through vulnerability purchase programs in their products</a:t>
            </a:r>
          </a:p>
          <a:p>
            <a:r>
              <a:rPr lang="en-US" dirty="0" smtClean="0"/>
              <a:t>Attackers can use these signatures to pinpoint vulnerabilities and exploit vectors before full disclosure occurs</a:t>
            </a:r>
            <a:endParaRPr lang="en-US" dirty="0"/>
          </a:p>
        </p:txBody>
      </p:sp>
      <p:sp>
        <p:nvSpPr>
          <p:cNvPr id="3" name="Title 2"/>
          <p:cNvSpPr>
            <a:spLocks noGrp="1"/>
          </p:cNvSpPr>
          <p:nvPr>
            <p:ph type="title"/>
          </p:nvPr>
        </p:nvSpPr>
        <p:spPr/>
        <p:txBody>
          <a:bodyPr>
            <a:normAutofit fontScale="90000"/>
          </a:bodyPr>
          <a:lstStyle/>
          <a:p>
            <a:pPr algn="ctr"/>
            <a:r>
              <a:rPr lang="en-US" dirty="0" smtClean="0"/>
              <a:t>We Can Be Our Own Worst Enemy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OK, I get it. We’re Hosed</a:t>
            </a:r>
            <a:endParaRPr lang="en-US" dirty="0"/>
          </a:p>
        </p:txBody>
      </p:sp>
      <p:pic>
        <p:nvPicPr>
          <p:cNvPr id="4" name="Content Placeholder 3" descr="nuclear-explosion.jpg"/>
          <p:cNvPicPr>
            <a:picLocks noGrp="1" noChangeAspect="1"/>
          </p:cNvPicPr>
          <p:nvPr>
            <p:ph idx="1"/>
          </p:nvPr>
        </p:nvPicPr>
        <p:blipFill>
          <a:blip r:embed="rId2"/>
          <a:stretch>
            <a:fillRect/>
          </a:stretch>
        </p:blipFill>
        <p:spPr>
          <a:xfrm>
            <a:off x="2791968" y="1349753"/>
            <a:ext cx="3560064" cy="385740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Attacker loses the element of surprise</a:t>
            </a:r>
          </a:p>
          <a:p>
            <a:r>
              <a:rPr lang="en-US" dirty="0" smtClean="0"/>
              <a:t>Attacker exposes the nature of his exploit</a:t>
            </a:r>
          </a:p>
          <a:p>
            <a:r>
              <a:rPr lang="en-US" dirty="0" smtClean="0"/>
              <a:t>We can begin to learn about their methodologies, strategies, and development cycles</a:t>
            </a:r>
            <a:endParaRPr lang="en-US" dirty="0"/>
          </a:p>
        </p:txBody>
      </p:sp>
      <p:sp>
        <p:nvSpPr>
          <p:cNvPr id="3" name="Title 2"/>
          <p:cNvSpPr>
            <a:spLocks noGrp="1"/>
          </p:cNvSpPr>
          <p:nvPr>
            <p:ph type="title"/>
          </p:nvPr>
        </p:nvSpPr>
        <p:spPr/>
        <p:txBody>
          <a:bodyPr>
            <a:normAutofit/>
          </a:bodyPr>
          <a:lstStyle/>
          <a:p>
            <a:pPr algn="ctr"/>
            <a:r>
              <a:rPr lang="en-US" dirty="0" smtClean="0"/>
              <a:t>We Have A Chance To Learn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can alter Defense in Depth to meet the changing nature of the threats</a:t>
            </a:r>
          </a:p>
          <a:p>
            <a:r>
              <a:rPr lang="en-US" dirty="0" smtClean="0"/>
              <a:t>We can spend more resources on the areas where the attackers are focusing theirs</a:t>
            </a:r>
            <a:endParaRPr lang="en-US" dirty="0"/>
          </a:p>
        </p:txBody>
      </p:sp>
      <p:sp>
        <p:nvSpPr>
          <p:cNvPr id="3" name="Title 2"/>
          <p:cNvSpPr>
            <a:spLocks noGrp="1"/>
          </p:cNvSpPr>
          <p:nvPr>
            <p:ph type="title"/>
          </p:nvPr>
        </p:nvSpPr>
        <p:spPr/>
        <p:txBody>
          <a:bodyPr/>
          <a:lstStyle/>
          <a:p>
            <a:pPr algn="ctr"/>
            <a:r>
              <a:rPr lang="en-US" dirty="0" smtClean="0"/>
              <a:t>How Does This Help?</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Defense in Depth / Layered Security</a:t>
            </a:r>
          </a:p>
          <a:p>
            <a:pPr lvl="1"/>
            <a:r>
              <a:rPr lang="en-US" dirty="0" smtClean="0"/>
              <a:t>Developers, don’t assume networking is handling your security needs</a:t>
            </a:r>
          </a:p>
          <a:p>
            <a:pPr lvl="1"/>
            <a:r>
              <a:rPr lang="en-US" dirty="0" smtClean="0"/>
              <a:t>Ops, don’t assume the developers handled security in their code</a:t>
            </a:r>
          </a:p>
          <a:p>
            <a:pPr lvl="1"/>
            <a:r>
              <a:rPr lang="en-US" dirty="0" smtClean="0"/>
              <a:t>More intensive testing prior to release</a:t>
            </a:r>
          </a:p>
          <a:p>
            <a:pPr lvl="1"/>
            <a:r>
              <a:rPr lang="en-US" dirty="0" smtClean="0"/>
              <a:t>Be enterprise focused and holistic</a:t>
            </a:r>
            <a:endParaRPr lang="en-US" dirty="0"/>
          </a:p>
        </p:txBody>
      </p:sp>
      <p:sp>
        <p:nvSpPr>
          <p:cNvPr id="3" name="Title 2"/>
          <p:cNvSpPr>
            <a:spLocks noGrp="1"/>
          </p:cNvSpPr>
          <p:nvPr>
            <p:ph type="title"/>
          </p:nvPr>
        </p:nvSpPr>
        <p:spPr/>
        <p:txBody>
          <a:bodyPr/>
          <a:lstStyle/>
          <a:p>
            <a:pPr algn="ctr"/>
            <a:r>
              <a:rPr lang="en-US" dirty="0" smtClean="0"/>
              <a:t>How do we Buy More Time?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Attackers know more than ever</a:t>
            </a:r>
          </a:p>
          <a:p>
            <a:endParaRPr lang="en-US" dirty="0" smtClean="0"/>
          </a:p>
          <a:p>
            <a:r>
              <a:rPr lang="en-US" dirty="0" smtClean="0"/>
              <a:t>Attackers have more incentive than ever</a:t>
            </a:r>
          </a:p>
          <a:p>
            <a:endParaRPr lang="en-US" dirty="0" smtClean="0"/>
          </a:p>
          <a:p>
            <a:r>
              <a:rPr lang="en-US" dirty="0" smtClean="0"/>
              <a:t>Attackers are more organized than ever</a:t>
            </a:r>
          </a:p>
          <a:p>
            <a:endParaRPr lang="en-US" dirty="0" smtClean="0"/>
          </a:p>
          <a:p>
            <a:r>
              <a:rPr lang="en-US" dirty="0" smtClean="0"/>
              <a:t>They learn from us, we need to keep learning from them</a:t>
            </a:r>
            <a:endParaRPr lang="en-US" dirty="0"/>
          </a:p>
        </p:txBody>
      </p:sp>
      <p:sp>
        <p:nvSpPr>
          <p:cNvPr id="3" name="Title 2"/>
          <p:cNvSpPr>
            <a:spLocks noGrp="1"/>
          </p:cNvSpPr>
          <p:nvPr>
            <p:ph type="title"/>
          </p:nvPr>
        </p:nvSpPr>
        <p:spPr/>
        <p:txBody>
          <a:bodyPr/>
          <a:lstStyle/>
          <a:p>
            <a:pPr algn="ctr"/>
            <a:r>
              <a:rPr lang="en-US" dirty="0" smtClean="0"/>
              <a:t>Take </a:t>
            </a:r>
            <a:r>
              <a:rPr lang="en-US" dirty="0" err="1" smtClean="0"/>
              <a:t>Away’s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Q&amp;A</a:t>
            </a:r>
          </a:p>
          <a:p>
            <a:pPr algn="ctr">
              <a:buNone/>
            </a:pPr>
            <a:r>
              <a:rPr lang="en-US" dirty="0" smtClean="0"/>
              <a:t>noid@dc206.org</a:t>
            </a:r>
            <a:endParaRPr lang="en-US" dirty="0"/>
          </a:p>
        </p:txBody>
      </p:sp>
      <p:sp>
        <p:nvSpPr>
          <p:cNvPr id="3" name="Title 2"/>
          <p:cNvSpPr>
            <a:spLocks noGrp="1"/>
          </p:cNvSpPr>
          <p:nvPr>
            <p:ph type="title"/>
          </p:nvPr>
        </p:nvSpPr>
        <p:spPr/>
        <p:txBody>
          <a:bodyPr/>
          <a:lstStyle/>
          <a:p>
            <a:pPr algn="ctr"/>
            <a:r>
              <a:rPr lang="en-US" dirty="0" smtClean="0"/>
              <a:t>Thanks For Your Time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Who am I?</a:t>
            </a:r>
            <a:endParaRPr lang="en-US" dirty="0"/>
          </a:p>
        </p:txBody>
      </p:sp>
      <p:sp>
        <p:nvSpPr>
          <p:cNvPr id="3" name="Rectangle 2"/>
          <p:cNvSpPr>
            <a:spLocks noGrp="1"/>
          </p:cNvSpPr>
          <p:nvPr>
            <p:ph idx="1"/>
          </p:nvPr>
        </p:nvSpPr>
        <p:spPr/>
        <p:txBody>
          <a:bodyPr>
            <a:normAutofit/>
          </a:bodyPr>
          <a:lstStyle/>
          <a:p>
            <a:r>
              <a:rPr lang="en-US" dirty="0" smtClean="0"/>
              <a:t>By Day: Security PM for Microsoft</a:t>
            </a:r>
          </a:p>
          <a:p>
            <a:r>
              <a:rPr lang="en-US" dirty="0" smtClean="0"/>
              <a:t>INFRAGARD Member</a:t>
            </a:r>
          </a:p>
          <a:p>
            <a:r>
              <a:rPr lang="en-US" dirty="0" smtClean="0"/>
              <a:t>Organizer for DEFCON</a:t>
            </a:r>
          </a:p>
          <a:p>
            <a:endParaRPr lang="en-US" dirty="0" smtClean="0"/>
          </a:p>
          <a:p>
            <a:endParaRPr lang="en-US" dirty="0" smtClean="0"/>
          </a:p>
          <a:p>
            <a:endParaRPr lang="en-US" dirty="0" smtClean="0"/>
          </a:p>
          <a:p>
            <a:r>
              <a:rPr lang="en-US" dirty="0" smtClean="0"/>
              <a:t>Organizer of LayerOne</a:t>
            </a:r>
            <a:endParaRPr lang="en-US" dirty="0" smtClean="0"/>
          </a:p>
        </p:txBody>
      </p:sp>
      <p:pic>
        <p:nvPicPr>
          <p:cNvPr id="4" name="Picture 3" descr="dc-logo.jpg"/>
          <p:cNvPicPr>
            <a:picLocks noChangeAspect="1"/>
          </p:cNvPicPr>
          <p:nvPr/>
        </p:nvPicPr>
        <p:blipFill>
          <a:blip r:embed="rId3"/>
          <a:stretch>
            <a:fillRect/>
          </a:stretch>
        </p:blipFill>
        <p:spPr>
          <a:xfrm>
            <a:off x="4953000" y="2819400"/>
            <a:ext cx="4191000" cy="1295400"/>
          </a:xfrm>
          <a:prstGeom prst="rect">
            <a:avLst/>
          </a:prstGeom>
        </p:spPr>
      </p:pic>
      <p:pic>
        <p:nvPicPr>
          <p:cNvPr id="5" name="Picture 2" descr="C:\Users\brharden\Desktop\L1-Logo-Black.jpg"/>
          <p:cNvPicPr>
            <a:picLocks noChangeAspect="1" noChangeArrowheads="1"/>
          </p:cNvPicPr>
          <p:nvPr/>
        </p:nvPicPr>
        <p:blipFill>
          <a:blip r:embed="rId4"/>
          <a:srcRect/>
          <a:stretch>
            <a:fillRect/>
          </a:stretch>
        </p:blipFill>
        <p:spPr bwMode="auto">
          <a:xfrm>
            <a:off x="6248400" y="4724400"/>
            <a:ext cx="1189037" cy="1426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What’s This All Ab</a:t>
            </a:r>
            <a:r>
              <a:rPr lang="en-US" dirty="0" smtClean="0"/>
              <a:t>out?</a:t>
            </a:r>
            <a:endParaRPr lang="en-US" dirty="0"/>
          </a:p>
        </p:txBody>
      </p:sp>
      <p:sp>
        <p:nvSpPr>
          <p:cNvPr id="3" name="Rectangle 2"/>
          <p:cNvSpPr>
            <a:spLocks noGrp="1"/>
          </p:cNvSpPr>
          <p:nvPr>
            <p:ph idx="1"/>
          </p:nvPr>
        </p:nvSpPr>
        <p:spPr/>
        <p:txBody>
          <a:bodyPr/>
          <a:lstStyle/>
          <a:p>
            <a:r>
              <a:rPr lang="en-US" dirty="0" smtClean="0"/>
              <a:t>As we become more organized in our approach to security, our adversaries are adapting to counter us</a:t>
            </a:r>
          </a:p>
          <a:p>
            <a:r>
              <a:rPr lang="en-US" dirty="0" smtClean="0"/>
              <a:t>Exploit Development and Attack Lifecycles are speeding up</a:t>
            </a:r>
          </a:p>
          <a:p>
            <a:r>
              <a:rPr lang="en-US" dirty="0" smtClean="0"/>
              <a:t>They’re learning from us as we learn from them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That Was Then</a:t>
            </a:r>
            <a:endParaRPr lang="en-US" dirty="0"/>
          </a:p>
        </p:txBody>
      </p:sp>
      <p:pic>
        <p:nvPicPr>
          <p:cNvPr id="4" name="Content Placeholder 3" descr="wargames-1.jpg"/>
          <p:cNvPicPr>
            <a:picLocks noGrp="1" noChangeAspect="1"/>
          </p:cNvPicPr>
          <p:nvPr>
            <p:ph idx="1"/>
          </p:nvPr>
        </p:nvPicPr>
        <p:blipFill>
          <a:blip r:embed="rId3"/>
          <a:stretch>
            <a:fillRect/>
          </a:stretch>
        </p:blipFill>
        <p:spPr>
          <a:xfrm>
            <a:off x="1898807" y="1905000"/>
            <a:ext cx="5346387" cy="379593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This is Now</a:t>
            </a:r>
            <a:endParaRPr lang="en-US" dirty="0"/>
          </a:p>
        </p:txBody>
      </p:sp>
      <p:pic>
        <p:nvPicPr>
          <p:cNvPr id="4" name="Content Placeholder 3" descr="headlines.jpg"/>
          <p:cNvPicPr>
            <a:picLocks noGrp="1" noChangeAspect="1"/>
          </p:cNvPicPr>
          <p:nvPr>
            <p:ph idx="1"/>
          </p:nvPr>
        </p:nvPicPr>
        <p:blipFill>
          <a:blip r:embed="rId3"/>
          <a:stretch>
            <a:fillRect/>
          </a:stretch>
        </p:blipFill>
        <p:spPr>
          <a:xfrm>
            <a:off x="1554692" y="1481138"/>
            <a:ext cx="6034616" cy="4525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Current Trends</a:t>
            </a:r>
            <a:endParaRPr lang="en-US" dirty="0"/>
          </a:p>
        </p:txBody>
      </p:sp>
      <p:sp>
        <p:nvSpPr>
          <p:cNvPr id="3" name="Rectangle 2"/>
          <p:cNvSpPr>
            <a:spLocks noGrp="1"/>
          </p:cNvSpPr>
          <p:nvPr>
            <p:ph idx="1"/>
          </p:nvPr>
        </p:nvSpPr>
        <p:spPr/>
        <p:txBody>
          <a:bodyPr/>
          <a:lstStyle/>
          <a:p>
            <a:r>
              <a:rPr lang="en-US" dirty="0" smtClean="0"/>
              <a:t>Increased Collaboration</a:t>
            </a:r>
          </a:p>
          <a:p>
            <a:r>
              <a:rPr lang="en-US" dirty="0" smtClean="0"/>
              <a:t>Increased Incentive</a:t>
            </a:r>
          </a:p>
          <a:p>
            <a:pPr lvl="1"/>
            <a:r>
              <a:rPr lang="en-US" dirty="0" smtClean="0"/>
              <a:t>Money</a:t>
            </a:r>
          </a:p>
          <a:p>
            <a:pPr lvl="1"/>
            <a:r>
              <a:rPr lang="en-US" dirty="0" smtClean="0"/>
              <a:t>State Sponsorship</a:t>
            </a:r>
          </a:p>
          <a:p>
            <a:r>
              <a:rPr lang="en-US" dirty="0" smtClean="0"/>
              <a:t>Developing Methodologies</a:t>
            </a:r>
          </a:p>
          <a:p>
            <a:r>
              <a:rPr lang="en-US" dirty="0" smtClean="0"/>
              <a:t>Increased Availability of Tools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All About The Benjamin’s</a:t>
            </a:r>
            <a:endParaRPr lang="en-US" dirty="0"/>
          </a:p>
        </p:txBody>
      </p:sp>
      <p:sp>
        <p:nvSpPr>
          <p:cNvPr id="3" name="Rectangle 2"/>
          <p:cNvSpPr>
            <a:spLocks noGrp="1"/>
          </p:cNvSpPr>
          <p:nvPr>
            <p:ph idx="1"/>
          </p:nvPr>
        </p:nvSpPr>
        <p:spPr/>
        <p:txBody>
          <a:bodyPr/>
          <a:lstStyle/>
          <a:p>
            <a:r>
              <a:rPr lang="en-US" dirty="0" smtClean="0"/>
              <a:t>Money is the ultimate motivator</a:t>
            </a:r>
          </a:p>
          <a:p>
            <a:r>
              <a:rPr lang="en-US" dirty="0" smtClean="0"/>
              <a:t>More than ever there is financial incentive for the vulnerability researcher and exploit developer</a:t>
            </a:r>
          </a:p>
          <a:p>
            <a:r>
              <a:rPr lang="en-US" dirty="0" smtClean="0"/>
              <a:t>Some of these ‘exploit auction houses’ are legit, but the vast majority are black market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The More Things Change…</a:t>
            </a:r>
            <a:endParaRPr lang="en-US" dirty="0"/>
          </a:p>
        </p:txBody>
      </p:sp>
      <p:sp>
        <p:nvSpPr>
          <p:cNvPr id="3" name="Rectangle 2"/>
          <p:cNvSpPr>
            <a:spLocks noGrp="1"/>
          </p:cNvSpPr>
          <p:nvPr>
            <p:ph idx="1"/>
          </p:nvPr>
        </p:nvSpPr>
        <p:spPr/>
        <p:txBody>
          <a:bodyPr/>
          <a:lstStyle/>
          <a:p>
            <a:r>
              <a:rPr lang="en-US" dirty="0" smtClean="0"/>
              <a:t>Continuing to see the ‘same old’ exploits</a:t>
            </a:r>
          </a:p>
          <a:p>
            <a:endParaRPr lang="en-US" dirty="0" smtClean="0"/>
          </a:p>
          <a:p>
            <a:pPr lvl="1"/>
            <a:r>
              <a:rPr lang="en-US" dirty="0" smtClean="0"/>
              <a:t>Stack/Heap based attacks</a:t>
            </a:r>
          </a:p>
          <a:p>
            <a:pPr lvl="1"/>
            <a:r>
              <a:rPr lang="en-US" dirty="0" smtClean="0"/>
              <a:t>Race Conditions</a:t>
            </a:r>
          </a:p>
          <a:p>
            <a:pPr lvl="1"/>
            <a:r>
              <a:rPr lang="en-US" dirty="0" smtClean="0"/>
              <a:t>XSS</a:t>
            </a:r>
          </a:p>
          <a:p>
            <a:pPr lvl="1"/>
            <a:r>
              <a:rPr lang="en-US" dirty="0" smtClean="0"/>
              <a:t>SQL Injection</a:t>
            </a:r>
          </a:p>
          <a:p>
            <a:pPr lvl="1"/>
            <a:endParaRPr lang="en-US" dirty="0" smtClean="0"/>
          </a:p>
          <a:p>
            <a:pPr lvl="1"/>
            <a:endParaRPr lang="en-US" dirty="0" smtClean="0"/>
          </a:p>
          <a:p>
            <a:pPr lvl="1"/>
            <a:endParaRPr lang="en-US" dirty="0"/>
          </a:p>
          <a:p>
            <a:pPr lvl="1" algn="ctr">
              <a:buNone/>
            </a:pPr>
            <a:r>
              <a:rPr lang="en-US" dirty="0" smtClean="0"/>
              <a:t>For reference, Aleph1 wrote his (in)famous ‘Smashing the Stack For Fun and Profit’ paper in 1996</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Attack Life Cycle</a:t>
            </a:r>
            <a:endParaRPr lang="en-US" dirty="0"/>
          </a:p>
        </p:txBody>
      </p:sp>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on brainstorming</Template>
  <TotalTime>0</TotalTime>
  <Words>890</Words>
  <Application>Microsoft Office PowerPoint</Application>
  <PresentationFormat>On-screen Show (4:3)</PresentationFormat>
  <Paragraphs>136</Paragraphs>
  <Slides>19</Slides>
  <Notes>12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Presentation on brainstorming</vt:lpstr>
      <vt:lpstr>Exploit/Attack Lifecycle</vt:lpstr>
      <vt:lpstr>Who am I?</vt:lpstr>
      <vt:lpstr>What’s This All About?</vt:lpstr>
      <vt:lpstr>That Was Then</vt:lpstr>
      <vt:lpstr>This is Now</vt:lpstr>
      <vt:lpstr>Current Trends</vt:lpstr>
      <vt:lpstr>All About The Benjamin’s</vt:lpstr>
      <vt:lpstr>The More Things Change…</vt:lpstr>
      <vt:lpstr>Attack Life Cycle</vt:lpstr>
      <vt:lpstr>Put Them Together And…</vt:lpstr>
      <vt:lpstr>Contributing Factors</vt:lpstr>
      <vt:lpstr>Things Start to Get Fuzzy..</vt:lpstr>
      <vt:lpstr>We Can Be Our Own Worst Enemy</vt:lpstr>
      <vt:lpstr>OK, I get it. We’re Hosed</vt:lpstr>
      <vt:lpstr>We Have A Chance To Learn</vt:lpstr>
      <vt:lpstr>How Does This Help?</vt:lpstr>
      <vt:lpstr>How do we Buy More Time?</vt:lpstr>
      <vt:lpstr>Take Away’s</vt:lpstr>
      <vt:lpstr>Thanks For Your 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2008-03-01T05:49:23Z</dcterms:created>
  <dcterms:modified xsi:type="dcterms:W3CDTF">2008-03-02T03:23:44Z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