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1" r:id="rId5"/>
    <p:sldId id="303" r:id="rId6"/>
    <p:sldId id="287" r:id="rId7"/>
    <p:sldId id="289" r:id="rId8"/>
    <p:sldId id="297" r:id="rId9"/>
    <p:sldId id="299" r:id="rId10"/>
    <p:sldId id="298" r:id="rId11"/>
    <p:sldId id="300" r:id="rId12"/>
    <p:sldId id="301" r:id="rId13"/>
    <p:sldId id="296" r:id="rId14"/>
    <p:sldId id="282" r:id="rId15"/>
    <p:sldId id="283" r:id="rId16"/>
    <p:sldId id="284" r:id="rId17"/>
    <p:sldId id="292" r:id="rId18"/>
    <p:sldId id="290" r:id="rId19"/>
    <p:sldId id="291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8" autoAdjust="0"/>
    <p:restoredTop sz="78373" autoAdjust="0"/>
  </p:normalViewPr>
  <p:slideViewPr>
    <p:cSldViewPr snapToGrid="0">
      <p:cViewPr varScale="1">
        <p:scale>
          <a:sx n="72" d="100"/>
          <a:sy n="72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A909-9E1C-467C-AE61-F4D9C589AF3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E1FF-B038-4EF6-ACED-5713517AF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7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인턴 기간인 </a:t>
            </a:r>
            <a:r>
              <a:rPr lang="en-US" altLang="ko-KR" dirty="0"/>
              <a:t>8</a:t>
            </a:r>
            <a:r>
              <a:rPr lang="ko-KR" altLang="en-US" dirty="0"/>
              <a:t>주간 했던 </a:t>
            </a:r>
            <a:r>
              <a:rPr lang="en-US" altLang="ko-KR" dirty="0"/>
              <a:t>1</a:t>
            </a:r>
            <a:r>
              <a:rPr lang="ko-KR" altLang="en-US" dirty="0"/>
              <a:t>인 게임 제작 프로젝트에 대한 내용</a:t>
            </a:r>
            <a:endParaRPr lang="en-US" altLang="ko-KR" dirty="0"/>
          </a:p>
          <a:p>
            <a:r>
              <a:rPr lang="ko-KR" altLang="en-US" dirty="0"/>
              <a:t>내용은 중간 </a:t>
            </a:r>
            <a:r>
              <a:rPr lang="ko-KR" altLang="en-US" dirty="0" err="1"/>
              <a:t>발표랑</a:t>
            </a:r>
            <a:r>
              <a:rPr lang="ko-KR" altLang="en-US" dirty="0"/>
              <a:t> 별로 다르지 않은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8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충돌 </a:t>
            </a:r>
            <a:r>
              <a:rPr lang="ko-KR" altLang="en-US" dirty="0"/>
              <a:t>체크를 </a:t>
            </a:r>
            <a:r>
              <a:rPr lang="ko-KR" altLang="en-US" dirty="0" smtClean="0"/>
              <a:t>할 때 </a:t>
            </a:r>
            <a:r>
              <a:rPr lang="ko-KR" altLang="en-US" dirty="0"/>
              <a:t>부딪히는지 모든 오브젝트와 검사하는게 아닌 자신과 같은 공간에 있는 오브젝트와만 검사</a:t>
            </a:r>
            <a:endParaRPr lang="en-US" altLang="ko-KR" dirty="0"/>
          </a:p>
          <a:p>
            <a:r>
              <a:rPr lang="ko-KR" altLang="en-US" dirty="0" smtClean="0"/>
              <a:t>이동 뿐만 </a:t>
            </a:r>
            <a:r>
              <a:rPr lang="ko-KR" altLang="en-US" dirty="0"/>
              <a:t>아니라 시야 충돌이나 공격 충돌에서도 범용적으로 사용하기 위해 노드에 삽입할 때 시야 </a:t>
            </a:r>
            <a:r>
              <a:rPr lang="en-US" altLang="ko-KR" dirty="0"/>
              <a:t>/ </a:t>
            </a:r>
            <a:r>
              <a:rPr lang="ko-KR" altLang="en-US" dirty="0"/>
              <a:t>공격 범위를 포함한 범위를 기준으로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Pugixml</a:t>
            </a:r>
            <a:r>
              <a:rPr lang="en-US" altLang="ko-KR" baseline="0" dirty="0"/>
              <a:t> </a:t>
            </a:r>
            <a:r>
              <a:rPr lang="ko-KR" altLang="en-US" baseline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플레이어를 제외하고 총 </a:t>
            </a:r>
            <a:r>
              <a:rPr lang="en-US" altLang="ko-KR" dirty="0"/>
              <a:t>5 </a:t>
            </a:r>
            <a:r>
              <a:rPr lang="ko-KR" altLang="en-US"/>
              <a:t>종류의 오브젝트</a:t>
            </a:r>
            <a:endParaRPr lang="en-US" altLang="ko-KR" dirty="0"/>
          </a:p>
          <a:p>
            <a:r>
              <a:rPr lang="ko-KR" altLang="en-US" dirty="0"/>
              <a:t>각 오브젝트가 가지는 상태를 중심으로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6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잡았을 시</a:t>
            </a:r>
            <a:endParaRPr lang="en-US" altLang="ko-KR" dirty="0"/>
          </a:p>
          <a:p>
            <a:r>
              <a:rPr lang="ko-KR" altLang="en-US" dirty="0"/>
              <a:t>플레이어가 잡으면 플레이어의 홍보 게이지가 올라감 </a:t>
            </a:r>
            <a:r>
              <a:rPr lang="en-US" altLang="ko-KR" dirty="0"/>
              <a:t>/ </a:t>
            </a:r>
            <a:r>
              <a:rPr lang="ko-KR" altLang="en-US"/>
              <a:t>적이 잡으면 적의 홍보 게이지가 올라감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시야에 사람이 들어오면 도망가는 상태가 있음</a:t>
            </a:r>
            <a:endParaRPr lang="en-US" altLang="ko-KR" dirty="0"/>
          </a:p>
          <a:p>
            <a:r>
              <a:rPr lang="ko-KR" altLang="en-US" dirty="0"/>
              <a:t>사람 계열 오브젝트 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손님</a:t>
            </a:r>
            <a:r>
              <a:rPr lang="en-US" altLang="ko-KR" dirty="0"/>
              <a:t>, </a:t>
            </a:r>
            <a:r>
              <a:rPr lang="ko-KR" altLang="en-US"/>
              <a:t>상대방 플레이어</a:t>
            </a:r>
            <a:endParaRPr lang="en-US" altLang="ko-KR" dirty="0"/>
          </a:p>
          <a:p>
            <a:r>
              <a:rPr lang="ko-KR" altLang="en-US" dirty="0"/>
              <a:t>내가 잡으면 내 재료 게이지 상승 </a:t>
            </a:r>
            <a:r>
              <a:rPr lang="en-US" altLang="ko-KR" dirty="0"/>
              <a:t>/ </a:t>
            </a:r>
            <a:r>
              <a:rPr lang="ko-KR" altLang="en-US"/>
              <a:t>적이 잡으면 내 재료 게이지 하락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Attack : </a:t>
            </a:r>
            <a:r>
              <a:rPr lang="ko-KR" altLang="en-US"/>
              <a:t>타겟을 공격</a:t>
            </a:r>
            <a:endParaRPr lang="en-US" altLang="ko-KR" dirty="0"/>
          </a:p>
          <a:p>
            <a:r>
              <a:rPr lang="en-US" altLang="ko-KR" dirty="0"/>
              <a:t>Seed : </a:t>
            </a:r>
            <a:r>
              <a:rPr lang="ko-KR" altLang="en-US"/>
              <a:t>나무를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75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리젠</a:t>
            </a:r>
            <a:r>
              <a:rPr lang="ko-KR" altLang="en-US" dirty="0"/>
              <a:t> 후 가게 방향을 향해 맵 상단을 향해 일직선으로 이동</a:t>
            </a:r>
            <a:endParaRPr lang="en-US" altLang="ko-KR" dirty="0"/>
          </a:p>
          <a:p>
            <a:r>
              <a:rPr lang="en-US" altLang="ko-KR" dirty="0"/>
              <a:t>Select Shop : </a:t>
            </a:r>
            <a:r>
              <a:rPr lang="ko-KR" altLang="en-US" dirty="0"/>
              <a:t>현재의 홍보 게이지 상태를 바탕으로 내 가게 </a:t>
            </a:r>
            <a:r>
              <a:rPr lang="en-US" altLang="ko-KR" dirty="0"/>
              <a:t>/ </a:t>
            </a:r>
            <a:r>
              <a:rPr lang="ko-KR" altLang="en-US" dirty="0"/>
              <a:t>상대 가게 </a:t>
            </a:r>
            <a:r>
              <a:rPr lang="en-US" altLang="ko-KR" dirty="0"/>
              <a:t>/ </a:t>
            </a:r>
            <a:r>
              <a:rPr lang="ko-KR" altLang="en-US" dirty="0"/>
              <a:t>아무 가게에도 들어가지 않음 </a:t>
            </a:r>
            <a:r>
              <a:rPr lang="en-US" altLang="ko-KR" dirty="0"/>
              <a:t>&lt;-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Buy Bread : </a:t>
            </a:r>
            <a:r>
              <a:rPr lang="ko-KR" altLang="en-US" dirty="0"/>
              <a:t>선택한 가게로 이동해 재료 게이지 상태를 바탕으로 물건을 삼</a:t>
            </a:r>
            <a:r>
              <a:rPr lang="en-US" altLang="ko-KR" dirty="0"/>
              <a:t>. </a:t>
            </a:r>
            <a:r>
              <a:rPr lang="ko-KR" altLang="en-US" dirty="0"/>
              <a:t>이때 수익 증가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 Home : </a:t>
            </a:r>
            <a:r>
              <a:rPr lang="ko-KR" altLang="en-US" dirty="0"/>
              <a:t>오브젝트 소멸</a:t>
            </a:r>
            <a:endParaRPr lang="en-US" altLang="ko-KR" dirty="0"/>
          </a:p>
          <a:p>
            <a:r>
              <a:rPr lang="ko-KR" altLang="en-US" dirty="0" err="1"/>
              <a:t>우회시</a:t>
            </a:r>
            <a:r>
              <a:rPr lang="ko-KR" altLang="en-US" dirty="0"/>
              <a:t> </a:t>
            </a:r>
            <a:r>
              <a:rPr lang="ko-KR" altLang="en-US" dirty="0" err="1"/>
              <a:t>레이캐스팅을</a:t>
            </a:r>
            <a:r>
              <a:rPr lang="ko-KR" altLang="en-US" dirty="0"/>
              <a:t> 통해 충돌한 오브젝트의 크기를 적당히 반영해 </a:t>
            </a:r>
            <a:r>
              <a:rPr lang="ko-KR" altLang="en-US" dirty="0" err="1"/>
              <a:t>돌아감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6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 시야를 </a:t>
            </a:r>
            <a:r>
              <a:rPr lang="ko-KR" altLang="en-US" dirty="0" err="1"/>
              <a:t>레이캐스팅을</a:t>
            </a:r>
            <a:r>
              <a:rPr lang="ko-KR" altLang="en-US" dirty="0"/>
              <a:t> 이용해서 구현</a:t>
            </a:r>
            <a:endParaRPr lang="en-US" altLang="ko-KR" dirty="0"/>
          </a:p>
          <a:p>
            <a:r>
              <a:rPr lang="ko-KR" altLang="en-US" dirty="0"/>
              <a:t>이동하다가 시야에 나무</a:t>
            </a:r>
            <a:r>
              <a:rPr lang="en-US" altLang="ko-KR" dirty="0"/>
              <a:t>/</a:t>
            </a:r>
            <a:r>
              <a:rPr lang="ko-KR" altLang="en-US" dirty="0"/>
              <a:t>토끼</a:t>
            </a:r>
            <a:r>
              <a:rPr lang="en-US" altLang="ko-KR" dirty="0"/>
              <a:t>/</a:t>
            </a:r>
            <a:r>
              <a:rPr lang="ko-KR" altLang="en-US" dirty="0"/>
              <a:t>다람쥐가 있으면 해당 오브젝트가 있는 </a:t>
            </a:r>
            <a:r>
              <a:rPr lang="ko-KR" altLang="en-US" dirty="0" err="1"/>
              <a:t>뱡향으로</a:t>
            </a:r>
            <a:r>
              <a:rPr lang="ko-KR" altLang="en-US" dirty="0"/>
              <a:t> 이동하며</a:t>
            </a:r>
            <a:r>
              <a:rPr lang="ko-KR" altLang="en-US" baseline="0" dirty="0"/>
              <a:t> 공격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2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체력에 따른 </a:t>
            </a:r>
            <a:r>
              <a:rPr lang="ko-KR" altLang="en-US" dirty="0" err="1"/>
              <a:t>스프라이트를</a:t>
            </a:r>
            <a:r>
              <a:rPr lang="ko-KR" altLang="en-US" dirty="0"/>
              <a:t> 관리하는 상태 계층이 별도로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3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7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게임 개발 프로젝트</a:t>
            </a:r>
            <a:endParaRPr lang="en-US" altLang="ko-KR" dirty="0"/>
          </a:p>
          <a:p>
            <a:r>
              <a:rPr lang="ko-KR" altLang="en-US" dirty="0"/>
              <a:t>세번째 요소에 꽂혀서 만들다 보니 좀 </a:t>
            </a:r>
            <a:r>
              <a:rPr lang="ko-KR" altLang="en-US" dirty="0" err="1"/>
              <a:t>알수없는</a:t>
            </a:r>
            <a:r>
              <a:rPr lang="ko-KR" altLang="en-US" dirty="0"/>
              <a:t> 게임이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0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밸런스 조절을 못해서 </a:t>
            </a:r>
            <a:r>
              <a:rPr lang="ko-KR" altLang="en-US" dirty="0" err="1"/>
              <a:t>노잼임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4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손님이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상단까지 이동하면 홍보 게이지에 따라 두 가게 중 하나를 선택하고</a:t>
            </a:r>
            <a:r>
              <a:rPr lang="en-US" altLang="ko-KR" dirty="0" smtClean="0"/>
              <a:t>,</a:t>
            </a:r>
            <a:r>
              <a:rPr lang="ko-KR" altLang="en-US" smtClean="0"/>
              <a:t> 재료 게이지에 따라 빵을 구매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34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다람쥐 오브젝트를 유동적으로 생성할 수 있음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키로 공격 범위 내에 있는 오브젝트에 피해</a:t>
            </a:r>
            <a:r>
              <a:rPr lang="en-US" altLang="ko-KR" dirty="0"/>
              <a:t>(</a:t>
            </a:r>
            <a:r>
              <a:rPr lang="ko-KR" altLang="en-US" dirty="0"/>
              <a:t>데미지 </a:t>
            </a:r>
            <a:r>
              <a:rPr lang="en-US" altLang="ko-KR" dirty="0"/>
              <a:t>1)</a:t>
            </a:r>
            <a:r>
              <a:rPr lang="ko-KR" altLang="en-US" dirty="0"/>
              <a:t>를 입힐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7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나누자면 디자인 패턴을 사용해서 오브젝트들을 만든 </a:t>
            </a:r>
            <a:r>
              <a:rPr lang="ko-KR" altLang="en-US" dirty="0" smtClean="0"/>
              <a:t>것과 </a:t>
            </a:r>
            <a:r>
              <a:rPr lang="en-US" altLang="ko-KR" dirty="0" smtClean="0"/>
              <a:t>/</a:t>
            </a:r>
            <a:r>
              <a:rPr lang="ko-KR" altLang="en-US" smtClean="0"/>
              <a:t> </a:t>
            </a:r>
            <a:r>
              <a:rPr lang="ko-KR" altLang="en-US" dirty="0"/>
              <a:t>충돌처리를 구현한 것으로 나눌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</a:t>
            </a:r>
            <a:r>
              <a:rPr lang="en-US" altLang="ko-KR" dirty="0"/>
              <a:t>xml</a:t>
            </a:r>
            <a:r>
              <a:rPr lang="ko-KR" altLang="en-US" dirty="0"/>
              <a:t>은 </a:t>
            </a:r>
            <a:r>
              <a:rPr lang="en-US" altLang="ko-KR" dirty="0"/>
              <a:t>xml</a:t>
            </a:r>
            <a:r>
              <a:rPr lang="ko-KR" altLang="en-US" dirty="0"/>
              <a:t>을 처음 써봐서 그냥 </a:t>
            </a:r>
            <a:r>
              <a:rPr lang="ko-KR" altLang="en-US" dirty="0" err="1"/>
              <a:t>넣어봤음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충돌처리 같은 부분 물리를 사용 </a:t>
            </a:r>
            <a:r>
              <a:rPr lang="ko-KR" altLang="en-US" dirty="0" err="1"/>
              <a:t>안해서</a:t>
            </a:r>
            <a:r>
              <a:rPr lang="ko-KR" altLang="en-US" dirty="0"/>
              <a:t> 필요한 부분만 부분적으로 구현했음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간단하게만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8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오브젝트를 새로 더 </a:t>
            </a:r>
            <a:r>
              <a:rPr lang="ko-KR" altLang="en-US" dirty="0" err="1"/>
              <a:t>안만들게</a:t>
            </a:r>
            <a:r>
              <a:rPr lang="ko-KR" altLang="en-US" dirty="0"/>
              <a:t> </a:t>
            </a:r>
            <a:r>
              <a:rPr lang="ko-KR" altLang="en-US" dirty="0" err="1"/>
              <a:t>함ㅇㅅㅇ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상태에 대해서는 뒤에서 각 오브젝트를 소개하면서 좀 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E1FF-B038-4EF6-ACED-5713517AF6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1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1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2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BF09-A378-4E9C-B5DC-8A471015402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7DB3-FC6D-429E-82C2-FCB7F906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2017 </a:t>
            </a:r>
            <a:r>
              <a:rPr lang="ko-KR" altLang="en-US" dirty="0"/>
              <a:t>하계 인턴 최종 발표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/>
              <a:t>클라이언트 프로그래밍 인턴 정지영</a:t>
            </a:r>
          </a:p>
        </p:txBody>
      </p:sp>
    </p:spTree>
    <p:extLst>
      <p:ext uri="{BB962C8B-B14F-4D97-AF65-F5344CB8AC3E}">
        <p14:creationId xmlns:p14="http://schemas.microsoft.com/office/powerpoint/2010/main" val="16708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3054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주 구현 요소 </a:t>
            </a:r>
            <a:r>
              <a:rPr lang="en-US" altLang="ko-KR" sz="3600" dirty="0"/>
              <a:t>: FSM</a:t>
            </a:r>
            <a:endParaRPr lang="ko-KR" altLang="en-US" sz="3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6252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각 오브젝트가 한번에 하나의 상태를 가짐</a:t>
            </a:r>
            <a:endParaRPr lang="en-US" altLang="ko-KR" sz="2000" dirty="0"/>
          </a:p>
          <a:p>
            <a:r>
              <a:rPr lang="ko-KR" altLang="en-US" sz="2000" dirty="0"/>
              <a:t>각 오브젝트는 해당 상태의 규칙에 따라 행동하며</a:t>
            </a:r>
            <a:r>
              <a:rPr lang="en-US" altLang="ko-KR" sz="2000" dirty="0"/>
              <a:t>, </a:t>
            </a:r>
            <a:r>
              <a:rPr lang="ko-KR" altLang="en-US" sz="2000" dirty="0"/>
              <a:t>조건에 따라 다른 상태로 전이 </a:t>
            </a:r>
            <a:endParaRPr lang="ko-KR" altLang="en-US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189910" y="1272746"/>
            <a:ext cx="4840618" cy="2672296"/>
            <a:chOff x="2411082" y="1320252"/>
            <a:chExt cx="7205710" cy="3977961"/>
          </a:xfrm>
        </p:grpSpPr>
        <p:sp>
          <p:nvSpPr>
            <p:cNvPr id="4" name="타원 3"/>
            <p:cNvSpPr/>
            <p:nvPr/>
          </p:nvSpPr>
          <p:spPr>
            <a:xfrm>
              <a:off x="7453109" y="1320252"/>
              <a:ext cx="1444979" cy="149013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Run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157687" y="1320252"/>
              <a:ext cx="1444979" cy="149013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Normal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7"/>
              <a:endCxn id="4" idx="1"/>
            </p:cNvCxnSpPr>
            <p:nvPr/>
          </p:nvCxnSpPr>
          <p:spPr>
            <a:xfrm>
              <a:off x="4391054" y="1538477"/>
              <a:ext cx="3273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3"/>
              <a:endCxn id="6" idx="5"/>
            </p:cNvCxnSpPr>
            <p:nvPr/>
          </p:nvCxnSpPr>
          <p:spPr>
            <a:xfrm flipH="1">
              <a:off x="4391054" y="2592161"/>
              <a:ext cx="3273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082" y="1834015"/>
              <a:ext cx="571429" cy="57142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212" y="1776781"/>
              <a:ext cx="571580" cy="571580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5327913" y="3808079"/>
              <a:ext cx="1444979" cy="149013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Dead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6" idx="4"/>
              <a:endCxn id="13" idx="1"/>
            </p:cNvCxnSpPr>
            <p:nvPr/>
          </p:nvCxnSpPr>
          <p:spPr>
            <a:xfrm>
              <a:off x="3880177" y="2810386"/>
              <a:ext cx="1659348" cy="1215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4" idx="4"/>
              <a:endCxn id="13" idx="7"/>
            </p:cNvCxnSpPr>
            <p:nvPr/>
          </p:nvCxnSpPr>
          <p:spPr>
            <a:xfrm flipH="1">
              <a:off x="6561280" y="2810386"/>
              <a:ext cx="1614319" cy="1215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500" y="4267356"/>
              <a:ext cx="571580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86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229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주 구현 요소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쿼드</a:t>
            </a:r>
            <a:r>
              <a:rPr lang="ko-KR" altLang="en-US" sz="3600" dirty="0"/>
              <a:t> 트리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각 공간을 담당하는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내에 오브젝트가 일정 개수 이상 늘어나면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노드로 분할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오브젝트가 충돌 체크를 실행할 때 자신이 속한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내의 오브젝트와만 충돌하는지 확인</a:t>
            </a:r>
            <a:endParaRPr lang="en-US" altLang="ko-KR" sz="2000" dirty="0"/>
          </a:p>
          <a:p>
            <a:r>
              <a:rPr lang="ko-KR" altLang="en-US" sz="2000" dirty="0"/>
              <a:t>오브젝트가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간의 경계에 있는 경우엔 속하는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모두에 포함되도록 함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272746"/>
            <a:ext cx="5672438" cy="37796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03207" y="2040035"/>
            <a:ext cx="1235676" cy="1161535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93325" y="2040035"/>
            <a:ext cx="1235676" cy="1161535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1"/>
            <a:endCxn id="7" idx="3"/>
          </p:cNvCxnSpPr>
          <p:nvPr/>
        </p:nvCxnSpPr>
        <p:spPr>
          <a:xfrm>
            <a:off x="4193325" y="2620803"/>
            <a:ext cx="12356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0"/>
            <a:endCxn id="7" idx="2"/>
          </p:cNvCxnSpPr>
          <p:nvPr/>
        </p:nvCxnSpPr>
        <p:spPr>
          <a:xfrm>
            <a:off x="4811163" y="2040035"/>
            <a:ext cx="0" cy="116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386018" y="2620803"/>
            <a:ext cx="6425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512300" y="3040061"/>
            <a:ext cx="698500" cy="76082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67709" y="510270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맵</a:t>
            </a:r>
            <a:r>
              <a:rPr lang="ko-KR" altLang="en-US" sz="1600" dirty="0" smtClean="0"/>
              <a:t> 상에서 </a:t>
            </a:r>
            <a:r>
              <a:rPr lang="ko-KR" altLang="en-US" sz="1600" dirty="0" err="1" smtClean="0"/>
              <a:t>노드가</a:t>
            </a:r>
            <a:r>
              <a:rPr lang="ko-KR" altLang="en-US" sz="1600" dirty="0" smtClean="0"/>
              <a:t> 분할된 모습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513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주 구현 요소 </a:t>
            </a:r>
            <a:r>
              <a:rPr lang="en-US" altLang="ko-KR" sz="3600" dirty="0"/>
              <a:t>: xml </a:t>
            </a:r>
            <a:r>
              <a:rPr lang="ko-KR" altLang="en-US" sz="3600" dirty="0"/>
              <a:t>파일 사용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오브젝트</a:t>
            </a:r>
            <a:r>
              <a:rPr lang="en-US" altLang="ko-KR" sz="2000" dirty="0"/>
              <a:t>, </a:t>
            </a:r>
            <a:r>
              <a:rPr lang="ko-KR" altLang="en-US" sz="2000"/>
              <a:t>상태 별로 변수값을 </a:t>
            </a:r>
            <a:r>
              <a:rPr lang="en-US" altLang="ko-KR" sz="2000" dirty="0"/>
              <a:t>xml </a:t>
            </a:r>
            <a:r>
              <a:rPr lang="ko-KR" altLang="en-US" sz="2000"/>
              <a:t>파일을 통해 초기화 할 수 있도록 함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729946"/>
            <a:ext cx="3019425" cy="492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49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207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게임 요소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98" y="1272746"/>
            <a:ext cx="6763204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2454" y="3082994"/>
            <a:ext cx="4154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815" y="6213378"/>
            <a:ext cx="646331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나무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457" y="3828164"/>
            <a:ext cx="64633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손님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7037" y="4592248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토끼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55" y="3201379"/>
            <a:ext cx="877163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다람쥐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337718" y="3401526"/>
            <a:ext cx="176108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1260788" y="4012830"/>
            <a:ext cx="1611676" cy="120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0"/>
          </p:cNvCxnSpPr>
          <p:nvPr/>
        </p:nvCxnSpPr>
        <p:spPr>
          <a:xfrm flipH="1" flipV="1">
            <a:off x="5733980" y="4776914"/>
            <a:ext cx="1" cy="14364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1"/>
          </p:cNvCxnSpPr>
          <p:nvPr/>
        </p:nvCxnSpPr>
        <p:spPr>
          <a:xfrm flipH="1" flipV="1">
            <a:off x="7810500" y="3252179"/>
            <a:ext cx="1981954" cy="1548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695083" y="4761433"/>
            <a:ext cx="1981954" cy="154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3148" y="795298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플레이어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6057146" y="1164630"/>
            <a:ext cx="0" cy="22876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9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413" y="-6703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나무</a:t>
            </a:r>
          </a:p>
        </p:txBody>
      </p:sp>
      <p:sp>
        <p:nvSpPr>
          <p:cNvPr id="11" name="타원 10"/>
          <p:cNvSpPr/>
          <p:nvPr/>
        </p:nvSpPr>
        <p:spPr>
          <a:xfrm>
            <a:off x="5239387" y="1272746"/>
            <a:ext cx="1444979" cy="149013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39388" y="4150731"/>
            <a:ext cx="1444979" cy="149013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4"/>
            <a:endCxn id="12" idx="0"/>
          </p:cNvCxnSpPr>
          <p:nvPr/>
        </p:nvCxnSpPr>
        <p:spPr>
          <a:xfrm>
            <a:off x="5961877" y="2762880"/>
            <a:ext cx="1" cy="13878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4131" y="3272139"/>
            <a:ext cx="1028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HP =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3615" y="1833147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초마다 토끼 생성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21" y="1408128"/>
            <a:ext cx="1219370" cy="1219370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0179C79B-49A8-4C6F-A147-815F03F9E856}"/>
              </a:ext>
            </a:extLst>
          </p:cNvPr>
          <p:cNvSpPr txBox="1">
            <a:spLocks/>
          </p:cNvSpPr>
          <p:nvPr/>
        </p:nvSpPr>
        <p:spPr>
          <a:xfrm>
            <a:off x="0" y="5753999"/>
            <a:ext cx="11552191" cy="109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홍보 게이지에 영향</a:t>
            </a:r>
          </a:p>
        </p:txBody>
      </p:sp>
    </p:spTree>
    <p:extLst>
      <p:ext uri="{BB962C8B-B14F-4D97-AF65-F5344CB8AC3E}">
        <p14:creationId xmlns:p14="http://schemas.microsoft.com/office/powerpoint/2010/main" val="407878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258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토끼</a:t>
            </a:r>
          </a:p>
        </p:txBody>
      </p:sp>
      <p:sp>
        <p:nvSpPr>
          <p:cNvPr id="4" name="타원 3"/>
          <p:cNvSpPr/>
          <p:nvPr/>
        </p:nvSpPr>
        <p:spPr>
          <a:xfrm>
            <a:off x="7453109" y="1320252"/>
            <a:ext cx="1444979" cy="149013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57687" y="1320252"/>
            <a:ext cx="1444979" cy="149013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94822" y="1784147"/>
            <a:ext cx="25111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9790" y="1272746"/>
            <a:ext cx="2556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시야가 사람과 충돌 시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794822" y="2215194"/>
            <a:ext cx="25111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18" y="2348361"/>
            <a:ext cx="2232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Action</a:t>
            </a:r>
            <a:r>
              <a:rPr lang="ko-KR" altLang="en-US" dirty="0"/>
              <a:t>이 끝났을 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82" y="1834015"/>
            <a:ext cx="571429" cy="5714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12" y="1776781"/>
            <a:ext cx="571580" cy="57158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327913" y="3808079"/>
            <a:ext cx="1444979" cy="149013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5" idx="4"/>
            <a:endCxn id="13" idx="1"/>
          </p:cNvCxnSpPr>
          <p:nvPr/>
        </p:nvCxnSpPr>
        <p:spPr>
          <a:xfrm>
            <a:off x="3880177" y="2810386"/>
            <a:ext cx="1659348" cy="1215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4"/>
            <a:endCxn id="13" idx="7"/>
          </p:cNvCxnSpPr>
          <p:nvPr/>
        </p:nvCxnSpPr>
        <p:spPr>
          <a:xfrm flipH="1">
            <a:off x="6561280" y="2810386"/>
            <a:ext cx="1614319" cy="1215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5163" y="3438747"/>
            <a:ext cx="1028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HP =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1157" y="3263379"/>
            <a:ext cx="1028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HP = 0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00" y="4267356"/>
            <a:ext cx="571580" cy="571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4F5A074-2432-4EF1-8E9C-4F1E379D403A}"/>
              </a:ext>
            </a:extLst>
          </p:cNvPr>
          <p:cNvSpPr txBox="1"/>
          <p:nvPr/>
        </p:nvSpPr>
        <p:spPr>
          <a:xfrm>
            <a:off x="9616792" y="1789362"/>
            <a:ext cx="237200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진행하던 반대 방향으로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5864B8-CBE6-4345-B910-74B490AA0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26" y="5190481"/>
            <a:ext cx="1438275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0EE0D5-765D-4D43-BC8F-66646FCB3633}"/>
              </a:ext>
            </a:extLst>
          </p:cNvPr>
          <p:cNvSpPr txBox="1"/>
          <p:nvPr/>
        </p:nvSpPr>
        <p:spPr>
          <a:xfrm>
            <a:off x="10842302" y="640278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토끼 시야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73A4688D-E86D-40C9-9C2C-D7940D217210}"/>
              </a:ext>
            </a:extLst>
          </p:cNvPr>
          <p:cNvSpPr txBox="1">
            <a:spLocks/>
          </p:cNvSpPr>
          <p:nvPr/>
        </p:nvSpPr>
        <p:spPr>
          <a:xfrm>
            <a:off x="0" y="5753999"/>
            <a:ext cx="11552191" cy="109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내 재료 게이지에 영향</a:t>
            </a:r>
          </a:p>
        </p:txBody>
      </p:sp>
    </p:spTree>
    <p:extLst>
      <p:ext uri="{BB962C8B-B14F-4D97-AF65-F5344CB8AC3E}">
        <p14:creationId xmlns:p14="http://schemas.microsoft.com/office/powerpoint/2010/main" val="251229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016" y="16807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다람쥐</a:t>
            </a:r>
          </a:p>
        </p:txBody>
      </p:sp>
      <p:sp>
        <p:nvSpPr>
          <p:cNvPr id="5" name="타원 4"/>
          <p:cNvSpPr/>
          <p:nvPr/>
        </p:nvSpPr>
        <p:spPr>
          <a:xfrm>
            <a:off x="7953201" y="1148740"/>
            <a:ext cx="1444979" cy="1490134"/>
          </a:xfrm>
          <a:prstGeom prst="ellipse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99649" y="1148740"/>
            <a:ext cx="1444979" cy="1490134"/>
          </a:xfrm>
          <a:prstGeom prst="ellipse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6784" y="1612635"/>
            <a:ext cx="25111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1752" y="1101234"/>
            <a:ext cx="255619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시야가 사람과 충돌 시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5236784" y="1968732"/>
            <a:ext cx="25111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1990" y="2053307"/>
            <a:ext cx="228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타겟이</a:t>
            </a:r>
            <a:r>
              <a:rPr lang="ko-KR" altLang="en-US" sz="1600" dirty="0"/>
              <a:t> 공격 범위에서 벗어났을 시</a:t>
            </a:r>
          </a:p>
        </p:txBody>
      </p:sp>
      <p:sp>
        <p:nvSpPr>
          <p:cNvPr id="14" name="타원 13"/>
          <p:cNvSpPr/>
          <p:nvPr/>
        </p:nvSpPr>
        <p:spPr>
          <a:xfrm>
            <a:off x="7439244" y="4248302"/>
            <a:ext cx="1444979" cy="1490134"/>
          </a:xfrm>
          <a:prstGeom prst="ellipse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5"/>
            <a:endCxn id="14" idx="1"/>
          </p:cNvCxnSpPr>
          <p:nvPr/>
        </p:nvCxnSpPr>
        <p:spPr>
          <a:xfrm>
            <a:off x="4833016" y="2420649"/>
            <a:ext cx="2817840" cy="2045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4"/>
            <a:endCxn id="14" idx="7"/>
          </p:cNvCxnSpPr>
          <p:nvPr/>
        </p:nvCxnSpPr>
        <p:spPr>
          <a:xfrm flipH="1">
            <a:off x="8672611" y="2638874"/>
            <a:ext cx="3080" cy="18276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7118" y="3721191"/>
            <a:ext cx="1028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HP = 0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97" y="1643375"/>
            <a:ext cx="533474" cy="5334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66" y="1643375"/>
            <a:ext cx="543001" cy="533474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3535063" y="4247241"/>
            <a:ext cx="1444979" cy="1490134"/>
          </a:xfrm>
          <a:prstGeom prst="ellipse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111124" y="2668702"/>
            <a:ext cx="3676" cy="1457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58" y="4773360"/>
            <a:ext cx="533474" cy="5334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6737" y="3073330"/>
            <a:ext cx="3259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 </a:t>
            </a:r>
            <a:r>
              <a:rPr lang="ko-KR" altLang="en-US"/>
              <a:t>상태에서 일정 시간이 흘렀을 시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473554" y="2686381"/>
            <a:ext cx="11965" cy="14399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6"/>
            <a:endCxn id="14" idx="2"/>
          </p:cNvCxnSpPr>
          <p:nvPr/>
        </p:nvCxnSpPr>
        <p:spPr>
          <a:xfrm>
            <a:off x="4980042" y="4992308"/>
            <a:ext cx="2459202" cy="10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6EE10E-42AE-4D18-90DE-0BD107CB84D8}"/>
              </a:ext>
            </a:extLst>
          </p:cNvPr>
          <p:cNvSpPr txBox="1"/>
          <p:nvPr/>
        </p:nvSpPr>
        <p:spPr>
          <a:xfrm>
            <a:off x="10065743" y="1494613"/>
            <a:ext cx="19656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타겟을 향해 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회전하며 도토리를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발사해 공격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BD30603-E2B8-4097-AB38-44F9676B608F}"/>
              </a:ext>
            </a:extLst>
          </p:cNvPr>
          <p:cNvSpPr txBox="1"/>
          <p:nvPr/>
        </p:nvSpPr>
        <p:spPr>
          <a:xfrm>
            <a:off x="1719884" y="4860362"/>
            <a:ext cx="11709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나무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3D6910-A101-401F-AC09-5BBEA1C54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4038" y="4773360"/>
            <a:ext cx="1529058" cy="15354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CC455DC-A964-40A9-ACA1-336394716A35}"/>
              </a:ext>
            </a:extLst>
          </p:cNvPr>
          <p:cNvSpPr txBox="1"/>
          <p:nvPr/>
        </p:nvSpPr>
        <p:spPr>
          <a:xfrm>
            <a:off x="10544262" y="630884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다람쥐 시야</a:t>
            </a:r>
            <a:endParaRPr lang="ko-KR" altLang="en-US" sz="12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204531F8-3FAD-456F-BFA4-866A3F018EF3}"/>
              </a:ext>
            </a:extLst>
          </p:cNvPr>
          <p:cNvSpPr txBox="1">
            <a:spLocks/>
          </p:cNvSpPr>
          <p:nvPr/>
        </p:nvSpPr>
        <p:spPr>
          <a:xfrm>
            <a:off x="0" y="5753999"/>
            <a:ext cx="11552191" cy="109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적의 재료 게이지에 영향</a:t>
            </a:r>
          </a:p>
        </p:txBody>
      </p:sp>
    </p:spTree>
    <p:extLst>
      <p:ext uri="{BB962C8B-B14F-4D97-AF65-F5344CB8AC3E}">
        <p14:creationId xmlns:p14="http://schemas.microsoft.com/office/powerpoint/2010/main" val="147459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138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손님</a:t>
            </a:r>
          </a:p>
        </p:txBody>
      </p:sp>
      <p:sp>
        <p:nvSpPr>
          <p:cNvPr id="7" name="타원 6"/>
          <p:cNvSpPr/>
          <p:nvPr/>
        </p:nvSpPr>
        <p:spPr>
          <a:xfrm>
            <a:off x="2179444" y="2423483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Normal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  <a:stCxn id="7" idx="6"/>
            <a:endCxn id="32" idx="2"/>
          </p:cNvCxnSpPr>
          <p:nvPr/>
        </p:nvCxnSpPr>
        <p:spPr>
          <a:xfrm>
            <a:off x="3236788" y="2968676"/>
            <a:ext cx="209794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7993" y="3069087"/>
            <a:ext cx="11718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지정된 위치에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도달시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7" y="2720993"/>
            <a:ext cx="457264" cy="457264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cxnSpLocks/>
            <a:stCxn id="32" idx="6"/>
            <a:endCxn id="34" idx="2"/>
          </p:cNvCxnSpPr>
          <p:nvPr/>
        </p:nvCxnSpPr>
        <p:spPr>
          <a:xfrm flipV="1">
            <a:off x="6392078" y="2965308"/>
            <a:ext cx="1943102" cy="33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34734" y="2423483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Select Shop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335180" y="2420115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Buy Bread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54527" y="3069087"/>
            <a:ext cx="1171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확률 만족 시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cxnSpLocks/>
            <a:stCxn id="32" idx="7"/>
            <a:endCxn id="43" idx="2"/>
          </p:cNvCxnSpPr>
          <p:nvPr/>
        </p:nvCxnSpPr>
        <p:spPr>
          <a:xfrm flipV="1">
            <a:off x="6237234" y="1012324"/>
            <a:ext cx="2097946" cy="15708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0"/>
          </p:cNvCxnSpPr>
          <p:nvPr/>
        </p:nvCxnSpPr>
        <p:spPr>
          <a:xfrm flipV="1">
            <a:off x="8863852" y="1568354"/>
            <a:ext cx="13715" cy="8517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335180" y="467131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 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7466" y="1902746"/>
            <a:ext cx="14308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Action </a:t>
            </a:r>
            <a:r>
              <a:rPr lang="ko-KR" altLang="en-US" sz="1200"/>
              <a:t>끝났을 시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717" y="2720993"/>
            <a:ext cx="457264" cy="457264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334734" y="3976901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7" idx="4"/>
            <a:endCxn id="47" idx="2"/>
          </p:cNvCxnSpPr>
          <p:nvPr/>
        </p:nvCxnSpPr>
        <p:spPr>
          <a:xfrm>
            <a:off x="2708116" y="3513869"/>
            <a:ext cx="2626618" cy="10082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2" idx="4"/>
            <a:endCxn id="47" idx="0"/>
          </p:cNvCxnSpPr>
          <p:nvPr/>
        </p:nvCxnSpPr>
        <p:spPr>
          <a:xfrm>
            <a:off x="5863406" y="3513869"/>
            <a:ext cx="0" cy="4630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4"/>
            <a:endCxn id="47" idx="6"/>
          </p:cNvCxnSpPr>
          <p:nvPr/>
        </p:nvCxnSpPr>
        <p:spPr>
          <a:xfrm flipH="1">
            <a:off x="6392078" y="3510501"/>
            <a:ext cx="2471774" cy="10115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9522" y="4379192"/>
            <a:ext cx="11718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HP = 0</a:t>
            </a:r>
            <a:endParaRPr lang="ko-KR" altLang="en-US" sz="12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3" y="5160754"/>
            <a:ext cx="457264" cy="457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149459" y="2649079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지정된 위치에서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리젠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278F40-C1B7-4114-8371-922D11D636CD}"/>
              </a:ext>
            </a:extLst>
          </p:cNvPr>
          <p:cNvSpPr txBox="1"/>
          <p:nvPr/>
        </p:nvSpPr>
        <p:spPr>
          <a:xfrm>
            <a:off x="4505152" y="207204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홍보 게이지를 바탕으로 가게 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4A1A3D9-C8C9-41CB-A496-91473AB39B08}"/>
              </a:ext>
            </a:extLst>
          </p:cNvPr>
          <p:cNvSpPr txBox="1"/>
          <p:nvPr/>
        </p:nvSpPr>
        <p:spPr>
          <a:xfrm>
            <a:off x="9928981" y="2715374"/>
            <a:ext cx="218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재료 게이지를 바탕으로</a:t>
            </a:r>
            <a:r>
              <a:rPr lang="en-US" altLang="ko-KR" sz="1400" dirty="0"/>
              <a:t> </a:t>
            </a:r>
            <a:r>
              <a:rPr lang="ko-KR" altLang="en-US" sz="1400" dirty="0"/>
              <a:t>물건 삼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284198" y="5388790"/>
            <a:ext cx="79083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19" y="5267826"/>
            <a:ext cx="247619" cy="247619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9603133" y="1012324"/>
            <a:ext cx="79083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A1A3D9-C8C9-41CB-A496-91473AB39B08}"/>
              </a:ext>
            </a:extLst>
          </p:cNvPr>
          <p:cNvSpPr txBox="1"/>
          <p:nvPr/>
        </p:nvSpPr>
        <p:spPr>
          <a:xfrm>
            <a:off x="10393965" y="85843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오브젝트 소멸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A1A3D9-C8C9-41CB-A496-91473AB39B08}"/>
              </a:ext>
            </a:extLst>
          </p:cNvPr>
          <p:cNvSpPr txBox="1"/>
          <p:nvPr/>
        </p:nvSpPr>
        <p:spPr>
          <a:xfrm>
            <a:off x="7490671" y="52323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 소멸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70127ACB-0A7C-485A-944E-D0CC282DF732}"/>
              </a:ext>
            </a:extLst>
          </p:cNvPr>
          <p:cNvCxnSpPr>
            <a:cxnSpLocks/>
          </p:cNvCxnSpPr>
          <p:nvPr/>
        </p:nvCxnSpPr>
        <p:spPr>
          <a:xfrm flipV="1">
            <a:off x="2938088" y="1968168"/>
            <a:ext cx="182561" cy="4254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AE179A2-C8DB-4994-AA4E-4D0EEC162778}"/>
              </a:ext>
            </a:extLst>
          </p:cNvPr>
          <p:cNvCxnSpPr>
            <a:cxnSpLocks/>
          </p:cNvCxnSpPr>
          <p:nvPr/>
        </p:nvCxnSpPr>
        <p:spPr>
          <a:xfrm flipH="1">
            <a:off x="3095840" y="2072667"/>
            <a:ext cx="180602" cy="4394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1C48602-E631-406F-9056-0ADB1F1FEA02}"/>
              </a:ext>
            </a:extLst>
          </p:cNvPr>
          <p:cNvSpPr/>
          <p:nvPr/>
        </p:nvSpPr>
        <p:spPr>
          <a:xfrm>
            <a:off x="3109739" y="1014643"/>
            <a:ext cx="1057344" cy="109038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Detour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9D78C6-09AE-4087-9141-9DAA1E8D251D}"/>
              </a:ext>
            </a:extLst>
          </p:cNvPr>
          <p:cNvSpPr txBox="1"/>
          <p:nvPr/>
        </p:nvSpPr>
        <p:spPr>
          <a:xfrm>
            <a:off x="1212779" y="1273930"/>
            <a:ext cx="190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진행 도중 오브젝트와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우회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xmlns="" id="{6590002C-289F-4D35-B06C-2867F6F692F9}"/>
              </a:ext>
            </a:extLst>
          </p:cNvPr>
          <p:cNvSpPr txBox="1">
            <a:spLocks/>
          </p:cNvSpPr>
          <p:nvPr/>
        </p:nvSpPr>
        <p:spPr>
          <a:xfrm>
            <a:off x="0" y="5753999"/>
            <a:ext cx="11552191" cy="109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Buy Bread </a:t>
            </a:r>
            <a:r>
              <a:rPr lang="ko-KR" altLang="en-US" sz="2000" dirty="0"/>
              <a:t>상태에서 게이지 수치에 따라 플레이어</a:t>
            </a:r>
            <a:r>
              <a:rPr lang="en-US" altLang="ko-KR" sz="2000" dirty="0"/>
              <a:t>, </a:t>
            </a:r>
            <a:r>
              <a:rPr lang="ko-KR" altLang="en-US" sz="2000" dirty="0"/>
              <a:t>혹은 상대방의 수익 증가</a:t>
            </a:r>
            <a:endParaRPr lang="en-US" altLang="ko-KR" sz="2000" dirty="0"/>
          </a:p>
          <a:p>
            <a:r>
              <a:rPr lang="ko-KR" altLang="en-US" sz="2000" dirty="0"/>
              <a:t>사망 시 피 </a:t>
            </a:r>
            <a:r>
              <a:rPr lang="ko-KR" altLang="en-US" sz="2000" dirty="0" err="1"/>
              <a:t>스프라이트가</a:t>
            </a:r>
            <a:r>
              <a:rPr lang="ko-KR" altLang="en-US" sz="2000" dirty="0"/>
              <a:t> 필드 위에 일정 시간동안 남으며 손님의 </a:t>
            </a:r>
            <a:r>
              <a:rPr lang="ko-KR" altLang="en-US" sz="2000" err="1"/>
              <a:t>리젠</a:t>
            </a:r>
            <a:r>
              <a:rPr lang="ko-KR" altLang="en-US" sz="2000"/>
              <a:t> </a:t>
            </a:r>
            <a:r>
              <a:rPr lang="ko-KR" altLang="en-US" sz="2000" smtClean="0"/>
              <a:t>간격</a:t>
            </a:r>
            <a:r>
              <a:rPr lang="ko-KR" altLang="en-US" sz="2000" smtClean="0"/>
              <a:t>에 </a:t>
            </a:r>
            <a:r>
              <a:rPr lang="ko-KR" altLang="en-US" sz="2000" dirty="0"/>
              <a:t>영향을 줌</a:t>
            </a:r>
          </a:p>
        </p:txBody>
      </p:sp>
    </p:spTree>
    <p:extLst>
      <p:ext uri="{BB962C8B-B14F-4D97-AF65-F5344CB8AC3E}">
        <p14:creationId xmlns:p14="http://schemas.microsoft.com/office/powerpoint/2010/main" val="402069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147436" y="818123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72864" y="818123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27493" y="3314581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Detour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492503" y="1149968"/>
            <a:ext cx="1372207" cy="8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492503" y="1830029"/>
            <a:ext cx="13719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925283" y="1311627"/>
            <a:ext cx="217559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랜덤한</a:t>
            </a:r>
            <a:r>
              <a:rPr lang="ko-KR" altLang="en-US" sz="1600" dirty="0"/>
              <a:t> 방향으로 이동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16" y="1328443"/>
            <a:ext cx="304923" cy="304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9171315" y="1311627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타겟을</a:t>
            </a:r>
            <a:r>
              <a:rPr lang="ko-KR" altLang="en-US" sz="1600" dirty="0"/>
              <a:t> 공격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4635521" y="469736"/>
            <a:ext cx="32303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시야가 나무</a:t>
            </a:r>
            <a:r>
              <a:rPr lang="en-US" altLang="ko-KR" sz="1600" dirty="0"/>
              <a:t>, </a:t>
            </a:r>
            <a:r>
              <a:rPr lang="ko-KR" altLang="en-US" sz="1600"/>
              <a:t>토끼</a:t>
            </a:r>
            <a:r>
              <a:rPr lang="en-US" altLang="ko-KR" sz="1600" dirty="0"/>
              <a:t>, </a:t>
            </a:r>
            <a:r>
              <a:rPr lang="ko-KR" altLang="en-US" sz="1600"/>
              <a:t>다람쥐와 충돌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5609345" y="1958981"/>
            <a:ext cx="12827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타겟이</a:t>
            </a:r>
            <a:r>
              <a:rPr lang="ko-KR" altLang="en-US" sz="1600" dirty="0"/>
              <a:t> 소멸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39135" y="2598115"/>
            <a:ext cx="740651" cy="9126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118105" y="2538067"/>
            <a:ext cx="747788" cy="10887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1633170" y="3082433"/>
            <a:ext cx="29354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시야가 그 </a:t>
            </a:r>
            <a:r>
              <a:rPr lang="ko-KR" altLang="en-US" sz="1600"/>
              <a:t>외 오브젝트와 충돌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4985446" y="2388144"/>
            <a:ext cx="689338" cy="7974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7632721" y="3199440"/>
            <a:ext cx="32303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시야가 나무</a:t>
            </a:r>
            <a:r>
              <a:rPr lang="en-US" altLang="ko-KR" sz="1600" dirty="0"/>
              <a:t>, </a:t>
            </a:r>
            <a:r>
              <a:rPr lang="ko-KR" altLang="en-US" sz="1600"/>
              <a:t>토끼</a:t>
            </a:r>
            <a:r>
              <a:rPr lang="en-US" altLang="ko-KR" sz="1600" dirty="0"/>
              <a:t>, </a:t>
            </a:r>
            <a:r>
              <a:rPr lang="ko-KR" altLang="en-US" sz="1600"/>
              <a:t>다람쥐와 충돌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4197784" y="4929217"/>
            <a:ext cx="39613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오브젝트와 충돌하지 않는 방향으로 이동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56" y="1133839"/>
            <a:ext cx="304923" cy="30492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86" y="1456607"/>
            <a:ext cx="152462" cy="476443"/>
          </a:xfrm>
          <a:prstGeom prst="rect">
            <a:avLst/>
          </a:prstGeom>
        </p:spPr>
      </p:pic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0" y="5687739"/>
            <a:ext cx="11552191" cy="125735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경쟁 상대라기 보다는 플레이어가 더 높은 점수를 얻지 못하게 방해하는 오브젝트</a:t>
            </a:r>
            <a:endParaRPr lang="en-US" altLang="ko-KR" sz="2000" dirty="0"/>
          </a:p>
          <a:p>
            <a:r>
              <a:rPr lang="ko-KR" altLang="en-US" sz="2000" dirty="0"/>
              <a:t>게이지에 영향을 주는 오브젝트들을 공격</a:t>
            </a:r>
            <a:r>
              <a:rPr lang="en-US" altLang="ko-KR" sz="2000" dirty="0"/>
              <a:t>, </a:t>
            </a:r>
            <a:r>
              <a:rPr lang="ko-KR" altLang="en-US" sz="2000" dirty="0"/>
              <a:t>플레이어에게 불리한 방향으로 </a:t>
            </a:r>
            <a:r>
              <a:rPr lang="ko-KR" altLang="en-US" sz="2000"/>
              <a:t>게이지를 </a:t>
            </a:r>
            <a:r>
              <a:rPr lang="ko-KR" altLang="en-US" sz="2000" smtClean="0"/>
              <a:t>변동시킴</a:t>
            </a:r>
            <a:endParaRPr lang="en-US" altLang="ko-KR" sz="2000" dirty="0"/>
          </a:p>
          <a:p>
            <a:r>
              <a:rPr lang="ko-KR" altLang="en-US" sz="2000" dirty="0" smtClean="0"/>
              <a:t>월드 내에 하나만 존재</a:t>
            </a:r>
            <a:endParaRPr lang="en-US" altLang="ko-KR" sz="2000" dirty="0" smtClean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26502C-E9CB-4E5F-B3BA-3A3AA5995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038" y="3967225"/>
            <a:ext cx="1495475" cy="1357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3349DA-F31E-45FC-AB30-5C22AD59C00A}"/>
              </a:ext>
            </a:extLst>
          </p:cNvPr>
          <p:cNvSpPr txBox="1"/>
          <p:nvPr/>
        </p:nvSpPr>
        <p:spPr>
          <a:xfrm>
            <a:off x="10851358" y="532618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적 시야</a:t>
            </a:r>
            <a:endParaRPr lang="ko-KR" altLang="en-US" sz="1200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xmlns="" id="{6FD1FE47-F682-4147-BDBD-A14ADCFC57F9}"/>
              </a:ext>
            </a:extLst>
          </p:cNvPr>
          <p:cNvSpPr txBox="1">
            <a:spLocks/>
          </p:cNvSpPr>
          <p:nvPr/>
        </p:nvSpPr>
        <p:spPr>
          <a:xfrm>
            <a:off x="0" y="3138"/>
            <a:ext cx="10515600" cy="90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34501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91611" y="2819303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8200" y="2826561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57511" y="2819302"/>
            <a:ext cx="1436914" cy="14514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Deadly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69" y="2010103"/>
            <a:ext cx="471775" cy="471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25" y="2010103"/>
            <a:ext cx="471775" cy="471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81" y="2010103"/>
            <a:ext cx="471775" cy="47177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4" idx="2"/>
          </p:cNvCxnSpPr>
          <p:nvPr/>
        </p:nvCxnSpPr>
        <p:spPr>
          <a:xfrm flipV="1">
            <a:off x="2275114" y="3545018"/>
            <a:ext cx="1616497" cy="80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6"/>
            <a:endCxn id="9" idx="2"/>
          </p:cNvCxnSpPr>
          <p:nvPr/>
        </p:nvCxnSpPr>
        <p:spPr>
          <a:xfrm flipV="1">
            <a:off x="5328525" y="3545017"/>
            <a:ext cx="1728986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2672031" y="3012884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HP&lt;15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5838594" y="301288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HP&lt;5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494425" y="3553080"/>
            <a:ext cx="1728986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9004494" y="3020946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HP&lt;=0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BCC597-6CDC-4992-979F-1D382327A4F9}"/>
              </a:ext>
            </a:extLst>
          </p:cNvPr>
          <p:cNvSpPr txBox="1"/>
          <p:nvPr/>
        </p:nvSpPr>
        <p:spPr>
          <a:xfrm>
            <a:off x="10223411" y="3351437"/>
            <a:ext cx="123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Game Over</a:t>
            </a:r>
            <a:endParaRPr lang="ko-KR" altLang="en-US" sz="16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C02726FF-2807-4A89-9570-B2DFD7A09C72}"/>
              </a:ext>
            </a:extLst>
          </p:cNvPr>
          <p:cNvSpPr txBox="1">
            <a:spLocks/>
          </p:cNvSpPr>
          <p:nvPr/>
        </p:nvSpPr>
        <p:spPr>
          <a:xfrm>
            <a:off x="0" y="3138"/>
            <a:ext cx="10515600" cy="90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게임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적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0014C8B7-02E2-4F70-AD89-DD350B13956F}"/>
              </a:ext>
            </a:extLst>
          </p:cNvPr>
          <p:cNvSpPr txBox="1">
            <a:spLocks/>
          </p:cNvSpPr>
          <p:nvPr/>
        </p:nvSpPr>
        <p:spPr>
          <a:xfrm>
            <a:off x="0" y="5753999"/>
            <a:ext cx="11552191" cy="109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체력에 따라 </a:t>
            </a:r>
            <a:r>
              <a:rPr lang="ko-KR" altLang="en-US" sz="2000" dirty="0" err="1"/>
              <a:t>스프라이트를</a:t>
            </a:r>
            <a:r>
              <a:rPr lang="ko-KR" altLang="en-US" sz="2000" dirty="0"/>
              <a:t> 관리하는 상태 계층이 별도로 존재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9380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3887"/>
            <a:ext cx="10515600" cy="17925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프로젝트</a:t>
            </a:r>
            <a:endParaRPr lang="en-US" altLang="ko-KR" sz="2000" dirty="0"/>
          </a:p>
          <a:p>
            <a:pPr lvl="1"/>
            <a:r>
              <a:rPr lang="ko-KR" altLang="en-US" sz="1600" dirty="0"/>
              <a:t>기획</a:t>
            </a:r>
            <a:endParaRPr lang="en-US" altLang="ko-KR" sz="1600" dirty="0"/>
          </a:p>
          <a:p>
            <a:pPr lvl="1"/>
            <a:r>
              <a:rPr lang="ko-KR" altLang="en-US" sz="1600" dirty="0"/>
              <a:t>주 구현 요소</a:t>
            </a:r>
            <a:endParaRPr lang="en-US" altLang="ko-KR" sz="1600" dirty="0"/>
          </a:p>
          <a:p>
            <a:pPr lvl="1"/>
            <a:r>
              <a:rPr lang="ko-KR" altLang="en-US" sz="1600" dirty="0"/>
              <a:t>게임 요소</a:t>
            </a:r>
            <a:endParaRPr lang="en-US" altLang="ko-KR" sz="1600" dirty="0"/>
          </a:p>
          <a:p>
            <a:pPr lvl="1"/>
            <a:r>
              <a:rPr lang="ko-KR" altLang="en-US" sz="1600" dirty="0"/>
              <a:t>시연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C2C746-D910-4F84-9B76-6B812BFFD7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90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목차</a:t>
            </a:r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xmlns="" id="{9D187FD3-D1A5-48AA-BA61-251E14014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46" y="619603"/>
            <a:ext cx="7374154" cy="515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79135-BDD4-4755-8C8E-490CD84499B7}"/>
              </a:ext>
            </a:extLst>
          </p:cNvPr>
          <p:cNvSpPr txBox="1"/>
          <p:nvPr/>
        </p:nvSpPr>
        <p:spPr>
          <a:xfrm>
            <a:off x="7025361" y="584776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242252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시연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BB5EC2A1-C10E-43C0-BF34-C35B01C5424A}"/>
              </a:ext>
            </a:extLst>
          </p:cNvPr>
          <p:cNvSpPr txBox="1">
            <a:spLocks/>
          </p:cNvSpPr>
          <p:nvPr/>
        </p:nvSpPr>
        <p:spPr>
          <a:xfrm>
            <a:off x="0" y="3138"/>
            <a:ext cx="10515600" cy="90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 </a:t>
            </a:r>
            <a:r>
              <a:rPr lang="ko-KR" altLang="en-US" sz="36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673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프로젝트 기획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1272746"/>
            <a:ext cx="1110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기획하면서 목표로 했던 것</a:t>
            </a:r>
            <a:endParaRPr lang="en-US" altLang="ko-KR" sz="2000" dirty="0"/>
          </a:p>
          <a:p>
            <a:pPr lvl="1"/>
            <a:r>
              <a:rPr lang="en-US" altLang="ko-KR" sz="1600" dirty="0"/>
              <a:t>cocos2d </a:t>
            </a:r>
            <a:r>
              <a:rPr lang="ko-KR" altLang="en-US" sz="1600" dirty="0"/>
              <a:t>엔진에 </a:t>
            </a:r>
            <a:r>
              <a:rPr lang="ko-KR" altLang="en-US" sz="1600" dirty="0" err="1"/>
              <a:t>익숙해지기</a:t>
            </a:r>
            <a:endParaRPr lang="en-US" altLang="ko-KR" sz="1600" dirty="0"/>
          </a:p>
          <a:p>
            <a:pPr lvl="1"/>
            <a:r>
              <a:rPr lang="ko-KR" altLang="en-US" sz="1600" dirty="0"/>
              <a:t>디자인 패턴 써보고 싶음</a:t>
            </a:r>
            <a:r>
              <a:rPr lang="en-US" altLang="ko-KR" sz="1600" dirty="0"/>
              <a:t>!</a:t>
            </a:r>
          </a:p>
          <a:p>
            <a:pPr lvl="1"/>
            <a:r>
              <a:rPr lang="ko-KR" altLang="en-US" sz="1600" dirty="0"/>
              <a:t>게임 내의 오브젝트들이 다른 오브젝트들과 상호작용하며 플레이어가 행동하지 않아도 게임 내 상태가 계속해서 변화할 수 있었으면 좋겠다</a:t>
            </a:r>
          </a:p>
        </p:txBody>
      </p:sp>
    </p:spTree>
    <p:extLst>
      <p:ext uri="{BB962C8B-B14F-4D97-AF65-F5344CB8AC3E}">
        <p14:creationId xmlns:p14="http://schemas.microsoft.com/office/powerpoint/2010/main" val="13993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프로젝트 기획 </a:t>
            </a:r>
            <a:r>
              <a:rPr lang="en-US" altLang="ko-KR" sz="3600" dirty="0"/>
              <a:t>: </a:t>
            </a:r>
            <a:r>
              <a:rPr lang="ko-KR" altLang="en-US" sz="3600" dirty="0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72745"/>
            <a:ext cx="10920663" cy="316757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오브젝트가 정해진 규칙에 따라 생성 및 활동</a:t>
            </a:r>
            <a:r>
              <a:rPr lang="en-US" altLang="ko-KR" sz="2000" dirty="0"/>
              <a:t>, </a:t>
            </a:r>
            <a:r>
              <a:rPr lang="ko-KR" altLang="en-US" sz="2000" dirty="0"/>
              <a:t>소멸함</a:t>
            </a:r>
            <a:endParaRPr lang="en-US" altLang="ko-KR" sz="2000" dirty="0"/>
          </a:p>
          <a:p>
            <a:r>
              <a:rPr lang="ko-KR" altLang="en-US" sz="2000" dirty="0"/>
              <a:t>플레이어는 </a:t>
            </a:r>
            <a:r>
              <a:rPr lang="ko-KR" altLang="en-US" sz="2000" dirty="0" smtClean="0"/>
              <a:t>각 오브젝트들을 </a:t>
            </a:r>
            <a:r>
              <a:rPr lang="ko-KR" altLang="en-US" sz="2000" dirty="0"/>
              <a:t>공격해 </a:t>
            </a:r>
            <a:r>
              <a:rPr lang="ko-KR" altLang="en-US" sz="2000" dirty="0" smtClean="0"/>
              <a:t>죽일 수 있음 </a:t>
            </a:r>
            <a:r>
              <a:rPr lang="en-US" altLang="ko-KR" sz="2000" dirty="0" smtClean="0"/>
              <a:t>:  </a:t>
            </a:r>
            <a:r>
              <a:rPr lang="ko-KR" altLang="en-US" sz="2000" u="sng" dirty="0"/>
              <a:t>홍보 게이지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u="sng" dirty="0"/>
              <a:t>재료 </a:t>
            </a:r>
            <a:r>
              <a:rPr lang="ko-KR" altLang="en-US" sz="2000" u="sng"/>
              <a:t>게이지</a:t>
            </a:r>
            <a:r>
              <a:rPr lang="ko-KR" altLang="en-US" sz="2000"/>
              <a:t>에 </a:t>
            </a:r>
            <a:r>
              <a:rPr lang="ko-KR" altLang="en-US" sz="2000" smtClean="0"/>
              <a:t>영향</a:t>
            </a:r>
            <a:endParaRPr lang="en-US" altLang="ko-KR" sz="2000" dirty="0" smtClean="0"/>
          </a:p>
          <a:p>
            <a:pPr lvl="1"/>
            <a:r>
              <a:rPr lang="ko-KR" altLang="en-US" sz="1600" u="sng" dirty="0" smtClean="0"/>
              <a:t>홍보 게이지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손님이 가게에 올 확률에 영향</a:t>
            </a:r>
            <a:endParaRPr lang="en-US" altLang="ko-KR" sz="1600" dirty="0" smtClean="0"/>
          </a:p>
          <a:p>
            <a:pPr lvl="1"/>
            <a:r>
              <a:rPr lang="ko-KR" altLang="en-US" sz="1600" u="sng" dirty="0" smtClean="0"/>
              <a:t>재료 </a:t>
            </a:r>
            <a:r>
              <a:rPr lang="ko-KR" altLang="en-US" sz="1600" u="sng" dirty="0"/>
              <a:t>게이지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손님이 실제로 물건을 살 확률에 영향</a:t>
            </a:r>
            <a:endParaRPr lang="en-US" altLang="ko-KR" sz="1600" dirty="0"/>
          </a:p>
          <a:p>
            <a:pPr lvl="1"/>
            <a:r>
              <a:rPr lang="ko-KR" altLang="en-US" sz="1600" dirty="0"/>
              <a:t>플레이어가 아무 행동을 하지 않아도 각 게이지는 시간의 흐름에 따라 플레이어에게 불리한 방향으로 변화</a:t>
            </a:r>
            <a:endParaRPr lang="en-US" altLang="ko-KR" sz="1600" dirty="0"/>
          </a:p>
          <a:p>
            <a:r>
              <a:rPr lang="ko-KR" altLang="en-US" sz="2000" dirty="0"/>
              <a:t>손님이 물건을 사면 일정한 수익을 얻음</a:t>
            </a:r>
            <a:endParaRPr lang="en-US" altLang="ko-KR" sz="2000" dirty="0"/>
          </a:p>
          <a:p>
            <a:r>
              <a:rPr lang="ko-KR" altLang="en-US" sz="2000" dirty="0"/>
              <a:t>플레이어의 </a:t>
            </a:r>
            <a:r>
              <a:rPr lang="en-US" altLang="ko-KR" sz="2000" dirty="0"/>
              <a:t>HP, </a:t>
            </a:r>
            <a:r>
              <a:rPr lang="ko-KR" altLang="en-US" sz="2000" dirty="0"/>
              <a:t>혹은 적의 </a:t>
            </a:r>
            <a:r>
              <a:rPr lang="en-US" altLang="ko-KR" sz="2000" dirty="0"/>
              <a:t>HP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게임 오버</a:t>
            </a:r>
            <a:endParaRPr lang="en-US" altLang="ko-KR" sz="2000" dirty="0"/>
          </a:p>
          <a:p>
            <a:r>
              <a:rPr lang="ko-KR" altLang="en-US" sz="2000" dirty="0"/>
              <a:t>게임 오버가 되기 전까지 </a:t>
            </a:r>
            <a:r>
              <a:rPr lang="ko-KR" altLang="en-US" sz="2000" b="1" dirty="0"/>
              <a:t>최대한 많은 수익</a:t>
            </a:r>
            <a:r>
              <a:rPr lang="ko-KR" altLang="en-US" sz="2000" dirty="0"/>
              <a:t>을 얻는 것이 목표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0139" y="591240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상대방 재료 게이지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39" y="5178983"/>
            <a:ext cx="9201150" cy="733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423" y="59124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홍보 게이지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8122" y="59124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내 재료 게이지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0139" y="48096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상대방 수익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5639" y="480965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내 수익</a:t>
            </a:r>
          </a:p>
        </p:txBody>
      </p:sp>
    </p:spTree>
    <p:extLst>
      <p:ext uri="{BB962C8B-B14F-4D97-AF65-F5344CB8AC3E}">
        <p14:creationId xmlns:p14="http://schemas.microsoft.com/office/powerpoint/2010/main" val="18753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프로젝트 기획 </a:t>
            </a:r>
            <a:r>
              <a:rPr lang="en-US" altLang="ko-KR" sz="3600" dirty="0"/>
              <a:t>: </a:t>
            </a:r>
            <a:r>
              <a:rPr lang="ko-KR" altLang="en-US" sz="3600" dirty="0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72745"/>
            <a:ext cx="10920663" cy="316757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오브젝트가 정해진 규칙에 따라 생성 및 활동</a:t>
            </a:r>
            <a:r>
              <a:rPr lang="en-US" altLang="ko-KR" sz="2000" dirty="0"/>
              <a:t>, </a:t>
            </a:r>
            <a:r>
              <a:rPr lang="ko-KR" altLang="en-US" sz="2000" dirty="0"/>
              <a:t>소멸함</a:t>
            </a:r>
            <a:endParaRPr lang="en-US" altLang="ko-KR" sz="2000" dirty="0"/>
          </a:p>
          <a:p>
            <a:r>
              <a:rPr lang="ko-KR" altLang="en-US" sz="2000" dirty="0"/>
              <a:t>플레이어는 </a:t>
            </a:r>
            <a:r>
              <a:rPr lang="ko-KR" altLang="en-US" sz="2000" dirty="0" smtClean="0"/>
              <a:t>각 오브젝트들을 </a:t>
            </a:r>
            <a:r>
              <a:rPr lang="ko-KR" altLang="en-US" sz="2000" dirty="0"/>
              <a:t>공격해 </a:t>
            </a:r>
            <a:r>
              <a:rPr lang="ko-KR" altLang="en-US" sz="2000" dirty="0" smtClean="0"/>
              <a:t>죽일 수 있음 </a:t>
            </a:r>
            <a:r>
              <a:rPr lang="en-US" altLang="ko-KR" sz="2000" dirty="0" smtClean="0"/>
              <a:t>:  </a:t>
            </a:r>
            <a:r>
              <a:rPr lang="ko-KR" altLang="en-US" sz="2000" u="sng" dirty="0"/>
              <a:t>홍보 게이지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u="sng" dirty="0"/>
              <a:t>재료 </a:t>
            </a:r>
            <a:r>
              <a:rPr lang="ko-KR" altLang="en-US" sz="2000" u="sng"/>
              <a:t>게이지</a:t>
            </a:r>
            <a:r>
              <a:rPr lang="ko-KR" altLang="en-US" sz="2000"/>
              <a:t>에 </a:t>
            </a:r>
            <a:r>
              <a:rPr lang="ko-KR" altLang="en-US" sz="2000" smtClean="0"/>
              <a:t>영향</a:t>
            </a:r>
            <a:endParaRPr lang="en-US" altLang="ko-KR" sz="2000" dirty="0" smtClean="0"/>
          </a:p>
          <a:p>
            <a:pPr lvl="1"/>
            <a:r>
              <a:rPr lang="ko-KR" altLang="en-US" sz="1600" u="sng" dirty="0" smtClean="0"/>
              <a:t>홍보 게이지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손님이 가게에 올 확률에 영향</a:t>
            </a:r>
            <a:endParaRPr lang="en-US" altLang="ko-KR" sz="1600" dirty="0" smtClean="0"/>
          </a:p>
          <a:p>
            <a:pPr lvl="1"/>
            <a:r>
              <a:rPr lang="ko-KR" altLang="en-US" sz="1600" u="sng" dirty="0" smtClean="0"/>
              <a:t>재료 </a:t>
            </a:r>
            <a:r>
              <a:rPr lang="ko-KR" altLang="en-US" sz="1600" u="sng" dirty="0"/>
              <a:t>게이지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손님이 실제로 물건을 살 확률에 영향</a:t>
            </a:r>
            <a:endParaRPr lang="en-US" altLang="ko-KR" sz="1600" dirty="0"/>
          </a:p>
          <a:p>
            <a:pPr lvl="1"/>
            <a:r>
              <a:rPr lang="ko-KR" altLang="en-US" sz="1600" dirty="0"/>
              <a:t>플레이어가 아무 행동을 하지 않아도 각 게이지는 시간의 흐름에 따라 플레이어에게 불리한 방향으로 변화</a:t>
            </a:r>
            <a:endParaRPr lang="en-US" altLang="ko-KR" sz="1600" dirty="0"/>
          </a:p>
          <a:p>
            <a:r>
              <a:rPr lang="ko-KR" altLang="en-US" sz="2000" dirty="0"/>
              <a:t>손님이 물건을 사면 일정한 수익을 얻음</a:t>
            </a:r>
            <a:endParaRPr lang="en-US" altLang="ko-KR" sz="2000" dirty="0"/>
          </a:p>
          <a:p>
            <a:r>
              <a:rPr lang="ko-KR" altLang="en-US" sz="2000" dirty="0"/>
              <a:t>플레이어의 </a:t>
            </a:r>
            <a:r>
              <a:rPr lang="en-US" altLang="ko-KR" sz="2000" dirty="0"/>
              <a:t>HP, </a:t>
            </a:r>
            <a:r>
              <a:rPr lang="ko-KR" altLang="en-US" sz="2000" dirty="0"/>
              <a:t>혹은 적의 </a:t>
            </a:r>
            <a:r>
              <a:rPr lang="en-US" altLang="ko-KR" sz="2000" dirty="0"/>
              <a:t>HP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게임 오버</a:t>
            </a:r>
            <a:endParaRPr lang="en-US" altLang="ko-KR" sz="2000" dirty="0"/>
          </a:p>
          <a:p>
            <a:r>
              <a:rPr lang="ko-KR" altLang="en-US" sz="2000" dirty="0"/>
              <a:t>게임 오버가 되기 전까지 </a:t>
            </a:r>
            <a:r>
              <a:rPr lang="ko-KR" altLang="en-US" sz="2000" b="1" dirty="0"/>
              <a:t>최대한 많은 수익</a:t>
            </a:r>
            <a:r>
              <a:rPr lang="ko-KR" altLang="en-US" sz="2000" dirty="0"/>
              <a:t>을 얻는 것이 목표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A0E5C59-BAE1-4FD7-A477-79173633C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31" y="4290699"/>
            <a:ext cx="7748338" cy="2128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0DF266-322C-4D7E-8CC8-7A0A5E1D227E}"/>
              </a:ext>
            </a:extLst>
          </p:cNvPr>
          <p:cNvSpPr txBox="1"/>
          <p:nvPr/>
        </p:nvSpPr>
        <p:spPr>
          <a:xfrm>
            <a:off x="838200" y="51703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상대방 가게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2B872A-9F1D-4E9E-9E5B-56CABAC13F98}"/>
              </a:ext>
            </a:extLst>
          </p:cNvPr>
          <p:cNvSpPr txBox="1"/>
          <p:nvPr/>
        </p:nvSpPr>
        <p:spPr>
          <a:xfrm>
            <a:off x="9969968" y="51703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가게</a:t>
            </a:r>
          </a:p>
        </p:txBody>
      </p:sp>
    </p:spTree>
    <p:extLst>
      <p:ext uri="{BB962C8B-B14F-4D97-AF65-F5344CB8AC3E}">
        <p14:creationId xmlns:p14="http://schemas.microsoft.com/office/powerpoint/2010/main" val="4665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프로젝트 기획 </a:t>
            </a:r>
            <a:r>
              <a:rPr lang="en-US" altLang="ko-KR" sz="3600" dirty="0"/>
              <a:t>: </a:t>
            </a:r>
            <a:r>
              <a:rPr lang="ko-KR" altLang="en-US" sz="3600" dirty="0"/>
              <a:t>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28124A-A32C-4702-AD73-C616C1CC6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3" y="907621"/>
            <a:ext cx="5546558" cy="5546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69486-9B66-437D-BCA3-DA5832065801}"/>
              </a:ext>
            </a:extLst>
          </p:cNvPr>
          <p:cNvSpPr txBox="1"/>
          <p:nvPr/>
        </p:nvSpPr>
        <p:spPr>
          <a:xfrm>
            <a:off x="6099898" y="61158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손님 </a:t>
            </a:r>
            <a:r>
              <a:rPr lang="ko-KR" altLang="en-US" dirty="0" err="1"/>
              <a:t>리젠</a:t>
            </a:r>
            <a:r>
              <a:rPr lang="ko-KR" altLang="en-US" dirty="0"/>
              <a:t> 장소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D3B6F6A-BC87-440A-95FB-3CBB9E8FD36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44500" y="6292347"/>
            <a:ext cx="2555398" cy="82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3C2611-9B9C-4B2F-B351-4A58D29AC3EE}"/>
              </a:ext>
            </a:extLst>
          </p:cNvPr>
          <p:cNvSpPr txBox="1"/>
          <p:nvPr/>
        </p:nvSpPr>
        <p:spPr>
          <a:xfrm>
            <a:off x="5724221" y="924410"/>
            <a:ext cx="64677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손님은 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일정한 </a:t>
            </a:r>
            <a:r>
              <a:rPr lang="ko-KR" altLang="en-US" dirty="0"/>
              <a:t>주기로 맵 하단에서 </a:t>
            </a:r>
            <a:r>
              <a:rPr lang="ko-KR" altLang="en-US" dirty="0" err="1" smtClean="0"/>
              <a:t>리젠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/>
              <a:t>상단으로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빵을 </a:t>
            </a:r>
            <a:r>
              <a:rPr lang="ko-KR" altLang="en-US" dirty="0"/>
              <a:t>사거나 사지 않는 행동을 수행 후 </a:t>
            </a:r>
            <a:r>
              <a:rPr lang="ko-KR" altLang="en-US" dirty="0" smtClean="0"/>
              <a:t>소멸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그 외의 오브젝트들도 자신이 가진 고유 규칙</a:t>
            </a:r>
            <a:r>
              <a:rPr lang="en-US" altLang="ko-KR" sz="2000" dirty="0"/>
              <a:t>(</a:t>
            </a:r>
            <a:r>
              <a:rPr lang="ko-KR" altLang="en-US" sz="2000" dirty="0"/>
              <a:t>상태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맵 위에서 자유롭게 이동하며 지정된 행동을 수행</a:t>
            </a:r>
          </a:p>
        </p:txBody>
      </p:sp>
    </p:spTree>
    <p:extLst>
      <p:ext uri="{BB962C8B-B14F-4D97-AF65-F5344CB8AC3E}">
        <p14:creationId xmlns:p14="http://schemas.microsoft.com/office/powerpoint/2010/main" val="389690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프로젝트 기획 </a:t>
            </a:r>
            <a:r>
              <a:rPr lang="en-US" altLang="ko-KR" sz="3600" dirty="0"/>
              <a:t>: </a:t>
            </a:r>
            <a:r>
              <a:rPr lang="ko-KR" altLang="en-US" sz="3600" dirty="0"/>
              <a:t>플레이 방식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272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화살표 키로 </a:t>
            </a:r>
            <a:r>
              <a:rPr lang="ko-KR" altLang="en-US" sz="2000"/>
              <a:t>이동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상</a:t>
            </a:r>
            <a:r>
              <a:rPr lang="en-US" altLang="ko-KR" sz="2000" dirty="0"/>
              <a:t>/</a:t>
            </a:r>
            <a:r>
              <a:rPr lang="ko-KR" altLang="en-US" sz="2000" dirty="0"/>
              <a:t>하</a:t>
            </a:r>
            <a:r>
              <a:rPr lang="en-US" altLang="ko-KR" sz="2000" dirty="0"/>
              <a:t>/</a:t>
            </a:r>
            <a:r>
              <a:rPr lang="ko-KR" altLang="en-US" sz="2000" dirty="0"/>
              <a:t>좌</a:t>
            </a:r>
            <a:r>
              <a:rPr lang="en-US" altLang="ko-KR" sz="2000" dirty="0"/>
              <a:t>/</a:t>
            </a:r>
            <a:r>
              <a:rPr lang="ko-KR" altLang="en-US" sz="2000" dirty="0"/>
              <a:t>우의 방향으로만 이동 가능</a:t>
            </a:r>
            <a:endParaRPr lang="en-US" altLang="ko-KR" sz="2000" dirty="0"/>
          </a:p>
          <a:p>
            <a:r>
              <a:rPr lang="en-US" altLang="ko-KR" sz="2000" dirty="0"/>
              <a:t>Z </a:t>
            </a:r>
            <a:r>
              <a:rPr lang="ko-KR" altLang="en-US" sz="2000" dirty="0"/>
              <a:t>키로 다람쥐 오브젝트 생성</a:t>
            </a:r>
            <a:endParaRPr lang="en-US" altLang="ko-KR" sz="2000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 키로 근거리 공격</a:t>
            </a:r>
          </a:p>
        </p:txBody>
      </p:sp>
    </p:spTree>
    <p:extLst>
      <p:ext uri="{BB962C8B-B14F-4D97-AF65-F5344CB8AC3E}">
        <p14:creationId xmlns:p14="http://schemas.microsoft.com/office/powerpoint/2010/main" val="37384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주 구현 요소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FSM </a:t>
            </a:r>
            <a:r>
              <a:rPr lang="ko-KR" altLang="en-US" sz="2000" dirty="0"/>
              <a:t>방식과 오브젝트 풀 방식을 이용해 오브젝트 제작</a:t>
            </a:r>
            <a:endParaRPr lang="en-US" altLang="ko-KR" sz="2000" dirty="0"/>
          </a:p>
          <a:p>
            <a:r>
              <a:rPr lang="ko-KR" altLang="en-US" sz="2000" dirty="0"/>
              <a:t>각 오브젝트의 </a:t>
            </a:r>
            <a:r>
              <a:rPr lang="ko-KR" altLang="en-US" sz="2000" dirty="0" err="1"/>
              <a:t>스프라이트의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바운딩</a:t>
            </a:r>
            <a:r>
              <a:rPr lang="ko-KR" altLang="en-US" sz="2000" dirty="0"/>
              <a:t> 박스를 이용한 충돌 처리 및 </a:t>
            </a:r>
            <a:r>
              <a:rPr lang="ko-KR" altLang="en-US" sz="2000" dirty="0" err="1"/>
              <a:t>쿼드</a:t>
            </a:r>
            <a:r>
              <a:rPr lang="ko-KR" altLang="en-US" sz="2000" dirty="0"/>
              <a:t> 트리 적용</a:t>
            </a:r>
            <a:endParaRPr lang="en-US" altLang="ko-KR" sz="2000" dirty="0"/>
          </a:p>
          <a:p>
            <a:pPr lvl="1"/>
            <a:r>
              <a:rPr lang="ko-KR" altLang="en-US" sz="1600" dirty="0"/>
              <a:t>이동 충돌 </a:t>
            </a:r>
            <a:r>
              <a:rPr lang="en-US" altLang="ko-KR" sz="1600" dirty="0"/>
              <a:t>/ </a:t>
            </a:r>
            <a:r>
              <a:rPr lang="ko-KR" altLang="en-US" sz="1600" dirty="0"/>
              <a:t>공격 충돌 </a:t>
            </a:r>
            <a:r>
              <a:rPr lang="en-US" altLang="ko-KR" sz="1600" dirty="0"/>
              <a:t>/ </a:t>
            </a:r>
            <a:r>
              <a:rPr lang="ko-KR" altLang="en-US" sz="1600" dirty="0"/>
              <a:t>시야 충돌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레이캐스팅</a:t>
            </a:r>
            <a:endParaRPr lang="en-US" altLang="ko-KR" sz="1600" dirty="0"/>
          </a:p>
          <a:p>
            <a:r>
              <a:rPr lang="en-US" altLang="ko-KR" sz="2000" dirty="0" err="1"/>
              <a:t>pugixml</a:t>
            </a:r>
            <a:r>
              <a:rPr lang="ko-KR" altLang="en-US" sz="2000" dirty="0"/>
              <a:t>을 이용해</a:t>
            </a:r>
            <a:r>
              <a:rPr lang="en-US" altLang="ko-KR" sz="2000" dirty="0"/>
              <a:t> xml </a:t>
            </a:r>
            <a:r>
              <a:rPr lang="ko-KR" altLang="en-US" sz="2000" dirty="0"/>
              <a:t>내 값을 오브젝트 변수 초기화에 이용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7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주 구현 요소 </a:t>
            </a:r>
            <a:r>
              <a:rPr lang="en-US" altLang="ko-KR" sz="3600" dirty="0"/>
              <a:t>: </a:t>
            </a:r>
            <a:r>
              <a:rPr lang="ko-KR" altLang="en-US" sz="3600" dirty="0"/>
              <a:t>오브젝트 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72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사용할 오브젝트들을 게임 시작과 함께 모두 미리 생성</a:t>
            </a:r>
            <a:endParaRPr lang="en-US" altLang="ko-KR" sz="2000" dirty="0"/>
          </a:p>
          <a:p>
            <a:r>
              <a:rPr lang="ko-KR" altLang="en-US" sz="2000" dirty="0"/>
              <a:t>오브젝트를 사용할 때 풀에서 꺼내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사용하지 않을 때 다시 </a:t>
            </a:r>
            <a:r>
              <a:rPr lang="ko-KR" altLang="en-US" sz="2000" dirty="0" err="1"/>
              <a:t>넣어줌</a:t>
            </a:r>
            <a:endParaRPr lang="en-US" altLang="ko-KR" sz="2000" dirty="0"/>
          </a:p>
          <a:p>
            <a:r>
              <a:rPr lang="ko-KR" altLang="en-US" sz="2000" dirty="0"/>
              <a:t>풀 내의 오브젝트가 모두 사용 중인 경우엔 오브젝트를 새로 더 생성하지 않음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3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1107</Words>
  <Application>Microsoft Office PowerPoint</Application>
  <PresentationFormat>와이드스크린</PresentationFormat>
  <Paragraphs>220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2017 하계 인턴 최종 발표</vt:lpstr>
      <vt:lpstr>PowerPoint 프레젠테이션</vt:lpstr>
      <vt:lpstr> 프로젝트 기획</vt:lpstr>
      <vt:lpstr> 프로젝트 기획 : 게임 설명</vt:lpstr>
      <vt:lpstr> 프로젝트 기획 : 게임 설명</vt:lpstr>
      <vt:lpstr> 프로젝트 기획 : 맵</vt:lpstr>
      <vt:lpstr> 프로젝트 기획 : 플레이 방식</vt:lpstr>
      <vt:lpstr> 주 구현 요소</vt:lpstr>
      <vt:lpstr> 주 구현 요소 : 오브젝트 풀</vt:lpstr>
      <vt:lpstr> 주 구현 요소 : FSM</vt:lpstr>
      <vt:lpstr> 주 구현 요소 : 쿼드 트리</vt:lpstr>
      <vt:lpstr> 주 구현 요소 : xml 파일 사용</vt:lpstr>
      <vt:lpstr> 게임 요소</vt:lpstr>
      <vt:lpstr> 게임 요소 : 나무</vt:lpstr>
      <vt:lpstr> 게임 요소 : 토끼</vt:lpstr>
      <vt:lpstr> 게임 요소 : 다람쥐</vt:lpstr>
      <vt:lpstr> 게임 요소 : 손님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프로젝트 진행상황 공유</dc:title>
  <dc:creator>정지영</dc:creator>
  <cp:lastModifiedBy>정지영</cp:lastModifiedBy>
  <cp:revision>283</cp:revision>
  <dcterms:created xsi:type="dcterms:W3CDTF">2017-07-12T09:59:15Z</dcterms:created>
  <dcterms:modified xsi:type="dcterms:W3CDTF">2017-08-17T02:19:19Z</dcterms:modified>
</cp:coreProperties>
</file>