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f04de0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f04de0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f04de0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f04de0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f04d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f04d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f04de0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f04de0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f04de0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f04de0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f04de0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f04de0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0f04de06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a0f04de06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0f04de06a_0_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a0f04de06a_0_5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9791eb0f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9791eb0f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b4c8594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b4c8594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f04de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f04de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f04de0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0f04de0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791eb0f8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791eb0f8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 i DB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791eb0f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791eb0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9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9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47999" y="1201775"/>
            <a:ext cx="6848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827" y="4763075"/>
            <a:ext cx="331974" cy="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icon + number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buNone/>
              <a:defRPr sz="1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827" y="4763075"/>
            <a:ext cx="331974" cy="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ctrTitle"/>
          </p:nvPr>
        </p:nvSpPr>
        <p:spPr>
          <a:xfrm>
            <a:off x="1574850" y="1004175"/>
            <a:ext cx="59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IO-SDK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La PA</a:t>
            </a: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 dentro </a:t>
            </a: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IO a costo (quasi) zero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311700" y="3691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Federico Feroldi - CTO PagoPA</a:t>
            </a:r>
            <a:br>
              <a:rPr lang="en" sz="1700"/>
            </a:br>
            <a:r>
              <a:rPr lang="en" sz="1700"/>
              <a:t>Michele Sciabarrà - Presidente NoiOpen</a:t>
            </a:r>
            <a:br>
              <a:rPr lang="en" sz="1700"/>
            </a:br>
            <a:br>
              <a:rPr lang="en" sz="1700"/>
            </a:b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1574850" y="1545450"/>
            <a:ext cx="59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 Saccavini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Founder,</a:t>
            </a:r>
            <a:br>
              <a:rPr lang="en" sz="3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WB Soluzioni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1574850" y="2588700"/>
            <a:ext cx="59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Adamo Bozzetti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Consulente</a:t>
            </a: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 IT,</a:t>
            </a:r>
            <a:br>
              <a:rPr lang="en" sz="3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Comune di Cremona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 txBox="1"/>
          <p:nvPr>
            <p:ph type="ctrTitle"/>
          </p:nvPr>
        </p:nvSpPr>
        <p:spPr>
          <a:xfrm>
            <a:off x="1574850" y="400700"/>
            <a:ext cx="59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Michela Portesani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Responsabile IT,</a:t>
            </a:r>
            <a:br>
              <a:rPr lang="en" sz="3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Comune di Cremona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872250" y="1545450"/>
            <a:ext cx="739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Raffaele Davolio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Responsabile Transizione Digitale,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Comune di Reggio Emilia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872250" y="1545450"/>
            <a:ext cx="739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 Gadaleta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Senior Enterprise Architect</a:t>
            </a: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NextRace srl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872250" y="1545450"/>
            <a:ext cx="739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Raffaele Poltronieri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Cloud Architect,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Netalia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755725" y="498450"/>
            <a:ext cx="74898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 saperne di più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io.italia.it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github.com/pagopa/io-sdk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wiki.noiopen.it/wiki/IoGateway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4669750" y="171450"/>
            <a:ext cx="4143300" cy="49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7"/>
          <p:cNvSpPr txBox="1"/>
          <p:nvPr>
            <p:ph idx="4294967295" type="title"/>
          </p:nvPr>
        </p:nvSpPr>
        <p:spPr>
          <a:xfrm>
            <a:off x="262075" y="698500"/>
            <a:ext cx="6062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IO, l’app dei servizi pubblici</a:t>
            </a:r>
            <a:endParaRPr sz="40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solidFill>
                  <a:srgbClr val="FFFFFF"/>
                </a:solidFill>
              </a:rPr>
              <a:t>io.italia.it</a:t>
            </a:r>
            <a:endParaRPr b="0" sz="3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-123575" y="25800"/>
            <a:ext cx="111336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B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64075" y="643675"/>
            <a:ext cx="42375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Integrazione di un servizio con l’app IO</a:t>
            </a:r>
            <a:endParaRPr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4722075" y="643675"/>
            <a:ext cx="4329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AutoNum type="arabicPeriod"/>
            </a:pP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Censimento Ente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ExtraBold"/>
              <a:buAutoNum type="arabicPeriod"/>
            </a:pPr>
            <a:r>
              <a:rPr lang="en" sz="3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Raccolta Dati</a:t>
            </a:r>
            <a:endParaRPr sz="3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ExtraBold"/>
              <a:buAutoNum type="arabicPeriod"/>
            </a:pPr>
            <a:r>
              <a:rPr lang="en" sz="3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Chiamata API</a:t>
            </a:r>
            <a:endParaRPr sz="3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0"/>
            <a:ext cx="4000500" cy="5143500"/>
          </a:xfrm>
          <a:prstGeom prst="rect">
            <a:avLst/>
          </a:prstGeom>
          <a:solidFill>
            <a:srgbClr val="00B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/>
        </p:nvSpPr>
        <p:spPr>
          <a:xfrm>
            <a:off x="476250" y="643675"/>
            <a:ext cx="32385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 soluzione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 Source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IO-SDK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4130300" y="553275"/>
            <a:ext cx="1032300" cy="622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descr="Come scaricare ed usare Excel per Android"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592" y="478925"/>
            <a:ext cx="1541822" cy="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5">
            <a:alphaModFix/>
          </a:blip>
          <a:srcRect b="-8271" l="41510" r="0" t="0"/>
          <a:stretch/>
        </p:blipFill>
        <p:spPr>
          <a:xfrm>
            <a:off x="7288400" y="127600"/>
            <a:ext cx="1747699" cy="12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7404050" y="0"/>
            <a:ext cx="1217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Gestionali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4148650" y="1840838"/>
            <a:ext cx="1217100" cy="659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Connettore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5701525" y="1998000"/>
            <a:ext cx="1217100" cy="659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Connettore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Excel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4513775" y="1175475"/>
            <a:ext cx="217800" cy="6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7271300" y="1961200"/>
            <a:ext cx="1217100" cy="659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Connettore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Gestionale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158000" y="1249825"/>
            <a:ext cx="217800" cy="6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728975" y="1249825"/>
            <a:ext cx="217800" cy="6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5470738" y="3184938"/>
            <a:ext cx="1793700" cy="771000"/>
          </a:xfrm>
          <a:prstGeom prst="cube">
            <a:avLst>
              <a:gd fmla="val 25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Applicazione Gateway</a:t>
            </a:r>
            <a:endParaRPr/>
          </a:p>
        </p:txBody>
      </p:sp>
      <p:cxnSp>
        <p:nvCxnSpPr>
          <p:cNvPr id="68" name="Google Shape;68;p10"/>
          <p:cNvCxnSpPr/>
          <p:nvPr/>
        </p:nvCxnSpPr>
        <p:spPr>
          <a:xfrm>
            <a:off x="5225875" y="2526000"/>
            <a:ext cx="385200" cy="68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0"/>
          <p:cNvCxnSpPr/>
          <p:nvPr/>
        </p:nvCxnSpPr>
        <p:spPr>
          <a:xfrm flipH="1">
            <a:off x="7009075" y="2499950"/>
            <a:ext cx="268800" cy="63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0"/>
          <p:cNvCxnSpPr>
            <a:stCxn id="62" idx="2"/>
          </p:cNvCxnSpPr>
          <p:nvPr/>
        </p:nvCxnSpPr>
        <p:spPr>
          <a:xfrm flipH="1">
            <a:off x="6278275" y="2657100"/>
            <a:ext cx="31800" cy="50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O, l'app dei servizi pubblici - Apps on Google Play" id="71" name="Google Shape;7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3694" y="4082187"/>
            <a:ext cx="863700" cy="86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0"/>
          <p:cNvCxnSpPr/>
          <p:nvPr/>
        </p:nvCxnSpPr>
        <p:spPr>
          <a:xfrm>
            <a:off x="6158000" y="3973675"/>
            <a:ext cx="1500" cy="3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0"/>
          <p:cNvSpPr/>
          <p:nvPr/>
        </p:nvSpPr>
        <p:spPr>
          <a:xfrm>
            <a:off x="5808250" y="4355900"/>
            <a:ext cx="1118700" cy="463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086225" y="1507538"/>
            <a:ext cx="4724400" cy="27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ctrTitle"/>
          </p:nvPr>
        </p:nvSpPr>
        <p:spPr>
          <a:xfrm>
            <a:off x="1574850" y="1545450"/>
            <a:ext cx="59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 Tironi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Value Realization Team, Consorzio IT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1574850" y="1545450"/>
            <a:ext cx="599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Michele Sciabarrà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IO-SDK Project Lead</a:t>
            </a:r>
            <a:br>
              <a:rPr lang="en" sz="3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e Presidente NoiOpen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B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90500" y="268625"/>
            <a:ext cx="4038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Connettori disponibili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GraphQL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Oracle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 Server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98700" y="4667600"/>
            <a:ext cx="5271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781550" y="268625"/>
            <a:ext cx="4257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Package</a:t>
            </a: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"pronto all'uso"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Connettori multipli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API key multiple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Schedulatore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Gestione log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UI migliorata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C6D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B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596700" y="127600"/>
            <a:ext cx="1304700" cy="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" y="4666742"/>
            <a:ext cx="863700" cy="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2050" y="643675"/>
            <a:ext cx="41529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Approccio</a:t>
            </a:r>
            <a:endParaRPr sz="4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 Source</a:t>
            </a:r>
            <a:endParaRPr sz="4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Partecipativo</a:t>
            </a:r>
            <a:endParaRPr sz="4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740225" y="643675"/>
            <a:ext cx="43293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 progetto è sviluppato </a:t>
            </a:r>
            <a:b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 NoiOpen, una community 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indipendente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delegata da </a:t>
            </a:r>
            <a:b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PagoPA SpA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gop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