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2" r:id="rId5"/>
    <p:sldId id="288" r:id="rId6"/>
    <p:sldId id="290" r:id="rId7"/>
    <p:sldId id="313" r:id="rId8"/>
    <p:sldId id="314" r:id="rId9"/>
    <p:sldId id="263" r:id="rId10"/>
    <p:sldId id="269" r:id="rId11"/>
    <p:sldId id="279" r:id="rId12"/>
    <p:sldId id="278" r:id="rId13"/>
    <p:sldId id="271" r:id="rId14"/>
    <p:sldId id="272" r:id="rId15"/>
    <p:sldId id="309" r:id="rId16"/>
    <p:sldId id="310" r:id="rId17"/>
    <p:sldId id="312" r:id="rId18"/>
    <p:sldId id="257" r:id="rId19"/>
    <p:sldId id="303" r:id="rId20"/>
    <p:sldId id="311" r:id="rId21"/>
    <p:sldId id="332" r:id="rId22"/>
    <p:sldId id="302" r:id="rId23"/>
    <p:sldId id="258" r:id="rId24"/>
    <p:sldId id="259" r:id="rId25"/>
    <p:sldId id="260" r:id="rId26"/>
    <p:sldId id="261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44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79880" y="1948815"/>
            <a:ext cx="9283065" cy="1534160"/>
          </a:xfrm>
        </p:spPr>
        <p:txBody>
          <a:bodyPr>
            <a:normAutofit fontScale="90000"/>
          </a:bodyPr>
          <a:p>
            <a:r>
              <a:rPr lang="en-US" altLang="en-US"/>
              <a:t>How Design Your Web Site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35760" y="3482975"/>
            <a:ext cx="9171305" cy="599440"/>
          </a:xfrm>
        </p:spPr>
        <p:txBody>
          <a:bodyPr/>
          <a:p>
            <a:pPr algn="r"/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HTML &amp; CSS Tutorial</a:t>
            </a:r>
            <a:endParaRPr lang="en-US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0637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浏览器服务器工作原理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u=2061082022,3541167211&amp;fm=26&amp;gp=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2419350"/>
            <a:ext cx="5839460" cy="3621405"/>
          </a:xfrm>
          <a:prstGeom prst="rect">
            <a:avLst/>
          </a:prstGeom>
        </p:spPr>
      </p:pic>
      <p:pic>
        <p:nvPicPr>
          <p:cNvPr id="11" name="Picture 10" descr="u=2340608855,93662579&amp;fm=26&amp;gp=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25" y="2419350"/>
            <a:ext cx="3749675" cy="3622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浏览器服务器工作原理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u=1808023436,4051985570&amp;fm=26&amp;gp=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2186305"/>
            <a:ext cx="6533515" cy="3677285"/>
          </a:xfrm>
          <a:prstGeom prst="rect">
            <a:avLst/>
          </a:prstGeom>
        </p:spPr>
      </p:pic>
      <p:pic>
        <p:nvPicPr>
          <p:cNvPr id="9" name="Picture 8" descr="u=1443491149,2198603362&amp;fm=26&amp;gp=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75" y="2186305"/>
            <a:ext cx="2544445" cy="1872615"/>
          </a:xfrm>
          <a:prstGeom prst="rect">
            <a:avLst/>
          </a:prstGeom>
        </p:spPr>
      </p:pic>
      <p:pic>
        <p:nvPicPr>
          <p:cNvPr id="10" name="Picture 9" descr="u=2699578254,538183552&amp;fm=26&amp;gp=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5" y="4200525"/>
            <a:ext cx="262826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浏览器服务器工作原理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u=1249760915,1475739796&amp;fm=26&amp;gp=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489200"/>
            <a:ext cx="4486275" cy="3364865"/>
          </a:xfrm>
          <a:prstGeom prst="rect">
            <a:avLst/>
          </a:prstGeom>
        </p:spPr>
      </p:pic>
      <p:pic>
        <p:nvPicPr>
          <p:cNvPr id="11" name="Picture 10" descr="Server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0" y="2489200"/>
            <a:ext cx="50863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78994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通信系统工作原理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0160" y="2670175"/>
            <a:ext cx="1210310" cy="29648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24825" y="2670175"/>
            <a:ext cx="1210310" cy="29654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0">
            <a:off x="10216515" y="2670175"/>
            <a:ext cx="887730" cy="2964180"/>
            <a:chOff x="3727" y="4337"/>
            <a:chExt cx="1398" cy="4468"/>
          </a:xfrm>
        </p:grpSpPr>
        <p:sp>
          <p:nvSpPr>
            <p:cNvPr id="19" name="Rounded Rectangle 18"/>
            <p:cNvSpPr/>
            <p:nvPr/>
          </p:nvSpPr>
          <p:spPr>
            <a:xfrm>
              <a:off x="3727" y="4337"/>
              <a:ext cx="1398" cy="8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27" y="6153"/>
              <a:ext cx="1398" cy="8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27" y="7969"/>
              <a:ext cx="1398" cy="8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3303270" y="2670175"/>
            <a:ext cx="887730" cy="2964815"/>
            <a:chOff x="3727" y="4337"/>
            <a:chExt cx="1398" cy="4468"/>
          </a:xfrm>
        </p:grpSpPr>
        <p:sp>
          <p:nvSpPr>
            <p:cNvPr id="25" name="Rounded Rectangle 24"/>
            <p:cNvSpPr/>
            <p:nvPr/>
          </p:nvSpPr>
          <p:spPr>
            <a:xfrm>
              <a:off x="3727" y="4337"/>
              <a:ext cx="1398" cy="8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27" y="6153"/>
              <a:ext cx="1398" cy="8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727" y="7969"/>
              <a:ext cx="1398" cy="8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6316980" y="3515360"/>
            <a:ext cx="178054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true">
            <a:off x="6316980" y="4743450"/>
            <a:ext cx="179387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true"/>
          <p:nvPr/>
        </p:nvSpPr>
        <p:spPr>
          <a:xfrm>
            <a:off x="6316980" y="3147060"/>
            <a:ext cx="80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发送</a:t>
            </a:r>
            <a:endParaRPr lang="en-US" altLang="en-US"/>
          </a:p>
        </p:txBody>
      </p:sp>
      <p:sp>
        <p:nvSpPr>
          <p:cNvPr id="37" name="Text Box 36"/>
          <p:cNvSpPr txBox="true"/>
          <p:nvPr/>
        </p:nvSpPr>
        <p:spPr>
          <a:xfrm>
            <a:off x="6300470" y="4354195"/>
            <a:ext cx="80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接收</a:t>
            </a:r>
            <a:endParaRPr lang="en-US" altLang="en-US"/>
          </a:p>
        </p:txBody>
      </p:sp>
      <p:sp>
        <p:nvSpPr>
          <p:cNvPr id="38" name="Text Box 37"/>
          <p:cNvSpPr txBox="true"/>
          <p:nvPr/>
        </p:nvSpPr>
        <p:spPr>
          <a:xfrm>
            <a:off x="7290435" y="3147060"/>
            <a:ext cx="80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接收</a:t>
            </a:r>
            <a:endParaRPr lang="en-US" altLang="en-US"/>
          </a:p>
        </p:txBody>
      </p:sp>
      <p:sp>
        <p:nvSpPr>
          <p:cNvPr id="39" name="Text Box 38"/>
          <p:cNvSpPr txBox="true"/>
          <p:nvPr/>
        </p:nvSpPr>
        <p:spPr>
          <a:xfrm>
            <a:off x="7290435" y="4354195"/>
            <a:ext cx="80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发送</a:t>
            </a:r>
            <a:endParaRPr lang="en-US" altLang="en-US"/>
          </a:p>
        </p:txBody>
      </p:sp>
      <p:grpSp>
        <p:nvGrpSpPr>
          <p:cNvPr id="53" name="Group 52"/>
          <p:cNvGrpSpPr/>
          <p:nvPr/>
        </p:nvGrpSpPr>
        <p:grpSpPr>
          <a:xfrm rot="0">
            <a:off x="4191000" y="2828925"/>
            <a:ext cx="886460" cy="2637155"/>
            <a:chOff x="5001" y="4586"/>
            <a:chExt cx="1396" cy="4153"/>
          </a:xfrm>
        </p:grpSpPr>
        <p:grpSp>
          <p:nvGrpSpPr>
            <p:cNvPr id="46" name="Group 45"/>
            <p:cNvGrpSpPr/>
            <p:nvPr/>
          </p:nvGrpSpPr>
          <p:grpSpPr>
            <a:xfrm>
              <a:off x="5021" y="4586"/>
              <a:ext cx="1377" cy="359"/>
              <a:chOff x="5041" y="4583"/>
              <a:chExt cx="1377" cy="35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082" y="4937"/>
                <a:ext cx="1336" cy="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true">
                <a:off x="5041" y="4583"/>
                <a:ext cx="1375" cy="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001" y="8381"/>
              <a:ext cx="1377" cy="359"/>
              <a:chOff x="5041" y="4583"/>
              <a:chExt cx="1377" cy="359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5082" y="4937"/>
                <a:ext cx="1336" cy="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5041" y="4583"/>
                <a:ext cx="1375" cy="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5001" y="6492"/>
              <a:ext cx="1377" cy="359"/>
              <a:chOff x="5041" y="4583"/>
              <a:chExt cx="1377" cy="35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5082" y="4937"/>
                <a:ext cx="1336" cy="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5041" y="4583"/>
                <a:ext cx="1375" cy="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 rot="0">
            <a:off x="9322435" y="2831465"/>
            <a:ext cx="886460" cy="2637155"/>
            <a:chOff x="5001" y="4586"/>
            <a:chExt cx="1396" cy="4153"/>
          </a:xfrm>
        </p:grpSpPr>
        <p:grpSp>
          <p:nvGrpSpPr>
            <p:cNvPr id="55" name="Group 54"/>
            <p:cNvGrpSpPr/>
            <p:nvPr/>
          </p:nvGrpSpPr>
          <p:grpSpPr>
            <a:xfrm>
              <a:off x="5021" y="4586"/>
              <a:ext cx="1377" cy="359"/>
              <a:chOff x="5041" y="4583"/>
              <a:chExt cx="1377" cy="359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5082" y="4937"/>
                <a:ext cx="1336" cy="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true">
                <a:off x="5041" y="4583"/>
                <a:ext cx="1375" cy="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5001" y="8381"/>
              <a:ext cx="1377" cy="359"/>
              <a:chOff x="5041" y="4583"/>
              <a:chExt cx="1377" cy="359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5082" y="4937"/>
                <a:ext cx="1336" cy="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true">
                <a:off x="5041" y="4583"/>
                <a:ext cx="1375" cy="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5001" y="6492"/>
              <a:ext cx="1377" cy="359"/>
              <a:chOff x="5041" y="4583"/>
              <a:chExt cx="1377" cy="359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5082" y="4937"/>
                <a:ext cx="1336" cy="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true">
                <a:off x="5041" y="4583"/>
                <a:ext cx="1375" cy="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 Box 63"/>
          <p:cNvSpPr txBox="true"/>
          <p:nvPr/>
        </p:nvSpPr>
        <p:spPr>
          <a:xfrm>
            <a:off x="5260975" y="23018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sp>
        <p:nvSpPr>
          <p:cNvPr id="65" name="Text Box 64"/>
          <p:cNvSpPr txBox="true"/>
          <p:nvPr/>
        </p:nvSpPr>
        <p:spPr>
          <a:xfrm>
            <a:off x="3322320" y="35064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sp>
        <p:nvSpPr>
          <p:cNvPr id="66" name="Text Box 65"/>
          <p:cNvSpPr txBox="true"/>
          <p:nvPr/>
        </p:nvSpPr>
        <p:spPr>
          <a:xfrm>
            <a:off x="3312795" y="23018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sp>
        <p:nvSpPr>
          <p:cNvPr id="67" name="Text Box 66"/>
          <p:cNvSpPr txBox="true"/>
          <p:nvPr/>
        </p:nvSpPr>
        <p:spPr>
          <a:xfrm>
            <a:off x="8295640" y="23018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sp>
        <p:nvSpPr>
          <p:cNvPr id="68" name="Text Box 67"/>
          <p:cNvSpPr txBox="true"/>
          <p:nvPr/>
        </p:nvSpPr>
        <p:spPr>
          <a:xfrm>
            <a:off x="10216515" y="23018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sp>
        <p:nvSpPr>
          <p:cNvPr id="69" name="Text Box 68"/>
          <p:cNvSpPr txBox="true"/>
          <p:nvPr/>
        </p:nvSpPr>
        <p:spPr>
          <a:xfrm>
            <a:off x="3321050" y="47117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sp>
        <p:nvSpPr>
          <p:cNvPr id="70" name="Text Box 69"/>
          <p:cNvSpPr txBox="true"/>
          <p:nvPr/>
        </p:nvSpPr>
        <p:spPr>
          <a:xfrm>
            <a:off x="10216515" y="47117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sp>
        <p:nvSpPr>
          <p:cNvPr id="71" name="Text Box 70"/>
          <p:cNvSpPr txBox="true"/>
          <p:nvPr/>
        </p:nvSpPr>
        <p:spPr>
          <a:xfrm>
            <a:off x="10216515" y="35064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光端机</a:t>
            </a:r>
            <a:endParaRPr lang="en-US" alt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06195" y="2106930"/>
            <a:ext cx="1997075" cy="972820"/>
            <a:chOff x="2057" y="3318"/>
            <a:chExt cx="3145" cy="1532"/>
          </a:xfrm>
        </p:grpSpPr>
        <p:grpSp>
          <p:nvGrpSpPr>
            <p:cNvPr id="84" name="Group 83"/>
            <p:cNvGrpSpPr/>
            <p:nvPr/>
          </p:nvGrpSpPr>
          <p:grpSpPr>
            <a:xfrm>
              <a:off x="2690" y="3788"/>
              <a:ext cx="2512" cy="1062"/>
              <a:chOff x="2690" y="3788"/>
              <a:chExt cx="2512" cy="1062"/>
            </a:xfrm>
          </p:grpSpPr>
          <p:cxnSp>
            <p:nvCxnSpPr>
              <p:cNvPr id="73" name="Straight Arrow Connector 72"/>
              <p:cNvCxnSpPr>
                <a:stCxn id="25" idx="1"/>
              </p:cNvCxnSpPr>
              <p:nvPr/>
            </p:nvCxnSpPr>
            <p:spPr>
              <a:xfrm flipH="true" flipV="true">
                <a:off x="4118" y="4631"/>
                <a:ext cx="1084" cy="1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044" y="4368"/>
                <a:ext cx="1074" cy="48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true"/>
              <p:nvPr/>
            </p:nvSpPr>
            <p:spPr>
              <a:xfrm>
                <a:off x="2690" y="3788"/>
                <a:ext cx="195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solidFill>
                      <a:srgbClr val="FF0000"/>
                    </a:solidFill>
                  </a:rPr>
                  <a:t>molden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057" y="3318"/>
              <a:ext cx="986" cy="1302"/>
              <a:chOff x="2057" y="3318"/>
              <a:chExt cx="986" cy="1302"/>
            </a:xfrm>
          </p:grpSpPr>
          <p:cxnSp>
            <p:nvCxnSpPr>
              <p:cNvPr id="78" name="Straight Connector 77"/>
              <p:cNvCxnSpPr>
                <a:stCxn id="74" idx="1"/>
              </p:cNvCxnSpPr>
              <p:nvPr/>
            </p:nvCxnSpPr>
            <p:spPr>
              <a:xfrm flipH="true" flipV="true">
                <a:off x="2453" y="4599"/>
                <a:ext cx="591" cy="1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true">
                <a:off x="2474" y="3898"/>
                <a:ext cx="0" cy="723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 Box 82"/>
              <p:cNvSpPr txBox="true"/>
              <p:nvPr/>
            </p:nvSpPr>
            <p:spPr>
              <a:xfrm>
                <a:off x="2057" y="3318"/>
                <a:ext cx="9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solidFill>
                      <a:srgbClr val="FF0000"/>
                    </a:solidFill>
                  </a:rPr>
                  <a:t>Wifi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1305560" y="4537075"/>
            <a:ext cx="1997075" cy="972820"/>
            <a:chOff x="2057" y="3318"/>
            <a:chExt cx="3145" cy="1532"/>
          </a:xfrm>
        </p:grpSpPr>
        <p:grpSp>
          <p:nvGrpSpPr>
            <p:cNvPr id="88" name="Group 87"/>
            <p:cNvGrpSpPr/>
            <p:nvPr/>
          </p:nvGrpSpPr>
          <p:grpSpPr>
            <a:xfrm>
              <a:off x="2690" y="3788"/>
              <a:ext cx="2512" cy="1062"/>
              <a:chOff x="2690" y="3788"/>
              <a:chExt cx="2512" cy="1062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H="true" flipV="true">
                <a:off x="4118" y="4631"/>
                <a:ext cx="1084" cy="1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>
                <a:off x="3044" y="4368"/>
                <a:ext cx="1074" cy="48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Text Box 90"/>
              <p:cNvSpPr txBox="true"/>
              <p:nvPr/>
            </p:nvSpPr>
            <p:spPr>
              <a:xfrm>
                <a:off x="2690" y="3788"/>
                <a:ext cx="195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solidFill>
                      <a:srgbClr val="FF0000"/>
                    </a:solidFill>
                  </a:rPr>
                  <a:t>molden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057" y="3318"/>
              <a:ext cx="986" cy="1302"/>
              <a:chOff x="2057" y="3318"/>
              <a:chExt cx="986" cy="1302"/>
            </a:xfrm>
          </p:grpSpPr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true" flipV="true">
                <a:off x="2453" y="4599"/>
                <a:ext cx="591" cy="1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V="true">
                <a:off x="2474" y="3898"/>
                <a:ext cx="0" cy="723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 Box 94"/>
              <p:cNvSpPr txBox="true"/>
              <p:nvPr/>
            </p:nvSpPr>
            <p:spPr>
              <a:xfrm>
                <a:off x="2057" y="3318"/>
                <a:ext cx="9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solidFill>
                      <a:srgbClr val="FF0000"/>
                    </a:solidFill>
                  </a:rPr>
                  <a:t>Wifi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1306195" y="3291205"/>
            <a:ext cx="1997075" cy="972820"/>
            <a:chOff x="2057" y="3318"/>
            <a:chExt cx="3145" cy="1532"/>
          </a:xfrm>
        </p:grpSpPr>
        <p:grpSp>
          <p:nvGrpSpPr>
            <p:cNvPr id="97" name="Group 96"/>
            <p:cNvGrpSpPr/>
            <p:nvPr/>
          </p:nvGrpSpPr>
          <p:grpSpPr>
            <a:xfrm>
              <a:off x="2690" y="3788"/>
              <a:ext cx="2512" cy="1062"/>
              <a:chOff x="2690" y="3788"/>
              <a:chExt cx="2512" cy="1062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true" flipV="true">
                <a:off x="4118" y="4631"/>
                <a:ext cx="1084" cy="1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3044" y="4368"/>
                <a:ext cx="1074" cy="48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Text Box 99"/>
              <p:cNvSpPr txBox="true"/>
              <p:nvPr/>
            </p:nvSpPr>
            <p:spPr>
              <a:xfrm>
                <a:off x="2690" y="3788"/>
                <a:ext cx="195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solidFill>
                      <a:srgbClr val="FF0000"/>
                    </a:solidFill>
                  </a:rPr>
                  <a:t>molden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057" y="3318"/>
              <a:ext cx="986" cy="1302"/>
              <a:chOff x="2057" y="3318"/>
              <a:chExt cx="986" cy="1302"/>
            </a:xfrm>
          </p:grpSpPr>
          <p:cxnSp>
            <p:nvCxnSpPr>
              <p:cNvPr id="102" name="Straight Connector 101"/>
              <p:cNvCxnSpPr>
                <a:stCxn id="99" idx="1"/>
              </p:cNvCxnSpPr>
              <p:nvPr/>
            </p:nvCxnSpPr>
            <p:spPr>
              <a:xfrm flipH="true" flipV="true">
                <a:off x="2453" y="4599"/>
                <a:ext cx="591" cy="1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true">
                <a:off x="2474" y="3898"/>
                <a:ext cx="0" cy="723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 Box 103"/>
              <p:cNvSpPr txBox="true"/>
              <p:nvPr/>
            </p:nvSpPr>
            <p:spPr>
              <a:xfrm>
                <a:off x="2057" y="3318"/>
                <a:ext cx="9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solidFill>
                      <a:srgbClr val="FF0000"/>
                    </a:solidFill>
                  </a:rPr>
                  <a:t>Wifi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5" name="Text Box 104"/>
          <p:cNvSpPr txBox="true"/>
          <p:nvPr/>
        </p:nvSpPr>
        <p:spPr>
          <a:xfrm>
            <a:off x="6407785" y="3763645"/>
            <a:ext cx="148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光缆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网络与局域网工作原理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filx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2316480"/>
            <a:ext cx="5537835" cy="3898900"/>
          </a:xfrm>
          <a:prstGeom prst="rect">
            <a:avLst/>
          </a:prstGeom>
        </p:spPr>
      </p:pic>
      <p:pic>
        <p:nvPicPr>
          <p:cNvPr id="3" name="Picture 2" descr="局域网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65" y="2662555"/>
            <a:ext cx="510413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浏览器服务器工作原理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6555" y="2812415"/>
            <a:ext cx="1815465" cy="2667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ubtitle 10"/>
          <p:cNvSpPr>
            <a:spLocks noGrp="true"/>
          </p:cNvSpPr>
          <p:nvPr>
            <p:ph type="subTitle" idx="1"/>
          </p:nvPr>
        </p:nvSpPr>
        <p:spPr>
          <a:xfrm>
            <a:off x="1646555" y="3822700"/>
            <a:ext cx="1815465" cy="814705"/>
          </a:xfrm>
        </p:spPr>
        <p:txBody>
          <a:bodyPr>
            <a:normAutofit fontScale="50000"/>
          </a:bodyPr>
          <a:p>
            <a:pPr algn="ctr"/>
            <a:r>
              <a:rPr lang="en-US" altLang="en-US" sz="4000">
                <a:solidFill>
                  <a:schemeClr val="bg1"/>
                </a:solidFill>
              </a:rPr>
              <a:t>Browser</a:t>
            </a:r>
            <a:endParaRPr lang="en-US" altLang="en-US" sz="4000">
              <a:solidFill>
                <a:schemeClr val="bg1"/>
              </a:solidFill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</a:rPr>
              <a:t>浏览器</a:t>
            </a:r>
            <a:endParaRPr lang="en-US" altLang="en-US" sz="400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23485" y="2812415"/>
            <a:ext cx="1815465" cy="2667635"/>
            <a:chOff x="7099" y="4429"/>
            <a:chExt cx="2859" cy="4201"/>
          </a:xfrm>
        </p:grpSpPr>
        <p:sp>
          <p:nvSpPr>
            <p:cNvPr id="13" name="Rectangle 12"/>
            <p:cNvSpPr/>
            <p:nvPr/>
          </p:nvSpPr>
          <p:spPr>
            <a:xfrm>
              <a:off x="7099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Server</a:t>
              </a:r>
              <a:endParaRPr lang="en-US" altLang="en-US"/>
            </a:p>
            <a:p>
              <a:pPr algn="ctr"/>
              <a:r>
                <a:rPr lang="en-US" altLang="en-US"/>
                <a:t>服务器</a:t>
              </a:r>
              <a:endParaRPr lang="en-US" altLang="en-US"/>
            </a:p>
          </p:txBody>
        </p:sp>
        <p:sp>
          <p:nvSpPr>
            <p:cNvPr id="14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02955" y="2812415"/>
            <a:ext cx="1815465" cy="2667635"/>
            <a:chOff x="7211" y="4429"/>
            <a:chExt cx="2859" cy="4201"/>
          </a:xfrm>
        </p:grpSpPr>
        <p:sp>
          <p:nvSpPr>
            <p:cNvPr id="16" name="Rectangle 15"/>
            <p:cNvSpPr/>
            <p:nvPr/>
          </p:nvSpPr>
          <p:spPr>
            <a:xfrm>
              <a:off x="7211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Subtitle 2"/>
            <p:cNvSpPr>
              <a:spLocks noGrp="true"/>
            </p:cNvSpPr>
            <p:nvPr/>
          </p:nvSpPr>
          <p:spPr>
            <a:xfrm>
              <a:off x="7211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DataBase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 数据库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4988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64985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true">
            <a:off x="685165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>
            <a:off x="346202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735195" y="2308225"/>
            <a:ext cx="5859780" cy="36760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84300" y="2308225"/>
            <a:ext cx="2341880" cy="3634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2115185" y="23774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客户端</a:t>
            </a:r>
            <a:endParaRPr lang="en-US" altLang="en-US"/>
          </a:p>
        </p:txBody>
      </p:sp>
      <p:sp>
        <p:nvSpPr>
          <p:cNvPr id="27" name="Text Box 26"/>
          <p:cNvSpPr txBox="true"/>
          <p:nvPr/>
        </p:nvSpPr>
        <p:spPr>
          <a:xfrm>
            <a:off x="7090410" y="2385695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服务端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72895" y="574040"/>
            <a:ext cx="895985" cy="6009005"/>
          </a:xfrm>
        </p:spPr>
        <p:txBody>
          <a:bodyPr vert="eaVert">
            <a:normAutofit fontScale="90000"/>
          </a:bodyPr>
          <a:p>
            <a:pPr algn="ctr"/>
            <a:r>
              <a:rPr lang="en-US" altLang="en-US" sz="4800"/>
              <a:t>QQ Program </a:t>
            </a:r>
            <a:endParaRPr lang="en-US" altLang="en-US" sz="4800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321685" y="1497330"/>
            <a:ext cx="3646170" cy="3810000"/>
            <a:chOff x="6715" y="2400"/>
            <a:chExt cx="5742" cy="6000"/>
          </a:xfrm>
        </p:grpSpPr>
        <p:pic>
          <p:nvPicPr>
            <p:cNvPr id="17" name="Picture 16" descr="qq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42" y="2400"/>
              <a:ext cx="5715" cy="6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715" y="2420"/>
              <a:ext cx="5743" cy="584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true"/>
            <p:nvPr/>
          </p:nvSpPr>
          <p:spPr>
            <a:xfrm>
              <a:off x="7544" y="5012"/>
              <a:ext cx="280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/>
                <a:t>Donald Trump</a:t>
              </a:r>
              <a:endParaRPr lang="en-US" altLang="en-US"/>
            </a:p>
          </p:txBody>
        </p:sp>
        <p:sp>
          <p:nvSpPr>
            <p:cNvPr id="24" name="Text Box 23"/>
            <p:cNvSpPr txBox="true"/>
            <p:nvPr/>
          </p:nvSpPr>
          <p:spPr>
            <a:xfrm>
              <a:off x="7544" y="5854"/>
              <a:ext cx="46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donaldtrump123456</a:t>
              </a:r>
              <a:endParaRPr lang="en-US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70980" y="3382010"/>
            <a:ext cx="3898265" cy="406400"/>
            <a:chOff x="13026" y="4888"/>
            <a:chExt cx="6139" cy="640"/>
          </a:xfrm>
        </p:grpSpPr>
        <p:sp>
          <p:nvSpPr>
            <p:cNvPr id="37" name="Rounded Rectangle 36"/>
            <p:cNvSpPr/>
            <p:nvPr/>
          </p:nvSpPr>
          <p:spPr>
            <a:xfrm>
              <a:off x="14198" y="4888"/>
              <a:ext cx="4967" cy="64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Left Arrow 40"/>
            <p:cNvSpPr/>
            <p:nvPr/>
          </p:nvSpPr>
          <p:spPr>
            <a:xfrm>
              <a:off x="13026" y="5094"/>
              <a:ext cx="948" cy="271"/>
            </a:xfrm>
            <a:prstGeom prst="leftArrow">
              <a:avLst>
                <a:gd name="adj1" fmla="val 3357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true"/>
            <p:nvPr/>
          </p:nvSpPr>
          <p:spPr>
            <a:xfrm>
              <a:off x="14197" y="4908"/>
              <a:ext cx="46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rgbClr val="FF0000"/>
                  </a:solidFill>
                </a:rPr>
                <a:t> 数据是保存在什么地方的?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68375" y="424815"/>
            <a:ext cx="895985" cy="6009005"/>
          </a:xfrm>
        </p:spPr>
        <p:txBody>
          <a:bodyPr vert="eaVert">
            <a:normAutofit fontScale="90000"/>
          </a:bodyPr>
          <a:p>
            <a:pPr algn="ctr"/>
            <a:r>
              <a:rPr lang="en-US" altLang="en-US" sz="4800"/>
              <a:t>QQ Program </a:t>
            </a:r>
            <a:endParaRPr lang="en-US" altLang="en-US" sz="4800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028190" y="1333500"/>
            <a:ext cx="3186430" cy="4792980"/>
            <a:chOff x="4762" y="2100"/>
            <a:chExt cx="5018" cy="7548"/>
          </a:xfrm>
        </p:grpSpPr>
        <p:sp>
          <p:nvSpPr>
            <p:cNvPr id="3" name="Rectangle 2"/>
            <p:cNvSpPr/>
            <p:nvPr/>
          </p:nvSpPr>
          <p:spPr>
            <a:xfrm>
              <a:off x="4762" y="2100"/>
              <a:ext cx="5019" cy="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4762" y="8924"/>
              <a:ext cx="50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内存</a:t>
              </a:r>
              <a:endParaRPr lang="en-US" altLang="en-US"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47" y="2276"/>
              <a:ext cx="4482" cy="425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5047" y="6970"/>
              <a:ext cx="45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/>
                <a:t>QQ运行程序</a:t>
              </a:r>
              <a:endParaRPr lang="en-US" alt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68" y="2628"/>
              <a:ext cx="3666" cy="10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77" y="4558"/>
              <a:ext cx="3666" cy="10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true"/>
            <p:nvPr/>
          </p:nvSpPr>
          <p:spPr>
            <a:xfrm>
              <a:off x="5450" y="2766"/>
              <a:ext cx="35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</a:rPr>
                <a:t>QQ 号码</a:t>
              </a:r>
              <a:endParaRPr lang="en-US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5673" y="4697"/>
              <a:ext cx="307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</a:rPr>
                <a:t>QQ 密码</a:t>
              </a:r>
              <a:endParaRPr lang="en-US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111240" y="1334135"/>
            <a:ext cx="1898015" cy="41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69680" y="1333500"/>
            <a:ext cx="1898015" cy="41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07635" y="2364740"/>
            <a:ext cx="877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09255" y="2366645"/>
            <a:ext cx="877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true">
            <a:off x="8018780" y="3922395"/>
            <a:ext cx="841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true">
            <a:off x="5207635" y="3922395"/>
            <a:ext cx="841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85205" y="5666740"/>
            <a:ext cx="197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服务器</a:t>
            </a:r>
            <a:endParaRPr lang="en-US" altLang="en-US" sz="24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8860155" y="5666740"/>
            <a:ext cx="1906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数据库</a:t>
            </a:r>
            <a:endParaRPr lang="en-US" altLang="en-US" sz="24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057005" y="2042795"/>
            <a:ext cx="1555750" cy="2767330"/>
            <a:chOff x="14263" y="3217"/>
            <a:chExt cx="2450" cy="4358"/>
          </a:xfrm>
        </p:grpSpPr>
        <p:sp>
          <p:nvSpPr>
            <p:cNvPr id="29" name="Rectangle 28"/>
            <p:cNvSpPr/>
            <p:nvPr/>
          </p:nvSpPr>
          <p:spPr>
            <a:xfrm>
              <a:off x="14291" y="3217"/>
              <a:ext cx="2368" cy="1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17" y="4878"/>
              <a:ext cx="2368" cy="1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317" y="6533"/>
              <a:ext cx="2368" cy="1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true"/>
            <p:nvPr/>
          </p:nvSpPr>
          <p:spPr>
            <a:xfrm>
              <a:off x="14263" y="3441"/>
              <a:ext cx="23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用户列表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14291" y="5085"/>
              <a:ext cx="23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运输列表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Text Box 33"/>
            <p:cNvSpPr txBox="true"/>
            <p:nvPr/>
          </p:nvSpPr>
          <p:spPr>
            <a:xfrm>
              <a:off x="14317" y="6741"/>
              <a:ext cx="23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商品列表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63640" y="1910715"/>
            <a:ext cx="1557020" cy="2513965"/>
            <a:chOff x="14261" y="3217"/>
            <a:chExt cx="2452" cy="3959"/>
          </a:xfrm>
        </p:grpSpPr>
        <p:sp>
          <p:nvSpPr>
            <p:cNvPr id="38" name="Rectangle 37"/>
            <p:cNvSpPr/>
            <p:nvPr/>
          </p:nvSpPr>
          <p:spPr>
            <a:xfrm>
              <a:off x="14291" y="3217"/>
              <a:ext cx="2368" cy="1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345" y="6133"/>
              <a:ext cx="2368" cy="1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true"/>
            <p:nvPr/>
          </p:nvSpPr>
          <p:spPr>
            <a:xfrm>
              <a:off x="14263" y="3441"/>
              <a:ext cx="23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静态文件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Text Box 46"/>
            <p:cNvSpPr txBox="true"/>
            <p:nvPr/>
          </p:nvSpPr>
          <p:spPr>
            <a:xfrm>
              <a:off x="14261" y="6377"/>
              <a:ext cx="23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商品列表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 Box 47"/>
          <p:cNvSpPr txBox="true"/>
          <p:nvPr/>
        </p:nvSpPr>
        <p:spPr>
          <a:xfrm>
            <a:off x="7955280" y="1970405"/>
            <a:ext cx="110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请求数据</a:t>
            </a:r>
            <a:endParaRPr lang="en-US" altLang="en-US" sz="1400"/>
          </a:p>
        </p:txBody>
      </p:sp>
      <p:sp>
        <p:nvSpPr>
          <p:cNvPr id="49" name="Text Box 48"/>
          <p:cNvSpPr txBox="true"/>
          <p:nvPr/>
        </p:nvSpPr>
        <p:spPr>
          <a:xfrm>
            <a:off x="8002270" y="3540125"/>
            <a:ext cx="110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响应数据</a:t>
            </a:r>
            <a:endParaRPr lang="en-US" altLang="en-US" sz="1400"/>
          </a:p>
        </p:txBody>
      </p:sp>
      <p:sp>
        <p:nvSpPr>
          <p:cNvPr id="50" name="Text Box 49"/>
          <p:cNvSpPr txBox="true"/>
          <p:nvPr/>
        </p:nvSpPr>
        <p:spPr>
          <a:xfrm>
            <a:off x="5215255" y="3540125"/>
            <a:ext cx="110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响应数据</a:t>
            </a:r>
            <a:endParaRPr lang="en-US" altLang="en-US" sz="1400"/>
          </a:p>
        </p:txBody>
      </p:sp>
      <p:sp>
        <p:nvSpPr>
          <p:cNvPr id="51" name="Text Box 50"/>
          <p:cNvSpPr txBox="true"/>
          <p:nvPr/>
        </p:nvSpPr>
        <p:spPr>
          <a:xfrm>
            <a:off x="5215255" y="1989455"/>
            <a:ext cx="110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请求数据</a:t>
            </a:r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/>
              <a:t>前后端开发</a:t>
            </a:r>
            <a:r>
              <a:rPr lang="en-US" altLang="en-US"/>
              <a:t>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6555" y="2812415"/>
            <a:ext cx="2205355" cy="2667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ubtitle 10"/>
          <p:cNvSpPr>
            <a:spLocks noGrp="true"/>
          </p:cNvSpPr>
          <p:nvPr>
            <p:ph type="subTitle" idx="1"/>
          </p:nvPr>
        </p:nvSpPr>
        <p:spPr>
          <a:xfrm>
            <a:off x="1640840" y="3586480"/>
            <a:ext cx="2237740" cy="447040"/>
          </a:xfrm>
        </p:spPr>
        <p:txBody>
          <a:bodyPr>
            <a:normAutofit fontScale="90000"/>
          </a:bodyPr>
          <a:p>
            <a:pPr algn="ctr"/>
            <a:r>
              <a:rPr lang="en-US" altLang="en-US" sz="2400">
                <a:solidFill>
                  <a:srgbClr val="FF0000"/>
                </a:solidFill>
              </a:rPr>
              <a:t>浏览器</a:t>
            </a:r>
            <a:endParaRPr lang="en-US" altLang="en-US" sz="240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51910" y="3427730"/>
            <a:ext cx="835660" cy="1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>
            <a:off x="3851910" y="3101340"/>
            <a:ext cx="1266825" cy="38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383665" y="2328545"/>
            <a:ext cx="4665345" cy="3634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2115185" y="23774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客户端</a:t>
            </a:r>
            <a:endParaRPr lang="en-US" alt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51910" y="5147310"/>
            <a:ext cx="1266825" cy="57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true">
            <a:off x="3851910" y="4819015"/>
            <a:ext cx="793750" cy="57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8735" y="3114675"/>
            <a:ext cx="0" cy="20593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5660" y="3421380"/>
            <a:ext cx="13970" cy="13912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>
            <a:off x="3878580" y="3468370"/>
            <a:ext cx="70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请求</a:t>
            </a:r>
            <a:endParaRPr lang="en-US" alt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3928745" y="5173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响应</a:t>
            </a:r>
            <a:endParaRPr lang="en-US" alt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1640840" y="4805680"/>
            <a:ext cx="221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port: 3000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1" name="Subtitle 10"/>
          <p:cNvSpPr>
            <a:spLocks noGrp="true"/>
          </p:cNvSpPr>
          <p:nvPr/>
        </p:nvSpPr>
        <p:spPr>
          <a:xfrm>
            <a:off x="1646555" y="4190365"/>
            <a:ext cx="2237740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rgbClr val="FF0000"/>
                </a:solidFill>
              </a:rPr>
              <a:t>服务器/数据库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1643380" y="3053080"/>
            <a:ext cx="221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>
                <a:solidFill>
                  <a:schemeClr val="bg1"/>
                </a:solidFill>
              </a:rPr>
              <a:t>port: 8080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6997065" y="2773680"/>
            <a:ext cx="4467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开发完成后：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可以利用本台计算机作为服务器和数据库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也可以部署到云端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但是，都必须申请一个域名： IP地址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web服务器端口： 80</a:t>
            </a:r>
            <a:endParaRPr lang="en-US" alt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7505" y="4065905"/>
            <a:ext cx="2219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" altLang="en-US"/>
              <a:t>VS Code 相关插件安装</a:t>
            </a:r>
            <a:endParaRPr lang="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1029970" y="2565400"/>
            <a:ext cx="49809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>
                <a:latin typeface="+mn-ea"/>
              </a:rPr>
              <a:t>1) CSS Peek </a:t>
            </a:r>
            <a:endParaRPr lang="" altLang="en-US" sz="2400">
              <a:latin typeface="+mn-ea"/>
            </a:endParaRPr>
          </a:p>
          <a:p>
            <a:endParaRPr lang="" altLang="en-US" sz="2400">
              <a:latin typeface="+mn-ea"/>
            </a:endParaRPr>
          </a:p>
          <a:p>
            <a:r>
              <a:rPr lang="" altLang="en-US" sz="2400">
                <a:latin typeface="+mn-ea"/>
              </a:rPr>
              <a:t>2) Color Info</a:t>
            </a:r>
            <a:endParaRPr lang="" altLang="en-US" sz="2400">
              <a:latin typeface="+mn-ea"/>
            </a:endParaRPr>
          </a:p>
          <a:p>
            <a:endParaRPr lang="" altLang="en-US" sz="2400">
              <a:latin typeface="+mn-ea"/>
            </a:endParaRPr>
          </a:p>
          <a:p>
            <a:r>
              <a:rPr lang="" altLang="en-US" sz="2400">
                <a:latin typeface="+mn-ea"/>
              </a:rPr>
              <a:t>3) Bracket Pair Colorize</a:t>
            </a:r>
            <a:endParaRPr lang="" altLang="en-US" sz="2400">
              <a:latin typeface="+mn-ea"/>
            </a:endParaRPr>
          </a:p>
          <a:p>
            <a:endParaRPr lang="" altLang="en-US" sz="2400">
              <a:latin typeface="+mn-ea"/>
            </a:endParaRPr>
          </a:p>
          <a:p>
            <a:r>
              <a:rPr lang="" altLang="en-US" sz="2400">
                <a:latin typeface="+mn-ea"/>
              </a:rPr>
              <a:t>4) Prettier - Code formatter</a:t>
            </a:r>
            <a:endParaRPr lang="" altLang="en-US" sz="240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1646555" y="2812415"/>
            <a:ext cx="1815465" cy="2667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5090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计算机的工作原理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46555" y="3822700"/>
            <a:ext cx="1815465" cy="814705"/>
          </a:xfrm>
        </p:spPr>
        <p:txBody>
          <a:bodyPr>
            <a:normAutofit fontScale="50000"/>
          </a:bodyPr>
          <a:p>
            <a:pPr algn="ctr"/>
            <a:r>
              <a:rPr lang="en-US" altLang="en-US" sz="4000">
                <a:solidFill>
                  <a:schemeClr val="bg1"/>
                </a:solidFill>
              </a:rPr>
              <a:t>CPU</a:t>
            </a:r>
            <a:endParaRPr lang="en-US" altLang="en-US" sz="4000">
              <a:solidFill>
                <a:schemeClr val="bg1"/>
              </a:solidFill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</a:rPr>
              <a:t>中央处理器</a:t>
            </a: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23485" y="2812415"/>
            <a:ext cx="1814830" cy="2667000"/>
            <a:chOff x="7099" y="4429"/>
            <a:chExt cx="2858" cy="4200"/>
          </a:xfrm>
        </p:grpSpPr>
        <p:sp>
          <p:nvSpPr>
            <p:cNvPr id="10" name="Rectangle 9"/>
            <p:cNvSpPr/>
            <p:nvPr/>
          </p:nvSpPr>
          <p:spPr>
            <a:xfrm>
              <a:off x="7099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IM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内存储器</a:t>
              </a:r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18500" y="2812415"/>
            <a:ext cx="1886585" cy="2667635"/>
            <a:chOff x="7099" y="4429"/>
            <a:chExt cx="2971" cy="4201"/>
          </a:xfrm>
        </p:grpSpPr>
        <p:sp>
          <p:nvSpPr>
            <p:cNvPr id="14" name="Rectangle 13"/>
            <p:cNvSpPr/>
            <p:nvPr/>
          </p:nvSpPr>
          <p:spPr>
            <a:xfrm>
              <a:off x="7211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HD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硬盘</a:t>
              </a:r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4607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16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true">
            <a:off x="685165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>
            <a:off x="346202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72895" y="574040"/>
            <a:ext cx="895985" cy="6009005"/>
          </a:xfrm>
        </p:spPr>
        <p:txBody>
          <a:bodyPr vert="eaVert">
            <a:normAutofit fontScale="90000"/>
          </a:bodyPr>
          <a:p>
            <a:pPr algn="ctr"/>
            <a:r>
              <a:rPr lang="en-US" altLang="en-US" sz="4800"/>
              <a:t>Demo for Card </a:t>
            </a:r>
            <a:endParaRPr lang="en-US" altLang="en-US" sz="4800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19650" y="906145"/>
            <a:ext cx="4826635" cy="5659755"/>
            <a:chOff x="10002" y="1629"/>
            <a:chExt cx="7601" cy="8913"/>
          </a:xfrm>
        </p:grpSpPr>
        <p:sp>
          <p:nvSpPr>
            <p:cNvPr id="9" name="Rectangle 8"/>
            <p:cNvSpPr/>
            <p:nvPr/>
          </p:nvSpPr>
          <p:spPr>
            <a:xfrm>
              <a:off x="10679" y="2707"/>
              <a:ext cx="6220" cy="71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32" y="2985"/>
              <a:ext cx="5717" cy="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10962" y="3078"/>
              <a:ext cx="56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header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701" y="10191"/>
              <a:ext cx="21" cy="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926" y="10170"/>
              <a:ext cx="21" cy="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17405" y="2501"/>
              <a:ext cx="21" cy="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>
              <a:off x="17405" y="9692"/>
              <a:ext cx="21" cy="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722" y="10367"/>
              <a:ext cx="6212" cy="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17444" y="2694"/>
              <a:ext cx="14" cy="716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1"/>
            <p:cNvSpPr txBox="true"/>
            <p:nvPr/>
          </p:nvSpPr>
          <p:spPr>
            <a:xfrm>
              <a:off x="10701" y="9941"/>
              <a:ext cx="62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350px</a:t>
              </a:r>
              <a:endParaRPr lang="en-US" altLang="en-US" sz="1400"/>
            </a:p>
          </p:txBody>
        </p:sp>
        <p:sp>
          <p:nvSpPr>
            <p:cNvPr id="23" name="Text Box 22"/>
            <p:cNvSpPr txBox="true"/>
            <p:nvPr/>
          </p:nvSpPr>
          <p:spPr>
            <a:xfrm rot="10800000">
              <a:off x="16976" y="2665"/>
              <a:ext cx="627" cy="72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en-US" sz="1400"/>
                <a:t>500px</a:t>
              </a:r>
              <a:endParaRPr lang="en-US" altLang="en-US" sz="140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true">
              <a:off x="11468" y="2694"/>
              <a:ext cx="8" cy="2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true">
              <a:off x="11476" y="2112"/>
              <a:ext cx="725" cy="7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201" y="2112"/>
              <a:ext cx="14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9"/>
            <p:cNvSpPr txBox="true"/>
            <p:nvPr/>
          </p:nvSpPr>
          <p:spPr>
            <a:xfrm rot="10800000">
              <a:off x="10002" y="4146"/>
              <a:ext cx="627" cy="25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en-US" sz="1400"/>
                <a:t>200px</a:t>
              </a:r>
              <a:endParaRPr lang="en-US" altLang="en-US" sz="140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true">
              <a:off x="10498" y="4145"/>
              <a:ext cx="6" cy="257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true"/>
            <p:nvPr/>
          </p:nvSpPr>
          <p:spPr>
            <a:xfrm>
              <a:off x="11862" y="1629"/>
              <a:ext cx="236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10px</a:t>
              </a:r>
              <a:endParaRPr lang="en-US" altLang="en-US" sz="140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0238" y="4141"/>
              <a:ext cx="3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323" y="6737"/>
              <a:ext cx="3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34"/>
            <p:cNvSpPr txBox="true"/>
            <p:nvPr/>
          </p:nvSpPr>
          <p:spPr>
            <a:xfrm>
              <a:off x="10914" y="7132"/>
              <a:ext cx="566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竹里馆</a:t>
              </a:r>
              <a:endParaRPr lang="en-US" altLang="en-US" sz="1400"/>
            </a:p>
          </p:txBody>
        </p:sp>
        <p:sp>
          <p:nvSpPr>
            <p:cNvPr id="36" name="Text Box 35"/>
            <p:cNvSpPr txBox="true"/>
            <p:nvPr/>
          </p:nvSpPr>
          <p:spPr>
            <a:xfrm>
              <a:off x="10932" y="7132"/>
              <a:ext cx="54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n-US" sz="1200"/>
                <a:t>王维</a:t>
              </a:r>
              <a:endParaRPr lang="en-US" altLang="en-US" sz="1200"/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10950" y="7615"/>
              <a:ext cx="562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独坐幽篁里     弹琴复长啸</a:t>
              </a:r>
              <a:endParaRPr lang="en-US" altLang="en-US" sz="1400"/>
            </a:p>
          </p:txBody>
        </p:sp>
        <p:sp>
          <p:nvSpPr>
            <p:cNvPr id="39" name="Text Box 38"/>
            <p:cNvSpPr txBox="true"/>
            <p:nvPr/>
          </p:nvSpPr>
          <p:spPr>
            <a:xfrm>
              <a:off x="10932" y="8098"/>
              <a:ext cx="56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深林人不知      明月来相照</a:t>
              </a:r>
              <a:endParaRPr lang="en-US" altLang="en-US" sz="1400"/>
            </a:p>
          </p:txBody>
        </p:sp>
        <p:sp>
          <p:nvSpPr>
            <p:cNvPr id="40" name="Text Box 39"/>
            <p:cNvSpPr txBox="true"/>
            <p:nvPr/>
          </p:nvSpPr>
          <p:spPr>
            <a:xfrm>
              <a:off x="10987" y="9320"/>
              <a:ext cx="569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唐诗宋词  </a:t>
              </a:r>
              <a:r>
                <a:rPr lang="en-US" altLang="en-US" sz="12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友情链接</a:t>
              </a:r>
              <a:endParaRPr lang="en-US" altLang="en-US" sz="1200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35" y="7015"/>
              <a:ext cx="5684" cy="2068"/>
            </a:xfrm>
            <a:prstGeom prst="rect">
              <a:avLst/>
            </a:prstGeom>
            <a:noFill/>
            <a:ln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936" y="9319"/>
              <a:ext cx="5713" cy="435"/>
            </a:xfrm>
            <a:prstGeom prst="rect">
              <a:avLst/>
            </a:prstGeom>
            <a:noFill/>
            <a:ln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" name="Picture 2" descr="bamboo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36" y="4133"/>
              <a:ext cx="5713" cy="2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709035" y="1317625"/>
            <a:ext cx="3949700" cy="4566285"/>
            <a:chOff x="7966" y="2021"/>
            <a:chExt cx="6220" cy="7191"/>
          </a:xfrm>
        </p:grpSpPr>
        <p:sp>
          <p:nvSpPr>
            <p:cNvPr id="9" name="Rectangle 8"/>
            <p:cNvSpPr/>
            <p:nvPr/>
          </p:nvSpPr>
          <p:spPr>
            <a:xfrm>
              <a:off x="7966" y="2021"/>
              <a:ext cx="6220" cy="71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19" y="2293"/>
              <a:ext cx="5717" cy="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8202" y="2480"/>
              <a:ext cx="56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header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 Box 34"/>
            <p:cNvSpPr txBox="true"/>
            <p:nvPr/>
          </p:nvSpPr>
          <p:spPr>
            <a:xfrm>
              <a:off x="8201" y="6446"/>
              <a:ext cx="566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竹里馆</a:t>
              </a:r>
              <a:endParaRPr lang="en-US" altLang="en-US" sz="1400"/>
            </a:p>
          </p:txBody>
        </p:sp>
        <p:sp>
          <p:nvSpPr>
            <p:cNvPr id="36" name="Text Box 35"/>
            <p:cNvSpPr txBox="true"/>
            <p:nvPr/>
          </p:nvSpPr>
          <p:spPr>
            <a:xfrm>
              <a:off x="8219" y="6446"/>
              <a:ext cx="54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n-US" sz="1200"/>
                <a:t>王维</a:t>
              </a:r>
              <a:endParaRPr lang="en-US" altLang="en-US" sz="1200"/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8237" y="6929"/>
              <a:ext cx="562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独坐幽篁里     弹琴复长啸</a:t>
              </a:r>
              <a:endParaRPr lang="en-US" altLang="en-US" sz="1400"/>
            </a:p>
          </p:txBody>
        </p:sp>
        <p:sp>
          <p:nvSpPr>
            <p:cNvPr id="39" name="Text Box 38"/>
            <p:cNvSpPr txBox="true"/>
            <p:nvPr/>
          </p:nvSpPr>
          <p:spPr>
            <a:xfrm>
              <a:off x="8219" y="7412"/>
              <a:ext cx="56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/>
                <a:t>深林人不知      明月来相照</a:t>
              </a:r>
              <a:endParaRPr lang="en-US" altLang="en-US" sz="1400"/>
            </a:p>
          </p:txBody>
        </p:sp>
        <p:sp>
          <p:nvSpPr>
            <p:cNvPr id="40" name="Text Box 39"/>
            <p:cNvSpPr txBox="true"/>
            <p:nvPr/>
          </p:nvSpPr>
          <p:spPr>
            <a:xfrm>
              <a:off x="8274" y="8634"/>
              <a:ext cx="569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唐诗宋词  </a:t>
              </a:r>
              <a:r>
                <a:rPr lang="en-US" altLang="en-US" sz="12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友情链接</a:t>
              </a:r>
              <a:endParaRPr lang="en-US" altLang="en-US" sz="1200" u="sng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22" y="6329"/>
              <a:ext cx="5684" cy="2068"/>
            </a:xfrm>
            <a:prstGeom prst="rect">
              <a:avLst/>
            </a:prstGeom>
            <a:noFill/>
            <a:ln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23" y="8633"/>
              <a:ext cx="5713" cy="435"/>
            </a:xfrm>
            <a:prstGeom prst="rect">
              <a:avLst/>
            </a:prstGeom>
            <a:noFill/>
            <a:ln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" name="Picture 2" descr="bamboo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23" y="3420"/>
              <a:ext cx="5713" cy="2604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 flipH="true">
            <a:off x="7496175" y="1699895"/>
            <a:ext cx="63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true">
            <a:off x="7649210" y="1445260"/>
            <a:ext cx="63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true">
            <a:off x="7489825" y="2771775"/>
            <a:ext cx="63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true">
            <a:off x="7488555" y="5620385"/>
            <a:ext cx="63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true">
            <a:off x="7660005" y="4707890"/>
            <a:ext cx="63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true"/>
          <p:nvPr/>
        </p:nvSpPr>
        <p:spPr>
          <a:xfrm>
            <a:off x="8267065" y="1240790"/>
            <a:ext cx="1265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49" name="Text Box 48"/>
          <p:cNvSpPr txBox="true"/>
          <p:nvPr/>
        </p:nvSpPr>
        <p:spPr>
          <a:xfrm>
            <a:off x="8124825" y="1515110"/>
            <a:ext cx="1113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cheader</a:t>
            </a:r>
            <a:endParaRPr lang="en-US" altLang="en-US"/>
          </a:p>
        </p:txBody>
      </p:sp>
      <p:sp>
        <p:nvSpPr>
          <p:cNvPr id="50" name="Text Box 49"/>
          <p:cNvSpPr txBox="true"/>
          <p:nvPr/>
        </p:nvSpPr>
        <p:spPr>
          <a:xfrm>
            <a:off x="8190230" y="2555240"/>
            <a:ext cx="992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banner</a:t>
            </a:r>
            <a:endParaRPr lang="en-US" altLang="en-US"/>
          </a:p>
        </p:txBody>
      </p:sp>
      <p:sp>
        <p:nvSpPr>
          <p:cNvPr id="51" name="Text Box 50"/>
          <p:cNvSpPr txBox="true"/>
          <p:nvPr/>
        </p:nvSpPr>
        <p:spPr>
          <a:xfrm>
            <a:off x="8277860" y="4493895"/>
            <a:ext cx="1057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content</a:t>
            </a:r>
            <a:endParaRPr lang="en-US" altLang="en-US"/>
          </a:p>
        </p:txBody>
      </p:sp>
      <p:sp>
        <p:nvSpPr>
          <p:cNvPr id="52" name="Text Box 51"/>
          <p:cNvSpPr txBox="true"/>
          <p:nvPr/>
        </p:nvSpPr>
        <p:spPr>
          <a:xfrm>
            <a:off x="8131175" y="5435600"/>
            <a:ext cx="866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footer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Coding your wonderful life</a:t>
            </a:r>
            <a:endParaRPr lang="en-US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9630" y="1237615"/>
            <a:ext cx="3949700" cy="4566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true">
            <a:off x="6069330" y="1699260"/>
            <a:ext cx="63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true">
            <a:off x="6069330" y="2555240"/>
            <a:ext cx="63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true"/>
          <p:nvPr/>
        </p:nvSpPr>
        <p:spPr>
          <a:xfrm>
            <a:off x="6704330" y="1515110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background: white;</a:t>
            </a:r>
            <a:endParaRPr lang="en-US" altLang="en-US"/>
          </a:p>
        </p:txBody>
      </p:sp>
      <p:sp>
        <p:nvSpPr>
          <p:cNvPr id="50" name="Text Box 49"/>
          <p:cNvSpPr txBox="true"/>
          <p:nvPr/>
        </p:nvSpPr>
        <p:spPr>
          <a:xfrm>
            <a:off x="6704330" y="2371090"/>
            <a:ext cx="506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box-shadow: 1px 2px 6px rgba(0,0,0,0.8);</a:t>
            </a:r>
            <a:endParaRPr lang="en-US" altLang="en-US"/>
          </a:p>
        </p:txBody>
      </p:sp>
      <p:sp>
        <p:nvSpPr>
          <p:cNvPr id="51" name="Text Box 50"/>
          <p:cNvSpPr txBox="true"/>
          <p:nvPr/>
        </p:nvSpPr>
        <p:spPr>
          <a:xfrm>
            <a:off x="2119630" y="3167380"/>
            <a:ext cx="3949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container</a:t>
            </a:r>
            <a:endParaRPr lang="en-US" altLang="en-US"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418580" y="1478280"/>
            <a:ext cx="5823585" cy="4643120"/>
            <a:chOff x="5841" y="1954"/>
            <a:chExt cx="9171" cy="7312"/>
          </a:xfrm>
        </p:grpSpPr>
        <p:grpSp>
          <p:nvGrpSpPr>
            <p:cNvPr id="18" name="Group 17"/>
            <p:cNvGrpSpPr/>
            <p:nvPr/>
          </p:nvGrpSpPr>
          <p:grpSpPr>
            <a:xfrm>
              <a:off x="5841" y="2075"/>
              <a:ext cx="6220" cy="7191"/>
              <a:chOff x="7966" y="2021"/>
              <a:chExt cx="6220" cy="719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966" y="2021"/>
                <a:ext cx="6220" cy="71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219" y="2293"/>
                <a:ext cx="5645" cy="7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8202" y="2480"/>
                <a:ext cx="56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header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 Box 34"/>
              <p:cNvSpPr txBox="true"/>
              <p:nvPr/>
            </p:nvSpPr>
            <p:spPr>
              <a:xfrm>
                <a:off x="8201" y="6446"/>
                <a:ext cx="566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/>
                  <a:t>竹里馆</a:t>
                </a:r>
                <a:endParaRPr lang="en-US" altLang="en-US" sz="1400"/>
              </a:p>
            </p:txBody>
          </p:sp>
          <p:sp>
            <p:nvSpPr>
              <p:cNvPr id="36" name="Text Box 35"/>
              <p:cNvSpPr txBox="true"/>
              <p:nvPr/>
            </p:nvSpPr>
            <p:spPr>
              <a:xfrm>
                <a:off x="8219" y="6446"/>
                <a:ext cx="548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en-US" sz="1200"/>
                  <a:t>王维</a:t>
                </a:r>
                <a:endParaRPr lang="en-US" altLang="en-US" sz="1200"/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8237" y="6929"/>
                <a:ext cx="56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/>
                  <a:t>独坐幽篁里     弹琴复长啸</a:t>
                </a:r>
                <a:endParaRPr lang="en-US" altLang="en-US" sz="1400"/>
              </a:p>
            </p:txBody>
          </p:sp>
          <p:sp>
            <p:nvSpPr>
              <p:cNvPr id="39" name="Text Box 38"/>
              <p:cNvSpPr txBox="true"/>
              <p:nvPr/>
            </p:nvSpPr>
            <p:spPr>
              <a:xfrm>
                <a:off x="8219" y="7412"/>
                <a:ext cx="564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/>
                  <a:t>深林人不知      明月来相照</a:t>
                </a:r>
                <a:endParaRPr lang="en-US" altLang="en-US" sz="1400"/>
              </a:p>
            </p:txBody>
          </p:sp>
          <p:sp>
            <p:nvSpPr>
              <p:cNvPr id="40" name="Text Box 39"/>
              <p:cNvSpPr txBox="true"/>
              <p:nvPr/>
            </p:nvSpPr>
            <p:spPr>
              <a:xfrm>
                <a:off x="8274" y="8634"/>
                <a:ext cx="569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唐诗宋词  </a:t>
                </a:r>
                <a:r>
                  <a:rPr lang="en-US" altLang="en-US" sz="1200" u="sng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友情链接</a:t>
                </a:r>
                <a:endParaRPr lang="en-US" altLang="en-US" sz="1200" u="sng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222" y="6329"/>
                <a:ext cx="5641" cy="2068"/>
              </a:xfrm>
              <a:prstGeom prst="rect">
                <a:avLst/>
              </a:prstGeom>
              <a:noFill/>
              <a:ln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3" y="8633"/>
                <a:ext cx="5713" cy="435"/>
              </a:xfrm>
              <a:prstGeom prst="rect">
                <a:avLst/>
              </a:prstGeom>
              <a:noFill/>
              <a:ln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" name="Picture 2" descr="bamboo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223" y="3420"/>
                <a:ext cx="5641" cy="2604"/>
              </a:xfrm>
              <a:prstGeom prst="rect">
                <a:avLst/>
              </a:prstGeom>
            </p:spPr>
          </p:pic>
        </p:grpSp>
        <p:cxnSp>
          <p:nvCxnSpPr>
            <p:cNvPr id="25" name="Straight Arrow Connector 24"/>
            <p:cNvCxnSpPr/>
            <p:nvPr/>
          </p:nvCxnSpPr>
          <p:spPr>
            <a:xfrm flipH="true">
              <a:off x="11805" y="2677"/>
              <a:ext cx="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true">
              <a:off x="12046" y="2276"/>
              <a:ext cx="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true">
              <a:off x="11795" y="4365"/>
              <a:ext cx="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true">
              <a:off x="11793" y="8851"/>
              <a:ext cx="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true">
              <a:off x="12063" y="7414"/>
              <a:ext cx="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47"/>
            <p:cNvSpPr txBox="true"/>
            <p:nvPr/>
          </p:nvSpPr>
          <p:spPr>
            <a:xfrm>
              <a:off x="13019" y="1954"/>
              <a:ext cx="199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container</a:t>
              </a:r>
              <a:endParaRPr lang="en-US" altLang="en-US"/>
            </a:p>
          </p:txBody>
        </p:sp>
        <p:sp>
          <p:nvSpPr>
            <p:cNvPr id="49" name="Text Box 48"/>
            <p:cNvSpPr txBox="true"/>
            <p:nvPr/>
          </p:nvSpPr>
          <p:spPr>
            <a:xfrm>
              <a:off x="12795" y="2386"/>
              <a:ext cx="14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header</a:t>
              </a:r>
              <a:endParaRPr lang="en-US" altLang="en-US"/>
            </a:p>
          </p:txBody>
        </p:sp>
        <p:sp>
          <p:nvSpPr>
            <p:cNvPr id="50" name="Text Box 49"/>
            <p:cNvSpPr txBox="true"/>
            <p:nvPr/>
          </p:nvSpPr>
          <p:spPr>
            <a:xfrm>
              <a:off x="12898" y="4024"/>
              <a:ext cx="15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banner</a:t>
              </a:r>
              <a:endParaRPr lang="en-US" altLang="en-US"/>
            </a:p>
          </p:txBody>
        </p:sp>
        <p:sp>
          <p:nvSpPr>
            <p:cNvPr id="51" name="Text Box 50"/>
            <p:cNvSpPr txBox="true"/>
            <p:nvPr/>
          </p:nvSpPr>
          <p:spPr>
            <a:xfrm>
              <a:off x="13036" y="7077"/>
              <a:ext cx="16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content</a:t>
              </a:r>
              <a:endParaRPr lang="en-US" altLang="en-US"/>
            </a:p>
          </p:txBody>
        </p:sp>
        <p:sp>
          <p:nvSpPr>
            <p:cNvPr id="52" name="Text Box 51"/>
            <p:cNvSpPr txBox="true"/>
            <p:nvPr/>
          </p:nvSpPr>
          <p:spPr>
            <a:xfrm>
              <a:off x="12805" y="8560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footer</a:t>
              </a:r>
              <a:endParaRPr lang="en-US" alt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3680" y="669290"/>
            <a:ext cx="5882640" cy="5444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347980" y="759460"/>
            <a:ext cx="57689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&lt;div class="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container"</a:t>
            </a:r>
            <a:r>
              <a:rPr 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&lt;div class="</a:t>
            </a:r>
            <a:r>
              <a:rPr lang="en-US">
                <a:solidFill>
                  <a:srgbClr val="FF0000"/>
                </a:solidFill>
              </a:rPr>
              <a:t>header</a:t>
            </a:r>
            <a:r>
              <a:rPr lang="en-US">
                <a:solidFill>
                  <a:schemeClr val="bg1"/>
                </a:solidFill>
              </a:rPr>
              <a:t>"&gt;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&lt;h1&gt;唐诗宋词选&lt;/h1&gt;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</a:t>
            </a:r>
            <a:r>
              <a:rPr lang="en-US">
                <a:solidFill>
                  <a:srgbClr val="FF0000"/>
                </a:solidFill>
              </a:rPr>
              <a:t>/div</a:t>
            </a:r>
            <a:r>
              <a:rPr 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&lt;div class="</a:t>
            </a:r>
            <a:r>
              <a:rPr lang="en-US">
                <a:solidFill>
                  <a:srgbClr val="FF0000"/>
                </a:solidFill>
              </a:rPr>
              <a:t>banner</a:t>
            </a:r>
            <a:r>
              <a:rPr lang="en-US">
                <a:solidFill>
                  <a:schemeClr val="bg1"/>
                </a:solidFill>
              </a:rPr>
              <a:t>"&gt;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&lt;img src="imgs/banboo.png"&gt;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</a:t>
            </a:r>
            <a:r>
              <a:rPr lang="en-US">
                <a:solidFill>
                  <a:srgbClr val="FF0000"/>
                </a:solidFill>
              </a:rPr>
              <a:t>/div</a:t>
            </a:r>
            <a:r>
              <a:rPr 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&lt;div class="</a:t>
            </a:r>
            <a:r>
              <a:rPr lang="en-US">
                <a:solidFill>
                  <a:srgbClr val="FF0000"/>
                </a:solidFill>
              </a:rPr>
              <a:t>content</a:t>
            </a:r>
            <a:r>
              <a:rPr lang="en-US">
                <a:solidFill>
                  <a:schemeClr val="bg1"/>
                </a:solidFill>
              </a:rPr>
              <a:t>"&gt;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&lt;h3&gt;竹里馆</a:t>
            </a:r>
            <a:r>
              <a:rPr lang="en-US" altLang="en-US">
                <a:solidFill>
                  <a:schemeClr val="bg1"/>
                </a:solidFill>
              </a:rPr>
              <a:t>&lt;span&gt;</a:t>
            </a:r>
            <a:r>
              <a:rPr lang="en-US">
                <a:solidFill>
                  <a:schemeClr val="bg1"/>
                </a:solidFill>
                <a:sym typeface="+mn-ea"/>
              </a:rPr>
              <a:t>王维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&lt;/span&gt;</a:t>
            </a:r>
            <a:r>
              <a:rPr lang="en-US">
                <a:solidFill>
                  <a:schemeClr val="bg1"/>
                </a:solidFill>
              </a:rPr>
              <a:t>&lt;/h3</a:t>
            </a:r>
            <a:r>
              <a:rPr lang="en-US" alt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&lt;p&gt;独坐幽篁里&lt;/p&gt;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&lt;p&gt;弹琴复长啸&lt;/p&gt;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&lt;p&gt;林深人不知&lt;/p&gt;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&lt;p&gt;明月来相照&lt;/p&gt;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</a:t>
            </a:r>
            <a:r>
              <a:rPr lang="en-US">
                <a:solidFill>
                  <a:srgbClr val="FF0000"/>
                </a:solidFill>
              </a:rPr>
              <a:t>/div</a:t>
            </a:r>
            <a:r>
              <a:rPr 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</a:t>
            </a:r>
            <a:r>
              <a:rPr lang="en-US">
                <a:solidFill>
                  <a:srgbClr val="FF0000"/>
                </a:solidFill>
              </a:rPr>
              <a:t>footer</a:t>
            </a:r>
            <a:r>
              <a:rPr 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&lt;p&gt;唐宋诗词&lt;/p&gt;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&lt;a href="https://www.jd.com/"&gt;友情链接&lt;/a&gt;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&lt;</a:t>
            </a:r>
            <a:r>
              <a:rPr lang="en-US">
                <a:solidFill>
                  <a:srgbClr val="FF0000"/>
                </a:solidFill>
              </a:rPr>
              <a:t>/footer</a:t>
            </a:r>
            <a:r>
              <a:rPr lang="en-US">
                <a:solidFill>
                  <a:schemeClr val="bg1"/>
                </a:solidFill>
              </a:rPr>
              <a:t>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&lt;/div&gt;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4215" y="876300"/>
            <a:ext cx="3619500" cy="53816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825500" y="917575"/>
            <a:ext cx="34982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*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margin: 0;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padding: 0;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body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background: #EEEEEE;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height: 100vh;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display: table-cell;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vertical-align: middle;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width: 100vw;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.container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width: 300px;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height: 360px;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box-shadow: 1px 1px 6px rgba(0,0,0,0.3);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margin: auto;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padding: 15px;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938395" y="890270"/>
            <a:ext cx="3105150" cy="5381625"/>
            <a:chOff x="7263" y="1402"/>
            <a:chExt cx="4890" cy="8475"/>
          </a:xfrm>
        </p:grpSpPr>
        <p:sp>
          <p:nvSpPr>
            <p:cNvPr id="13" name="Rectangle 12"/>
            <p:cNvSpPr/>
            <p:nvPr/>
          </p:nvSpPr>
          <p:spPr>
            <a:xfrm>
              <a:off x="7263" y="1402"/>
              <a:ext cx="4890" cy="84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7545" y="1649"/>
              <a:ext cx="4326" cy="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chemeClr val="bg1"/>
                  </a:solidFill>
                </a:rPr>
                <a:t>.header h1{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font-size: 20px;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text-align: center;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height: 30px;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line-height: 30px;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}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.banner img {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width: 300px;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}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.content {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text-align: center;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}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.content .title {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overflow: hidden;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margin: 10px auto;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}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45525" y="883920"/>
            <a:ext cx="3053080" cy="5353685"/>
            <a:chOff x="13587" y="1510"/>
            <a:chExt cx="4808" cy="8431"/>
          </a:xfrm>
        </p:grpSpPr>
        <p:sp>
          <p:nvSpPr>
            <p:cNvPr id="14" name="Rectangle 13"/>
            <p:cNvSpPr/>
            <p:nvPr/>
          </p:nvSpPr>
          <p:spPr>
            <a:xfrm>
              <a:off x="13587" y="1510"/>
              <a:ext cx="4808" cy="84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7" name="Text Box 16"/>
            <p:cNvSpPr txBox="true"/>
            <p:nvPr/>
          </p:nvSpPr>
          <p:spPr>
            <a:xfrm>
              <a:off x="13828" y="1776"/>
              <a:ext cx="4326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chemeClr val="bg1"/>
                  </a:solidFill>
                </a:rPr>
                <a:t>.content .title h3 {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font-size: 16px;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float: left;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padding: 0 100px;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}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.content p span{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padding: 20px 30px;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}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footer {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text-align: right;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  margin-top: 30px;</a:t>
              </a:r>
              <a:endParaRPr lang="en-US">
                <a:solidFill>
                  <a:schemeClr val="bg1"/>
                </a:solidFill>
              </a:endParaRPr>
            </a:p>
            <a:p>
              <a:r>
                <a:rPr lang="en-US">
                  <a:solidFill>
                    <a:schemeClr val="bg1"/>
                  </a:solidFill>
                </a:rPr>
                <a:t>}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1646555" y="2812415"/>
            <a:ext cx="1815465" cy="2667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5090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计算机的工作原理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46555" y="3822700"/>
            <a:ext cx="1815465" cy="814705"/>
          </a:xfrm>
        </p:spPr>
        <p:txBody>
          <a:bodyPr>
            <a:normAutofit fontScale="50000"/>
          </a:bodyPr>
          <a:p>
            <a:pPr algn="ctr"/>
            <a:r>
              <a:rPr lang="en-US" altLang="en-US" sz="4000">
                <a:solidFill>
                  <a:schemeClr val="bg1"/>
                </a:solidFill>
              </a:rPr>
              <a:t>CPU</a:t>
            </a:r>
            <a:endParaRPr lang="en-US" altLang="en-US" sz="4000">
              <a:solidFill>
                <a:schemeClr val="bg1"/>
              </a:solidFill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</a:rPr>
              <a:t>中央处理器</a:t>
            </a: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23485" y="2812415"/>
            <a:ext cx="1814830" cy="2667000"/>
            <a:chOff x="7099" y="4429"/>
            <a:chExt cx="2858" cy="4200"/>
          </a:xfrm>
        </p:grpSpPr>
        <p:sp>
          <p:nvSpPr>
            <p:cNvPr id="10" name="Rectangle 9"/>
            <p:cNvSpPr/>
            <p:nvPr/>
          </p:nvSpPr>
          <p:spPr>
            <a:xfrm>
              <a:off x="7099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IM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内存储器</a:t>
              </a:r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18500" y="2812415"/>
            <a:ext cx="1886585" cy="2667635"/>
            <a:chOff x="7099" y="4429"/>
            <a:chExt cx="2971" cy="4201"/>
          </a:xfrm>
        </p:grpSpPr>
        <p:sp>
          <p:nvSpPr>
            <p:cNvPr id="14" name="Rectangle 13"/>
            <p:cNvSpPr/>
            <p:nvPr/>
          </p:nvSpPr>
          <p:spPr>
            <a:xfrm>
              <a:off x="7211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HD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硬盘</a:t>
              </a:r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4607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16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true">
            <a:off x="685165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>
            <a:off x="346202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7970" y="4645025"/>
            <a:ext cx="1209675" cy="494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692515" y="4645025"/>
            <a:ext cx="1209675" cy="494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true"/>
          <p:nvPr/>
        </p:nvSpPr>
        <p:spPr>
          <a:xfrm>
            <a:off x="8634095" y="47078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ln>
                  <a:noFill/>
                </a:ln>
                <a:solidFill>
                  <a:srgbClr val="FF0000"/>
                </a:solidFill>
              </a:rPr>
              <a:t>未执行程序</a:t>
            </a:r>
            <a:endParaRPr lang="en-US" alt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460365" y="47078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ln>
                  <a:noFill/>
                </a:ln>
                <a:solidFill>
                  <a:srgbClr val="FF0000"/>
                </a:solidFill>
              </a:rPr>
              <a:t>执行程序</a:t>
            </a:r>
            <a:endParaRPr lang="en-US" altLang="en-US">
              <a:ln>
                <a:noFill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1646555" y="2812415"/>
            <a:ext cx="1815465" cy="2667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5090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计算机的工作原理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46555" y="3822700"/>
            <a:ext cx="1815465" cy="814705"/>
          </a:xfrm>
        </p:spPr>
        <p:txBody>
          <a:bodyPr>
            <a:normAutofit fontScale="50000"/>
          </a:bodyPr>
          <a:p>
            <a:pPr algn="ctr"/>
            <a:r>
              <a:rPr lang="en-US" altLang="en-US" sz="4000">
                <a:solidFill>
                  <a:schemeClr val="bg1"/>
                </a:solidFill>
              </a:rPr>
              <a:t>CPU</a:t>
            </a:r>
            <a:endParaRPr lang="en-US" altLang="en-US" sz="4000">
              <a:solidFill>
                <a:schemeClr val="bg1"/>
              </a:solidFill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</a:rPr>
              <a:t>中央处理器</a:t>
            </a: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23485" y="2812415"/>
            <a:ext cx="1814830" cy="2667000"/>
            <a:chOff x="7099" y="4429"/>
            <a:chExt cx="2858" cy="4200"/>
          </a:xfrm>
        </p:grpSpPr>
        <p:sp>
          <p:nvSpPr>
            <p:cNvPr id="10" name="Rectangle 9"/>
            <p:cNvSpPr/>
            <p:nvPr/>
          </p:nvSpPr>
          <p:spPr>
            <a:xfrm>
              <a:off x="7099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IM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内存储器</a:t>
              </a:r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18500" y="2812415"/>
            <a:ext cx="1886585" cy="2667635"/>
            <a:chOff x="7099" y="4429"/>
            <a:chExt cx="2971" cy="4201"/>
          </a:xfrm>
        </p:grpSpPr>
        <p:sp>
          <p:nvSpPr>
            <p:cNvPr id="14" name="Rectangle 13"/>
            <p:cNvSpPr/>
            <p:nvPr/>
          </p:nvSpPr>
          <p:spPr>
            <a:xfrm>
              <a:off x="7211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HD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硬盘</a:t>
              </a:r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4607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16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true">
            <a:off x="685165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>
            <a:off x="346202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7970" y="4645025"/>
            <a:ext cx="1209675" cy="494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692515" y="4645025"/>
            <a:ext cx="1209675" cy="494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true"/>
          <p:nvPr/>
        </p:nvSpPr>
        <p:spPr>
          <a:xfrm>
            <a:off x="8735695" y="47078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ln>
                  <a:noFill/>
                </a:ln>
                <a:solidFill>
                  <a:srgbClr val="FF0000"/>
                </a:solidFill>
              </a:rPr>
              <a:t>应用程序</a:t>
            </a:r>
            <a:endParaRPr lang="en-US" alt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549900" y="47078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ln>
                  <a:noFill/>
                </a:ln>
                <a:solidFill>
                  <a:srgbClr val="FF0000"/>
                </a:solidFill>
              </a:rPr>
              <a:t>解析器</a:t>
            </a:r>
            <a:endParaRPr lang="en-US" altLang="en-US">
              <a:ln>
                <a:noFill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5090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计算机的工作原理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57655" y="3822700"/>
            <a:ext cx="1815465" cy="814705"/>
          </a:xfrm>
        </p:spPr>
        <p:txBody>
          <a:bodyPr>
            <a:normAutofit fontScale="50000"/>
          </a:bodyPr>
          <a:p>
            <a:pPr algn="ctr"/>
            <a:r>
              <a:rPr lang="en-US" altLang="en-US" sz="4000">
                <a:solidFill>
                  <a:schemeClr val="bg1"/>
                </a:solidFill>
              </a:rPr>
              <a:t>CPU</a:t>
            </a:r>
            <a:endParaRPr lang="en-US" altLang="en-US" sz="4000">
              <a:solidFill>
                <a:schemeClr val="bg1"/>
              </a:solidFill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</a:rPr>
              <a:t>中央处理器</a:t>
            </a: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8715" y="2364105"/>
            <a:ext cx="7160895" cy="2028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1237615" y="2384425"/>
            <a:ext cx="706501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chemeClr val="bg1"/>
                </a:solidFill>
              </a:rPr>
              <a:t>C: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Windows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Programs File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Users : administration / users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chemeClr val="bg1"/>
                </a:solidFill>
                <a:sym typeface="+mn-ea"/>
              </a:rPr>
              <a:t>administration:  Video / Picture/ Downloads / Documents</a:t>
            </a:r>
            <a:endParaRPr lang="en-US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66495" y="4735195"/>
            <a:ext cx="9669780" cy="1474470"/>
            <a:chOff x="2425" y="7457"/>
            <a:chExt cx="15228" cy="2322"/>
          </a:xfrm>
        </p:grpSpPr>
        <p:sp>
          <p:nvSpPr>
            <p:cNvPr id="27" name="Rounded Rectangle 26"/>
            <p:cNvSpPr/>
            <p:nvPr/>
          </p:nvSpPr>
          <p:spPr>
            <a:xfrm>
              <a:off x="2433" y="7457"/>
              <a:ext cx="4491" cy="23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910" y="7457"/>
              <a:ext cx="4491" cy="23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163" y="7457"/>
              <a:ext cx="4491" cy="23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Text Box 29"/>
            <p:cNvSpPr txBox="true"/>
            <p:nvPr/>
          </p:nvSpPr>
          <p:spPr>
            <a:xfrm>
              <a:off x="2432" y="7457"/>
              <a:ext cx="4492" cy="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3200">
                  <a:solidFill>
                    <a:schemeClr val="bg1"/>
                  </a:solidFill>
                </a:rPr>
                <a:t>D:</a:t>
              </a:r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/>
            </a:p>
          </p:txBody>
        </p:sp>
        <p:sp>
          <p:nvSpPr>
            <p:cNvPr id="31" name="Text Box 30"/>
            <p:cNvSpPr txBox="true"/>
            <p:nvPr/>
          </p:nvSpPr>
          <p:spPr>
            <a:xfrm>
              <a:off x="7909" y="7504"/>
              <a:ext cx="4463" cy="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3200">
                  <a:solidFill>
                    <a:schemeClr val="bg1"/>
                  </a:solidFill>
                </a:rPr>
                <a:t>E:</a:t>
              </a:r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/>
            </a:p>
          </p:txBody>
        </p:sp>
        <p:sp>
          <p:nvSpPr>
            <p:cNvPr id="32" name="Text Box 31"/>
            <p:cNvSpPr txBox="true"/>
            <p:nvPr/>
          </p:nvSpPr>
          <p:spPr>
            <a:xfrm>
              <a:off x="13163" y="7504"/>
              <a:ext cx="4491" cy="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3200">
                  <a:solidFill>
                    <a:schemeClr val="bg1"/>
                  </a:solidFill>
                </a:rPr>
                <a:t>F:</a:t>
              </a:r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>
                <a:solidFill>
                  <a:schemeClr val="bg1"/>
                </a:solidFill>
              </a:endParaRPr>
            </a:p>
            <a:p>
              <a:endParaRPr lang="en-US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25" y="8236"/>
              <a:ext cx="4471" cy="11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true"/>
            <p:nvPr/>
          </p:nvSpPr>
          <p:spPr>
            <a:xfrm>
              <a:off x="2425" y="8233"/>
              <a:ext cx="4443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 </a:t>
              </a:r>
              <a:r>
                <a:rPr lang="en-US" altLang="en-US">
                  <a:solidFill>
                    <a:schemeClr val="bg1"/>
                  </a:solidFill>
                </a:rPr>
                <a:t>Applications</a:t>
              </a:r>
              <a:endParaRPr lang="en-US" altLang="en-US">
                <a:solidFill>
                  <a:schemeClr val="bg1"/>
                </a:solidFill>
              </a:endParaRPr>
            </a:p>
            <a:p>
              <a:r>
                <a:rPr lang="en-US" altLang="en-US">
                  <a:solidFill>
                    <a:schemeClr val="bg1"/>
                  </a:solidFill>
                </a:rPr>
                <a:t> Downloads</a:t>
              </a:r>
              <a:endParaRPr lang="en-US"/>
            </a:p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02" y="8236"/>
              <a:ext cx="4471" cy="11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7958" y="8343"/>
              <a:ext cx="444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 </a:t>
              </a:r>
              <a:r>
                <a:rPr lang="en-US" altLang="en-US">
                  <a:solidFill>
                    <a:schemeClr val="bg1"/>
                  </a:solidFill>
                </a:rPr>
                <a:t>Documents</a:t>
              </a:r>
              <a:endParaRPr lang="en-US"/>
            </a:p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163" y="8259"/>
              <a:ext cx="4471" cy="11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true"/>
            <p:nvPr/>
          </p:nvSpPr>
          <p:spPr>
            <a:xfrm>
              <a:off x="13211" y="8371"/>
              <a:ext cx="444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Documents</a:t>
              </a:r>
              <a:endParaRPr lang="en-US"/>
            </a:p>
            <a:p>
              <a:endParaRPr lang="en-US"/>
            </a:p>
          </p:txBody>
        </p:sp>
      </p:grpSp>
      <p:sp>
        <p:nvSpPr>
          <p:cNvPr id="41" name="Text Box 40"/>
          <p:cNvSpPr txBox="true"/>
          <p:nvPr/>
        </p:nvSpPr>
        <p:spPr>
          <a:xfrm>
            <a:off x="9093200" y="2687320"/>
            <a:ext cx="2778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Windows</a:t>
            </a:r>
            <a:endParaRPr lang="en-US" altLang="en-US" sz="4000"/>
          </a:p>
        </p:txBody>
      </p:sp>
      <p:grpSp>
        <p:nvGrpSpPr>
          <p:cNvPr id="45" name="Group 44"/>
          <p:cNvGrpSpPr/>
          <p:nvPr/>
        </p:nvGrpSpPr>
        <p:grpSpPr>
          <a:xfrm>
            <a:off x="7519670" y="1772920"/>
            <a:ext cx="907415" cy="590550"/>
            <a:chOff x="11842" y="2792"/>
            <a:chExt cx="1429" cy="930"/>
          </a:xfrm>
        </p:grpSpPr>
        <p:cxnSp>
          <p:nvCxnSpPr>
            <p:cNvPr id="43" name="Straight Arrow Connector 42"/>
            <p:cNvCxnSpPr/>
            <p:nvPr/>
          </p:nvCxnSpPr>
          <p:spPr>
            <a:xfrm flipH="true">
              <a:off x="11842" y="2792"/>
              <a:ext cx="733" cy="9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567" y="2792"/>
              <a:ext cx="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45"/>
          <p:cNvSpPr txBox="true"/>
          <p:nvPr/>
        </p:nvSpPr>
        <p:spPr>
          <a:xfrm>
            <a:off x="8427085" y="1588770"/>
            <a:ext cx="2515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IEl浏览器文件存放目录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5090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计算机的工作原理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57655" y="3822700"/>
            <a:ext cx="1815465" cy="814705"/>
          </a:xfrm>
        </p:spPr>
        <p:txBody>
          <a:bodyPr>
            <a:normAutofit fontScale="50000"/>
          </a:bodyPr>
          <a:p>
            <a:pPr algn="ctr"/>
            <a:r>
              <a:rPr lang="en-US" altLang="en-US" sz="4000">
                <a:solidFill>
                  <a:schemeClr val="bg1"/>
                </a:solidFill>
              </a:rPr>
              <a:t>CPU</a:t>
            </a:r>
            <a:endParaRPr lang="en-US" altLang="en-US" sz="4000">
              <a:solidFill>
                <a:schemeClr val="bg1"/>
              </a:solidFill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</a:rPr>
              <a:t>中央处理器</a:t>
            </a: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41425" y="3456940"/>
            <a:ext cx="9201785" cy="26187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1241425" y="3456940"/>
            <a:ext cx="920242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 sz="3200">
              <a:solidFill>
                <a:schemeClr val="bg1"/>
              </a:solidFill>
            </a:endParaRPr>
          </a:p>
          <a:p>
            <a:pPr algn="ctr"/>
            <a:r>
              <a:rPr lang="en-US" altLang="en-US" sz="3200">
                <a:solidFill>
                  <a:schemeClr val="bg1"/>
                </a:solidFill>
              </a:rPr>
              <a:t>/root: </a:t>
            </a:r>
            <a:r>
              <a:rPr lang="en-US" altLang="en-US" sz="2400">
                <a:solidFill>
                  <a:schemeClr val="bg1"/>
                </a:solidFill>
                <a:sym typeface="+mn-ea"/>
              </a:rPr>
              <a:t>opt/usr/home/dev</a:t>
            </a:r>
            <a:endParaRPr lang="en-US" altLang="en-US" sz="2400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en-US" sz="3200">
              <a:solidFill>
                <a:schemeClr val="bg1"/>
              </a:solidFill>
            </a:endParaRPr>
          </a:p>
          <a:p>
            <a:pPr algn="ctr"/>
            <a:r>
              <a:rPr lang="en-US" altLang="en-US" sz="3200">
                <a:solidFill>
                  <a:schemeClr val="bg1"/>
                </a:solidFill>
              </a:rPr>
              <a:t>/Home: </a:t>
            </a:r>
            <a:r>
              <a:rPr lang="en-US" altLang="en-US" sz="2400">
                <a:solidFill>
                  <a:schemeClr val="bg1"/>
                </a:solidFill>
              </a:rPr>
              <a:t>Documents/Download/Picture/Video</a:t>
            </a:r>
            <a:endParaRPr lang="en-US" altLang="en-US" sz="3200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endParaRPr lang="en-US" altLang="en-US"/>
          </a:p>
        </p:txBody>
      </p:sp>
      <p:sp>
        <p:nvSpPr>
          <p:cNvPr id="41" name="Text Box 40"/>
          <p:cNvSpPr txBox="true"/>
          <p:nvPr/>
        </p:nvSpPr>
        <p:spPr>
          <a:xfrm>
            <a:off x="995045" y="2599055"/>
            <a:ext cx="95199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Ubuntu</a:t>
            </a:r>
            <a:endParaRPr lang="en-US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浏览器服务器工作原理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6555" y="2812415"/>
            <a:ext cx="1815465" cy="2667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ubtitle 10"/>
          <p:cNvSpPr>
            <a:spLocks noGrp="true"/>
          </p:cNvSpPr>
          <p:nvPr>
            <p:ph type="subTitle" idx="1"/>
          </p:nvPr>
        </p:nvSpPr>
        <p:spPr>
          <a:xfrm>
            <a:off x="1646555" y="3822700"/>
            <a:ext cx="1815465" cy="814705"/>
          </a:xfrm>
        </p:spPr>
        <p:txBody>
          <a:bodyPr>
            <a:normAutofit fontScale="50000"/>
          </a:bodyPr>
          <a:p>
            <a:pPr algn="ctr"/>
            <a:r>
              <a:rPr lang="en-US" altLang="en-US" sz="4000">
                <a:solidFill>
                  <a:schemeClr val="bg1"/>
                </a:solidFill>
              </a:rPr>
              <a:t>Browser</a:t>
            </a:r>
            <a:endParaRPr lang="en-US" altLang="en-US" sz="4000">
              <a:solidFill>
                <a:schemeClr val="bg1"/>
              </a:solidFill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</a:rPr>
              <a:t>浏览器</a:t>
            </a:r>
            <a:endParaRPr lang="en-US" altLang="en-US" sz="400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23485" y="2812415"/>
            <a:ext cx="1815465" cy="2667635"/>
            <a:chOff x="7099" y="4429"/>
            <a:chExt cx="2859" cy="4201"/>
          </a:xfrm>
        </p:grpSpPr>
        <p:sp>
          <p:nvSpPr>
            <p:cNvPr id="13" name="Rectangle 12"/>
            <p:cNvSpPr/>
            <p:nvPr/>
          </p:nvSpPr>
          <p:spPr>
            <a:xfrm>
              <a:off x="7099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Server</a:t>
              </a:r>
              <a:endParaRPr lang="en-US" altLang="en-US"/>
            </a:p>
            <a:p>
              <a:pPr algn="ctr"/>
              <a:r>
                <a:rPr lang="en-US" altLang="en-US"/>
                <a:t>服务器</a:t>
              </a:r>
              <a:endParaRPr lang="en-US" altLang="en-US"/>
            </a:p>
          </p:txBody>
        </p:sp>
        <p:sp>
          <p:nvSpPr>
            <p:cNvPr id="14" name="Subtitle 2"/>
            <p:cNvSpPr>
              <a:spLocks noGrp="true"/>
            </p:cNvSpPr>
            <p:nvPr/>
          </p:nvSpPr>
          <p:spPr>
            <a:xfrm>
              <a:off x="7099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02955" y="2812415"/>
            <a:ext cx="1815465" cy="2667635"/>
            <a:chOff x="7211" y="4429"/>
            <a:chExt cx="2859" cy="4201"/>
          </a:xfrm>
        </p:grpSpPr>
        <p:sp>
          <p:nvSpPr>
            <p:cNvPr id="16" name="Rectangle 15"/>
            <p:cNvSpPr/>
            <p:nvPr/>
          </p:nvSpPr>
          <p:spPr>
            <a:xfrm>
              <a:off x="7211" y="4429"/>
              <a:ext cx="2859" cy="42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Subtitle 2"/>
            <p:cNvSpPr>
              <a:spLocks noGrp="true"/>
            </p:cNvSpPr>
            <p:nvPr/>
          </p:nvSpPr>
          <p:spPr>
            <a:xfrm>
              <a:off x="7211" y="5888"/>
              <a:ext cx="2859" cy="12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DataBase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4000">
                  <a:solidFill>
                    <a:schemeClr val="bg1"/>
                  </a:solidFill>
                </a:rPr>
                <a:t> 数据库</a:t>
              </a:r>
              <a:endParaRPr lang="en-US" altLang="en-US" sz="4000">
                <a:solidFill>
                  <a:schemeClr val="bg1"/>
                </a:solidFill>
              </a:endParaRPr>
            </a:p>
            <a:p>
              <a:pPr algn="ctr"/>
              <a:endParaRPr lang="en-US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498850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64985" y="3698240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true">
            <a:off x="685165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>
            <a:off x="3462020" y="4553585"/>
            <a:ext cx="153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735195" y="2308225"/>
            <a:ext cx="5859780" cy="36760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84300" y="2308225"/>
            <a:ext cx="2341880" cy="3634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2115185" y="23774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客户端</a:t>
            </a:r>
            <a:endParaRPr lang="en-US" altLang="en-US"/>
          </a:p>
        </p:txBody>
      </p:sp>
      <p:sp>
        <p:nvSpPr>
          <p:cNvPr id="27" name="Text Box 26"/>
          <p:cNvSpPr txBox="true"/>
          <p:nvPr/>
        </p:nvSpPr>
        <p:spPr>
          <a:xfrm>
            <a:off x="7090410" y="2385695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服务端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浏览器服务器工作原理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715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Server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2220595"/>
            <a:ext cx="6404610" cy="3569970"/>
          </a:xfrm>
          <a:prstGeom prst="rect">
            <a:avLst/>
          </a:prstGeom>
        </p:spPr>
      </p:pic>
      <p:pic>
        <p:nvPicPr>
          <p:cNvPr id="9" name="Picture 8" descr="Server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0" y="2082165"/>
            <a:ext cx="3230245" cy="1814830"/>
          </a:xfrm>
          <a:prstGeom prst="rect">
            <a:avLst/>
          </a:prstGeom>
        </p:spPr>
      </p:pic>
      <p:pic>
        <p:nvPicPr>
          <p:cNvPr id="12" name="Picture 11" descr="u=2074702732,1644226084&amp;fm=26&amp;gp=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30" y="3896995"/>
            <a:ext cx="258572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45820" y="548005"/>
            <a:ext cx="9283065" cy="1534160"/>
          </a:xfrm>
        </p:spPr>
        <p:txBody>
          <a:bodyPr>
            <a:normAutofit/>
          </a:bodyPr>
          <a:p>
            <a:pPr algn="l"/>
            <a:r>
              <a:rPr lang="en-US" altLang="en-US"/>
              <a:t>浏览器服务器工作原理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0594975" y="196215"/>
            <a:ext cx="1388745" cy="1249045"/>
          </a:xfrm>
          <a:prstGeom prst="ellipse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Web Design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746240"/>
            <a:ext cx="9669145" cy="9906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430" y="6746240"/>
            <a:ext cx="2506345" cy="99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262255" y="6377940"/>
            <a:ext cx="319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Coding your wonderful life</a:t>
            </a:r>
            <a:endParaRPr lang="en-US" altLang="en-US">
              <a:ln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true">
            <a:off x="-12700" y="1163955"/>
            <a:ext cx="76200" cy="918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u=2848937337,677512715&amp;fm=26&amp;gp=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2385695"/>
            <a:ext cx="5335270" cy="3553460"/>
          </a:xfrm>
          <a:prstGeom prst="rect">
            <a:avLst/>
          </a:prstGeom>
        </p:spPr>
      </p:pic>
      <p:pic>
        <p:nvPicPr>
          <p:cNvPr id="9" name="Picture 8" descr="u=2925210419,363313058&amp;fm=26&amp;gp=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2498725"/>
            <a:ext cx="3852545" cy="853440"/>
          </a:xfrm>
          <a:prstGeom prst="rect">
            <a:avLst/>
          </a:prstGeom>
        </p:spPr>
      </p:pic>
      <p:pic>
        <p:nvPicPr>
          <p:cNvPr id="10" name="Picture 9" descr="Server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10" y="3888740"/>
            <a:ext cx="3851910" cy="2164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Presentation</Application>
  <PresentationFormat>宽屏</PresentationFormat>
  <Paragraphs>498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DejaVu Sans</vt:lpstr>
      <vt:lpstr>Ubuntu</vt:lpstr>
      <vt:lpstr>Arial Black</vt:lpstr>
      <vt:lpstr>微软雅黑</vt:lpstr>
      <vt:lpstr>Droid Sans Fallback</vt:lpstr>
      <vt:lpstr>宋体</vt:lpstr>
      <vt:lpstr>Arial Unicode MS</vt:lpstr>
      <vt:lpstr>Ani</vt:lpstr>
      <vt:lpstr>Z003 [UKWN]</vt:lpstr>
      <vt:lpstr>Office Theme</vt:lpstr>
      <vt:lpstr>How Design Your Web Site</vt:lpstr>
      <vt:lpstr>计算机的工作原理</vt:lpstr>
      <vt:lpstr>计算机的工作原理</vt:lpstr>
      <vt:lpstr>计算机的工作原理</vt:lpstr>
      <vt:lpstr>计算机的工作原理</vt:lpstr>
      <vt:lpstr>计算机的工作原理</vt:lpstr>
      <vt:lpstr>浏览器服务器工作原理</vt:lpstr>
      <vt:lpstr>浏览器服务器工作原理</vt:lpstr>
      <vt:lpstr>浏览器服务器工作原理</vt:lpstr>
      <vt:lpstr>浏览器服务器工作原理</vt:lpstr>
      <vt:lpstr>浏览器服务器工作原理</vt:lpstr>
      <vt:lpstr>浏览器服务器工作原理</vt:lpstr>
      <vt:lpstr>通信系统工作原理</vt:lpstr>
      <vt:lpstr>网络与局域网工作原理</vt:lpstr>
      <vt:lpstr>浏览器服务器工作原理</vt:lpstr>
      <vt:lpstr>QQ Program </vt:lpstr>
      <vt:lpstr>QQ Program </vt:lpstr>
      <vt:lpstr>前后端开发工作原理</vt:lpstr>
      <vt:lpstr>前后端开发工作原理</vt:lpstr>
      <vt:lpstr>Demo for Card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python</dc:creator>
  <cp:lastModifiedBy>python</cp:lastModifiedBy>
  <cp:revision>20</cp:revision>
  <dcterms:created xsi:type="dcterms:W3CDTF">2020-10-10T08:43:27Z</dcterms:created>
  <dcterms:modified xsi:type="dcterms:W3CDTF">2020-10-10T08:43:27Z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