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257" r:id="rId5"/>
    <p:sldId id="270" r:id="rId6"/>
    <p:sldId id="261" r:id="rId7"/>
    <p:sldId id="260" r:id="rId8"/>
    <p:sldId id="258" r:id="rId9"/>
    <p:sldId id="265" r:id="rId10"/>
    <p:sldId id="267" r:id="rId11"/>
    <p:sldId id="268" r:id="rId12"/>
    <p:sldId id="262" r:id="rId13"/>
    <p:sldId id="271" r:id="rId14"/>
    <p:sldId id="264" r:id="rId15"/>
    <p:sldId id="269" r:id="rId16"/>
    <p:sldId id="263" r:id="rId17"/>
    <p:sldId id="273" r:id="rId18"/>
    <p:sldId id="274" r:id="rId19"/>
    <p:sldId id="284" r:id="rId20"/>
    <p:sldId id="285" r:id="rId21"/>
    <p:sldId id="286" r:id="rId22"/>
    <p:sldId id="287" r:id="rId23"/>
    <p:sldId id="288" r:id="rId24"/>
    <p:sldId id="290" r:id="rId25"/>
    <p:sldId id="289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8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37287"/>
            <a:ext cx="9144000" cy="2187001"/>
          </a:xfrm>
        </p:spPr>
        <p:txBody>
          <a:bodyPr/>
          <a:p>
            <a:r>
              <a:rPr lang="en-US" altLang="en-US">
                <a:latin typeface="微软雅黑" panose="020B0503020204020204" charset="-122"/>
                <a:ea typeface="微软雅黑" panose="020B0503020204020204" charset="-122"/>
              </a:rPr>
              <a:t>计算机组成及工作原理</a:t>
            </a:r>
            <a:endParaRPr lang="en-US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 altLang="en-US"/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8746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330190" y="3920490"/>
            <a:ext cx="455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/>
              <a:t>The computer composition and its methods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ipe/>
      </p:transition>
    </mc:Choice>
    <mc:Fallback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3.1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主机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8746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518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/>
              <a:t>The computer composition and its methods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5215" y="2912110"/>
            <a:ext cx="17443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内存储器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32750" y="2912110"/>
            <a:ext cx="1134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硬盘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4017010"/>
            <a:ext cx="2880360" cy="180657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320" y="3616325"/>
            <a:ext cx="2207260" cy="22072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/>
        </p:nvSpPr>
        <p:spPr>
          <a:xfrm>
            <a:off x="469265" y="1993900"/>
            <a:ext cx="9144000" cy="7334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en-US" sz="2665">
                <a:latin typeface="微软雅黑" panose="020B0503020204020204" charset="-122"/>
                <a:ea typeface="微软雅黑" panose="020B0503020204020204" charset="-122"/>
              </a:rPr>
              <a:t>3.1.5 </a:t>
            </a:r>
            <a:r>
              <a:rPr lang="zh-CN" altLang="en-US" sz="2665">
                <a:latin typeface="微软雅黑" panose="020B0503020204020204" charset="-122"/>
                <a:ea typeface="微软雅黑" panose="020B0503020204020204" charset="-122"/>
              </a:rPr>
              <a:t>存储器</a:t>
            </a:r>
            <a:r>
              <a:rPr lang="en-US" altLang="zh-CN" sz="2665">
                <a:latin typeface="微软雅黑" panose="020B0503020204020204" charset="-122"/>
                <a:ea typeface="微软雅黑" panose="020B0503020204020204" charset="-122"/>
              </a:rPr>
              <a:t>: Memory</a:t>
            </a:r>
            <a:endParaRPr lang="en-US" altLang="zh-CN" sz="2665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3.2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外部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设备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8746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518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/>
              <a:t>The computer composition and its methods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00480" y="2270760"/>
            <a:ext cx="256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3.2.1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输入设备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58965" y="2270760"/>
            <a:ext cx="2506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3.2.2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输出设备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0990" y="3083560"/>
            <a:ext cx="25603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键盘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鼠标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视频监控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数码相机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扫描仪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读码仪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麦克风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写字板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14870" y="3112770"/>
            <a:ext cx="12877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打印机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显示器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音箱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耳机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四、</a:t>
            </a:r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软件：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Software</a:t>
            </a:r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8746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518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/>
              <a:t>The computer composition and its methods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5215" y="2662555"/>
            <a:ext cx="81451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软件： 是指计算机中运行的各种程序和相关的数据及文档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1095" y="3676650"/>
            <a:ext cx="73209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软件系统： 是在计算机上运行的所有软件的总称；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4.1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硬件与软件的关系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8746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518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/>
              <a:t>The computer composition and its methods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9670" y="2772410"/>
            <a:ext cx="3968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硬件是计算机工作的基础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97610" y="3650615"/>
            <a:ext cx="42735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软件是计算机的扩充和完善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7610" y="4479290"/>
            <a:ext cx="5492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软件和硬件的功能没有明确的分界线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4" grpId="0"/>
      <p:bldP spid="14" grpId="1"/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4.2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软件固化硬件软化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8746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518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/>
              <a:t>The computer composition and its methods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65885" y="3808730"/>
            <a:ext cx="51879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软件直接封装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固化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在硬件设备中；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 个人计算机的系统引导程序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12850" y="2677160"/>
            <a:ext cx="2274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软件硬化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23125" y="3808730"/>
            <a:ext cx="42735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硬件设备功能通过软件实现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53250" y="2677160"/>
            <a:ext cx="2274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硬件软化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4" grpId="0"/>
      <p:bldP spid="14" grpId="1"/>
      <p:bldP spid="3" grpId="0"/>
      <p:bldP spid="3" grpId="1"/>
      <p:bldP spid="10" grpId="0"/>
      <p:bldP spid="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五、计算机的逻辑结构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8746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518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/>
              <a:t>The computer composition and its methods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0745" y="2128520"/>
            <a:ext cx="33058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5.1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冯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诺伊曼体系结构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0745" y="2922905"/>
            <a:ext cx="65881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2000"/>
              <a:t>现代计算机的核心架构可以抽象为五个基础组件：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 sz="2000"/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2000"/>
              <a:t>1</a:t>
            </a:r>
            <a:r>
              <a:rPr lang="zh-CN" altLang="en-US" sz="2000"/>
              <a:t>）运算器</a:t>
            </a:r>
            <a:endParaRPr lang="zh-CN" altLang="en-US" sz="2000"/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2000"/>
              <a:t>2</a:t>
            </a:r>
            <a:r>
              <a:rPr lang="zh-CN" altLang="en-US" sz="2000"/>
              <a:t>）控制器 </a:t>
            </a:r>
            <a:endParaRPr lang="zh-CN" altLang="en-US" sz="2000"/>
          </a:p>
          <a:p>
            <a:pPr lvl="1" indent="0">
              <a:buFont typeface="Wingdings" panose="05000000000000000000" charset="0"/>
              <a:buNone/>
            </a:pPr>
            <a:endParaRPr lang="en-US" altLang="zh-CN" sz="2000"/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2000"/>
              <a:t>3</a:t>
            </a:r>
            <a:r>
              <a:rPr lang="zh-CN" altLang="en-US" sz="2000"/>
              <a:t>）存储器                     </a:t>
            </a:r>
            <a:r>
              <a:rPr lang="en-US" altLang="zh-CN" sz="2000"/>
              <a:t>{     </a:t>
            </a:r>
            <a:endParaRPr lang="zh-CN" altLang="en-US" sz="2000"/>
          </a:p>
          <a:p>
            <a:pPr lvl="1" indent="0">
              <a:buFont typeface="Wingdings" panose="05000000000000000000" charset="0"/>
              <a:buNone/>
            </a:pPr>
            <a:endParaRPr lang="en-US" altLang="zh-CN" sz="2000"/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2000"/>
              <a:t>4</a:t>
            </a:r>
            <a:r>
              <a:rPr lang="zh-CN" altLang="en-US" sz="2000"/>
              <a:t>）</a:t>
            </a:r>
            <a:r>
              <a:rPr lang="zh-CN" altLang="en-US" sz="2000"/>
              <a:t>输入设备</a:t>
            </a:r>
            <a:endParaRPr lang="zh-CN" altLang="en-US" sz="2000"/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2000"/>
              <a:t>5</a:t>
            </a:r>
            <a:r>
              <a:rPr lang="zh-CN" altLang="en-US" sz="2000"/>
              <a:t>）</a:t>
            </a:r>
            <a:r>
              <a:rPr lang="zh-CN" altLang="en-US" sz="2000"/>
              <a:t>输出设备</a:t>
            </a:r>
            <a:endParaRPr lang="zh-CN" altLang="en-US" sz="2000"/>
          </a:p>
        </p:txBody>
      </p:sp>
      <p:sp>
        <p:nvSpPr>
          <p:cNvPr id="16" name="文本框 15"/>
          <p:cNvSpPr txBox="1"/>
          <p:nvPr/>
        </p:nvSpPr>
        <p:spPr>
          <a:xfrm>
            <a:off x="3884930" y="3578860"/>
            <a:ext cx="3696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}  </a:t>
            </a:r>
            <a:r>
              <a:rPr lang="en-US" altLang="zh-CN" sz="2800"/>
              <a:t>  </a:t>
            </a:r>
            <a:r>
              <a:rPr lang="zh-CN" altLang="en-US"/>
              <a:t>中央处理器</a:t>
            </a:r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7" name="文本框 16"/>
          <p:cNvSpPr txBox="1"/>
          <p:nvPr/>
        </p:nvSpPr>
        <p:spPr>
          <a:xfrm>
            <a:off x="5041900" y="434530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/>
              <a:t>内存储器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硬盘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11770" y="2922905"/>
            <a:ext cx="229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提出两大设计思想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931785" y="3700145"/>
            <a:ext cx="168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）二进制计算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）存储程序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五、计算机的逻辑结构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0325" y="634555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518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/>
              <a:t>The computer composition and its methods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0745" y="2155190"/>
            <a:ext cx="4525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5.2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冯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诺伊曼体系结构逻辑流程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754620" y="1793875"/>
            <a:ext cx="2129790" cy="885190"/>
            <a:chOff x="11617" y="2413"/>
            <a:chExt cx="3354" cy="1394"/>
          </a:xfrm>
        </p:grpSpPr>
        <p:sp>
          <p:nvSpPr>
            <p:cNvPr id="44" name="右箭头 43"/>
            <p:cNvSpPr/>
            <p:nvPr/>
          </p:nvSpPr>
          <p:spPr>
            <a:xfrm>
              <a:off x="11617" y="2580"/>
              <a:ext cx="1477" cy="2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右箭头 44"/>
            <p:cNvSpPr/>
            <p:nvPr/>
          </p:nvSpPr>
          <p:spPr>
            <a:xfrm>
              <a:off x="11631" y="3394"/>
              <a:ext cx="1477" cy="2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3579" y="2413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数据流</a:t>
              </a:r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3603" y="3227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控制流</a:t>
              </a:r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41960" y="2721610"/>
            <a:ext cx="11522710" cy="3289300"/>
            <a:chOff x="696" y="4310"/>
            <a:chExt cx="18146" cy="5180"/>
          </a:xfrm>
        </p:grpSpPr>
        <p:sp>
          <p:nvSpPr>
            <p:cNvPr id="3" name="圆角矩形 2"/>
            <p:cNvSpPr/>
            <p:nvPr/>
          </p:nvSpPr>
          <p:spPr>
            <a:xfrm>
              <a:off x="2483" y="5327"/>
              <a:ext cx="2067" cy="92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输入设备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321" y="7558"/>
              <a:ext cx="2067" cy="92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运算器</a:t>
              </a: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143" y="7557"/>
              <a:ext cx="2067" cy="92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控制器 </a:t>
              </a: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8267" y="5327"/>
              <a:ext cx="2067" cy="92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存储器</a:t>
              </a: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4375" y="5326"/>
              <a:ext cx="2067" cy="92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输出</a:t>
              </a:r>
              <a:r>
                <a:rPr lang="zh-CN" altLang="en-US">
                  <a:sym typeface="+mn-ea"/>
                </a:rPr>
                <a:t>设备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96" y="4651"/>
              <a:ext cx="100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程序</a:t>
              </a:r>
              <a:endParaRPr lang="zh-CN" altLang="en-US"/>
            </a:p>
            <a:p>
              <a:r>
                <a:rPr lang="zh-CN" altLang="en-US"/>
                <a:t>数据</a:t>
              </a:r>
              <a:endParaRPr lang="zh-CN" altLang="en-US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4864" y="5667"/>
              <a:ext cx="3088" cy="244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10811" y="5702"/>
              <a:ext cx="3088" cy="244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右箭头 27"/>
            <p:cNvSpPr/>
            <p:nvPr/>
          </p:nvSpPr>
          <p:spPr>
            <a:xfrm>
              <a:off x="16632" y="5667"/>
              <a:ext cx="2211" cy="2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7220" y="4310"/>
              <a:ext cx="108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计算结果</a:t>
              </a:r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>
              <a:off x="7723" y="8212"/>
              <a:ext cx="3088" cy="2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739" y="5666"/>
              <a:ext cx="1477" cy="2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930" y="6514"/>
              <a:ext cx="1957" cy="1629"/>
              <a:chOff x="2906" y="6515"/>
              <a:chExt cx="1957" cy="1629"/>
            </a:xfrm>
          </p:grpSpPr>
          <p:sp>
            <p:nvSpPr>
              <p:cNvPr id="29" name="直角上箭头 28"/>
              <p:cNvSpPr/>
              <p:nvPr/>
            </p:nvSpPr>
            <p:spPr>
              <a:xfrm flipH="1">
                <a:off x="2906" y="6515"/>
                <a:ext cx="457" cy="1629"/>
              </a:xfrm>
              <a:prstGeom prst="bentUpArrow">
                <a:avLst>
                  <a:gd name="adj1" fmla="val 25093"/>
                  <a:gd name="adj2" fmla="val 25000"/>
                  <a:gd name="adj3" fmla="val 25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373" y="8024"/>
                <a:ext cx="1491" cy="12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6" name="直角上箭头 35"/>
            <p:cNvSpPr/>
            <p:nvPr/>
          </p:nvSpPr>
          <p:spPr>
            <a:xfrm>
              <a:off x="8862" y="6514"/>
              <a:ext cx="480" cy="1575"/>
            </a:xfrm>
            <a:prstGeom prst="bentUpArrow">
              <a:avLst>
                <a:gd name="adj1" fmla="val 25093"/>
                <a:gd name="adj2" fmla="val 25000"/>
                <a:gd name="adj3" fmla="val 25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flipV="1">
              <a:off x="7723" y="7970"/>
              <a:ext cx="1255" cy="12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116" y="6560"/>
              <a:ext cx="9658" cy="2931"/>
              <a:chOff x="6116" y="6560"/>
              <a:chExt cx="9658" cy="2931"/>
            </a:xfrm>
          </p:grpSpPr>
          <p:sp>
            <p:nvSpPr>
              <p:cNvPr id="40" name="直角上箭头 39"/>
              <p:cNvSpPr/>
              <p:nvPr/>
            </p:nvSpPr>
            <p:spPr>
              <a:xfrm>
                <a:off x="15316" y="6560"/>
                <a:ext cx="458" cy="2931"/>
              </a:xfrm>
              <a:prstGeom prst="bentUpArrow">
                <a:avLst>
                  <a:gd name="adj1" fmla="val 25093"/>
                  <a:gd name="adj2" fmla="val 25000"/>
                  <a:gd name="adj3" fmla="val 25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116" y="9371"/>
                <a:ext cx="9199" cy="12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 rot="5400000">
                <a:off x="5758" y="9013"/>
                <a:ext cx="836" cy="12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7793" y="6560"/>
              <a:ext cx="962" cy="1331"/>
              <a:chOff x="7793" y="6560"/>
              <a:chExt cx="962" cy="1331"/>
            </a:xfrm>
          </p:grpSpPr>
          <p:sp>
            <p:nvSpPr>
              <p:cNvPr id="52" name="直角上箭头 51"/>
              <p:cNvSpPr/>
              <p:nvPr/>
            </p:nvSpPr>
            <p:spPr>
              <a:xfrm rot="16200000" flipH="1">
                <a:off x="8050" y="7186"/>
                <a:ext cx="448" cy="962"/>
              </a:xfrm>
              <a:prstGeom prst="bentUpArrow">
                <a:avLst>
                  <a:gd name="adj1" fmla="val 25093"/>
                  <a:gd name="adj2" fmla="val 25000"/>
                  <a:gd name="adj3" fmla="val 25000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 rot="16200000">
                <a:off x="8255" y="6939"/>
                <a:ext cx="878" cy="12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9588" y="6483"/>
              <a:ext cx="1163" cy="1654"/>
              <a:chOff x="9588" y="6483"/>
              <a:chExt cx="1163" cy="1654"/>
            </a:xfrm>
          </p:grpSpPr>
          <p:sp>
            <p:nvSpPr>
              <p:cNvPr id="60" name="右箭头 59"/>
              <p:cNvSpPr/>
              <p:nvPr/>
            </p:nvSpPr>
            <p:spPr>
              <a:xfrm rot="16200000">
                <a:off x="8972" y="7099"/>
                <a:ext cx="1477" cy="245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右箭头 60"/>
              <p:cNvSpPr/>
              <p:nvPr/>
            </p:nvSpPr>
            <p:spPr>
              <a:xfrm>
                <a:off x="9639" y="7893"/>
                <a:ext cx="1113" cy="245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五、计算机的逻辑结构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8746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518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/>
              <a:t>The computer composition and its methods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5660" y="2155190"/>
            <a:ext cx="21748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5.3.1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控制器器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52220" y="3106420"/>
            <a:ext cx="9687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是计算机的控制指挥中心，严格执行事先编写的程序，根据程序中的指令，有序地向其他四大组件发出控制信息，控制信息存储、运算以及信息的输入输出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五、计算机的逻辑结构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8746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518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/>
              <a:t>The computer composition and its methods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0745" y="2155190"/>
            <a:ext cx="18700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5.3.2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运算器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36980" y="2992120"/>
            <a:ext cx="9687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算术逻辑运算单元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实现二进制数据的定点算术运算、逻辑运算、以及位移运算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6820" y="4232910"/>
            <a:ext cx="968756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2)</a:t>
            </a:r>
            <a:r>
              <a:rPr lang="en-US" altLang="zh-CN" sz="2800"/>
              <a:t> </a:t>
            </a:r>
            <a:r>
              <a:rPr lang="zh-CN" altLang="en-US"/>
              <a:t>累加器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特殊功能的寄存器，临时存储算术、</a:t>
            </a:r>
            <a:r>
              <a:rPr lang="zh-CN" altLang="en-US"/>
              <a:t>逻辑运算的中间结果和其他</a:t>
            </a:r>
            <a:r>
              <a:rPr lang="zh-CN" altLang="en-US"/>
              <a:t>数据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五、计算机的逻辑结构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8746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518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/>
              <a:t>The computer composition and its methods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0745" y="2155190"/>
            <a:ext cx="3261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5.3.3 CPU: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中央处理器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46480" y="3310255"/>
            <a:ext cx="2383155" cy="1996440"/>
            <a:chOff x="1993" y="3922"/>
            <a:chExt cx="3753" cy="3144"/>
          </a:xfrm>
        </p:grpSpPr>
        <p:sp>
          <p:nvSpPr>
            <p:cNvPr id="51" name="椭圆 50"/>
            <p:cNvSpPr/>
            <p:nvPr/>
          </p:nvSpPr>
          <p:spPr>
            <a:xfrm>
              <a:off x="2150" y="3922"/>
              <a:ext cx="3426" cy="3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993" y="5117"/>
              <a:ext cx="375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latin typeface="微软雅黑" panose="020B0503020204020204" charset="-122"/>
                  <a:ea typeface="微软雅黑" panose="020B0503020204020204" charset="-122"/>
                </a:rPr>
                <a:t>中央处理器</a:t>
              </a:r>
              <a:endParaRPr lang="zh-CN" altLang="en-US" sz="3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983980" y="3307715"/>
            <a:ext cx="2383155" cy="1996440"/>
            <a:chOff x="2058" y="3922"/>
            <a:chExt cx="3753" cy="3144"/>
          </a:xfrm>
        </p:grpSpPr>
        <p:sp>
          <p:nvSpPr>
            <p:cNvPr id="54" name="椭圆 53"/>
            <p:cNvSpPr/>
            <p:nvPr/>
          </p:nvSpPr>
          <p:spPr>
            <a:xfrm>
              <a:off x="2150" y="3922"/>
              <a:ext cx="3426" cy="3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058" y="5160"/>
              <a:ext cx="375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运算器</a:t>
              </a:r>
              <a:endParaRPr lang="zh-CN" altLang="en-US" sz="3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249545" y="3308985"/>
            <a:ext cx="2383155" cy="1996440"/>
            <a:chOff x="2035" y="3922"/>
            <a:chExt cx="3753" cy="3144"/>
          </a:xfrm>
        </p:grpSpPr>
        <p:sp>
          <p:nvSpPr>
            <p:cNvPr id="57" name="椭圆 56"/>
            <p:cNvSpPr/>
            <p:nvPr/>
          </p:nvSpPr>
          <p:spPr>
            <a:xfrm>
              <a:off x="2150" y="3922"/>
              <a:ext cx="3426" cy="3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035" y="5201"/>
              <a:ext cx="375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控制器</a:t>
              </a:r>
              <a:endParaRPr lang="zh-CN" altLang="en-US" sz="3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4163695" y="4104640"/>
            <a:ext cx="50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=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054340" y="4121150"/>
            <a:ext cx="50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+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59" grpId="0"/>
      <p:bldP spid="59" grpId="1"/>
      <p:bldP spid="60" grpId="0"/>
      <p:bldP spid="6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一、</a:t>
            </a:r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计算机组成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8746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4030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US" altLang="en-US"/>
              <a:t>The computer composition 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21655" y="5531485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4. </a:t>
            </a:r>
            <a:r>
              <a:rPr lang="zh-CN" altLang="en-US">
                <a:solidFill>
                  <a:schemeClr val="bg1"/>
                </a:solidFill>
              </a:rPr>
              <a:t>输入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输出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591175" y="5532120"/>
            <a:ext cx="141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4. </a:t>
            </a:r>
            <a:r>
              <a:rPr lang="zh-CN" altLang="en-US">
                <a:solidFill>
                  <a:schemeClr val="bg1"/>
                </a:solidFill>
              </a:rPr>
              <a:t>输入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输出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271270" y="2011680"/>
            <a:ext cx="9717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）按运算规模分类：   巨型机、大型机、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巨型机、小型机、微型机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271270" y="2756535"/>
            <a:ext cx="9717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）按处理数据字长分类：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32bite / 64bite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271270" y="3521075"/>
            <a:ext cx="9717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）按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分类：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Intel i5 / i7; AMD 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271270" y="4414520"/>
            <a:ext cx="9717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）按主机形式分类：   台式机 、笔记本、平板电脑、手机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271270" y="5265420"/>
            <a:ext cx="9717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）按操作系统分类： 单用户机系统 、多用户机系统、网络系统和实时计算机系统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五、计算机的逻辑结构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4555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518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/>
              <a:t>The computer composition and its methods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6775" y="2112645"/>
            <a:ext cx="6223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5.3.4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内存储器与外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存储器比较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4" name="表格 23"/>
          <p:cNvGraphicFramePr/>
          <p:nvPr>
            <p:custDataLst>
              <p:tags r:id="rId1"/>
            </p:custDataLst>
          </p:nvPr>
        </p:nvGraphicFramePr>
        <p:xfrm>
          <a:off x="1828800" y="3402330"/>
          <a:ext cx="8531225" cy="205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6851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速度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容量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价格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存储方式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85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内存储器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快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大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临时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85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外存储器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慢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小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永久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26" name="直接连接符 25"/>
          <p:cNvCxnSpPr/>
          <p:nvPr/>
        </p:nvCxnSpPr>
        <p:spPr>
          <a:xfrm>
            <a:off x="1858010" y="3423285"/>
            <a:ext cx="1691640" cy="6489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09570" y="34232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858010" y="37039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存储器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五、计算机的逻辑结构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4555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518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/>
              <a:t>The computer composition and its methods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6775" y="2112645"/>
            <a:ext cx="6223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5.3.5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存储器容量单位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8885" y="2698115"/>
            <a:ext cx="513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1) Bite: </a:t>
            </a:r>
            <a:r>
              <a:rPr lang="zh-CN" altLang="en-US">
                <a:sym typeface="+mn-ea"/>
              </a:rPr>
              <a:t>一个二进制位，即为一个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 1</a:t>
            </a:r>
            <a:r>
              <a:rPr lang="zh-CN" altLang="en-US">
                <a:sym typeface="+mn-ea"/>
              </a:rPr>
              <a:t>；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1238885" y="3234055"/>
            <a:ext cx="8359140" cy="368935"/>
            <a:chOff x="1951" y="5668"/>
            <a:chExt cx="13164" cy="581"/>
          </a:xfrm>
        </p:grpSpPr>
        <p:grpSp>
          <p:nvGrpSpPr>
            <p:cNvPr id="8" name="组合 7"/>
            <p:cNvGrpSpPr/>
            <p:nvPr/>
          </p:nvGrpSpPr>
          <p:grpSpPr>
            <a:xfrm>
              <a:off x="11050" y="5668"/>
              <a:ext cx="4065" cy="495"/>
              <a:chOff x="10239" y="5969"/>
              <a:chExt cx="4065" cy="495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0239" y="5969"/>
                <a:ext cx="2055" cy="495"/>
                <a:chOff x="10423" y="5969"/>
                <a:chExt cx="2055" cy="495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10423" y="5969"/>
                  <a:ext cx="516" cy="4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0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10939" y="5969"/>
                  <a:ext cx="516" cy="4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1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11446" y="5971"/>
                  <a:ext cx="516" cy="4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1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11962" y="5972"/>
                  <a:ext cx="516" cy="4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1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2250" y="5970"/>
                <a:ext cx="2055" cy="495"/>
                <a:chOff x="10423" y="5969"/>
                <a:chExt cx="2055" cy="495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0423" y="5969"/>
                  <a:ext cx="516" cy="4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0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0939" y="5969"/>
                  <a:ext cx="516" cy="4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0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11446" y="5971"/>
                  <a:ext cx="516" cy="4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1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1962" y="5971"/>
                  <a:ext cx="516" cy="49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bg1"/>
                      </a:solidFill>
                    </a:rPr>
                    <a:t>1</a:t>
                  </a:r>
                  <a:endParaRPr lang="en-US" altLang="zh-CN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9" name="文本框 18"/>
            <p:cNvSpPr txBox="1"/>
            <p:nvPr/>
          </p:nvSpPr>
          <p:spPr>
            <a:xfrm>
              <a:off x="1951" y="5669"/>
              <a:ext cx="85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>
                  <a:sym typeface="+mn-ea"/>
                </a:rPr>
                <a:t>2) Byte: 1Byte</a:t>
              </a:r>
              <a:r>
                <a:rPr lang="en-US" altLang="zh-CN">
                  <a:sym typeface="+mn-ea"/>
                </a:rPr>
                <a:t> = 8Bite</a:t>
              </a:r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221105" y="3791585"/>
            <a:ext cx="8376285" cy="368935"/>
            <a:chOff x="1923" y="6546"/>
            <a:chExt cx="13191" cy="581"/>
          </a:xfrm>
        </p:grpSpPr>
        <p:grpSp>
          <p:nvGrpSpPr>
            <p:cNvPr id="22" name="组合 21"/>
            <p:cNvGrpSpPr/>
            <p:nvPr/>
          </p:nvGrpSpPr>
          <p:grpSpPr>
            <a:xfrm rot="0">
              <a:off x="11050" y="6546"/>
              <a:ext cx="4065" cy="495"/>
              <a:chOff x="10239" y="5969"/>
              <a:chExt cx="4065" cy="495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10239" y="5969"/>
                <a:ext cx="2055" cy="495"/>
                <a:chOff x="10423" y="5969"/>
                <a:chExt cx="2055" cy="495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10423" y="5969"/>
                  <a:ext cx="516" cy="49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bg1"/>
                      </a:solidFill>
                    </a:rPr>
                    <a:t>0</a:t>
                  </a:r>
                  <a:endParaRPr lang="en-US" altLang="zh-CN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10939" y="5969"/>
                  <a:ext cx="516" cy="49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bg1"/>
                      </a:solidFill>
                    </a:rPr>
                    <a:t>1</a:t>
                  </a:r>
                  <a:endParaRPr lang="en-US" altLang="zh-CN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11446" y="5971"/>
                  <a:ext cx="516" cy="49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bg1"/>
                      </a:solidFill>
                    </a:rPr>
                    <a:t>1</a:t>
                  </a:r>
                  <a:endParaRPr lang="en-US" altLang="zh-CN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1962" y="5972"/>
                  <a:ext cx="516" cy="49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bg1"/>
                      </a:solidFill>
                    </a:rPr>
                    <a:t>1</a:t>
                  </a:r>
                  <a:endParaRPr lang="en-US" altLang="zh-CN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12250" y="5970"/>
                <a:ext cx="2055" cy="495"/>
                <a:chOff x="10423" y="5969"/>
                <a:chExt cx="2055" cy="495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10423" y="5969"/>
                  <a:ext cx="516" cy="49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bg1"/>
                      </a:solidFill>
                    </a:rPr>
                    <a:t>0</a:t>
                  </a:r>
                  <a:endParaRPr lang="en-US" altLang="zh-CN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10939" y="5969"/>
                  <a:ext cx="516" cy="49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bg1"/>
                      </a:solidFill>
                    </a:rPr>
                    <a:t>0</a:t>
                  </a:r>
                  <a:endParaRPr lang="en-US" altLang="zh-CN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11446" y="5971"/>
                  <a:ext cx="516" cy="49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bg1"/>
                      </a:solidFill>
                    </a:rPr>
                    <a:t>1</a:t>
                  </a:r>
                  <a:endParaRPr lang="en-US" altLang="zh-CN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1962" y="5971"/>
                  <a:ext cx="516" cy="49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bg1"/>
                      </a:solidFill>
                    </a:rPr>
                    <a:t>1</a:t>
                  </a:r>
                  <a:endParaRPr lang="en-US" altLang="zh-CN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1" name="文本框 40"/>
            <p:cNvSpPr txBox="1"/>
            <p:nvPr/>
          </p:nvSpPr>
          <p:spPr>
            <a:xfrm>
              <a:off x="1923" y="6547"/>
              <a:ext cx="909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>
                  <a:sym typeface="+mn-ea"/>
                </a:rPr>
                <a:t>3) KB:  1KB  = 1024Byte                                     1024 x</a:t>
              </a:r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283335" y="4295140"/>
            <a:ext cx="8321040" cy="368300"/>
            <a:chOff x="2021" y="6764"/>
            <a:chExt cx="13104" cy="580"/>
          </a:xfrm>
        </p:grpSpPr>
        <p:grpSp>
          <p:nvGrpSpPr>
            <p:cNvPr id="69" name="组合 68"/>
            <p:cNvGrpSpPr/>
            <p:nvPr/>
          </p:nvGrpSpPr>
          <p:grpSpPr>
            <a:xfrm>
              <a:off x="11059" y="6775"/>
              <a:ext cx="4066" cy="505"/>
              <a:chOff x="11079" y="6876"/>
              <a:chExt cx="4066" cy="505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1079" y="6876"/>
                <a:ext cx="516" cy="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0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1595" y="6876"/>
                <a:ext cx="516" cy="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2102" y="6876"/>
                <a:ext cx="516" cy="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2618" y="6876"/>
                <a:ext cx="516" cy="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3090" y="6877"/>
                <a:ext cx="516" cy="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0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3606" y="6877"/>
                <a:ext cx="516" cy="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0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4113" y="6876"/>
                <a:ext cx="516" cy="5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4629" y="6877"/>
                <a:ext cx="516" cy="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2021" y="6764"/>
              <a:ext cx="909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>
                  <a:sym typeface="+mn-ea"/>
                </a:rPr>
                <a:t>4) MB: 1MB  = 1024KB                                     1024² x</a:t>
              </a:r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283335" y="4826635"/>
            <a:ext cx="8333740" cy="368935"/>
            <a:chOff x="2021" y="7601"/>
            <a:chExt cx="13124" cy="581"/>
          </a:xfrm>
        </p:grpSpPr>
        <p:grpSp>
          <p:nvGrpSpPr>
            <p:cNvPr id="68" name="组合 67"/>
            <p:cNvGrpSpPr/>
            <p:nvPr/>
          </p:nvGrpSpPr>
          <p:grpSpPr>
            <a:xfrm>
              <a:off x="11079" y="7601"/>
              <a:ext cx="4066" cy="494"/>
              <a:chOff x="11079" y="7946"/>
              <a:chExt cx="4066" cy="494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1079" y="7946"/>
                <a:ext cx="516" cy="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0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1595" y="7946"/>
                <a:ext cx="516" cy="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2102" y="7946"/>
                <a:ext cx="516" cy="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2618" y="7946"/>
                <a:ext cx="516" cy="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13090" y="7947"/>
                <a:ext cx="516" cy="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0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3606" y="7947"/>
                <a:ext cx="516" cy="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0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4113" y="7947"/>
                <a:ext cx="516" cy="4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4629" y="7948"/>
                <a:ext cx="516" cy="4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文本框 66"/>
            <p:cNvSpPr txBox="1"/>
            <p:nvPr/>
          </p:nvSpPr>
          <p:spPr>
            <a:xfrm>
              <a:off x="2021" y="7602"/>
              <a:ext cx="909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>
                  <a:sym typeface="+mn-ea"/>
                </a:rPr>
                <a:t>5) GB: 1GB  = 1024MB                                     1024³ x</a:t>
              </a:r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277620" y="5297805"/>
            <a:ext cx="8333740" cy="368935"/>
            <a:chOff x="2021" y="7601"/>
            <a:chExt cx="13124" cy="581"/>
          </a:xfrm>
        </p:grpSpPr>
        <p:grpSp>
          <p:nvGrpSpPr>
            <p:cNvPr id="73" name="组合 72"/>
            <p:cNvGrpSpPr/>
            <p:nvPr/>
          </p:nvGrpSpPr>
          <p:grpSpPr>
            <a:xfrm>
              <a:off x="11079" y="7601"/>
              <a:ext cx="4066" cy="494"/>
              <a:chOff x="11079" y="7946"/>
              <a:chExt cx="4066" cy="494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1079" y="7946"/>
                <a:ext cx="516" cy="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0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1595" y="7946"/>
                <a:ext cx="516" cy="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2102" y="7946"/>
                <a:ext cx="516" cy="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2618" y="7946"/>
                <a:ext cx="516" cy="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3090" y="7947"/>
                <a:ext cx="516" cy="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0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3606" y="7947"/>
                <a:ext cx="516" cy="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0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4113" y="7947"/>
                <a:ext cx="516" cy="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4629" y="7948"/>
                <a:ext cx="516" cy="4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文本框 81"/>
            <p:cNvSpPr txBox="1"/>
            <p:nvPr/>
          </p:nvSpPr>
          <p:spPr>
            <a:xfrm>
              <a:off x="2021" y="7602"/>
              <a:ext cx="909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>
                  <a:sym typeface="+mn-ea"/>
                </a:rPr>
                <a:t>5) TB:  1TB  = 1024GB                                     1024   x</a:t>
              </a:r>
              <a:endParaRPr lang="zh-CN" altLang="en-US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466205" y="5253990"/>
            <a:ext cx="267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4</a:t>
            </a:r>
            <a:endParaRPr lang="en-US" altLang="zh-CN" sz="1200"/>
          </a:p>
        </p:txBody>
      </p:sp>
      <p:sp>
        <p:nvSpPr>
          <p:cNvPr id="84" name="圆角矩形标注 83"/>
          <p:cNvSpPr/>
          <p:nvPr/>
        </p:nvSpPr>
        <p:spPr>
          <a:xfrm>
            <a:off x="9390380" y="2572385"/>
            <a:ext cx="663575" cy="382270"/>
          </a:xfrm>
          <a:prstGeom prst="wedgeRoundRect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1Bite</a:t>
            </a:r>
            <a:endParaRPr lang="en-US" altLang="zh-CN" sz="1400"/>
          </a:p>
        </p:txBody>
      </p:sp>
      <p:sp>
        <p:nvSpPr>
          <p:cNvPr id="86" name="圆角矩形标注 85"/>
          <p:cNvSpPr/>
          <p:nvPr/>
        </p:nvSpPr>
        <p:spPr>
          <a:xfrm>
            <a:off x="9848850" y="3547110"/>
            <a:ext cx="819150" cy="382270"/>
          </a:xfrm>
          <a:prstGeom prst="wedgeRoundRect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1Byte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六、英语词汇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4555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518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/>
              <a:t>The computer composition and its methods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1535" y="2112645"/>
            <a:ext cx="40805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 Bite: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2) Byte: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3) Center: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中间，中央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4) Computer: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：系统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82640" y="2112645"/>
            <a:ext cx="40805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6) Memory: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存储器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7) Software: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8) Hardware: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硬件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9) Device: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设备，装置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10) Internet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：互联网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七、本周作业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4555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518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/>
              <a:t>The computer composition and its methods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7270" y="2007235"/>
            <a:ext cx="64496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计算机基本组成包括哪几部分？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2) CPU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包括哪两个部分？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各有什么作用？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3)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填空题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1byte = ______bite;   1KB = ____Byte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1MB = ___ KB;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1MB = _____ KB;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1GB = ____MB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1TB = ___ GB;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4)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绘制、简述冯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诺伊曼体系结构逻辑流程图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5)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什么是软件固化？什么是硬件软化？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计算机组成</a:t>
            </a:r>
            <a:endParaRPr lang="en-US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8746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4030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US" altLang="en-US"/>
              <a:t>The computer composition 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21655" y="5531485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4. </a:t>
            </a:r>
            <a:r>
              <a:rPr lang="zh-CN" altLang="en-US">
                <a:solidFill>
                  <a:schemeClr val="bg1"/>
                </a:solidFill>
              </a:rPr>
              <a:t>输入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输出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591175" y="5532120"/>
            <a:ext cx="141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4. </a:t>
            </a:r>
            <a:r>
              <a:rPr lang="zh-CN" altLang="en-US">
                <a:solidFill>
                  <a:schemeClr val="bg1"/>
                </a:solidFill>
              </a:rPr>
              <a:t>输入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输出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00125" y="2694305"/>
            <a:ext cx="2383155" cy="1996440"/>
            <a:chOff x="2035" y="3922"/>
            <a:chExt cx="3753" cy="3144"/>
          </a:xfrm>
        </p:grpSpPr>
        <p:sp>
          <p:nvSpPr>
            <p:cNvPr id="51" name="椭圆 50"/>
            <p:cNvSpPr/>
            <p:nvPr/>
          </p:nvSpPr>
          <p:spPr>
            <a:xfrm>
              <a:off x="2150" y="3922"/>
              <a:ext cx="3426" cy="3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035" y="5033"/>
              <a:ext cx="375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latin typeface="微软雅黑" panose="020B0503020204020204" charset="-122"/>
                  <a:ea typeface="微软雅黑" panose="020B0503020204020204" charset="-122"/>
                </a:rPr>
                <a:t>计算机系统</a:t>
              </a:r>
              <a:endParaRPr lang="zh-CN" altLang="en-US" sz="3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910955" y="2691765"/>
            <a:ext cx="2383155" cy="1996440"/>
            <a:chOff x="2058" y="3922"/>
            <a:chExt cx="3753" cy="3144"/>
          </a:xfrm>
        </p:grpSpPr>
        <p:sp>
          <p:nvSpPr>
            <p:cNvPr id="54" name="椭圆 53"/>
            <p:cNvSpPr/>
            <p:nvPr/>
          </p:nvSpPr>
          <p:spPr>
            <a:xfrm>
              <a:off x="2150" y="3922"/>
              <a:ext cx="3426" cy="3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058" y="5034"/>
              <a:ext cx="375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latin typeface="微软雅黑" panose="020B0503020204020204" charset="-122"/>
                  <a:ea typeface="微软雅黑" panose="020B0503020204020204" charset="-122"/>
                </a:rPr>
                <a:t>软件</a:t>
              </a:r>
              <a:r>
                <a:rPr lang="zh-CN" altLang="en-US" sz="3200">
                  <a:latin typeface="微软雅黑" panose="020B0503020204020204" charset="-122"/>
                  <a:ea typeface="微软雅黑" panose="020B0503020204020204" charset="-122"/>
                </a:rPr>
                <a:t>系统</a:t>
              </a:r>
              <a:endParaRPr lang="zh-CN" altLang="en-US" sz="3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176520" y="2693035"/>
            <a:ext cx="2383155" cy="1996440"/>
            <a:chOff x="2035" y="3922"/>
            <a:chExt cx="3753" cy="3144"/>
          </a:xfrm>
        </p:grpSpPr>
        <p:sp>
          <p:nvSpPr>
            <p:cNvPr id="57" name="椭圆 56"/>
            <p:cNvSpPr/>
            <p:nvPr/>
          </p:nvSpPr>
          <p:spPr>
            <a:xfrm>
              <a:off x="2150" y="3922"/>
              <a:ext cx="3426" cy="3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035" y="5033"/>
              <a:ext cx="375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latin typeface="微软雅黑" panose="020B0503020204020204" charset="-122"/>
                  <a:ea typeface="微软雅黑" panose="020B0503020204020204" charset="-122"/>
                </a:rPr>
                <a:t>硬件</a:t>
              </a:r>
              <a:r>
                <a:rPr lang="zh-CN" altLang="en-US" sz="3200">
                  <a:latin typeface="微软雅黑" panose="020B0503020204020204" charset="-122"/>
                  <a:ea typeface="微软雅黑" panose="020B0503020204020204" charset="-122"/>
                </a:rPr>
                <a:t>系统</a:t>
              </a:r>
              <a:endParaRPr lang="zh-CN" altLang="en-US" sz="3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4090670" y="3488690"/>
            <a:ext cx="50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=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943215" y="3488690"/>
            <a:ext cx="50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+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0" grpId="0"/>
      <p:bldP spid="6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50875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三、</a:t>
            </a:r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计算机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硬件系统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-15240" y="6387465"/>
            <a:ext cx="12192000" cy="459105"/>
            <a:chOff x="-24" y="10059"/>
            <a:chExt cx="19200" cy="723"/>
          </a:xfrm>
        </p:grpSpPr>
        <p:sp>
          <p:nvSpPr>
            <p:cNvPr id="4" name="Rectangle 3"/>
            <p:cNvSpPr/>
            <p:nvPr/>
          </p:nvSpPr>
          <p:spPr>
            <a:xfrm>
              <a:off x="-11" y="10476"/>
              <a:ext cx="14958" cy="30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48" y="10475"/>
              <a:ext cx="4211" cy="3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                   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-24" y="10059"/>
              <a:ext cx="1920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Coding you wonderful life                                                                                                                                                                             Juanary 12 2021 </a:t>
              </a:r>
              <a:endPara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endParaRPr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60325" y="1425575"/>
            <a:ext cx="518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/>
              <a:t>         The computer composition 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21655" y="5531485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4. </a:t>
            </a:r>
            <a:r>
              <a:rPr lang="zh-CN" altLang="en-US">
                <a:solidFill>
                  <a:schemeClr val="bg1"/>
                </a:solidFill>
              </a:rPr>
              <a:t>输入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输出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01750" y="2466975"/>
            <a:ext cx="256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主机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300480" y="3476625"/>
            <a:ext cx="2004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外部设备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三、</a:t>
            </a:r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计算机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硬件系统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8746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518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/>
              <a:t>         The computer composition 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21655" y="5531485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4. </a:t>
            </a:r>
            <a:r>
              <a:rPr lang="zh-CN" altLang="en-US">
                <a:solidFill>
                  <a:schemeClr val="bg1"/>
                </a:solidFill>
              </a:rPr>
              <a:t>输入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输出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591175" y="5532120"/>
            <a:ext cx="141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4. </a:t>
            </a:r>
            <a:r>
              <a:rPr lang="zh-CN" altLang="en-US">
                <a:solidFill>
                  <a:schemeClr val="bg1"/>
                </a:solidFill>
              </a:rPr>
              <a:t>输入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输出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922010" y="2311400"/>
            <a:ext cx="2454910" cy="2495550"/>
            <a:chOff x="10867" y="3773"/>
            <a:chExt cx="3866" cy="393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81" y="4438"/>
              <a:ext cx="2851" cy="2851"/>
            </a:xfrm>
            <a:prstGeom prst="rect">
              <a:avLst/>
            </a:prstGeom>
          </p:spPr>
        </p:pic>
        <p:sp>
          <p:nvSpPr>
            <p:cNvPr id="8" name="圆角矩形标注 7"/>
            <p:cNvSpPr/>
            <p:nvPr/>
          </p:nvSpPr>
          <p:spPr>
            <a:xfrm>
              <a:off x="10867" y="3773"/>
              <a:ext cx="1184" cy="665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主机</a:t>
              </a:r>
              <a:endParaRPr lang="zh-CN" altLang="en-US" sz="1400"/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12748" y="3773"/>
              <a:ext cx="1445" cy="665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显示器</a:t>
              </a:r>
              <a:endParaRPr lang="zh-CN" altLang="en-US" sz="1400"/>
            </a:p>
          </p:txBody>
        </p:sp>
        <p:sp>
          <p:nvSpPr>
            <p:cNvPr id="10" name="圆角矩形标注 9"/>
            <p:cNvSpPr/>
            <p:nvPr/>
          </p:nvSpPr>
          <p:spPr>
            <a:xfrm>
              <a:off x="11742" y="7039"/>
              <a:ext cx="1184" cy="665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键盘</a:t>
              </a:r>
              <a:endParaRPr lang="zh-CN" altLang="en-US" sz="1400"/>
            </a:p>
          </p:txBody>
        </p:sp>
        <p:sp>
          <p:nvSpPr>
            <p:cNvPr id="14" name="圆角矩形标注 13"/>
            <p:cNvSpPr/>
            <p:nvPr/>
          </p:nvSpPr>
          <p:spPr>
            <a:xfrm>
              <a:off x="13549" y="7039"/>
              <a:ext cx="1184" cy="665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鼠标</a:t>
              </a:r>
              <a:endParaRPr lang="zh-CN" altLang="en-US" sz="1400"/>
            </a:p>
          </p:txBody>
        </p:sp>
      </p:grpSp>
      <p:grpSp>
        <p:nvGrpSpPr>
          <p:cNvPr id="28" name="组合 27"/>
          <p:cNvGrpSpPr/>
          <p:nvPr/>
        </p:nvGrpSpPr>
        <p:grpSpPr>
          <a:xfrm rot="0">
            <a:off x="3948430" y="1417320"/>
            <a:ext cx="999490" cy="1522730"/>
            <a:chOff x="7126" y="2245"/>
            <a:chExt cx="1574" cy="239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6" y="3329"/>
              <a:ext cx="1574" cy="1314"/>
            </a:xfrm>
            <a:prstGeom prst="rect">
              <a:avLst/>
            </a:prstGeom>
          </p:spPr>
        </p:pic>
        <p:sp>
          <p:nvSpPr>
            <p:cNvPr id="16" name="圆角矩形标注 15"/>
            <p:cNvSpPr/>
            <p:nvPr/>
          </p:nvSpPr>
          <p:spPr>
            <a:xfrm>
              <a:off x="7126" y="2245"/>
              <a:ext cx="1505" cy="665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打印机</a:t>
              </a:r>
              <a:endParaRPr lang="zh-CN" altLang="en-US" sz="140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195955" y="3256915"/>
            <a:ext cx="1932305" cy="915670"/>
            <a:chOff x="5033" y="5129"/>
            <a:chExt cx="3043" cy="1442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8" y="5129"/>
              <a:ext cx="1538" cy="1442"/>
            </a:xfrm>
            <a:prstGeom prst="rect">
              <a:avLst/>
            </a:prstGeom>
          </p:spPr>
        </p:pic>
        <p:sp>
          <p:nvSpPr>
            <p:cNvPr id="18" name="圆角矩形标注 17"/>
            <p:cNvSpPr/>
            <p:nvPr/>
          </p:nvSpPr>
          <p:spPr>
            <a:xfrm>
              <a:off x="5033" y="5514"/>
              <a:ext cx="1505" cy="665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麦克风</a:t>
              </a:r>
              <a:endParaRPr lang="zh-CN" altLang="en-US" sz="1400"/>
            </a:p>
          </p:txBody>
        </p:sp>
      </p:grpSp>
      <p:grpSp>
        <p:nvGrpSpPr>
          <p:cNvPr id="30" name="组合 29"/>
          <p:cNvGrpSpPr/>
          <p:nvPr/>
        </p:nvGrpSpPr>
        <p:grpSpPr>
          <a:xfrm rot="0">
            <a:off x="3196590" y="4881245"/>
            <a:ext cx="1795780" cy="704850"/>
            <a:chOff x="5438" y="7039"/>
            <a:chExt cx="2828" cy="1110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6" y="7039"/>
              <a:ext cx="1111" cy="1111"/>
            </a:xfrm>
            <a:prstGeom prst="rect">
              <a:avLst/>
            </a:prstGeom>
          </p:spPr>
        </p:pic>
        <p:sp>
          <p:nvSpPr>
            <p:cNvPr id="20" name="圆角矩形标注 19"/>
            <p:cNvSpPr/>
            <p:nvPr/>
          </p:nvSpPr>
          <p:spPr>
            <a:xfrm>
              <a:off x="5438" y="7485"/>
              <a:ext cx="1184" cy="665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耳机</a:t>
              </a:r>
              <a:endParaRPr lang="zh-CN" altLang="en-US" sz="140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005570" y="1651000"/>
            <a:ext cx="917575" cy="1433195"/>
            <a:chOff x="16245" y="3773"/>
            <a:chExt cx="1445" cy="2257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52" y="4592"/>
              <a:ext cx="1438" cy="1438"/>
            </a:xfrm>
            <a:prstGeom prst="rect">
              <a:avLst/>
            </a:prstGeom>
          </p:spPr>
        </p:pic>
        <p:sp>
          <p:nvSpPr>
            <p:cNvPr id="24" name="圆角矩形标注 23"/>
            <p:cNvSpPr/>
            <p:nvPr/>
          </p:nvSpPr>
          <p:spPr>
            <a:xfrm>
              <a:off x="16245" y="3773"/>
              <a:ext cx="1445" cy="665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调制解调器</a:t>
              </a:r>
              <a:endParaRPr lang="zh-CN" altLang="en-US" sz="14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284970" y="3419475"/>
            <a:ext cx="1816735" cy="591820"/>
            <a:chOff x="14622" y="5265"/>
            <a:chExt cx="2861" cy="932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245" y="5265"/>
              <a:ext cx="1239" cy="932"/>
            </a:xfrm>
            <a:prstGeom prst="rect">
              <a:avLst/>
            </a:prstGeom>
          </p:spPr>
        </p:pic>
        <p:sp>
          <p:nvSpPr>
            <p:cNvPr id="26" name="圆角矩形标注 25"/>
            <p:cNvSpPr/>
            <p:nvPr/>
          </p:nvSpPr>
          <p:spPr>
            <a:xfrm>
              <a:off x="14622" y="5398"/>
              <a:ext cx="1184" cy="665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数码相机</a:t>
              </a:r>
              <a:endParaRPr lang="zh-CN" altLang="en-US" sz="140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284970" y="4970780"/>
            <a:ext cx="1741805" cy="679450"/>
            <a:chOff x="15241" y="7039"/>
            <a:chExt cx="2743" cy="1070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15241" y="7039"/>
              <a:ext cx="1151" cy="1071"/>
            </a:xfrm>
            <a:prstGeom prst="rect">
              <a:avLst/>
            </a:prstGeom>
          </p:spPr>
        </p:pic>
        <p:sp>
          <p:nvSpPr>
            <p:cNvPr id="35" name="圆角矩形标注 34"/>
            <p:cNvSpPr/>
            <p:nvPr/>
          </p:nvSpPr>
          <p:spPr>
            <a:xfrm>
              <a:off x="16800" y="7164"/>
              <a:ext cx="1184" cy="665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视频监控</a:t>
              </a:r>
              <a:endParaRPr lang="zh-CN" altLang="en-US" sz="14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69355" y="5532120"/>
            <a:ext cx="2159000" cy="661670"/>
            <a:chOff x="9873" y="7670"/>
            <a:chExt cx="3400" cy="104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73" y="7670"/>
              <a:ext cx="1845" cy="1042"/>
            </a:xfrm>
            <a:prstGeom prst="rect">
              <a:avLst/>
            </a:prstGeom>
          </p:spPr>
        </p:pic>
        <p:sp>
          <p:nvSpPr>
            <p:cNvPr id="38" name="圆角矩形标注 37"/>
            <p:cNvSpPr/>
            <p:nvPr/>
          </p:nvSpPr>
          <p:spPr>
            <a:xfrm>
              <a:off x="12089" y="7857"/>
              <a:ext cx="1184" cy="665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扫描仪</a:t>
              </a:r>
              <a:endParaRPr lang="zh-CN" altLang="en-US" sz="1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3.1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主机</a:t>
            </a:r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8746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518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/>
              <a:t>The computer composition and its methods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" y="2086610"/>
            <a:ext cx="61518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3.1.1 CPU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中央处理器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/>
              <a:t>CPU，中央处理器，计算机最核心的配件，负责所有的计算</a:t>
            </a:r>
            <a:endParaRPr lang="zh-CN" altLang="en-US"/>
          </a:p>
          <a:p>
            <a:pPr algn="l"/>
            <a:r>
              <a:rPr lang="en-US" altLang="zh-CN"/>
              <a:t>CPU: Central Processing Unite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4045" y="3470275"/>
            <a:ext cx="4325620" cy="25958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85" y="3784600"/>
            <a:ext cx="1967230" cy="1967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3.1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主机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8746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518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/>
              <a:t>The computer composition and its methods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656590" y="2131695"/>
            <a:ext cx="2519680" cy="733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665">
                <a:latin typeface="微软雅黑" panose="020B0503020204020204" charset="-122"/>
                <a:ea typeface="微软雅黑" panose="020B0503020204020204" charset="-122"/>
              </a:rPr>
              <a:t>  3.1.2 </a:t>
            </a:r>
            <a:r>
              <a:rPr lang="zh-CN" altLang="en-US" sz="2665">
                <a:latin typeface="微软雅黑" panose="020B0503020204020204" charset="-122"/>
                <a:ea typeface="微软雅黑" panose="020B0503020204020204" charset="-122"/>
              </a:rPr>
              <a:t>主板</a:t>
            </a:r>
            <a:endParaRPr lang="zh-CN" altLang="en-US" sz="2665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96965" y="1852295"/>
            <a:ext cx="12217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ATX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电源插座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454390" y="1852295"/>
            <a:ext cx="9442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FATA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插槽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04735" y="1852295"/>
            <a:ext cx="10788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CMOS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跳线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534410" y="1929130"/>
            <a:ext cx="7333615" cy="4419600"/>
            <a:chOff x="5566" y="3038"/>
            <a:chExt cx="11549" cy="696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7461" y="3554"/>
              <a:ext cx="7929" cy="5946"/>
            </a:xfrm>
            <a:prstGeom prst="rect">
              <a:avLst/>
            </a:prstGeom>
          </p:spPr>
        </p:pic>
        <p:cxnSp>
          <p:nvCxnSpPr>
            <p:cNvPr id="9" name="肘形连接符 8"/>
            <p:cNvCxnSpPr/>
            <p:nvPr/>
          </p:nvCxnSpPr>
          <p:spPr>
            <a:xfrm>
              <a:off x="5867" y="6468"/>
              <a:ext cx="3314" cy="423"/>
            </a:xfrm>
            <a:prstGeom prst="bentConnector3">
              <a:avLst>
                <a:gd name="adj1" fmla="val 5003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867" y="5985"/>
              <a:ext cx="141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插座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566" y="4954"/>
              <a:ext cx="201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DDR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内存插座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14481" y="5185"/>
              <a:ext cx="2530" cy="2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5417" y="4725"/>
              <a:ext cx="169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CMOS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电池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459" y="7532"/>
              <a:ext cx="156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PCI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扩展槽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5605" y="5470"/>
              <a:ext cx="2270" cy="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 flipV="1">
              <a:off x="14863" y="7990"/>
              <a:ext cx="2172" cy="2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 flipV="1">
              <a:off x="13676" y="5968"/>
              <a:ext cx="3288" cy="2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5390" y="5470"/>
              <a:ext cx="17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AGP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扩展槽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0454" y="3400"/>
              <a:ext cx="14" cy="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4113" y="3355"/>
              <a:ext cx="1" cy="52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12496" y="3555"/>
              <a:ext cx="1" cy="52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13091" y="3499"/>
              <a:ext cx="3421" cy="1686"/>
              <a:chOff x="13091" y="3499"/>
              <a:chExt cx="3421" cy="1686"/>
            </a:xfrm>
          </p:grpSpPr>
          <p:cxnSp>
            <p:nvCxnSpPr>
              <p:cNvPr id="30" name="直接箭头连接符 29"/>
              <p:cNvCxnSpPr/>
              <p:nvPr/>
            </p:nvCxnSpPr>
            <p:spPr>
              <a:xfrm flipH="1">
                <a:off x="13091" y="3521"/>
                <a:ext cx="2329" cy="166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15420" y="3499"/>
                <a:ext cx="109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/>
            <p:cNvSpPr txBox="1"/>
            <p:nvPr/>
          </p:nvSpPr>
          <p:spPr>
            <a:xfrm>
              <a:off x="15390" y="3038"/>
              <a:ext cx="16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北桥芯片组</a:t>
              </a:r>
              <a:endPara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flipH="1" flipV="1">
              <a:off x="13370" y="6605"/>
              <a:ext cx="3596" cy="1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15406" y="6107"/>
              <a:ext cx="140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南桥芯片</a:t>
              </a:r>
              <a:endPara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V="1">
              <a:off x="14065" y="8915"/>
              <a:ext cx="24" cy="4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13380" y="9431"/>
              <a:ext cx="157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BIOS 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芯片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 flipV="1">
              <a:off x="10286" y="9000"/>
              <a:ext cx="24" cy="4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9601" y="9516"/>
              <a:ext cx="139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UBS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接口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3.1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主机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8746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518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/>
              <a:t>The computer composition and its methods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7025" y="2065655"/>
            <a:ext cx="4762500" cy="357187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641985" y="1905635"/>
            <a:ext cx="9144000" cy="7334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en-US" sz="2665">
                <a:latin typeface="微软雅黑" panose="020B0503020204020204" charset="-122"/>
                <a:ea typeface="微软雅黑" panose="020B0503020204020204" charset="-122"/>
              </a:rPr>
              <a:t>3.1.3 </a:t>
            </a:r>
            <a:r>
              <a:rPr lang="zh-CN" altLang="en-US" sz="2665">
                <a:latin typeface="微软雅黑" panose="020B0503020204020204" charset="-122"/>
                <a:ea typeface="微软雅黑" panose="020B0503020204020204" charset="-122"/>
              </a:rPr>
              <a:t>声卡</a:t>
            </a:r>
            <a:endParaRPr lang="zh-CN" altLang="en-US" sz="2665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" y="692150"/>
            <a:ext cx="9144000" cy="733425"/>
          </a:xfrm>
        </p:spPr>
        <p:txBody>
          <a:bodyPr>
            <a:normAutofit fontScale="90000"/>
          </a:bodyPr>
          <a:p>
            <a:pPr algn="l"/>
            <a:r>
              <a:rPr lang="en-US" altLang="en-US" sz="3600">
                <a:latin typeface="微软雅黑" panose="020B0503020204020204" charset="-122"/>
                <a:ea typeface="微软雅黑" panose="020B0503020204020204" charset="-122"/>
              </a:rPr>
              <a:t>  3.1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主机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85" y="6652260"/>
            <a:ext cx="9498330" cy="1943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1980" y="6651625"/>
            <a:ext cx="2673985" cy="194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>
                <a:solidFill>
                  <a:schemeClr val="bg1"/>
                </a:solidFill>
                <a:sym typeface="+mn-ea"/>
              </a:rPr>
              <a:t>                   </a:t>
            </a: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0" y="278765"/>
            <a:ext cx="1174115" cy="110553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-15240" y="692150"/>
            <a:ext cx="75565" cy="692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-15240" y="6387465"/>
            <a:ext cx="12192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Coding you wonderful life                                                                                                                                                                             Juanary 12 2021 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325" y="1425575"/>
            <a:ext cx="518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/>
              <a:t>The computer composition and its methods</a:t>
            </a:r>
            <a:endParaRPr lang="en-US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1030" y="59309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Computer  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 Methods</a:t>
            </a:r>
            <a:endParaRPr lang="en-US" altLang="zh-CN" sz="14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7335" y="1986280"/>
            <a:ext cx="4762500" cy="410527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469265" y="1986280"/>
            <a:ext cx="9144000" cy="733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665">
                <a:latin typeface="微软雅黑" panose="020B0503020204020204" charset="-122"/>
                <a:ea typeface="微软雅黑" panose="020B0503020204020204" charset="-122"/>
              </a:rPr>
              <a:t>  3.1.4 </a:t>
            </a:r>
            <a:r>
              <a:rPr lang="zh-CN" altLang="en-US" sz="2665">
                <a:latin typeface="微软雅黑" panose="020B0503020204020204" charset="-122"/>
                <a:ea typeface="微软雅黑" panose="020B0503020204020204" charset="-122"/>
              </a:rPr>
              <a:t>显卡</a:t>
            </a:r>
            <a:endParaRPr lang="zh-CN" altLang="en-US" sz="2665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95dd168a-d6f6-4144-843a-5e9c7ae60e5f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8754</Words>
  <Application>WPS 演示</Application>
  <PresentationFormat>宽屏</PresentationFormat>
  <Paragraphs>631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 Black</vt:lpstr>
      <vt:lpstr>Arial Unicode MS</vt:lpstr>
      <vt:lpstr>Wingdings</vt:lpstr>
      <vt:lpstr>Calibri</vt:lpstr>
      <vt:lpstr>Segoe UI</vt:lpstr>
      <vt:lpstr>Office Theme</vt:lpstr>
      <vt:lpstr>计算机组成及工作原理</vt:lpstr>
      <vt:lpstr>  一、计算机组成分类</vt:lpstr>
      <vt:lpstr>  二、计算机组成</vt:lpstr>
      <vt:lpstr>  三、计算机硬件系统</vt:lpstr>
      <vt:lpstr>  三、计算机硬件系统</vt:lpstr>
      <vt:lpstr>  3.1 主机 </vt:lpstr>
      <vt:lpstr>  3.1 主机</vt:lpstr>
      <vt:lpstr>  3.1 主机</vt:lpstr>
      <vt:lpstr>  3.1 主机</vt:lpstr>
      <vt:lpstr>  3.1 主机</vt:lpstr>
      <vt:lpstr>  3.2 外部设备</vt:lpstr>
      <vt:lpstr>  四、 软件： Software </vt:lpstr>
      <vt:lpstr>  4.1 硬件与软件的关系</vt:lpstr>
      <vt:lpstr>  4.2软件固化硬件软化</vt:lpstr>
      <vt:lpstr>  五、计算机的逻辑结构</vt:lpstr>
      <vt:lpstr>  五、计算机的逻辑结构</vt:lpstr>
      <vt:lpstr>  五、计算机的逻辑结构</vt:lpstr>
      <vt:lpstr>  五、计算机的逻辑结构</vt:lpstr>
      <vt:lpstr>  五、计算机的逻辑结构</vt:lpstr>
      <vt:lpstr>  五、计算机的逻辑结构</vt:lpstr>
      <vt:lpstr>  五、计算机的逻辑结构</vt:lpstr>
      <vt:lpstr>  六、英语词汇</vt:lpstr>
      <vt:lpstr>  七、本周作业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web</dc:creator>
  <cp:lastModifiedBy>Administrator</cp:lastModifiedBy>
  <cp:revision>21</cp:revision>
  <dcterms:created xsi:type="dcterms:W3CDTF">2021-01-12T06:42:00Z</dcterms:created>
  <dcterms:modified xsi:type="dcterms:W3CDTF">2021-02-15T01:02:07Z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2052-11.1.0.10337</vt:lpwstr>
  </property>
  <property fmtid="{D5CDD505-2E9C-101B-9397-08002B2CF9AE}" pid="3" name="ICV">
    <vt:lpwstr>1BE4FB027ABD443AA57021D2E31A75D1</vt:lpwstr>
  </property>
</Properties>
</file>