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3"/>
    <p:sldId id="258" r:id="rId4"/>
    <p:sldId id="262" r:id="rId5"/>
    <p:sldId id="263" r:id="rId6"/>
    <p:sldId id="259" r:id="rId7"/>
    <p:sldId id="261" r:id="rId8"/>
    <p:sldId id="260" r:id="rId9"/>
    <p:sldId id="265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7"/>
        <p:guide pos="383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en-US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HTML CSS 实战项目说明</a:t>
            </a:r>
            <a:endParaRPr lang="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657350" y="3429000"/>
            <a:ext cx="8804275" cy="1655445"/>
          </a:xfrm>
        </p:spPr>
        <p:txBody>
          <a:bodyPr/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1" name="Date Placeholder 10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34925" y="340995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" altLang="en-US"/>
              <a:t>  </a:t>
            </a:r>
            <a:r>
              <a:rPr lang="en-US" altLang="en-US"/>
              <a:t>项目</a:t>
            </a:r>
            <a:r>
              <a:rPr lang="" altLang="en-US"/>
              <a:t>分解说明</a:t>
            </a:r>
            <a:endParaRPr lang="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1" name="Text Box 10"/>
          <p:cNvSpPr txBox="true"/>
          <p:nvPr/>
        </p:nvSpPr>
        <p:spPr>
          <a:xfrm>
            <a:off x="1032510" y="187579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/>
              <a:t>1. 项目初始化</a:t>
            </a:r>
            <a:r>
              <a:rPr lang="" altLang="en-US"/>
              <a:t> </a:t>
            </a:r>
            <a:endParaRPr lang="" altLang="en-US"/>
          </a:p>
        </p:txBody>
      </p: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5" name="Text Box 14"/>
          <p:cNvSpPr txBox="true"/>
          <p:nvPr/>
        </p:nvSpPr>
        <p:spPr>
          <a:xfrm>
            <a:off x="1032510" y="331470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/>
              <a:t>2. 创建项目服务器</a:t>
            </a:r>
            <a:endParaRPr lang="en-US" altLang="en-US" sz="2000"/>
          </a:p>
        </p:txBody>
      </p:sp>
      <p:sp>
        <p:nvSpPr>
          <p:cNvPr id="17" name="Text Box 16"/>
          <p:cNvSpPr txBox="true"/>
          <p:nvPr/>
        </p:nvSpPr>
        <p:spPr>
          <a:xfrm>
            <a:off x="1032510" y="4752975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/>
              <a:t>3. 创建静态页面</a:t>
            </a:r>
            <a:r>
              <a:rPr lang="en-US" altLang="en-US" sz="2800"/>
              <a:t> </a:t>
            </a:r>
            <a:endParaRPr lang="" altLang="en-US" sz="2800"/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34925" y="340995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项目分解说明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1" name="Text Box 10"/>
          <p:cNvSpPr txBox="true"/>
          <p:nvPr/>
        </p:nvSpPr>
        <p:spPr>
          <a:xfrm>
            <a:off x="1032510" y="187579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1. 项目初始化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1694180" y="3303905"/>
            <a:ext cx="8803640" cy="9220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1694180" y="3218180"/>
            <a:ext cx="88036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/>
          </a:p>
          <a:p>
            <a:pPr algn="l"/>
            <a:r>
              <a:rPr lang="en-US"/>
              <a:t> </a:t>
            </a:r>
            <a:r>
              <a:rPr lang="en-US" sz="2400">
                <a:solidFill>
                  <a:schemeClr val="bg1"/>
                </a:solidFill>
              </a:rPr>
              <a:t> npm init -y</a:t>
            </a:r>
            <a:endParaRPr lang="en-US"/>
          </a:p>
          <a:p>
            <a:pPr algn="l"/>
            <a:r>
              <a:rPr lang="en-US"/>
              <a:t>  </a:t>
            </a:r>
            <a:endParaRPr lang="en-US"/>
          </a:p>
        </p:txBody>
      </p: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34925" y="340995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项目分解说明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5" name="Text Box 14"/>
          <p:cNvSpPr txBox="true"/>
          <p:nvPr/>
        </p:nvSpPr>
        <p:spPr>
          <a:xfrm>
            <a:off x="838200" y="190119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2. 创建项目服务器</a:t>
            </a:r>
            <a:endParaRPr lang="en-US" altLang="en-US" sz="2000"/>
          </a:p>
        </p:txBody>
      </p:sp>
      <p:sp>
        <p:nvSpPr>
          <p:cNvPr id="16" name="Text Box 15"/>
          <p:cNvSpPr txBox="true"/>
          <p:nvPr/>
        </p:nvSpPr>
        <p:spPr>
          <a:xfrm>
            <a:off x="1032510" y="2836545"/>
            <a:ext cx="74542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1) </a:t>
            </a:r>
            <a:r>
              <a:rPr lang="" altLang="en-US" sz="2400"/>
              <a:t>安装项目包： Express</a:t>
            </a:r>
            <a:endParaRPr lang="en-US" altLang="en-US" sz="2400"/>
          </a:p>
          <a:p>
            <a:r>
              <a:rPr lang="" altLang="en-US" sz="2400"/>
              <a:t>2) 引用项目文件</a:t>
            </a:r>
            <a:endParaRPr lang="" altLang="en-US" sz="2400"/>
          </a:p>
          <a:p>
            <a:r>
              <a:rPr lang="" altLang="en-US" sz="2400"/>
              <a:t>3) 创建服务器</a:t>
            </a:r>
            <a:endParaRPr lang="" altLang="en-US" sz="2400"/>
          </a:p>
          <a:p>
            <a:r>
              <a:rPr lang="" altLang="en-US" sz="2400"/>
              <a:t>4) 监听端口</a:t>
            </a:r>
            <a:endParaRPr lang="" altLang="en-US" sz="2400"/>
          </a:p>
          <a:p>
            <a:r>
              <a:rPr lang="" altLang="en-US" sz="2400"/>
              <a:t>5) 启动服务器,启动浏览器</a:t>
            </a:r>
            <a:endParaRPr lang="en-US" altLang="en-US" sz="2400"/>
          </a:p>
          <a:p>
            <a:r>
              <a:rPr lang="" altLang="en-US" sz="2400"/>
              <a:t>6) </a:t>
            </a:r>
            <a:r>
              <a:rPr lang="en-US" altLang="en-US" sz="2400"/>
              <a:t>开放静态资源文件目录</a:t>
            </a:r>
            <a:endParaRPr lang="en-US" altLang="en-US" sz="2400"/>
          </a:p>
          <a:p>
            <a:r>
              <a:rPr lang="" altLang="en-US" sz="2400"/>
              <a:t>7)</a:t>
            </a:r>
            <a:r>
              <a:rPr lang="en-US" altLang="en-US" sz="2400"/>
              <a:t> </a:t>
            </a:r>
            <a:r>
              <a:rPr lang="en-US" altLang="en-US" sz="2400">
                <a:sym typeface="+mn-ea"/>
              </a:rPr>
              <a:t>设置渲染文件目录</a:t>
            </a:r>
            <a:r>
              <a:rPr lang="en-US" altLang="en-US" sz="2400"/>
              <a:t> </a:t>
            </a:r>
            <a:endParaRPr lang="" altLang="en-US" sz="2400"/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34925" y="340995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项目分解说明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1" name="Text Box 10"/>
          <p:cNvSpPr txBox="true"/>
          <p:nvPr/>
        </p:nvSpPr>
        <p:spPr>
          <a:xfrm>
            <a:off x="838835" y="1824355"/>
            <a:ext cx="8990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 sz="2800"/>
              <a:t>2. 本地下载安装项目所需第三方模块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1694180" y="3303905"/>
            <a:ext cx="8803640" cy="9220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1694180" y="3262630"/>
            <a:ext cx="88036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/>
          </a:p>
          <a:p>
            <a:pPr algn="l"/>
            <a:r>
              <a:rPr lang="en-US"/>
              <a:t> </a:t>
            </a:r>
            <a:r>
              <a:rPr lang="en-US" sz="2400">
                <a:solidFill>
                  <a:schemeClr val="bg1"/>
                </a:solidFill>
              </a:rPr>
              <a:t> npm install express </a:t>
            </a:r>
            <a:endParaRPr lang="en-US" sz="2400">
              <a:solidFill>
                <a:schemeClr val="bg1"/>
              </a:solidFill>
            </a:endParaRPr>
          </a:p>
          <a:p>
            <a:pPr algn="l"/>
            <a:r>
              <a:rPr lang="en-US"/>
              <a:t>  </a:t>
            </a:r>
            <a:endParaRPr lang="en-US"/>
          </a:p>
        </p:txBody>
      </p: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34925" y="340995"/>
            <a:ext cx="10018395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项目分解说明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1" name="Text Box 10"/>
          <p:cNvSpPr txBox="true"/>
          <p:nvPr/>
        </p:nvSpPr>
        <p:spPr>
          <a:xfrm>
            <a:off x="1034415" y="1649095"/>
            <a:ext cx="10312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 sz="2800"/>
              <a:t>3</a:t>
            </a:r>
            <a:r>
              <a:rPr lang="en-US" altLang="en-US" sz="2800"/>
              <a:t>. 创建项目服务器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5" name="Text Box 14"/>
          <p:cNvSpPr txBox="true"/>
          <p:nvPr/>
        </p:nvSpPr>
        <p:spPr>
          <a:xfrm>
            <a:off x="5889625" y="1679575"/>
            <a:ext cx="38271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+mj-lt"/>
              <a:buAutoNum type="arabicParenR"/>
            </a:pPr>
            <a:r>
              <a:rPr lang="en-US" sz="2400"/>
              <a:t> 创建服务器： app.js</a:t>
            </a:r>
            <a:endParaRPr lang="en-US" sz="2400"/>
          </a:p>
        </p:txBody>
      </p:sp>
      <p:grpSp>
        <p:nvGrpSpPr>
          <p:cNvPr id="38" name="Group 37"/>
          <p:cNvGrpSpPr/>
          <p:nvPr/>
        </p:nvGrpSpPr>
        <p:grpSpPr>
          <a:xfrm>
            <a:off x="982980" y="3547745"/>
            <a:ext cx="10552430" cy="828040"/>
            <a:chOff x="1588" y="6172"/>
            <a:chExt cx="16618" cy="1304"/>
          </a:xfrm>
        </p:grpSpPr>
        <p:grpSp>
          <p:nvGrpSpPr>
            <p:cNvPr id="35" name="Group 34"/>
            <p:cNvGrpSpPr/>
            <p:nvPr/>
          </p:nvGrpSpPr>
          <p:grpSpPr>
            <a:xfrm>
              <a:off x="1588" y="6752"/>
              <a:ext cx="16619" cy="725"/>
              <a:chOff x="1629" y="7224"/>
              <a:chExt cx="16619" cy="725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629" y="7311"/>
                <a:ext cx="16578" cy="638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" name="Text Box 20"/>
              <p:cNvSpPr txBox="true"/>
              <p:nvPr/>
            </p:nvSpPr>
            <p:spPr>
              <a:xfrm>
                <a:off x="1670" y="7224"/>
                <a:ext cx="1657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en-US" sz="2400">
                    <a:solidFill>
                      <a:schemeClr val="bg1"/>
                    </a:solidFill>
                  </a:rPr>
                  <a:t>  const</a:t>
                </a:r>
                <a:r>
                  <a:rPr lang="en-US" sz="2400">
                    <a:solidFill>
                      <a:schemeClr val="bg1"/>
                    </a:solidFill>
                  </a:rPr>
                  <a:t> </a:t>
                </a:r>
                <a:r>
                  <a:rPr lang="" altLang="en-US" sz="2400">
                    <a:solidFill>
                      <a:schemeClr val="bg1"/>
                    </a:solidFill>
                  </a:rPr>
                  <a:t>app</a:t>
                </a:r>
                <a:r>
                  <a:rPr lang="en-US" altLang="en-US" sz="2400">
                    <a:solidFill>
                      <a:schemeClr val="bg1"/>
                    </a:solidFill>
                  </a:rPr>
                  <a:t> = express</a:t>
                </a:r>
                <a:r>
                  <a:rPr lang="" altLang="en-US" sz="2400">
                    <a:solidFill>
                      <a:schemeClr val="bg1"/>
                    </a:solidFill>
                  </a:rPr>
                  <a:t>()</a:t>
                </a:r>
                <a:r>
                  <a:rPr lang="en-US" altLang="en-US" sz="2400">
                    <a:solidFill>
                      <a:schemeClr val="bg1"/>
                    </a:solidFill>
                  </a:rPr>
                  <a:t>;</a:t>
                </a:r>
                <a:r>
                  <a:rPr lang="en-US" sz="2400">
                    <a:solidFill>
                      <a:schemeClr val="bg1"/>
                    </a:solidFill>
                  </a:rPr>
                  <a:t> </a:t>
                </a:r>
                <a:endParaRPr lang="en-US"/>
              </a:p>
            </p:txBody>
          </p:sp>
        </p:grpSp>
        <p:sp>
          <p:nvSpPr>
            <p:cNvPr id="31" name="Text Box 30"/>
            <p:cNvSpPr txBox="true"/>
            <p:nvPr/>
          </p:nvSpPr>
          <p:spPr>
            <a:xfrm>
              <a:off x="1629" y="6172"/>
              <a:ext cx="165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en-US">
                  <a:sym typeface="+mn-ea"/>
                </a:rPr>
                <a:t>+ 引入Express应用软件包</a:t>
              </a:r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34415" y="2452370"/>
            <a:ext cx="10527030" cy="828040"/>
            <a:chOff x="1629" y="4500"/>
            <a:chExt cx="16578" cy="1304"/>
          </a:xfrm>
        </p:grpSpPr>
        <p:grpSp>
          <p:nvGrpSpPr>
            <p:cNvPr id="34" name="Group 33"/>
            <p:cNvGrpSpPr/>
            <p:nvPr/>
          </p:nvGrpSpPr>
          <p:grpSpPr>
            <a:xfrm>
              <a:off x="1629" y="5080"/>
              <a:ext cx="16578" cy="724"/>
              <a:chOff x="1629" y="5080"/>
              <a:chExt cx="16578" cy="724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1629" y="5107"/>
                <a:ext cx="16578" cy="663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" name="Text Box 16"/>
              <p:cNvSpPr txBox="true"/>
              <p:nvPr/>
            </p:nvSpPr>
            <p:spPr>
              <a:xfrm>
                <a:off x="1629" y="5080"/>
                <a:ext cx="1657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" altLang="en-US" sz="2400">
                    <a:solidFill>
                      <a:schemeClr val="bg1"/>
                    </a:solidFill>
                  </a:rPr>
                  <a:t>  const</a:t>
                </a:r>
                <a:r>
                  <a:rPr lang="en-US" sz="2400">
                    <a:solidFill>
                      <a:schemeClr val="bg1"/>
                    </a:solidFill>
                  </a:rPr>
                  <a:t> express</a:t>
                </a:r>
                <a:r>
                  <a:rPr lang="" altLang="en-US" sz="2400">
                    <a:solidFill>
                      <a:schemeClr val="bg1"/>
                    </a:solidFill>
                  </a:rPr>
                  <a:t> = require(‘express’);</a:t>
                </a:r>
                <a:r>
                  <a:rPr lang="en-US" sz="2400">
                    <a:solidFill>
                      <a:schemeClr val="bg1"/>
                    </a:solidFill>
                  </a:rPr>
                  <a:t> </a:t>
                </a:r>
                <a:endParaRPr lang="en-US"/>
              </a:p>
            </p:txBody>
          </p:sp>
        </p:grpSp>
        <p:sp>
          <p:nvSpPr>
            <p:cNvPr id="32" name="Text Box 31"/>
            <p:cNvSpPr txBox="true"/>
            <p:nvPr/>
          </p:nvSpPr>
          <p:spPr>
            <a:xfrm>
              <a:off x="1629" y="4500"/>
              <a:ext cx="16579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en-US">
                  <a:sym typeface="+mn-ea"/>
                </a:rPr>
                <a:t>+ 创建服务器</a:t>
              </a:r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09015" y="4608830"/>
            <a:ext cx="10654030" cy="1492250"/>
            <a:chOff x="1589" y="7555"/>
            <a:chExt cx="16778" cy="2350"/>
          </a:xfrm>
        </p:grpSpPr>
        <p:grpSp>
          <p:nvGrpSpPr>
            <p:cNvPr id="36" name="Group 35"/>
            <p:cNvGrpSpPr/>
            <p:nvPr/>
          </p:nvGrpSpPr>
          <p:grpSpPr>
            <a:xfrm>
              <a:off x="1589" y="8135"/>
              <a:ext cx="16778" cy="1770"/>
              <a:chOff x="1589" y="8135"/>
              <a:chExt cx="16778" cy="1770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1589" y="8135"/>
                <a:ext cx="16619" cy="1771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5" name="Text Box 24"/>
              <p:cNvSpPr txBox="true"/>
              <p:nvPr/>
            </p:nvSpPr>
            <p:spPr>
              <a:xfrm>
                <a:off x="1629" y="8216"/>
                <a:ext cx="16739" cy="1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en-US" sz="200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2000">
                    <a:solidFill>
                      <a:schemeClr val="bg1"/>
                    </a:solidFill>
                  </a:rPr>
                  <a:t>const PORT = process.env.NODE_ENV || 3000</a:t>
                </a:r>
                <a:endParaRPr lang="en-US" altLang="en-US" sz="2000">
                  <a:solidFill>
                    <a:schemeClr val="bg1"/>
                  </a:solidFill>
                </a:endParaRPr>
              </a:p>
              <a:p>
                <a:pPr algn="l"/>
                <a:endParaRPr lang="en-US" altLang="en-US" sz="2000">
                  <a:solidFill>
                    <a:schemeClr val="bg1"/>
                  </a:solidFill>
                </a:endParaRPr>
              </a:p>
              <a:p>
                <a:pPr algn="l"/>
                <a:r>
                  <a:rPr lang="en-US" sz="2000">
                    <a:solidFill>
                      <a:schemeClr val="bg1"/>
                    </a:solidFill>
                  </a:rPr>
                  <a:t> app.listen(PORT,console.log(`Server linten on port:http://localhost:${PORT}...`))</a:t>
                </a:r>
                <a:r>
                  <a:rPr lang="en-US" sz="2000">
                    <a:solidFill>
                      <a:schemeClr val="tx1"/>
                    </a:solidFill>
                  </a:rPr>
                  <a:t> 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 Box 32"/>
            <p:cNvSpPr txBox="true"/>
            <p:nvPr/>
          </p:nvSpPr>
          <p:spPr>
            <a:xfrm>
              <a:off x="1629" y="7555"/>
              <a:ext cx="1657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en-US">
                  <a:sym typeface="+mn-ea"/>
                </a:rPr>
                <a:t>+ 监听端口</a:t>
              </a:r>
              <a:endParaRPr lang="en-US"/>
            </a:p>
          </p:txBody>
        </p:sp>
      </p:grp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34925" y="340995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项目分解说明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1" name="Text Box 10"/>
          <p:cNvSpPr txBox="true"/>
          <p:nvPr/>
        </p:nvSpPr>
        <p:spPr>
          <a:xfrm>
            <a:off x="838835" y="1824355"/>
            <a:ext cx="8990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 sz="2800"/>
              <a:t>4</a:t>
            </a:r>
            <a:r>
              <a:rPr lang="en-US" altLang="en-US" sz="2800"/>
              <a:t>.</a:t>
            </a:r>
            <a:r>
              <a:rPr lang="" altLang="en-US" sz="2800"/>
              <a:t> 启动项目服务器</a:t>
            </a:r>
            <a:r>
              <a:rPr lang="en-US" altLang="en-US" sz="2800"/>
              <a:t> 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693545" y="2741295"/>
            <a:ext cx="8803640" cy="1113790"/>
            <a:chOff x="2667" y="4317"/>
            <a:chExt cx="13864" cy="1754"/>
          </a:xfrm>
        </p:grpSpPr>
        <p:grpSp>
          <p:nvGrpSpPr>
            <p:cNvPr id="16" name="Group 15"/>
            <p:cNvGrpSpPr/>
            <p:nvPr/>
          </p:nvGrpSpPr>
          <p:grpSpPr>
            <a:xfrm>
              <a:off x="2667" y="5283"/>
              <a:ext cx="13865" cy="788"/>
              <a:chOff x="2667" y="5866"/>
              <a:chExt cx="13865" cy="788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668" y="5866"/>
                <a:ext cx="13864" cy="789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" name="Text Box 11"/>
              <p:cNvSpPr txBox="true"/>
              <p:nvPr/>
            </p:nvSpPr>
            <p:spPr>
              <a:xfrm>
                <a:off x="2667" y="5866"/>
                <a:ext cx="138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" altLang="en-US" sz="2400">
                    <a:solidFill>
                      <a:schemeClr val="bg1"/>
                    </a:solidFill>
                  </a:rPr>
                  <a:t>   npm install -g nodemon</a:t>
                </a:r>
                <a:endParaRPr lang="en-US"/>
              </a:p>
            </p:txBody>
          </p:sp>
        </p:grpSp>
        <p:sp>
          <p:nvSpPr>
            <p:cNvPr id="15" name="Text Box 14"/>
            <p:cNvSpPr txBox="true"/>
            <p:nvPr/>
          </p:nvSpPr>
          <p:spPr>
            <a:xfrm>
              <a:off x="2668" y="4317"/>
              <a:ext cx="1386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buFont typeface="+mj-lt"/>
                <a:buNone/>
              </a:pPr>
              <a:r>
                <a:rPr lang="" altLang="en-US" sz="2000"/>
                <a:t>1)  全局安装 nodemon</a:t>
              </a:r>
              <a:endParaRPr lang="" altLang="en-US" sz="2000"/>
            </a:p>
          </p:txBody>
        </p:sp>
      </p:grpSp>
      <p:grpSp>
        <p:nvGrpSpPr>
          <p:cNvPr id="19" name="Group 18"/>
          <p:cNvGrpSpPr/>
          <p:nvPr/>
        </p:nvGrpSpPr>
        <p:grpSpPr>
          <a:xfrm rot="0">
            <a:off x="1694180" y="4766310"/>
            <a:ext cx="8804275" cy="501015"/>
            <a:chOff x="2667" y="5866"/>
            <a:chExt cx="13865" cy="789"/>
          </a:xfrm>
        </p:grpSpPr>
        <p:sp>
          <p:nvSpPr>
            <p:cNvPr id="20" name="Rounded Rectangle 19"/>
            <p:cNvSpPr/>
            <p:nvPr/>
          </p:nvSpPr>
          <p:spPr>
            <a:xfrm>
              <a:off x="2668" y="5866"/>
              <a:ext cx="13864" cy="78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Text Box 20"/>
            <p:cNvSpPr txBox="true"/>
            <p:nvPr/>
          </p:nvSpPr>
          <p:spPr>
            <a:xfrm>
              <a:off x="2667" y="5866"/>
              <a:ext cx="138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en-US" sz="2400">
                  <a:solidFill>
                    <a:schemeClr val="bg1"/>
                  </a:solidFill>
                </a:rPr>
                <a:t>   nodemon</a:t>
              </a:r>
              <a:r>
                <a:rPr lang="" altLang="en-US" sz="2400">
                  <a:solidFill>
                    <a:schemeClr val="bg1"/>
                  </a:solidFill>
                </a:rPr>
                <a:t> app.js    or     nodemon </a:t>
              </a:r>
              <a:endParaRPr lang="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 Box 21"/>
          <p:cNvSpPr txBox="true"/>
          <p:nvPr/>
        </p:nvSpPr>
        <p:spPr>
          <a:xfrm>
            <a:off x="1694815" y="4152900"/>
            <a:ext cx="8803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" altLang="en-US" sz="2000"/>
              <a:t>2</a:t>
            </a:r>
            <a:r>
              <a:rPr lang="en-US" altLang="en-US" sz="2000"/>
              <a:t>)  </a:t>
            </a:r>
            <a:r>
              <a:rPr lang="" altLang="en-US" sz="2000"/>
              <a:t>启动服务器</a:t>
            </a:r>
            <a:endParaRPr lang="" altLang="en-US" sz="2000"/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34925" y="340995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项目分解说明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1" name="Text Box 10"/>
          <p:cNvSpPr txBox="true"/>
          <p:nvPr/>
        </p:nvSpPr>
        <p:spPr>
          <a:xfrm>
            <a:off x="838835" y="1824355"/>
            <a:ext cx="8990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800"/>
              <a:t>4. 启动项目服务器 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693545" y="2741295"/>
            <a:ext cx="8804275" cy="1114425"/>
            <a:chOff x="2667" y="4317"/>
            <a:chExt cx="13865" cy="1755"/>
          </a:xfrm>
        </p:grpSpPr>
        <p:grpSp>
          <p:nvGrpSpPr>
            <p:cNvPr id="16" name="Group 15"/>
            <p:cNvGrpSpPr/>
            <p:nvPr/>
          </p:nvGrpSpPr>
          <p:grpSpPr>
            <a:xfrm>
              <a:off x="2667" y="5283"/>
              <a:ext cx="13865" cy="789"/>
              <a:chOff x="2667" y="5866"/>
              <a:chExt cx="13865" cy="789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668" y="5866"/>
                <a:ext cx="13864" cy="789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" name="Text Box 11"/>
              <p:cNvSpPr txBox="true"/>
              <p:nvPr/>
            </p:nvSpPr>
            <p:spPr>
              <a:xfrm>
                <a:off x="2667" y="5866"/>
                <a:ext cx="138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en-US" sz="2400">
                    <a:solidFill>
                      <a:schemeClr val="bg1"/>
                    </a:solidFill>
                  </a:rPr>
                  <a:t>   </a:t>
                </a:r>
                <a:r>
                  <a:rPr lang="" altLang="en-US" sz="2400">
                    <a:solidFill>
                      <a:schemeClr val="bg1"/>
                    </a:solidFill>
                  </a:rPr>
                  <a:t>URL = “http://localhosr:3000”</a:t>
                </a:r>
                <a:endParaRPr lang="" altLang="en-US" sz="24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Text Box 14"/>
            <p:cNvSpPr txBox="true"/>
            <p:nvPr/>
          </p:nvSpPr>
          <p:spPr>
            <a:xfrm>
              <a:off x="2668" y="4317"/>
              <a:ext cx="1386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buFont typeface="+mj-lt"/>
                <a:buNone/>
              </a:pPr>
              <a:r>
                <a:rPr lang="en-US" altLang="en-US" sz="2000"/>
                <a:t>1) </a:t>
              </a:r>
              <a:r>
                <a:rPr lang="" altLang="en-US" sz="2000"/>
                <a:t>打开浏览器</a:t>
              </a:r>
              <a:endParaRPr lang="" altLang="en-US" sz="2000"/>
            </a:p>
          </p:txBody>
        </p:sp>
      </p:grp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34925" y="340995"/>
            <a:ext cx="9118600" cy="1252855"/>
          </a:xfrm>
        </p:spPr>
        <p:txBody>
          <a:bodyPr>
            <a:normAutofit fontScale="90000"/>
          </a:bodyPr>
          <a:p>
            <a:pPr algn="l"/>
            <a:r>
              <a:rPr lang="en-US" altLang="en-US"/>
              <a:t>  项目分解说明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-17780" y="6407785"/>
            <a:ext cx="3229610" cy="349250"/>
          </a:xfrm>
        </p:spPr>
        <p:txBody>
          <a:bodyPr>
            <a:normAutofit lnSpcReduction="20000"/>
          </a:bodyPr>
          <a:p>
            <a:pPr algn="r"/>
            <a:r>
              <a:rPr lang="en-US" altLang="en-US"/>
              <a:t>Coding your wanderful life</a:t>
            </a:r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20320" y="6691630"/>
            <a:ext cx="12218035" cy="152400"/>
            <a:chOff x="-32" y="10538"/>
            <a:chExt cx="19241" cy="240"/>
          </a:xfrm>
        </p:grpSpPr>
        <p:sp>
          <p:nvSpPr>
            <p:cNvPr id="4" name="Rectangle 3"/>
            <p:cNvSpPr/>
            <p:nvPr/>
          </p:nvSpPr>
          <p:spPr>
            <a:xfrm>
              <a:off x="-32" y="10538"/>
              <a:ext cx="14944" cy="24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33" y="10538"/>
              <a:ext cx="4276" cy="2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-20320" y="779145"/>
            <a:ext cx="96520" cy="650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734040" y="422275"/>
            <a:ext cx="928370" cy="900430"/>
            <a:chOff x="16799" y="665"/>
            <a:chExt cx="1462" cy="1418"/>
          </a:xfrm>
        </p:grpSpPr>
        <p:sp>
          <p:nvSpPr>
            <p:cNvPr id="8" name="Oval 7"/>
            <p:cNvSpPr/>
            <p:nvPr/>
          </p:nvSpPr>
          <p:spPr>
            <a:xfrm>
              <a:off x="16799" y="665"/>
              <a:ext cx="1463" cy="1419"/>
            </a:xfrm>
            <a:prstGeom prst="ellipse">
              <a:avLst/>
            </a:prstGeom>
            <a:solidFill>
              <a:srgbClr val="FF8D41"/>
            </a:solidFill>
            <a:ln>
              <a:solidFill>
                <a:srgbClr val="FF8D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16916" y="964"/>
              <a:ext cx="11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HTML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  <a:p>
              <a:r>
                <a:rPr lang="en-US" altLang="en-US" sz="14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  CSS</a:t>
              </a:r>
              <a:endParaRPr lang="en-US" altLang="en-US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Date Placeholder 1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1014730" y="1770380"/>
            <a:ext cx="9464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3. 创建静态页面 </a:t>
            </a:r>
            <a:endParaRPr lang="en-US" altLang="en-US" sz="2800"/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1002</Words>
  <Application>WPS Presentation</Application>
  <PresentationFormat>宽屏</PresentationFormat>
  <Paragraphs>143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DejaVu Sans</vt:lpstr>
      <vt:lpstr>宋体</vt:lpstr>
      <vt:lpstr>Arial Unicode MS</vt:lpstr>
      <vt:lpstr>Arial Black</vt:lpstr>
      <vt:lpstr>微软雅黑</vt:lpstr>
      <vt:lpstr>Droid Sans Fallback</vt:lpstr>
      <vt:lpstr>Standard Symbols PS</vt:lpstr>
      <vt:lpstr>Phetsarath OT</vt:lpstr>
      <vt:lpstr>Office Theme</vt:lpstr>
      <vt:lpstr>CSS Float 浮动定位</vt:lpstr>
      <vt:lpstr>HTML CSS 实战项目说明</vt:lpstr>
      <vt:lpstr>  项目分解说明</vt:lpstr>
      <vt:lpstr>  项目分解说明</vt:lpstr>
      <vt:lpstr>  项目分解说明</vt:lpstr>
      <vt:lpstr>  项目分解说明</vt:lpstr>
      <vt:lpstr>  项目分解说明</vt:lpstr>
      <vt:lpstr>  项目分解说明</vt:lpstr>
      <vt:lpstr>  项目分解说明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web</dc:creator>
  <cp:lastModifiedBy>web</cp:lastModifiedBy>
  <cp:revision>12</cp:revision>
  <dcterms:created xsi:type="dcterms:W3CDTF">2021-01-15T02:08:46Z</dcterms:created>
  <dcterms:modified xsi:type="dcterms:W3CDTF">2021-01-15T02:08:46Z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