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63" r:id="rId5"/>
    <p:sldId id="262" r:id="rId6"/>
    <p:sldId id="261" r:id="rId7"/>
    <p:sldId id="259" r:id="rId8"/>
    <p:sldId id="260" r:id="rId9"/>
    <p:sldId id="265" r:id="rId10"/>
    <p:sldId id="264" r:id="rId11"/>
    <p:sldId id="267" r:id="rId12"/>
    <p:sldId id="268" r:id="rId13"/>
    <p:sldId id="269" r:id="rId14"/>
    <p:sldId id="272" r:id="rId15"/>
    <p:sldId id="266" r:id="rId16"/>
    <p:sldId id="270" r:id="rId17"/>
    <p:sldId id="273" r:id="rId18"/>
    <p:sldId id="275" r:id="rId19"/>
    <p:sldId id="278" r:id="rId20"/>
    <p:sldId id="277" r:id="rId21"/>
    <p:sldId id="276" r:id="rId22"/>
    <p:sldId id="274" r:id="rId23"/>
    <p:sldId id="279" r:id="rId24"/>
    <p:sldId id="280" r:id="rId25"/>
    <p:sldId id="271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HTML CSS 实战项目说明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657350" y="3429000"/>
            <a:ext cx="8804275" cy="1655445"/>
          </a:xfrm>
        </p:spPr>
        <p:txBody>
          <a:bodyPr/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Date Placeholder 10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创建静态资源目录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5. 静态资源目录</a:t>
            </a:r>
            <a:endParaRPr lang="en-US" altLang="en-US" sz="2800"/>
          </a:p>
        </p:txBody>
      </p:sp>
      <p:pic>
        <p:nvPicPr>
          <p:cNvPr id="11" name="Picture 10" descr="静态资源目录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115" y="1593850"/>
            <a:ext cx="6587490" cy="436943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VS Code编辑器安装与配置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6. VS Code编辑其的准备工作</a:t>
            </a:r>
            <a:endParaRPr lang="en-US" altLang="en-US" sz="2800"/>
          </a:p>
        </p:txBody>
      </p:sp>
      <p:sp>
        <p:nvSpPr>
          <p:cNvPr id="12" name="Text Box 11"/>
          <p:cNvSpPr txBox="true"/>
          <p:nvPr/>
        </p:nvSpPr>
        <p:spPr>
          <a:xfrm>
            <a:off x="1363980" y="2541905"/>
            <a:ext cx="94646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1) 设置同步：setting sync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2) User Snippet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3) 安装插件</a:t>
            </a:r>
            <a:endParaRPr lang="en-US" altLang="en-US" sz="2400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6. VS Code编辑其的准备工作</a:t>
            </a:r>
            <a:endParaRPr lang="en-US" altLang="en-US" sz="2800"/>
          </a:p>
        </p:txBody>
      </p:sp>
      <p:sp>
        <p:nvSpPr>
          <p:cNvPr id="12" name="Text Box 11"/>
          <p:cNvSpPr txBox="true"/>
          <p:nvPr/>
        </p:nvSpPr>
        <p:spPr>
          <a:xfrm>
            <a:off x="1363980" y="2541905"/>
            <a:ext cx="94646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3) 安装插件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      + Compile Hero Plugin</a:t>
            </a:r>
            <a:endParaRPr lang="en-US" altLang="en-US" sz="2400"/>
          </a:p>
          <a:p>
            <a:r>
              <a:rPr lang="en-US" altLang="en-US" sz="2400"/>
              <a:t>      + Path Intellisense</a:t>
            </a:r>
            <a:endParaRPr lang="en-US" altLang="en-US" sz="2400"/>
          </a:p>
          <a:p>
            <a:r>
              <a:rPr lang="en-US" altLang="en-US" sz="2400"/>
              <a:t>      + Prettier - Code formatter</a:t>
            </a:r>
            <a:endParaRPr lang="en-US" altLang="en-US" sz="2400"/>
          </a:p>
          <a:p>
            <a:r>
              <a:rPr lang="en-US" altLang="en-US" sz="2400"/>
              <a:t>      + Auto Rename Tag</a:t>
            </a:r>
            <a:endParaRPr lang="en-US" altLang="en-US" sz="2400"/>
          </a:p>
          <a:p>
            <a:r>
              <a:rPr lang="en-US" altLang="en-US" sz="2400"/>
              <a:t>      + Vscode Icons</a:t>
            </a:r>
            <a:endParaRPr lang="en-US" altLang="en-US" sz="2400"/>
          </a:p>
          <a:p>
            <a:r>
              <a:rPr lang="en-US" altLang="en-US" sz="2400"/>
              <a:t>      + CSS Peek</a:t>
            </a:r>
            <a:endParaRPr lang="en-US" altLang="en-US" sz="2400"/>
          </a:p>
          <a:p>
            <a:r>
              <a:rPr lang="en-US" altLang="en-US" sz="2400"/>
              <a:t>      + Color info</a:t>
            </a:r>
            <a:endParaRPr lang="en-US" altLang="en-US" sz="2400"/>
          </a:p>
          <a:p>
            <a:r>
              <a:rPr lang="en-US" altLang="en-US" sz="2400"/>
              <a:t>      + Debugger for Chrome</a:t>
            </a:r>
            <a:endParaRPr lang="en-US" altLang="en-US" sz="2400"/>
          </a:p>
        </p:txBody>
      </p:sp>
      <p:sp>
        <p:nvSpPr>
          <p:cNvPr id="13" name="Title 12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VS Code编辑器安装与配置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6. VS Code编辑其的准备工作</a:t>
            </a:r>
            <a:endParaRPr lang="en-US" altLang="en-US" sz="2800"/>
          </a:p>
        </p:txBody>
      </p:sp>
      <p:sp>
        <p:nvSpPr>
          <p:cNvPr id="12" name="Text Box 11"/>
          <p:cNvSpPr txBox="true"/>
          <p:nvPr/>
        </p:nvSpPr>
        <p:spPr>
          <a:xfrm>
            <a:off x="1363980" y="2541905"/>
            <a:ext cx="946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1) 插件配置文件</a:t>
            </a:r>
            <a:endParaRPr lang="en-US" altLang="en-US" sz="2400"/>
          </a:p>
        </p:txBody>
      </p:sp>
      <p:sp>
        <p:nvSpPr>
          <p:cNvPr id="13" name="Title 12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VS Code编辑器安装与配置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7. index.html页面</a:t>
            </a:r>
            <a:endParaRPr lang="en-US" altLang="en-US" sz="2800"/>
          </a:p>
        </p:txBody>
      </p:sp>
      <p:sp>
        <p:nvSpPr>
          <p:cNvPr id="12" name="Text Box 11"/>
          <p:cNvSpPr txBox="true"/>
          <p:nvPr/>
        </p:nvSpPr>
        <p:spPr>
          <a:xfrm>
            <a:off x="1600835" y="2577465"/>
            <a:ext cx="89903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/>
              <a:t>1) 页面favicon.ico引入</a:t>
            </a:r>
            <a:endParaRPr lang="en-US" altLang="en-US" sz="2400"/>
          </a:p>
          <a:p>
            <a:pPr algn="l"/>
            <a:endParaRPr lang="en-US" altLang="en-US" sz="2400"/>
          </a:p>
          <a:p>
            <a:pPr algn="l"/>
            <a:r>
              <a:rPr lang="en-US" altLang="en-US" sz="2400"/>
              <a:t>2) 引入CSS外联样式</a:t>
            </a:r>
            <a:endParaRPr lang="en-US" altLang="en-US" sz="2400"/>
          </a:p>
          <a:p>
            <a:pPr algn="l"/>
            <a:endParaRPr lang="en-US" altLang="en-US" sz="2400"/>
          </a:p>
          <a:p>
            <a:pPr algn="l"/>
            <a:r>
              <a:rPr lang="en-US" altLang="en-US" sz="2400"/>
              <a:t>3) 引入Vue3.js</a:t>
            </a:r>
            <a:endParaRPr lang="en-US" altLang="en-US" sz="2400"/>
          </a:p>
          <a:p>
            <a:pPr algn="l"/>
            <a:endParaRPr lang="en-US" altLang="en-US" sz="2400"/>
          </a:p>
          <a:p>
            <a:pPr algn="l"/>
            <a:r>
              <a:rPr lang="en-US" altLang="en-US" sz="2400"/>
              <a:t>4) 编辑title</a:t>
            </a:r>
            <a:endParaRPr lang="en-US" altLang="en-US" sz="2400"/>
          </a:p>
          <a:p>
            <a:pPr algn="l"/>
            <a:endParaRPr lang="en-US" altLang="en-US" sz="2400"/>
          </a:p>
          <a:p>
            <a:pPr algn="l"/>
            <a:r>
              <a:rPr lang="en-US" altLang="en-US" sz="2400"/>
              <a:t>5) 编辑Vue3.0</a:t>
            </a:r>
            <a:endParaRPr lang="en-US" altLang="en-US" sz="24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html代码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1343660" y="2643505"/>
            <a:ext cx="94646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1) header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2) main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3) footer</a:t>
            </a:r>
            <a:endParaRPr lang="en-US" altLang="en-US" sz="2400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5365" y="1727835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</a:t>
            </a:r>
            <a:r>
              <a:rPr lang="en-US" altLang="en-US" sz="2800">
                <a:sym typeface="+mn-ea"/>
              </a:rPr>
              <a:t>header</a:t>
            </a:r>
            <a:r>
              <a:rPr lang="en-US" altLang="en-US" sz="2800"/>
              <a:t>代码 :  .container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016000" y="2435225"/>
            <a:ext cx="10289540" cy="4114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Homepage Banner_Savour Summer_Optimiz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2917825"/>
            <a:ext cx="10296525" cy="2256155"/>
          </a:xfrm>
          <a:prstGeom prst="rect">
            <a:avLst/>
          </a:prstGeom>
        </p:spPr>
      </p:pic>
      <p:pic>
        <p:nvPicPr>
          <p:cNvPr id="15" name="Picture 14" descr="001-home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80" y="2517775"/>
            <a:ext cx="228600" cy="228600"/>
          </a:xfrm>
          <a:prstGeom prst="rect">
            <a:avLst/>
          </a:prstGeom>
        </p:spPr>
      </p:pic>
      <p:sp>
        <p:nvSpPr>
          <p:cNvPr id="16" name="Text Box 15"/>
          <p:cNvSpPr txBox="true"/>
          <p:nvPr/>
        </p:nvSpPr>
        <p:spPr>
          <a:xfrm>
            <a:off x="8431530" y="2478405"/>
            <a:ext cx="3222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bg1"/>
                </a:solidFill>
              </a:rPr>
              <a:t>About  Blog  Products  Contract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996950" y="173990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</a:t>
            </a:r>
            <a:r>
              <a:rPr lang="en-US" altLang="en-US" sz="2800">
                <a:sym typeface="+mn-ea"/>
              </a:rPr>
              <a:t>header</a:t>
            </a:r>
            <a:r>
              <a:rPr lang="en-US" altLang="en-US" sz="2800"/>
              <a:t>代码: header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5000" y="2435225"/>
            <a:ext cx="11041380" cy="2660015"/>
            <a:chOff x="1000" y="3835"/>
            <a:chExt cx="17388" cy="4189"/>
          </a:xfrm>
        </p:grpSpPr>
        <p:sp>
          <p:nvSpPr>
            <p:cNvPr id="2" name="Rectangle 1"/>
            <p:cNvSpPr/>
            <p:nvPr/>
          </p:nvSpPr>
          <p:spPr>
            <a:xfrm>
              <a:off x="1000" y="3835"/>
              <a:ext cx="17367" cy="41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" name="Picture 12" descr="Homepage Banner_Savour Summer_Optimized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" y="4472"/>
              <a:ext cx="17388" cy="3553"/>
            </a:xfrm>
            <a:prstGeom prst="rect">
              <a:avLst/>
            </a:prstGeom>
          </p:spPr>
        </p:pic>
        <p:pic>
          <p:nvPicPr>
            <p:cNvPr id="15" name="Picture 14" descr="001-home"/>
            <p:cNvPicPr>
              <a:picLocks noChangeAspect="true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38" y="3968"/>
              <a:ext cx="360" cy="360"/>
            </a:xfrm>
            <a:prstGeom prst="rect">
              <a:avLst/>
            </a:prstGeom>
          </p:spPr>
        </p:pic>
        <p:sp>
          <p:nvSpPr>
            <p:cNvPr id="16" name="Text Box 15"/>
            <p:cNvSpPr txBox="true"/>
            <p:nvPr/>
          </p:nvSpPr>
          <p:spPr>
            <a:xfrm>
              <a:off x="13172" y="3903"/>
              <a:ext cx="50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chemeClr val="bg1"/>
                  </a:solidFill>
                </a:rPr>
                <a:t>About  Blog  Products  Contract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92200" y="1706245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</a:t>
            </a:r>
            <a:r>
              <a:rPr lang="en-US" altLang="en-US" sz="2800">
                <a:sym typeface="+mn-ea"/>
              </a:rPr>
              <a:t>header</a:t>
            </a:r>
            <a:r>
              <a:rPr lang="en-US" altLang="en-US" sz="2800"/>
              <a:t>代码: header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5000" y="2435225"/>
            <a:ext cx="11027410" cy="2660015"/>
            <a:chOff x="1000" y="3835"/>
            <a:chExt cx="17366" cy="4189"/>
          </a:xfrm>
        </p:grpSpPr>
        <p:sp>
          <p:nvSpPr>
            <p:cNvPr id="2" name="Rectangle 1"/>
            <p:cNvSpPr/>
            <p:nvPr/>
          </p:nvSpPr>
          <p:spPr>
            <a:xfrm>
              <a:off x="1000" y="3835"/>
              <a:ext cx="17367" cy="41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" name="Picture 12" descr="Homepage Banner_Savour Summer_Optimized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20" y="4472"/>
              <a:ext cx="15965" cy="3553"/>
            </a:xfrm>
            <a:prstGeom prst="rect">
              <a:avLst/>
            </a:prstGeom>
          </p:spPr>
        </p:pic>
        <p:pic>
          <p:nvPicPr>
            <p:cNvPr id="15" name="Picture 14" descr="001-home"/>
            <p:cNvPicPr>
              <a:picLocks noChangeAspect="true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0" y="3968"/>
              <a:ext cx="360" cy="360"/>
            </a:xfrm>
            <a:prstGeom prst="rect">
              <a:avLst/>
            </a:prstGeom>
          </p:spPr>
        </p:pic>
        <p:sp>
          <p:nvSpPr>
            <p:cNvPr id="16" name="Text Box 15"/>
            <p:cNvSpPr txBox="true"/>
            <p:nvPr/>
          </p:nvSpPr>
          <p:spPr>
            <a:xfrm>
              <a:off x="13172" y="3903"/>
              <a:ext cx="50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chemeClr val="bg1"/>
                  </a:solidFill>
                </a:rPr>
                <a:t>About  Blog  Products  Contract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996950" y="173990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</a:t>
            </a:r>
            <a:r>
              <a:rPr lang="en-US" altLang="en-US" sz="2800">
                <a:sym typeface="+mn-ea"/>
              </a:rPr>
              <a:t>header</a:t>
            </a:r>
            <a:r>
              <a:rPr lang="en-US" altLang="en-US" sz="2800"/>
              <a:t>代码 :  nav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635000" y="2435225"/>
            <a:ext cx="11027410" cy="4114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Homepage Banner_Savour Summer_Optimiz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846705"/>
            <a:ext cx="11062970" cy="2256155"/>
          </a:xfrm>
          <a:prstGeom prst="rect">
            <a:avLst/>
          </a:prstGeom>
        </p:spPr>
      </p:pic>
      <p:pic>
        <p:nvPicPr>
          <p:cNvPr id="15" name="Picture 14" descr="001-home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450" y="2519680"/>
            <a:ext cx="228600" cy="228600"/>
          </a:xfrm>
          <a:prstGeom prst="rect">
            <a:avLst/>
          </a:prstGeom>
        </p:spPr>
      </p:pic>
      <p:sp>
        <p:nvSpPr>
          <p:cNvPr id="16" name="Text Box 15"/>
          <p:cNvSpPr txBox="true"/>
          <p:nvPr/>
        </p:nvSpPr>
        <p:spPr>
          <a:xfrm>
            <a:off x="8364220" y="2495550"/>
            <a:ext cx="3222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bg1"/>
                </a:solidFill>
              </a:rPr>
              <a:t>About  Blog  Products  Contract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1032510" y="187579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1. 项目初始化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1032510" y="331470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2. 创建项目服务器</a:t>
            </a:r>
            <a:endParaRPr lang="en-US" altLang="en-US" sz="2000"/>
          </a:p>
        </p:txBody>
      </p:sp>
      <p:sp>
        <p:nvSpPr>
          <p:cNvPr id="17" name="Text Box 16"/>
          <p:cNvSpPr txBox="true"/>
          <p:nvPr/>
        </p:nvSpPr>
        <p:spPr>
          <a:xfrm>
            <a:off x="1032510" y="4752975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3. 创建静态页面 </a:t>
            </a:r>
            <a:endParaRPr lang="en-US" altLang="en-US" sz="2800"/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8888095" y="6379845"/>
            <a:ext cx="294005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78230" y="1724025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header代码 :  nav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246380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5000" y="2470785"/>
            <a:ext cx="11027410" cy="2915920"/>
            <a:chOff x="1000" y="3835"/>
            <a:chExt cx="17366" cy="4592"/>
          </a:xfrm>
        </p:grpSpPr>
        <p:sp>
          <p:nvSpPr>
            <p:cNvPr id="2" name="Rectangle 1"/>
            <p:cNvSpPr/>
            <p:nvPr/>
          </p:nvSpPr>
          <p:spPr>
            <a:xfrm>
              <a:off x="1000" y="3835"/>
              <a:ext cx="17367" cy="6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" name="Picture 12" descr="Homepage Banner_Savour Summer_Optimized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" y="4875"/>
              <a:ext cx="17367" cy="3553"/>
            </a:xfrm>
            <a:prstGeom prst="rect">
              <a:avLst/>
            </a:prstGeom>
          </p:spPr>
        </p:pic>
        <p:pic>
          <p:nvPicPr>
            <p:cNvPr id="15" name="Picture 14" descr="001-home"/>
            <p:cNvPicPr>
              <a:picLocks noChangeAspect="true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98" y="3968"/>
              <a:ext cx="360" cy="360"/>
            </a:xfrm>
            <a:prstGeom prst="rect">
              <a:avLst/>
            </a:prstGeom>
          </p:spPr>
        </p:pic>
        <p:sp>
          <p:nvSpPr>
            <p:cNvPr id="16" name="Text Box 15"/>
            <p:cNvSpPr txBox="true"/>
            <p:nvPr/>
          </p:nvSpPr>
          <p:spPr>
            <a:xfrm>
              <a:off x="13172" y="3903"/>
              <a:ext cx="50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chemeClr val="bg1"/>
                  </a:solidFill>
                </a:rPr>
                <a:t>About  Blog  Products  Contract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782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9. footer代码: .container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35000" y="2968625"/>
            <a:ext cx="11046460" cy="3081020"/>
            <a:chOff x="1000" y="4675"/>
            <a:chExt cx="17396" cy="4852"/>
          </a:xfrm>
        </p:grpSpPr>
        <p:grpSp>
          <p:nvGrpSpPr>
            <p:cNvPr id="13" name="Group 12"/>
            <p:cNvGrpSpPr/>
            <p:nvPr/>
          </p:nvGrpSpPr>
          <p:grpSpPr>
            <a:xfrm>
              <a:off x="1012" y="8879"/>
              <a:ext cx="17366" cy="648"/>
              <a:chOff x="1320" y="4371"/>
              <a:chExt cx="17366" cy="64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20" y="4371"/>
                <a:ext cx="17367" cy="6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Text Box 15"/>
              <p:cNvSpPr txBox="true"/>
              <p:nvPr/>
            </p:nvSpPr>
            <p:spPr>
              <a:xfrm>
                <a:off x="14714" y="4480"/>
                <a:ext cx="352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400">
                    <a:solidFill>
                      <a:schemeClr val="bg1"/>
                    </a:solidFill>
                  </a:rPr>
                  <a:t>@copyright Yangyixin  </a:t>
                </a:r>
                <a:endParaRPr lang="en-US" altLang="en-US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000" y="4675"/>
              <a:ext cx="17367" cy="6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0" name="Picture 19" descr="Homepage Banner_Savour Summer_Optimized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" y="5323"/>
              <a:ext cx="17396" cy="3553"/>
            </a:xfrm>
            <a:prstGeom prst="rect">
              <a:avLst/>
            </a:prstGeom>
          </p:spPr>
        </p:pic>
        <p:pic>
          <p:nvPicPr>
            <p:cNvPr id="21" name="Picture 20" descr="001-home"/>
            <p:cNvPicPr>
              <a:picLocks noChangeAspect="true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98" y="4808"/>
              <a:ext cx="360" cy="360"/>
            </a:xfrm>
            <a:prstGeom prst="rect">
              <a:avLst/>
            </a:prstGeom>
          </p:spPr>
        </p:pic>
        <p:sp>
          <p:nvSpPr>
            <p:cNvPr id="22" name="Text Box 21"/>
            <p:cNvSpPr txBox="true"/>
            <p:nvPr/>
          </p:nvSpPr>
          <p:spPr>
            <a:xfrm>
              <a:off x="13172" y="4743"/>
              <a:ext cx="50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solidFill>
                    <a:schemeClr val="bg1"/>
                  </a:solidFill>
                </a:rPr>
                <a:t>About  Blog  Products  Contract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78230" y="161036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10. main代码: main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81660" y="2300605"/>
            <a:ext cx="11046460" cy="3837940"/>
            <a:chOff x="1000" y="3483"/>
            <a:chExt cx="17396" cy="6044"/>
          </a:xfrm>
        </p:grpSpPr>
        <p:grpSp>
          <p:nvGrpSpPr>
            <p:cNvPr id="13" name="Group 12"/>
            <p:cNvGrpSpPr/>
            <p:nvPr/>
          </p:nvGrpSpPr>
          <p:grpSpPr>
            <a:xfrm rot="0">
              <a:off x="1012" y="8879"/>
              <a:ext cx="17366" cy="648"/>
              <a:chOff x="1320" y="4371"/>
              <a:chExt cx="17366" cy="64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20" y="4371"/>
                <a:ext cx="17367" cy="6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Text Box 15"/>
              <p:cNvSpPr txBox="true"/>
              <p:nvPr/>
            </p:nvSpPr>
            <p:spPr>
              <a:xfrm>
                <a:off x="14714" y="4480"/>
                <a:ext cx="352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400">
                    <a:solidFill>
                      <a:schemeClr val="bg1"/>
                    </a:solidFill>
                  </a:rPr>
                  <a:t>@copyright Yangyixin  </a:t>
                </a:r>
                <a:endParaRPr lang="en-US" altLang="en-US" sz="1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000" y="3483"/>
              <a:ext cx="17396" cy="4200"/>
              <a:chOff x="1000" y="4675"/>
              <a:chExt cx="17396" cy="4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00" y="4675"/>
                <a:ext cx="17367" cy="6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0" name="Picture 19" descr="Homepage Banner_Savour Summer_Optimized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00" y="5323"/>
                <a:ext cx="17396" cy="3553"/>
              </a:xfrm>
              <a:prstGeom prst="rect">
                <a:avLst/>
              </a:prstGeom>
            </p:spPr>
          </p:pic>
          <p:pic>
            <p:nvPicPr>
              <p:cNvPr id="21" name="Picture 20" descr="001-home"/>
              <p:cNvPicPr>
                <a:picLocks noChangeAspect="true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98" y="4808"/>
                <a:ext cx="360" cy="360"/>
              </a:xfrm>
              <a:prstGeom prst="rect">
                <a:avLst/>
              </a:prstGeom>
            </p:spPr>
          </p:pic>
          <p:sp>
            <p:nvSpPr>
              <p:cNvPr id="22" name="Text Box 21"/>
              <p:cNvSpPr txBox="true"/>
              <p:nvPr/>
            </p:nvSpPr>
            <p:spPr>
              <a:xfrm>
                <a:off x="13172" y="4743"/>
                <a:ext cx="507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400">
                    <a:solidFill>
                      <a:schemeClr val="bg1"/>
                    </a:solidFill>
                  </a:rPr>
                  <a:t>About  Blog  Products  Contract</a:t>
                </a:r>
                <a:endParaRPr lang="en-US" altLang="en-US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000" y="7695"/>
              <a:ext cx="17367" cy="1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1133" y="7997"/>
              <a:ext cx="149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Manin </a:t>
              </a:r>
              <a:endParaRPr lang="en-US" altLang="en-US"/>
            </a:p>
          </p:txBody>
        </p:sp>
      </p:grp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584835" y="1610360"/>
            <a:ext cx="11024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10. main代码: main: 给父元素添加样式： flex-wrape: wrape;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20320" y="35750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83565" y="2201545"/>
            <a:ext cx="11028045" cy="4080510"/>
            <a:chOff x="919" y="3467"/>
            <a:chExt cx="17367" cy="6426"/>
          </a:xfrm>
        </p:grpSpPr>
        <p:sp>
          <p:nvSpPr>
            <p:cNvPr id="11" name="Rectangle 10"/>
            <p:cNvSpPr/>
            <p:nvPr/>
          </p:nvSpPr>
          <p:spPr>
            <a:xfrm>
              <a:off x="919" y="3467"/>
              <a:ext cx="17367" cy="6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19" y="3467"/>
              <a:ext cx="5260" cy="3012"/>
              <a:chOff x="7204" y="1786"/>
              <a:chExt cx="5260" cy="301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04" y="1786"/>
                <a:ext cx="5259" cy="30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7204" y="1786"/>
                <a:ext cx="5260" cy="3013"/>
                <a:chOff x="917" y="3467"/>
                <a:chExt cx="5260" cy="3013"/>
              </a:xfrm>
            </p:grpSpPr>
            <p:pic>
              <p:nvPicPr>
                <p:cNvPr id="30" name="Picture 29" descr="photo4"/>
                <p:cNvPicPr>
                  <a:picLocks noChangeAspect="true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17" y="3467"/>
                  <a:ext cx="5260" cy="1365"/>
                </a:xfrm>
                <a:prstGeom prst="rect">
                  <a:avLst/>
                </a:prstGeom>
              </p:spPr>
            </p:pic>
            <p:sp>
              <p:nvSpPr>
                <p:cNvPr id="31" name="Text Box 30"/>
                <p:cNvSpPr txBox="true"/>
                <p:nvPr/>
              </p:nvSpPr>
              <p:spPr>
                <a:xfrm>
                  <a:off x="919" y="4882"/>
                  <a:ext cx="5258" cy="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200"/>
                    <a:t>  HTML</a:t>
                  </a:r>
                  <a:endParaRPr lang="en-US" altLang="en-US" sz="1200"/>
                </a:p>
                <a:p>
                  <a:r>
                    <a:rPr lang="en-US" altLang="en-US" sz="1200"/>
                    <a:t>  Song of silence,The sound of silence</a:t>
                  </a:r>
                  <a:endParaRPr lang="en-US" altLang="en-US" sz="1200"/>
                </a:p>
                <a:p>
                  <a:r>
                    <a:rPr lang="en-US" altLang="en-US" sz="1200"/>
                    <a:t>  Hello darkness my old friend.</a:t>
                  </a:r>
                  <a:endParaRPr lang="en-US" altLang="en-US" sz="1200">
                    <a:sym typeface="+mn-ea"/>
                  </a:endParaRPr>
                </a:p>
                <a:p>
                  <a:endParaRPr lang="en-US" altLang="en-US" sz="1200">
                    <a:sym typeface="+mn-ea"/>
                  </a:endParaRPr>
                </a:p>
                <a:p>
                  <a:r>
                    <a:rPr lang="en-US" altLang="en-US" sz="1200">
                      <a:sym typeface="+mn-ea"/>
                    </a:rPr>
                    <a:t>                Reference: </a:t>
                  </a:r>
                  <a:r>
                    <a:rPr lang="en-US" altLang="en-US" sz="1200" u="sng">
                      <a:solidFill>
                        <a:schemeClr val="accent1">
                          <a:lumMod val="75000"/>
                        </a:schemeClr>
                      </a:solidFill>
                      <a:sym typeface="+mn-ea"/>
                    </a:rPr>
                    <a:t>Simon &amp; Garfunkel</a:t>
                  </a:r>
                  <a:endParaRPr lang="en-US" altLang="en-US" sz="1200"/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6975" y="6880"/>
              <a:ext cx="5260" cy="3012"/>
              <a:chOff x="7204" y="1786"/>
              <a:chExt cx="5260" cy="301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204" y="1786"/>
                <a:ext cx="5259" cy="30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7204" y="1786"/>
                <a:ext cx="5260" cy="3013"/>
                <a:chOff x="917" y="3467"/>
                <a:chExt cx="5260" cy="3013"/>
              </a:xfrm>
            </p:grpSpPr>
            <p:pic>
              <p:nvPicPr>
                <p:cNvPr id="37" name="Picture 36" descr="photo4"/>
                <p:cNvPicPr>
                  <a:picLocks noChangeAspect="true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17" y="3467"/>
                  <a:ext cx="5260" cy="1365"/>
                </a:xfrm>
                <a:prstGeom prst="rect">
                  <a:avLst/>
                </a:prstGeom>
              </p:spPr>
            </p:pic>
            <p:sp>
              <p:nvSpPr>
                <p:cNvPr id="38" name="Text Box 37"/>
                <p:cNvSpPr txBox="true"/>
                <p:nvPr/>
              </p:nvSpPr>
              <p:spPr>
                <a:xfrm>
                  <a:off x="919" y="4882"/>
                  <a:ext cx="5258" cy="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200"/>
                    <a:t>  HTML</a:t>
                  </a:r>
                  <a:endParaRPr lang="en-US" altLang="en-US" sz="1200"/>
                </a:p>
                <a:p>
                  <a:r>
                    <a:rPr lang="en-US" altLang="en-US" sz="1200"/>
                    <a:t>  Song of silence,The sound of silence</a:t>
                  </a:r>
                  <a:endParaRPr lang="en-US" altLang="en-US" sz="1200"/>
                </a:p>
                <a:p>
                  <a:r>
                    <a:rPr lang="en-US" altLang="en-US" sz="1200"/>
                    <a:t>  Hello darkness my old friend.</a:t>
                  </a:r>
                  <a:endParaRPr lang="en-US" altLang="en-US" sz="1200">
                    <a:sym typeface="+mn-ea"/>
                  </a:endParaRPr>
                </a:p>
                <a:p>
                  <a:endParaRPr lang="en-US" altLang="en-US" sz="1200">
                    <a:sym typeface="+mn-ea"/>
                  </a:endParaRPr>
                </a:p>
                <a:p>
                  <a:r>
                    <a:rPr lang="en-US" altLang="en-US" sz="1200">
                      <a:sym typeface="+mn-ea"/>
                    </a:rPr>
                    <a:t>                Reference: </a:t>
                  </a:r>
                  <a:r>
                    <a:rPr lang="en-US" altLang="en-US" sz="1200" u="sng">
                      <a:solidFill>
                        <a:schemeClr val="accent1">
                          <a:lumMod val="75000"/>
                        </a:schemeClr>
                      </a:solidFill>
                      <a:sym typeface="+mn-ea"/>
                    </a:rPr>
                    <a:t>Simon &amp; Garfunkel</a:t>
                  </a:r>
                  <a:endParaRPr lang="en-US" altLang="en-US" sz="1200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6973" y="3467"/>
              <a:ext cx="5260" cy="3012"/>
              <a:chOff x="7204" y="1786"/>
              <a:chExt cx="5260" cy="301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204" y="1786"/>
                <a:ext cx="5259" cy="30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204" y="1786"/>
                <a:ext cx="5260" cy="3013"/>
                <a:chOff x="917" y="3467"/>
                <a:chExt cx="5260" cy="3013"/>
              </a:xfrm>
            </p:grpSpPr>
            <p:pic>
              <p:nvPicPr>
                <p:cNvPr id="42" name="Picture 41" descr="photo4"/>
                <p:cNvPicPr>
                  <a:picLocks noChangeAspect="true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17" y="3467"/>
                  <a:ext cx="5260" cy="1365"/>
                </a:xfrm>
                <a:prstGeom prst="rect">
                  <a:avLst/>
                </a:prstGeom>
              </p:spPr>
            </p:pic>
            <p:sp>
              <p:nvSpPr>
                <p:cNvPr id="43" name="Text Box 42"/>
                <p:cNvSpPr txBox="true"/>
                <p:nvPr/>
              </p:nvSpPr>
              <p:spPr>
                <a:xfrm>
                  <a:off x="919" y="4882"/>
                  <a:ext cx="5258" cy="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200"/>
                    <a:t>  HTML</a:t>
                  </a:r>
                  <a:endParaRPr lang="en-US" altLang="en-US" sz="1200"/>
                </a:p>
                <a:p>
                  <a:r>
                    <a:rPr lang="en-US" altLang="en-US" sz="1200"/>
                    <a:t>  Song of silence,The sound of silence</a:t>
                  </a:r>
                  <a:endParaRPr lang="en-US" altLang="en-US" sz="1200"/>
                </a:p>
                <a:p>
                  <a:r>
                    <a:rPr lang="en-US" altLang="en-US" sz="1200"/>
                    <a:t>  Hello darkness my old friend.</a:t>
                  </a:r>
                  <a:endParaRPr lang="en-US" altLang="en-US" sz="1200">
                    <a:sym typeface="+mn-ea"/>
                  </a:endParaRPr>
                </a:p>
                <a:p>
                  <a:endParaRPr lang="en-US" altLang="en-US" sz="1200">
                    <a:sym typeface="+mn-ea"/>
                  </a:endParaRPr>
                </a:p>
                <a:p>
                  <a:r>
                    <a:rPr lang="en-US" altLang="en-US" sz="1200">
                      <a:sym typeface="+mn-ea"/>
                    </a:rPr>
                    <a:t>                Reference: </a:t>
                  </a:r>
                  <a:r>
                    <a:rPr lang="en-US" altLang="en-US" sz="1200" u="sng">
                      <a:solidFill>
                        <a:schemeClr val="accent1">
                          <a:lumMod val="75000"/>
                        </a:schemeClr>
                      </a:solidFill>
                      <a:sym typeface="+mn-ea"/>
                    </a:rPr>
                    <a:t>Simon &amp; Garfunkel</a:t>
                  </a:r>
                  <a:endParaRPr lang="en-US" altLang="en-US" sz="1200"/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919" y="6858"/>
              <a:ext cx="5260" cy="3012"/>
              <a:chOff x="7204" y="1786"/>
              <a:chExt cx="5260" cy="301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04" y="1786"/>
                <a:ext cx="5259" cy="30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7204" y="1786"/>
                <a:ext cx="5260" cy="3013"/>
                <a:chOff x="917" y="3467"/>
                <a:chExt cx="5260" cy="3013"/>
              </a:xfrm>
            </p:grpSpPr>
            <p:pic>
              <p:nvPicPr>
                <p:cNvPr id="47" name="Picture 46" descr="photo4"/>
                <p:cNvPicPr>
                  <a:picLocks noChangeAspect="true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17" y="3467"/>
                  <a:ext cx="5260" cy="1365"/>
                </a:xfrm>
                <a:prstGeom prst="rect">
                  <a:avLst/>
                </a:prstGeom>
              </p:spPr>
            </p:pic>
            <p:sp>
              <p:nvSpPr>
                <p:cNvPr id="48" name="Text Box 47"/>
                <p:cNvSpPr txBox="true"/>
                <p:nvPr/>
              </p:nvSpPr>
              <p:spPr>
                <a:xfrm>
                  <a:off x="919" y="4882"/>
                  <a:ext cx="5258" cy="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200"/>
                    <a:t>  HTML</a:t>
                  </a:r>
                  <a:endParaRPr lang="en-US" altLang="en-US" sz="1200"/>
                </a:p>
                <a:p>
                  <a:r>
                    <a:rPr lang="en-US" altLang="en-US" sz="1200"/>
                    <a:t>  Song of silence,The sound of silence</a:t>
                  </a:r>
                  <a:endParaRPr lang="en-US" altLang="en-US" sz="1200"/>
                </a:p>
                <a:p>
                  <a:r>
                    <a:rPr lang="en-US" altLang="en-US" sz="1200"/>
                    <a:t>  Hello darkness my old friend.</a:t>
                  </a:r>
                  <a:endParaRPr lang="en-US" altLang="en-US" sz="1200">
                    <a:sym typeface="+mn-ea"/>
                  </a:endParaRPr>
                </a:p>
                <a:p>
                  <a:endParaRPr lang="en-US" altLang="en-US" sz="1200">
                    <a:sym typeface="+mn-ea"/>
                  </a:endParaRPr>
                </a:p>
                <a:p>
                  <a:r>
                    <a:rPr lang="en-US" altLang="en-US" sz="1200">
                      <a:sym typeface="+mn-ea"/>
                    </a:rPr>
                    <a:t>                Reference: </a:t>
                  </a:r>
                  <a:r>
                    <a:rPr lang="en-US" altLang="en-US" sz="1200" u="sng">
                      <a:solidFill>
                        <a:schemeClr val="accent1">
                          <a:lumMod val="75000"/>
                        </a:schemeClr>
                      </a:solidFill>
                      <a:sym typeface="+mn-ea"/>
                    </a:rPr>
                    <a:t>Simon &amp; Garfunkel</a:t>
                  </a:r>
                  <a:endParaRPr lang="en-US" altLang="en-US" sz="1200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13025" y="6880"/>
              <a:ext cx="5260" cy="3012"/>
              <a:chOff x="7204" y="1786"/>
              <a:chExt cx="5260" cy="301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204" y="1786"/>
                <a:ext cx="5259" cy="30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7204" y="1786"/>
                <a:ext cx="5260" cy="3013"/>
                <a:chOff x="917" y="3467"/>
                <a:chExt cx="5260" cy="3013"/>
              </a:xfrm>
            </p:grpSpPr>
            <p:pic>
              <p:nvPicPr>
                <p:cNvPr id="52" name="Picture 51" descr="photo4"/>
                <p:cNvPicPr>
                  <a:picLocks noChangeAspect="true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17" y="3467"/>
                  <a:ext cx="5260" cy="1365"/>
                </a:xfrm>
                <a:prstGeom prst="rect">
                  <a:avLst/>
                </a:prstGeom>
              </p:spPr>
            </p:pic>
            <p:sp>
              <p:nvSpPr>
                <p:cNvPr id="53" name="Text Box 52"/>
                <p:cNvSpPr txBox="true"/>
                <p:nvPr/>
              </p:nvSpPr>
              <p:spPr>
                <a:xfrm>
                  <a:off x="919" y="4882"/>
                  <a:ext cx="5258" cy="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200"/>
                    <a:t>  HTML</a:t>
                  </a:r>
                  <a:endParaRPr lang="en-US" altLang="en-US" sz="1200"/>
                </a:p>
                <a:p>
                  <a:r>
                    <a:rPr lang="en-US" altLang="en-US" sz="1200"/>
                    <a:t>  Song of silence,The sound of silence</a:t>
                  </a:r>
                  <a:endParaRPr lang="en-US" altLang="en-US" sz="1200"/>
                </a:p>
                <a:p>
                  <a:r>
                    <a:rPr lang="en-US" altLang="en-US" sz="1200"/>
                    <a:t>  Hello darkness my old friend.</a:t>
                  </a:r>
                  <a:endParaRPr lang="en-US" altLang="en-US" sz="1200">
                    <a:sym typeface="+mn-ea"/>
                  </a:endParaRPr>
                </a:p>
                <a:p>
                  <a:endParaRPr lang="en-US" altLang="en-US" sz="1200">
                    <a:sym typeface="+mn-ea"/>
                  </a:endParaRPr>
                </a:p>
                <a:p>
                  <a:r>
                    <a:rPr lang="en-US" altLang="en-US" sz="1200">
                      <a:sym typeface="+mn-ea"/>
                    </a:rPr>
                    <a:t>                Reference: </a:t>
                  </a:r>
                  <a:r>
                    <a:rPr lang="en-US" altLang="en-US" sz="1200" u="sng">
                      <a:solidFill>
                        <a:schemeClr val="accent1">
                          <a:lumMod val="75000"/>
                        </a:schemeClr>
                      </a:solidFill>
                      <a:sym typeface="+mn-ea"/>
                    </a:rPr>
                    <a:t>Simon &amp; Garfunkel</a:t>
                  </a:r>
                  <a:endParaRPr lang="en-US" altLang="en-US" sz="1200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13026" y="3467"/>
              <a:ext cx="5260" cy="3012"/>
              <a:chOff x="7204" y="1786"/>
              <a:chExt cx="5260" cy="301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204" y="1786"/>
                <a:ext cx="5259" cy="30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7204" y="1786"/>
                <a:ext cx="5260" cy="3013"/>
                <a:chOff x="917" y="3467"/>
                <a:chExt cx="5260" cy="3013"/>
              </a:xfrm>
            </p:grpSpPr>
            <p:pic>
              <p:nvPicPr>
                <p:cNvPr id="57" name="Picture 56" descr="photo4"/>
                <p:cNvPicPr>
                  <a:picLocks noChangeAspect="true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17" y="3467"/>
                  <a:ext cx="5260" cy="1365"/>
                </a:xfrm>
                <a:prstGeom prst="rect">
                  <a:avLst/>
                </a:prstGeom>
              </p:spPr>
            </p:pic>
            <p:sp>
              <p:nvSpPr>
                <p:cNvPr id="58" name="Text Box 57"/>
                <p:cNvSpPr txBox="true"/>
                <p:nvPr/>
              </p:nvSpPr>
              <p:spPr>
                <a:xfrm>
                  <a:off x="919" y="4882"/>
                  <a:ext cx="5258" cy="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200"/>
                    <a:t>  HTML</a:t>
                  </a:r>
                  <a:endParaRPr lang="en-US" altLang="en-US" sz="1200"/>
                </a:p>
                <a:p>
                  <a:r>
                    <a:rPr lang="en-US" altLang="en-US" sz="1200"/>
                    <a:t>  Song of silence,The sound of silence</a:t>
                  </a:r>
                  <a:endParaRPr lang="en-US" altLang="en-US" sz="1200"/>
                </a:p>
                <a:p>
                  <a:r>
                    <a:rPr lang="en-US" altLang="en-US" sz="1200"/>
                    <a:t>  Hello darkness my old friend.</a:t>
                  </a:r>
                  <a:endParaRPr lang="en-US" altLang="en-US" sz="1200">
                    <a:sym typeface="+mn-ea"/>
                  </a:endParaRPr>
                </a:p>
                <a:p>
                  <a:endParaRPr lang="en-US" altLang="en-US" sz="1200">
                    <a:sym typeface="+mn-ea"/>
                  </a:endParaRPr>
                </a:p>
                <a:p>
                  <a:r>
                    <a:rPr lang="en-US" altLang="en-US" sz="1200">
                      <a:sym typeface="+mn-ea"/>
                    </a:rPr>
                    <a:t>                Reference: </a:t>
                  </a:r>
                  <a:r>
                    <a:rPr lang="en-US" altLang="en-US" sz="1200" u="sng">
                      <a:solidFill>
                        <a:schemeClr val="accent1">
                          <a:lumMod val="75000"/>
                        </a:schemeClr>
                      </a:solidFill>
                      <a:sym typeface="+mn-ea"/>
                    </a:rPr>
                    <a:t>Simon &amp; Garfunkel</a:t>
                  </a:r>
                  <a:endParaRPr lang="en-US" altLang="en-US" sz="1200"/>
                </a:p>
              </p:txBody>
            </p:sp>
          </p:grpSp>
        </p:grpSp>
      </p:grp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>
          <a:xfrm>
            <a:off x="9413875" y="6412230"/>
            <a:ext cx="2743200" cy="365125"/>
          </a:xfrm>
        </p:spPr>
        <p:txBody>
          <a:bodyPr/>
          <a:p>
            <a:pPr algn="r"/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8. less代码</a:t>
            </a:r>
            <a:endParaRPr lang="en-US" altLang="en-US" sz="2800"/>
          </a:p>
        </p:txBody>
      </p:sp>
      <p:sp>
        <p:nvSpPr>
          <p:cNvPr id="19" name="Title 18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Index.html首页布局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838200" y="190119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2. 创建项目服务器</a:t>
            </a:r>
            <a:endParaRPr lang="en-US" altLang="en-US" sz="2000"/>
          </a:p>
        </p:txBody>
      </p:sp>
      <p:sp>
        <p:nvSpPr>
          <p:cNvPr id="16" name="Text Box 15"/>
          <p:cNvSpPr txBox="true"/>
          <p:nvPr/>
        </p:nvSpPr>
        <p:spPr>
          <a:xfrm>
            <a:off x="1032510" y="2836545"/>
            <a:ext cx="74542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1) 安装项目包： Express</a:t>
            </a:r>
            <a:endParaRPr lang="en-US" altLang="en-US" sz="2400"/>
          </a:p>
          <a:p>
            <a:r>
              <a:rPr lang="en-US" altLang="en-US" sz="2400"/>
              <a:t>2) 引用项目文件</a:t>
            </a:r>
            <a:endParaRPr lang="en-US" altLang="en-US" sz="2400"/>
          </a:p>
          <a:p>
            <a:r>
              <a:rPr lang="en-US" altLang="en-US" sz="2400"/>
              <a:t>3) 创建服务器</a:t>
            </a:r>
            <a:endParaRPr lang="en-US" altLang="en-US" sz="2400"/>
          </a:p>
          <a:p>
            <a:r>
              <a:rPr lang="en-US" altLang="en-US" sz="2400"/>
              <a:t>4) 监听端口</a:t>
            </a:r>
            <a:endParaRPr lang="en-US" altLang="en-US" sz="2400"/>
          </a:p>
          <a:p>
            <a:r>
              <a:rPr lang="en-US" altLang="en-US" sz="2400"/>
              <a:t>5) 启动服务器,启动浏览器</a:t>
            </a:r>
            <a:endParaRPr lang="en-US" altLang="en-US" sz="2400"/>
          </a:p>
          <a:p>
            <a:r>
              <a:rPr lang="en-US" altLang="en-US" sz="2400"/>
              <a:t>6) 开放静态资源文件目录</a:t>
            </a:r>
            <a:endParaRPr lang="en-US" altLang="en-US" sz="2400"/>
          </a:p>
          <a:p>
            <a:r>
              <a:rPr lang="en-US" altLang="en-US" sz="2400"/>
              <a:t>7) </a:t>
            </a:r>
            <a:r>
              <a:rPr lang="en-US" altLang="en-US" sz="2400">
                <a:sym typeface="+mn-ea"/>
              </a:rPr>
              <a:t>设置渲染文件目录</a:t>
            </a:r>
            <a:r>
              <a:rPr lang="en-US" altLang="en-US" sz="2400"/>
              <a:t> </a:t>
            </a:r>
            <a:endParaRPr lang="en-US" altLang="en-US" sz="2400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创建服务器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1032510" y="187579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1. 项目初始化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694180" y="3303905"/>
            <a:ext cx="8803640" cy="9220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1694180" y="3218180"/>
            <a:ext cx="8803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 </a:t>
            </a:r>
            <a:r>
              <a:rPr lang="en-US" sz="2400">
                <a:solidFill>
                  <a:schemeClr val="bg1"/>
                </a:solidFill>
              </a:rPr>
              <a:t> npm init -y</a:t>
            </a:r>
            <a:endParaRPr lang="en-US"/>
          </a:p>
          <a:p>
            <a:pPr algn="l"/>
            <a:r>
              <a:rPr lang="en-US"/>
              <a:t>  </a:t>
            </a:r>
            <a:endParaRPr 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1034415" y="1649095"/>
            <a:ext cx="1031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/>
              <a:t>3. 创建项目服务器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5889625" y="1679575"/>
            <a:ext cx="3827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+mj-lt"/>
              <a:buAutoNum type="arabicParenR"/>
            </a:pPr>
            <a:r>
              <a:rPr lang="en-US" sz="2400"/>
              <a:t> 创建服务器： app.js</a:t>
            </a:r>
            <a:endParaRPr lang="en-US" sz="2400"/>
          </a:p>
        </p:txBody>
      </p:sp>
      <p:grpSp>
        <p:nvGrpSpPr>
          <p:cNvPr id="38" name="Group 37"/>
          <p:cNvGrpSpPr/>
          <p:nvPr/>
        </p:nvGrpSpPr>
        <p:grpSpPr>
          <a:xfrm>
            <a:off x="982980" y="3547745"/>
            <a:ext cx="10552430" cy="828040"/>
            <a:chOff x="1588" y="6172"/>
            <a:chExt cx="16618" cy="1304"/>
          </a:xfrm>
        </p:grpSpPr>
        <p:grpSp>
          <p:nvGrpSpPr>
            <p:cNvPr id="35" name="Group 34"/>
            <p:cNvGrpSpPr/>
            <p:nvPr/>
          </p:nvGrpSpPr>
          <p:grpSpPr>
            <a:xfrm>
              <a:off x="1588" y="6752"/>
              <a:ext cx="16619" cy="725"/>
              <a:chOff x="1629" y="7224"/>
              <a:chExt cx="16619" cy="72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629" y="7311"/>
                <a:ext cx="16578" cy="63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true"/>
              <p:nvPr/>
            </p:nvSpPr>
            <p:spPr>
              <a:xfrm>
                <a:off x="1670" y="7224"/>
                <a:ext cx="165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400">
                    <a:solidFill>
                      <a:schemeClr val="bg1"/>
                    </a:solidFill>
                  </a:rPr>
                  <a:t>  const</a:t>
                </a:r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2400">
                    <a:solidFill>
                      <a:schemeClr val="bg1"/>
                    </a:solidFill>
                  </a:rPr>
                  <a:t>app = express();</a:t>
                </a:r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:endParaRPr lang="en-US"/>
              </a:p>
            </p:txBody>
          </p:sp>
        </p:grpSp>
        <p:sp>
          <p:nvSpPr>
            <p:cNvPr id="31" name="Text Box 30"/>
            <p:cNvSpPr txBox="true"/>
            <p:nvPr/>
          </p:nvSpPr>
          <p:spPr>
            <a:xfrm>
              <a:off x="1629" y="6172"/>
              <a:ext cx="165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+ 引入Express应用软件包</a:t>
              </a: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34415" y="2452370"/>
            <a:ext cx="10527030" cy="828040"/>
            <a:chOff x="1629" y="4500"/>
            <a:chExt cx="16578" cy="1304"/>
          </a:xfrm>
        </p:grpSpPr>
        <p:grpSp>
          <p:nvGrpSpPr>
            <p:cNvPr id="34" name="Group 33"/>
            <p:cNvGrpSpPr/>
            <p:nvPr/>
          </p:nvGrpSpPr>
          <p:grpSpPr>
            <a:xfrm>
              <a:off x="1629" y="5080"/>
              <a:ext cx="16578" cy="724"/>
              <a:chOff x="1629" y="5080"/>
              <a:chExt cx="16578" cy="724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629" y="5107"/>
                <a:ext cx="16578" cy="663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Text Box 16"/>
              <p:cNvSpPr txBox="true"/>
              <p:nvPr/>
            </p:nvSpPr>
            <p:spPr>
              <a:xfrm>
                <a:off x="1629" y="5080"/>
                <a:ext cx="165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400">
                    <a:solidFill>
                      <a:schemeClr val="bg1"/>
                    </a:solidFill>
                  </a:rPr>
                  <a:t>  const</a:t>
                </a:r>
                <a:r>
                  <a:rPr lang="en-US" sz="2400">
                    <a:solidFill>
                      <a:schemeClr val="bg1"/>
                    </a:solidFill>
                  </a:rPr>
                  <a:t> express</a:t>
                </a:r>
                <a:r>
                  <a:rPr lang="en-US" altLang="en-US" sz="2400">
                    <a:solidFill>
                      <a:schemeClr val="bg1"/>
                    </a:solidFill>
                  </a:rPr>
                  <a:t> = require(‘express’);</a:t>
                </a:r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:endParaRPr lang="en-US"/>
              </a:p>
            </p:txBody>
          </p:sp>
        </p:grpSp>
        <p:sp>
          <p:nvSpPr>
            <p:cNvPr id="32" name="Text Box 31"/>
            <p:cNvSpPr txBox="true"/>
            <p:nvPr/>
          </p:nvSpPr>
          <p:spPr>
            <a:xfrm>
              <a:off x="1629" y="4500"/>
              <a:ext cx="1657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+ 创建服务器</a:t>
              </a:r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09015" y="4608830"/>
            <a:ext cx="10654030" cy="1492250"/>
            <a:chOff x="1589" y="7555"/>
            <a:chExt cx="16778" cy="2350"/>
          </a:xfrm>
        </p:grpSpPr>
        <p:grpSp>
          <p:nvGrpSpPr>
            <p:cNvPr id="36" name="Group 35"/>
            <p:cNvGrpSpPr/>
            <p:nvPr/>
          </p:nvGrpSpPr>
          <p:grpSpPr>
            <a:xfrm>
              <a:off x="1589" y="8135"/>
              <a:ext cx="16778" cy="1770"/>
              <a:chOff x="1589" y="8135"/>
              <a:chExt cx="16778" cy="177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589" y="8135"/>
                <a:ext cx="16619" cy="177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true"/>
              <p:nvPr/>
            </p:nvSpPr>
            <p:spPr>
              <a:xfrm>
                <a:off x="1629" y="8216"/>
                <a:ext cx="16739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000">
                    <a:solidFill>
                      <a:schemeClr val="bg1"/>
                    </a:solidFill>
                  </a:rPr>
                  <a:t>const PORT = process.env.NODE_ENV || 3000</a:t>
                </a:r>
                <a:endParaRPr lang="en-US" altLang="en-US" sz="2000">
                  <a:solidFill>
                    <a:schemeClr val="bg1"/>
                  </a:solidFill>
                </a:endParaRPr>
              </a:p>
              <a:p>
                <a:pPr algn="l"/>
                <a:endParaRPr lang="en-US" altLang="en-US" sz="2000">
                  <a:solidFill>
                    <a:schemeClr val="bg1"/>
                  </a:solidFill>
                </a:endParaRPr>
              </a:p>
              <a:p>
                <a:pPr algn="l"/>
                <a:r>
                  <a:rPr lang="en-US" sz="2000">
                    <a:solidFill>
                      <a:schemeClr val="bg1"/>
                    </a:solidFill>
                  </a:rPr>
                  <a:t> app.listen(PORT,console.log(`Server linten on port:http://localhost:${PORT}...`))</a:t>
                </a:r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 Box 32"/>
            <p:cNvSpPr txBox="true"/>
            <p:nvPr/>
          </p:nvSpPr>
          <p:spPr>
            <a:xfrm>
              <a:off x="1629" y="7555"/>
              <a:ext cx="165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+ 监听端口</a:t>
              </a:r>
              <a:endParaRPr lang="en-US"/>
            </a:p>
          </p:txBody>
        </p:sp>
      </p:grpSp>
      <p:sp>
        <p:nvSpPr>
          <p:cNvPr id="41" name="Title 1"/>
          <p:cNvSpPr>
            <a:spLocks noGrp="true"/>
          </p:cNvSpPr>
          <p:nvPr/>
        </p:nvSpPr>
        <p:spPr>
          <a:xfrm>
            <a:off x="76200" y="396240"/>
            <a:ext cx="9118600" cy="125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/>
              <a:t>  创建服务器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838835" y="1824355"/>
            <a:ext cx="899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/>
              <a:t>2. 本地下载安装项目所需第三方模块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694180" y="3303905"/>
            <a:ext cx="8803640" cy="9220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1694180" y="3262630"/>
            <a:ext cx="8803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 </a:t>
            </a:r>
            <a:r>
              <a:rPr lang="en-US" sz="2400">
                <a:solidFill>
                  <a:schemeClr val="bg1"/>
                </a:solidFill>
              </a:rPr>
              <a:t> npm install express </a:t>
            </a:r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/>
              <a:t>  </a:t>
            </a:r>
            <a:endParaRPr 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1" name="Title 1"/>
          <p:cNvSpPr>
            <a:spLocks noGrp="true"/>
          </p:cNvSpPr>
          <p:nvPr/>
        </p:nvSpPr>
        <p:spPr>
          <a:xfrm>
            <a:off x="-20320" y="396240"/>
            <a:ext cx="9118600" cy="125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/>
              <a:t>  创建服务器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838835" y="1824355"/>
            <a:ext cx="899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/>
              <a:t>3. 启动项目服务器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93545" y="2741295"/>
            <a:ext cx="8803640" cy="1113790"/>
            <a:chOff x="2667" y="4317"/>
            <a:chExt cx="13864" cy="1754"/>
          </a:xfrm>
        </p:grpSpPr>
        <p:grpSp>
          <p:nvGrpSpPr>
            <p:cNvPr id="16" name="Group 15"/>
            <p:cNvGrpSpPr/>
            <p:nvPr/>
          </p:nvGrpSpPr>
          <p:grpSpPr>
            <a:xfrm>
              <a:off x="2667" y="5283"/>
              <a:ext cx="13865" cy="788"/>
              <a:chOff x="2667" y="5866"/>
              <a:chExt cx="13865" cy="78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668" y="5866"/>
                <a:ext cx="13864" cy="78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true"/>
              <p:nvPr/>
            </p:nvSpPr>
            <p:spPr>
              <a:xfrm>
                <a:off x="2667" y="5866"/>
                <a:ext cx="138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400">
                    <a:solidFill>
                      <a:schemeClr val="bg1"/>
                    </a:solidFill>
                  </a:rPr>
                  <a:t>   npm install -g nodemon</a:t>
                </a:r>
                <a:endParaRPr lang="en-US"/>
              </a:p>
            </p:txBody>
          </p:sp>
        </p:grpSp>
        <p:sp>
          <p:nvSpPr>
            <p:cNvPr id="15" name="Text Box 14"/>
            <p:cNvSpPr txBox="true"/>
            <p:nvPr/>
          </p:nvSpPr>
          <p:spPr>
            <a:xfrm>
              <a:off x="2668" y="4317"/>
              <a:ext cx="138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+mj-lt"/>
                <a:buNone/>
              </a:pPr>
              <a:r>
                <a:rPr lang="en-US" altLang="en-US" sz="2000"/>
                <a:t>1)  全局安装 nodemon</a:t>
              </a:r>
              <a:endParaRPr lang="en-US" altLang="en-US" sz="20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1694180" y="4766310"/>
            <a:ext cx="8804275" cy="501015"/>
            <a:chOff x="2667" y="5866"/>
            <a:chExt cx="13865" cy="789"/>
          </a:xfrm>
        </p:grpSpPr>
        <p:sp>
          <p:nvSpPr>
            <p:cNvPr id="20" name="Rounded Rectangle 19"/>
            <p:cNvSpPr/>
            <p:nvPr/>
          </p:nvSpPr>
          <p:spPr>
            <a:xfrm>
              <a:off x="2668" y="5866"/>
              <a:ext cx="13864" cy="78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true"/>
            <p:nvPr/>
          </p:nvSpPr>
          <p:spPr>
            <a:xfrm>
              <a:off x="2667" y="5866"/>
              <a:ext cx="138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2400">
                  <a:solidFill>
                    <a:schemeClr val="bg1"/>
                  </a:solidFill>
                </a:rPr>
                <a:t>   nodemon app.js    or     nodemon </a:t>
              </a:r>
              <a:endParaRPr lang="en-US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 Box 21"/>
          <p:cNvSpPr txBox="true"/>
          <p:nvPr/>
        </p:nvSpPr>
        <p:spPr>
          <a:xfrm>
            <a:off x="1694815" y="4152900"/>
            <a:ext cx="8803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2000"/>
              <a:t>2)  启动服务器</a:t>
            </a:r>
            <a:endParaRPr lang="en-US" altLang="en-US" sz="2000"/>
          </a:p>
        </p:txBody>
      </p:sp>
      <p:sp>
        <p:nvSpPr>
          <p:cNvPr id="41" name="Title 1"/>
          <p:cNvSpPr>
            <a:spLocks noGrp="true"/>
          </p:cNvSpPr>
          <p:nvPr/>
        </p:nvSpPr>
        <p:spPr>
          <a:xfrm>
            <a:off x="76200" y="396240"/>
            <a:ext cx="9118600" cy="125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/>
              <a:t>  创建服务器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838835" y="1824355"/>
            <a:ext cx="899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/>
              <a:t>3. 启动项目服务器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93545" y="2741295"/>
            <a:ext cx="8804275" cy="1114425"/>
            <a:chOff x="2667" y="4317"/>
            <a:chExt cx="13865" cy="1755"/>
          </a:xfrm>
        </p:grpSpPr>
        <p:grpSp>
          <p:nvGrpSpPr>
            <p:cNvPr id="16" name="Group 15"/>
            <p:cNvGrpSpPr/>
            <p:nvPr/>
          </p:nvGrpSpPr>
          <p:grpSpPr>
            <a:xfrm>
              <a:off x="2667" y="5283"/>
              <a:ext cx="13865" cy="789"/>
              <a:chOff x="2667" y="5866"/>
              <a:chExt cx="13865" cy="78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668" y="5866"/>
                <a:ext cx="13864" cy="78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true"/>
              <p:nvPr/>
            </p:nvSpPr>
            <p:spPr>
              <a:xfrm>
                <a:off x="2667" y="5866"/>
                <a:ext cx="138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400">
                    <a:solidFill>
                      <a:schemeClr val="bg1"/>
                    </a:solidFill>
                  </a:rPr>
                  <a:t>   URL = “http://localhosr:3000”</a:t>
                </a:r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14"/>
            <p:cNvSpPr txBox="true"/>
            <p:nvPr/>
          </p:nvSpPr>
          <p:spPr>
            <a:xfrm>
              <a:off x="2668" y="4317"/>
              <a:ext cx="138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+mj-lt"/>
                <a:buNone/>
              </a:pPr>
              <a:r>
                <a:rPr lang="en-US" altLang="en-US" sz="2000"/>
                <a:t>1) 打开浏览器</a:t>
              </a:r>
              <a:endParaRPr lang="en-US" altLang="en-US" sz="2000"/>
            </a:p>
          </p:txBody>
        </p:sp>
      </p:grpSp>
      <p:sp>
        <p:nvSpPr>
          <p:cNvPr id="41" name="Title 1"/>
          <p:cNvSpPr>
            <a:spLocks noGrp="true"/>
          </p:cNvSpPr>
          <p:nvPr/>
        </p:nvSpPr>
        <p:spPr>
          <a:xfrm>
            <a:off x="76200" y="396240"/>
            <a:ext cx="9118600" cy="125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/>
              <a:t>  创建服务器</a:t>
            </a:r>
            <a:endParaRPr lang="en-US" altLang="en-US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创建静态资源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4. 创建静态页面 </a:t>
            </a:r>
            <a:endParaRPr lang="en-US" altLang="en-US" sz="2800"/>
          </a:p>
        </p:txBody>
      </p:sp>
      <p:sp>
        <p:nvSpPr>
          <p:cNvPr id="16" name="Text Box 15"/>
          <p:cNvSpPr txBox="true"/>
          <p:nvPr/>
        </p:nvSpPr>
        <p:spPr>
          <a:xfrm>
            <a:off x="1405890" y="2836545"/>
            <a:ext cx="101561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1) 创建静态资源目录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2) HTML首页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     + 项目源码：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https://github.com/web-south/express-element-master</a:t>
            </a:r>
            <a:endParaRPr lang="en-US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3469</Words>
  <Application>WPS Presentation</Application>
  <PresentationFormat>宽屏</PresentationFormat>
  <Paragraphs>407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Arial Black</vt:lpstr>
      <vt:lpstr>宋体</vt:lpstr>
      <vt:lpstr>Droid Sans Fallback</vt:lpstr>
      <vt:lpstr>微软雅黑</vt:lpstr>
      <vt:lpstr>Arial Unicode MS</vt:lpstr>
      <vt:lpstr>Phetsarath OT</vt:lpstr>
      <vt:lpstr>Office Theme</vt:lpstr>
      <vt:lpstr>HTML CSS 实战项目说明</vt:lpstr>
      <vt:lpstr>  项目分解说明</vt:lpstr>
      <vt:lpstr>  项目分解说明</vt:lpstr>
      <vt:lpstr>  创建服务器</vt:lpstr>
      <vt:lpstr>PowerPoint 演示文稿</vt:lpstr>
      <vt:lpstr>PowerPoint 演示文稿</vt:lpstr>
      <vt:lpstr>PowerPoint 演示文稿</vt:lpstr>
      <vt:lpstr>PowerPoint 演示文稿</vt:lpstr>
      <vt:lpstr>  创建静态资源</vt:lpstr>
      <vt:lpstr>  创建静态资源目录</vt:lpstr>
      <vt:lpstr>  VS Code编辑器安装与配置</vt:lpstr>
      <vt:lpstr>  VS Code编辑器安装与配置</vt:lpstr>
      <vt:lpstr>  VS Code编辑器安装与配置</vt:lpstr>
      <vt:lpstr>  Index.html首页布局</vt:lpstr>
      <vt:lpstr>  Index.html首页布局</vt:lpstr>
      <vt:lpstr>  Index.html首页布局</vt:lpstr>
      <vt:lpstr>  Index.html首页布局</vt:lpstr>
      <vt:lpstr>  Index.html首页布局</vt:lpstr>
      <vt:lpstr>  Index.html首页布局</vt:lpstr>
      <vt:lpstr>  Index.html首页布局</vt:lpstr>
      <vt:lpstr>  Index.html首页布局</vt:lpstr>
      <vt:lpstr>  Index.html首页布局</vt:lpstr>
      <vt:lpstr>  Index.html首页布局</vt:lpstr>
      <vt:lpstr>  Index.html首页布局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</dc:creator>
  <cp:lastModifiedBy>web</cp:lastModifiedBy>
  <cp:revision>18</cp:revision>
  <dcterms:created xsi:type="dcterms:W3CDTF">2021-01-16T06:42:50Z</dcterms:created>
  <dcterms:modified xsi:type="dcterms:W3CDTF">2021-01-16T06:42:50Z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