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09" r:id="rId3"/>
    <p:sldId id="410" r:id="rId4"/>
    <p:sldId id="411" r:id="rId5"/>
    <p:sldId id="416" r:id="rId6"/>
    <p:sldId id="412" r:id="rId7"/>
    <p:sldId id="413" r:id="rId8"/>
    <p:sldId id="414" r:id="rId9"/>
    <p:sldId id="415" r:id="rId10"/>
    <p:sldId id="417" r:id="rId11"/>
    <p:sldId id="419" r:id="rId12"/>
    <p:sldId id="421" r:id="rId14"/>
    <p:sldId id="422" r:id="rId15"/>
    <p:sldId id="423" r:id="rId16"/>
    <p:sldId id="424" r:id="rId17"/>
    <p:sldId id="427" r:id="rId18"/>
    <p:sldId id="428" r:id="rId19"/>
    <p:sldId id="429" r:id="rId20"/>
    <p:sldId id="430" r:id="rId21"/>
    <p:sldId id="425" r:id="rId22"/>
    <p:sldId id="426" r:id="rId23"/>
    <p:sldId id="431" r:id="rId24"/>
    <p:sldId id="432" r:id="rId25"/>
    <p:sldId id="433" r:id="rId26"/>
    <p:sldId id="434" r:id="rId27"/>
    <p:sldId id="435" r:id="rId28"/>
    <p:sldId id="436" r:id="rId29"/>
    <p:sldId id="438" r:id="rId30"/>
    <p:sldId id="420" r:id="rId31"/>
    <p:sldId id="41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17625" y="2663190"/>
            <a:ext cx="9144000" cy="919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5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57350" y="3582670"/>
            <a:ext cx="6927850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50875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!DOCTYPE html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规定HTML版本号： HTML5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FF0000"/>
                </a:solidFill>
              </a:rPr>
              <a:t>&lt;!DOCTYPE html&gt;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&lt;head&gt;</a:t>
            </a:r>
            <a:endParaRPr lang="zh-CN" altLang="en-US"/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/>
              <a:t>    &lt;</a:t>
            </a:r>
            <a:r>
              <a:rPr lang="zh-CN" altLang="en-US">
                <a:solidFill>
                  <a:schemeClr val="bg1"/>
                </a:solidFill>
              </a:rPr>
              <a:t>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&lt;/head&gt;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标签： 网页文档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(document)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&lt;html lang="en"&gt;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&lt;head&gt;</a:t>
            </a:r>
            <a:endParaRPr lang="zh-CN" altLang="en-US"/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/>
              <a:t>    &lt;title&gt;</a:t>
            </a:r>
            <a:r>
              <a:rPr lang="zh-CN" altLang="en-US">
                <a:solidFill>
                  <a:schemeClr val="bg1"/>
                </a:solidFill>
              </a:rPr>
              <a:t>Demo of HTML and CSS</a:t>
            </a:r>
            <a:r>
              <a:rPr lang="zh-CN" altLang="en-US"/>
              <a:t>&lt;/title&gt;</a:t>
            </a:r>
            <a:endParaRPr lang="zh-CN" altLang="en-US"/>
          </a:p>
          <a:p>
            <a:pPr algn="l"/>
            <a:r>
              <a:rPr lang="zh-CN" altLang="en-US"/>
              <a:t>    &lt;link rel="shortcut icon" hr</a:t>
            </a:r>
            <a:r>
              <a:rPr lang="zh-CN" altLang="en-US">
                <a:solidFill>
                  <a:schemeClr val="bg1"/>
                </a:solidFill>
              </a:rPr>
              <a:t>ef="favicon.ico</a:t>
            </a:r>
            <a:r>
              <a:rPr lang="zh-CN" altLang="en-US"/>
              <a:t>" </a:t>
            </a:r>
            <a:r>
              <a:rPr lang="en-US" altLang="zh-CN"/>
              <a:t>&gt;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&lt;/head&gt;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&lt;/html&gt;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定义网站及引入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外联脚本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&lt;head&gt;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&lt;/head&gt;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body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&lt;/head&gt;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规定文档的编码格式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&lt;meta name="viewport" content="width=device-width, initial-scale=1.0"&gt;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规定了网页视口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&lt;meta name="viewport" content="width=device-width, initial-scale=1.0"&gt;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规定了网站的作者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name="viewport" content="width=device-width, initial-scale=1.0"&gt;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&lt;meta name="</a:t>
            </a:r>
            <a:r>
              <a:rPr lang="en-US" altLang="zh-CN">
                <a:solidFill>
                  <a:srgbClr val="FF0000"/>
                </a:solidFill>
              </a:rPr>
              <a:t>author</a:t>
            </a:r>
            <a:r>
              <a:rPr lang="zh-CN" altLang="en-US">
                <a:solidFill>
                  <a:srgbClr val="FF0000"/>
                </a:solidFill>
              </a:rPr>
              <a:t>" content="</a:t>
            </a:r>
            <a:r>
              <a:rPr lang="en-US" altLang="zh-CN">
                <a:solidFill>
                  <a:srgbClr val="FF0000"/>
                </a:solidFill>
              </a:rPr>
              <a:t>Andy</a:t>
            </a:r>
            <a:r>
              <a:rPr lang="zh-CN" altLang="en-US">
                <a:solidFill>
                  <a:srgbClr val="FF0000"/>
                </a:solidFill>
              </a:rPr>
              <a:t>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网站描述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name="viewport" content="width=device-width, initial-scale=1.0"&gt;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    &lt;meta name="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discription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 content="电视、手机"&gt;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name="viewport" content="width=device-width, initial-scale=1.0"&gt;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    &lt;meta name="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keyword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 content="电视、手机、电商"&gt;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title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网页标题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&lt;head&gt;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&lt;meta name="viewport" content="width=device-width, initial-scale=1.0"&gt;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  &lt;title&gt;Demo of HTML and CSS&lt;/title&gt;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&lt;script src="https://unpkg.com/vue@next"&gt;&lt;/script&gt;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&lt;/head&gt;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779145"/>
            <a:ext cx="664845" cy="5396230"/>
          </a:xfrm>
          <a:prstGeom prst="rect">
            <a:avLst/>
          </a:prstGeom>
        </p:spPr>
        <p:txBody>
          <a:bodyPr vert="eaVert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741170" y="3442970"/>
            <a:ext cx="692785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2266315" y="2336800"/>
            <a:ext cx="668909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VS Code</a:t>
            </a:r>
            <a:r>
              <a:rPr lang="zh-CN" altLang="en-US" sz="5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编辑器与</a:t>
            </a:r>
            <a:r>
              <a:rPr lang="en-US" altLang="zh-CN" sz="5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r>
              <a:rPr lang="zh-CN" altLang="en-US" sz="5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</a:t>
            </a:r>
            <a:endParaRPr lang="zh-CN" altLang="en-US" sz="5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favicon.ico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&lt;link rel="shortcut icon" href="favicon.ico"  type="image/x-icon"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外联样式表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&lt;link rel="stylesheet" href="src/css/index.css"&gt;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外联脚本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-CDN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&lt;link rel="stylesheet" href="src/css/index.css"&gt;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外联脚本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下载引入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&lt;link rel="stylesheet" href="src/css/index.css"&gt;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src/js/vue3.js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HTML文件编辑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2557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&lt;link rel="stylesheet" href="src/css/index.css"&gt;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src="https://unpkg.com/vue@next"&gt;&lt;/script&gt;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Vue3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框架安装与引入</a:t>
            </a:r>
            <a:endParaRPr 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556831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下载引入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49450" y="2533015"/>
            <a:ext cx="9053830" cy="3642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&lt;link rel="stylesheet" href="src/css/index.css"&gt;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src/js/vue3.js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870712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1.3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框架安装与引入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556831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54425" y="1775460"/>
            <a:ext cx="7348855" cy="4399915"/>
          </a:xfrm>
          <a:prstGeom prst="roundRect">
            <a:avLst>
              <a:gd name="adj" fmla="val 844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  &lt;meta charset="UTF-8"&gt;</a:t>
            </a:r>
            <a:endParaRPr lang="zh-CN" altLang="en-US"/>
          </a:p>
          <a:p>
            <a:pPr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&lt;title&gt;Demo of HTML and CSS&lt;/title&gt;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&lt;link rel="shortcut icon" href="favicon.ico"  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&lt;link rel="stylesheet" href="src/css/index.css"&gt;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src/js/vue3.js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&lt;div id="app"&gt;&lt;/div&gt;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&lt;script&gt;&lt;/script&gt;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870712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1.3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框架安装与引入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556831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2976245" cy="4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54425" y="1775460"/>
            <a:ext cx="7348855" cy="4399915"/>
          </a:xfrm>
          <a:prstGeom prst="roundRect">
            <a:avLst>
              <a:gd name="adj" fmla="val 844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&lt;html lang="en"&gt;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</a:rPr>
              <a:t>  &lt;head&gt;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&lt;script src="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src/js/vue3.js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"&gt;&lt;/script&gt;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&lt;/head&gt;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zh-CN" altLang="en-US"/>
              <a:t> 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&lt;body&gt;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&lt;div id="app"&gt;&lt;/div&gt;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&lt;script&gt;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const App = {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    data() {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       return {},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    }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 }</a:t>
            </a:r>
            <a:endParaRPr lang="en-US" altLang="zh-CN">
              <a:solidFill>
                <a:srgbClr val="FF0000"/>
              </a:solidFill>
            </a:endParaRPr>
          </a:p>
          <a:p>
            <a:pPr lvl="1" algn="l"/>
            <a:r>
              <a:rPr lang="en-US" altLang="zh-CN">
                <a:solidFill>
                  <a:srgbClr val="FF0000"/>
                </a:solidFill>
              </a:rPr>
              <a:t>  Vue.createApp(App).mount('#app');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&lt;/script&gt;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 &lt;/body&gt;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&lt;/html&gt;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870712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1.3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Vue3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框架安装与引入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447165" y="168910"/>
            <a:ext cx="8752205" cy="6325870"/>
          </a:xfrm>
          <a:prstGeom prst="roundRect">
            <a:avLst>
              <a:gd name="adj" fmla="val 454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l"/>
            <a:r>
              <a:rPr lang="zh-CN" altLang="en-US"/>
              <a:t>&lt;!DOCTYPE html&gt;</a:t>
            </a:r>
            <a:endParaRPr lang="zh-CN" altLang="en-US"/>
          </a:p>
          <a:p>
            <a:pPr lvl="0" algn="l"/>
            <a:r>
              <a:rPr lang="zh-CN" altLang="en-US"/>
              <a:t>&lt;html lang="en"&gt;</a:t>
            </a:r>
            <a:endParaRPr lang="zh-CN" altLang="en-US"/>
          </a:p>
          <a:p>
            <a:pPr lvl="0" algn="l"/>
            <a:r>
              <a:rPr lang="zh-CN" altLang="en-US"/>
              <a:t>  &lt;head&gt;</a:t>
            </a:r>
            <a:endParaRPr lang="zh-CN" altLang="en-US"/>
          </a:p>
          <a:p>
            <a:pPr lvl="0" algn="l"/>
            <a:r>
              <a:rPr lang="zh-CN" altLang="en-US"/>
              <a:t>    &lt;meta charset="UTF-8"&gt;</a:t>
            </a:r>
            <a:endParaRPr lang="zh-CN" altLang="en-US"/>
          </a:p>
          <a:p>
            <a:pPr lvl="0" algn="l"/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lvl="0" algn="l"/>
            <a:r>
              <a:rPr lang="zh-CN" altLang="en-US"/>
              <a:t>    &lt;title&gt;Demo of HTML and CSS&lt;/title&gt;</a:t>
            </a:r>
            <a:endParaRPr lang="zh-CN" altLang="en-US"/>
          </a:p>
          <a:p>
            <a:pPr lvl="0" algn="l"/>
            <a:r>
              <a:rPr lang="zh-CN" altLang="en-US"/>
              <a:t>    &lt;link rel="shortcut icon" href="favicon.ico" type="image/x-icon"&gt;</a:t>
            </a:r>
            <a:endParaRPr lang="zh-CN" altLang="en-US"/>
          </a:p>
          <a:p>
            <a:pPr lvl="0" algn="l"/>
            <a:r>
              <a:rPr lang="zh-CN" altLang="en-US"/>
              <a:t>    &lt;link rel="stylesheet" href="src/css/index.css"&gt;</a:t>
            </a:r>
            <a:endParaRPr lang="zh-CN" altLang="en-US"/>
          </a:p>
          <a:p>
            <a:pPr lvl="0" algn="l"/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 &lt;script src="src/js/vue3.js"&gt;&lt;/script&gt;</a:t>
            </a:r>
            <a:endParaRPr lang="zh-CN" altLang="en-US"/>
          </a:p>
          <a:p>
            <a:pPr lvl="0" algn="l"/>
            <a:r>
              <a:rPr lang="zh-CN" altLang="en-US"/>
              <a:t>  &lt;/head&gt;</a:t>
            </a:r>
            <a:endParaRPr lang="zh-CN" altLang="en-US"/>
          </a:p>
          <a:p>
            <a:pPr lvl="0" algn="l"/>
            <a:r>
              <a:rPr lang="zh-CN" altLang="en-US"/>
              <a:t>  &lt;body&gt;</a:t>
            </a:r>
            <a:endParaRPr lang="zh-CN" altLang="en-US"/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&lt;div id="app"&gt;&lt;/div&gt;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&lt;script&gt;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const App = {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  data() {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    return {},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  }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}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    Vue.createApp(App).mount('#app');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>
                <a:solidFill>
                  <a:srgbClr val="FF0000"/>
                </a:solidFill>
              </a:rPr>
              <a:t>  &lt;/script&gt;</a:t>
            </a:r>
            <a:endParaRPr lang="zh-CN" altLang="en-US">
              <a:solidFill>
                <a:srgbClr val="FF0000"/>
              </a:solidFill>
            </a:endParaRPr>
          </a:p>
          <a:p>
            <a:pPr lvl="0" algn="l"/>
            <a:r>
              <a:rPr lang="zh-CN" altLang="en-US"/>
              <a:t>&lt;/body&gt;</a:t>
            </a:r>
            <a:endParaRPr lang="zh-CN" altLang="en-US"/>
          </a:p>
          <a:p>
            <a:pPr lvl="0" algn="l"/>
            <a:r>
              <a:rPr lang="zh-CN" altLang="en-US"/>
              <a:t>&lt;/html&gt;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472376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870712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源码及课件网址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）</a:t>
            </a:r>
            <a:r>
              <a:rPr lang="en-US" altLang="zh-CN">
                <a:latin typeface="+mn-lt"/>
                <a:cs typeface="+mn-lt"/>
              </a:rPr>
              <a:t>Github</a:t>
            </a:r>
            <a:r>
              <a:rPr lang="zh-CN" altLang="en-US">
                <a:latin typeface="+mn-lt"/>
                <a:cs typeface="+mn-lt"/>
              </a:rPr>
              <a:t>网址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4" name="图片 13" descr="03-源代码及课件下载网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2196465"/>
            <a:ext cx="9078595" cy="4298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89889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990600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1.1 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903605" y="2404745"/>
            <a:ext cx="7879715" cy="326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>
                <a:latin typeface="+mn-lt"/>
                <a:cs typeface="+mn-lt"/>
              </a:rPr>
              <a:t>1) </a:t>
            </a:r>
            <a:r>
              <a:rPr lang="zh-CN" altLang="en-US" sz="2000">
                <a:latin typeface="+mn-lt"/>
                <a:cs typeface="+mn-lt"/>
              </a:rPr>
              <a:t>下载地址： https://code.visualstudio.com/</a:t>
            </a:r>
            <a:r>
              <a:rPr lang="en-US" altLang="en-US" sz="2000">
                <a:latin typeface="+mn-lt"/>
                <a:cs typeface="+mn-lt"/>
              </a:rPr>
              <a:t> </a:t>
            </a:r>
            <a:r>
              <a:rPr lang="en-US" altLang="en-US">
                <a:latin typeface="+mn-lt"/>
                <a:cs typeface="+mn-lt"/>
              </a:rPr>
              <a:t> </a:t>
            </a:r>
            <a:endParaRPr lang="en-US" altLang="en-US">
              <a:latin typeface="+mn-lt"/>
              <a:cs typeface="+mn-lt"/>
            </a:endParaRPr>
          </a:p>
          <a:p>
            <a:pPr algn="l"/>
            <a:endParaRPr lang="en-US" altLang="en-US">
              <a:latin typeface="+mn-lt"/>
              <a:cs typeface="+mn-lt"/>
            </a:endParaRPr>
          </a:p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zh-CN" altLang="en-US">
              <a:latin typeface="+mn-lt"/>
              <a:cs typeface="+mn-lt"/>
            </a:endParaRPr>
          </a:p>
          <a:p>
            <a:pPr algn="l"/>
            <a:r>
              <a:rPr lang="zh-CN" altLang="en-US">
                <a:latin typeface="+mn-lt"/>
                <a:cs typeface="+mn-lt"/>
              </a:rPr>
              <a:t> </a:t>
            </a:r>
            <a:endParaRPr lang="zh-CN" altLang="en-US">
              <a:latin typeface="+mn-lt"/>
              <a:cs typeface="+mn-lt"/>
            </a:endParaRPr>
          </a:p>
          <a:p>
            <a:pPr algn="l"/>
            <a:r>
              <a:rPr lang="zh-CN" altLang="en-US">
                <a:latin typeface="+mn-lt"/>
                <a:cs typeface="+mn-lt"/>
              </a:rPr>
              <a:t>       </a:t>
            </a:r>
            <a:r>
              <a:rPr lang="en-US" altLang="zh-CN">
                <a:latin typeface="+mn-lt"/>
                <a:cs typeface="+mn-lt"/>
              </a:rPr>
              <a:t>+  </a:t>
            </a:r>
            <a:r>
              <a:rPr lang="zh-CN" altLang="en-US">
                <a:latin typeface="+mn-lt"/>
                <a:cs typeface="+mn-lt"/>
              </a:rPr>
              <a:t>安装路径： </a:t>
            </a:r>
            <a:r>
              <a:rPr lang="en-US" altLang="zh-CN">
                <a:latin typeface="+mn-lt"/>
                <a:cs typeface="+mn-lt"/>
              </a:rPr>
              <a:t>D://Applications/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75157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4" name="图片 13" descr="01-VS Code配置环境变量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8515" y="2233295"/>
            <a:ext cx="7766685" cy="3876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73696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4" name="图片 13" descr="01-VS Code配置环境变量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2368550"/>
            <a:ext cx="8712835" cy="351599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88492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5" name="图片 14" descr="01-VS Code配置环境变量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6245" y="1774825"/>
            <a:ext cx="6080760" cy="42551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69124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4" name="图片 13" descr="01-VS Code配置环境变量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1774825"/>
            <a:ext cx="6320155" cy="462470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736965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）安装并配置环境变量</a:t>
            </a:r>
            <a:endParaRPr lang="en-US" altLang="zh-CN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pic>
        <p:nvPicPr>
          <p:cNvPr id="14" name="图片 13" descr="01-VS Code配置环境变量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1895475"/>
            <a:ext cx="6001385" cy="437070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1590" y="2078355"/>
            <a:ext cx="664845" cy="4097020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教程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83565" y="1360170"/>
            <a:ext cx="8705850" cy="4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>
                <a:latin typeface="+mn-lt"/>
                <a:cs typeface="+mn-lt"/>
              </a:rPr>
              <a:t>Coding your wanderful life</a:t>
            </a:r>
            <a:endParaRPr lang="en-US" altLang="en-US">
              <a:latin typeface="+mn-lt"/>
              <a:cs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7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60380" y="367030"/>
            <a:ext cx="904240" cy="901065"/>
            <a:chOff x="16799" y="665"/>
            <a:chExt cx="1463" cy="1419"/>
          </a:xfrm>
        </p:grpSpPr>
        <p:sp>
          <p:nvSpPr>
            <p:cNvPr id="11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16940" y="1008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/>
        </p:nvSpPr>
        <p:spPr>
          <a:xfrm>
            <a:off x="6350" y="6494780"/>
            <a:ext cx="12185015" cy="349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>
                <a:latin typeface="+mn-lt"/>
                <a:cs typeface="+mn-lt"/>
              </a:rPr>
              <a:t>Coding your wanderful life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760FBDFE-C587-4B4C-A407-44438C67B59E}" type="datetime1">
              <a:rPr lang="en-US" altLang="en-US" sz="1200" smtClean="0">
                <a:latin typeface="+mn-lt"/>
                <a:cs typeface="+mn-lt"/>
              </a:rPr>
            </a:fld>
            <a:endParaRPr lang="zh-CN" altLang="en-US" sz="1200"/>
          </a:p>
          <a:p>
            <a:pPr algn="l"/>
            <a:endParaRPr lang="en-US" altLang="en-US" sz="120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784860" y="1774825"/>
            <a:ext cx="7879715" cy="458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 VS Code插件</a:t>
            </a:r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  <a:p>
            <a:pPr algn="l"/>
            <a:endParaRPr lang="zh-CN" altLang="en-US">
              <a:latin typeface="+mn-lt"/>
              <a:cs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6640" y="2233295"/>
            <a:ext cx="3386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+ Auto Rename Tag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Vscode Icons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Color Info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CSS Peek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Path Intellisense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Bracket Pair Colorizer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Vetur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+ Live Server</a:t>
            </a:r>
            <a:endParaRPr lang="zh-CN" altLang="en-US"/>
          </a:p>
        </p:txBody>
      </p:sp>
      <p:pic>
        <p:nvPicPr>
          <p:cNvPr id="15" name="图片 14" descr="02-VS Code Plu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6370" y="2078355"/>
            <a:ext cx="6771005" cy="421322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/>
        </p:nvSpPr>
        <p:spPr>
          <a:xfrm>
            <a:off x="76200" y="367030"/>
            <a:ext cx="9536430" cy="110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</a:t>
            </a:r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Code</a:t>
            </a:r>
            <a:r>
              <a:rPr lang="zh-CN" altLang="en-US" sz="4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编辑器安装及环境变量配置</a:t>
            </a:r>
            <a:endParaRPr lang="zh-CN" altLang="en-US" sz="4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17184</Words>
  <Application>WPS 演示</Application>
  <PresentationFormat>宽屏</PresentationFormat>
  <Paragraphs>752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154</cp:revision>
  <dcterms:created xsi:type="dcterms:W3CDTF">2019-06-19T02:08:00Z</dcterms:created>
  <dcterms:modified xsi:type="dcterms:W3CDTF">2021-01-22T10:34:35Z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