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64" r:id="rId4"/>
    <p:sldId id="270" r:id="rId5"/>
    <p:sldId id="258" r:id="rId6"/>
    <p:sldId id="259" r:id="rId7"/>
    <p:sldId id="262" r:id="rId8"/>
    <p:sldId id="265" r:id="rId9"/>
    <p:sldId id="266" r:id="rId10"/>
    <p:sldId id="267" r:id="rId11"/>
    <p:sldId id="282" r:id="rId12"/>
    <p:sldId id="272" r:id="rId13"/>
    <p:sldId id="275" r:id="rId14"/>
    <p:sldId id="274" r:id="rId15"/>
    <p:sldId id="278" r:id="rId16"/>
    <p:sldId id="280" r:id="rId17"/>
    <p:sldId id="284" r:id="rId18"/>
    <p:sldId id="273" r:id="rId19"/>
    <p:sldId id="279" r:id="rId20"/>
    <p:sldId id="286" r:id="rId21"/>
    <p:sldId id="287" r:id="rId22"/>
    <p:sldId id="290" r:id="rId23"/>
    <p:sldId id="293" r:id="rId24"/>
    <p:sldId id="292" r:id="rId25"/>
    <p:sldId id="288" r:id="rId26"/>
    <p:sldId id="283" r:id="rId27"/>
    <p:sldId id="294" r:id="rId28"/>
    <p:sldId id="296" r:id="rId29"/>
    <p:sldId id="261"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2520BA-AE02-4B53-9302-2742EEFDEA1D}">
          <p14:sldIdLst>
            <p14:sldId id="257"/>
            <p14:sldId id="263"/>
            <p14:sldId id="264"/>
            <p14:sldId id="270"/>
            <p14:sldId id="258"/>
            <p14:sldId id="259"/>
            <p14:sldId id="262"/>
            <p14:sldId id="265"/>
            <p14:sldId id="266"/>
            <p14:sldId id="267"/>
            <p14:sldId id="282"/>
            <p14:sldId id="272"/>
            <p14:sldId id="275"/>
            <p14:sldId id="274"/>
            <p14:sldId id="278"/>
            <p14:sldId id="280"/>
            <p14:sldId id="284"/>
            <p14:sldId id="273"/>
            <p14:sldId id="279"/>
            <p14:sldId id="286"/>
            <p14:sldId id="287"/>
            <p14:sldId id="290"/>
            <p14:sldId id="293"/>
            <p14:sldId id="292"/>
            <p14:sldId id="288"/>
            <p14:sldId id="283"/>
            <p14:sldId id="294"/>
            <p14:sldId id="296"/>
            <p14:sldId id="261"/>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021EC-B474-42C2-971E-D80355F067E7}" v="8956" dt="2018-06-12T16:05:14.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98" d="100"/>
          <a:sy n="98" d="100"/>
        </p:scale>
        <p:origin x="10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l.cam.ac.uk/~pes20/weakmemory/cacm.pdf" TargetMode="External"/><Relationship Id="rId7" Type="http://schemas.openxmlformats.org/officeDocument/2006/relationships/hyperlink" Target="http://www.cl.cam.ac.uk/~pes20/ppc-supplemental/test7.pdf" TargetMode="External"/><Relationship Id="rId2" Type="http://schemas.openxmlformats.org/officeDocument/2006/relationships/hyperlink" Target="https://plv.mpi-sws.org/scfix/full.pdf" TargetMode="External"/><Relationship Id="rId1" Type="http://schemas.openxmlformats.org/officeDocument/2006/relationships/slideLayout" Target="../slideLayouts/slideLayout2.xml"/><Relationship Id="rId6" Type="http://schemas.openxmlformats.org/officeDocument/2006/relationships/hyperlink" Target="http://www.cl.cam.ac.uk/~pes20/cpp/cpp0xmappings.html" TargetMode="External"/><Relationship Id="rId5" Type="http://schemas.openxmlformats.org/officeDocument/2006/relationships/hyperlink" Target="http://preshing.com/20120913/acquire-and-release-semantics/" TargetMode="External"/><Relationship Id="rId4" Type="http://schemas.openxmlformats.org/officeDocument/2006/relationships/hyperlink" Target="https://en.cppreference.com/w/cpp/atomic/memory_or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153B-7B38-49B9-A0D9-9E1515E1B86D}"/>
              </a:ext>
            </a:extLst>
          </p:cNvPr>
          <p:cNvSpPr>
            <a:spLocks noGrp="1"/>
          </p:cNvSpPr>
          <p:nvPr>
            <p:ph type="ctrTitle"/>
          </p:nvPr>
        </p:nvSpPr>
        <p:spPr/>
        <p:txBody>
          <a:bodyPr/>
          <a:lstStyle/>
          <a:p>
            <a:r>
              <a:rPr lang="en-US" altLang="zh-CN" dirty="0"/>
              <a:t>Atomic Memory Access in C/C++ 11</a:t>
            </a:r>
            <a:endParaRPr lang="en-US" dirty="0"/>
          </a:p>
        </p:txBody>
      </p:sp>
      <p:sp>
        <p:nvSpPr>
          <p:cNvPr id="3" name="Subtitle 2">
            <a:extLst>
              <a:ext uri="{FF2B5EF4-FFF2-40B4-BE49-F238E27FC236}">
                <a16:creationId xmlns:a16="http://schemas.microsoft.com/office/drawing/2014/main" id="{A23BEE02-64C8-4FBF-9984-CB0529CA480E}"/>
              </a:ext>
            </a:extLst>
          </p:cNvPr>
          <p:cNvSpPr>
            <a:spLocks noGrp="1"/>
          </p:cNvSpPr>
          <p:nvPr>
            <p:ph type="subTitle" idx="1"/>
          </p:nvPr>
        </p:nvSpPr>
        <p:spPr/>
        <p:txBody>
          <a:bodyPr/>
          <a:lstStyle/>
          <a:p>
            <a:r>
              <a:rPr lang="en-US" dirty="0" err="1"/>
              <a:t>Ruohui</a:t>
            </a:r>
            <a:r>
              <a:rPr lang="en-US" dirty="0"/>
              <a:t> Wang</a:t>
            </a:r>
          </a:p>
        </p:txBody>
      </p:sp>
    </p:spTree>
    <p:extLst>
      <p:ext uri="{BB962C8B-B14F-4D97-AF65-F5344CB8AC3E}">
        <p14:creationId xmlns:p14="http://schemas.microsoft.com/office/powerpoint/2010/main" val="72742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(4)</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A buffered write from a thread can propagate to the shared memory at any time except when some other thread holds the lock</a:t>
            </a:r>
          </a:p>
        </p:txBody>
      </p:sp>
    </p:spTree>
    <p:extLst>
      <p:ext uri="{BB962C8B-B14F-4D97-AF65-F5344CB8AC3E}">
        <p14:creationId xmlns:p14="http://schemas.microsoft.com/office/powerpoint/2010/main" val="4343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Example: x86</a:t>
            </a:r>
          </a:p>
        </p:txBody>
      </p:sp>
      <p:sp>
        <p:nvSpPr>
          <p:cNvPr id="5" name="Content Placeholder 4">
            <a:extLst>
              <a:ext uri="{FF2B5EF4-FFF2-40B4-BE49-F238E27FC236}">
                <a16:creationId xmlns:a16="http://schemas.microsoft.com/office/drawing/2014/main" id="{3DF886BC-8732-43D5-898B-587CAF890D8D}"/>
              </a:ext>
            </a:extLst>
          </p:cNvPr>
          <p:cNvSpPr>
            <a:spLocks noGrp="1"/>
          </p:cNvSpPr>
          <p:nvPr>
            <p:ph idx="1"/>
          </p:nvPr>
        </p:nvSpPr>
        <p:spPr/>
        <p:txBody>
          <a:bodyPr/>
          <a:lstStyle/>
          <a:p>
            <a:endParaRPr lang="en-US" dirty="0"/>
          </a:p>
        </p:txBody>
      </p:sp>
      <p:graphicFrame>
        <p:nvGraphicFramePr>
          <p:cNvPr id="7" name="Table 6">
            <a:extLst>
              <a:ext uri="{FF2B5EF4-FFF2-40B4-BE49-F238E27FC236}">
                <a16:creationId xmlns:a16="http://schemas.microsoft.com/office/drawing/2014/main" id="{22706834-40C5-48AC-86C5-C65127BCCFB8}"/>
              </a:ext>
            </a:extLst>
          </p:cNvPr>
          <p:cNvGraphicFramePr>
            <a:graphicFrameLocks noGrp="1"/>
          </p:cNvGraphicFramePr>
          <p:nvPr>
            <p:extLst>
              <p:ext uri="{D42A27DB-BD31-4B8C-83A1-F6EECF244321}">
                <p14:modId xmlns:p14="http://schemas.microsoft.com/office/powerpoint/2010/main" val="3619988601"/>
              </p:ext>
            </p:extLst>
          </p:nvPr>
        </p:nvGraphicFramePr>
        <p:xfrm>
          <a:off x="2032000" y="252329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39909870"/>
                    </a:ext>
                  </a:extLst>
                </a:gridCol>
                <a:gridCol w="4064000">
                  <a:extLst>
                    <a:ext uri="{9D8B030D-6E8A-4147-A177-3AD203B41FA5}">
                      <a16:colId xmlns:a16="http://schemas.microsoft.com/office/drawing/2014/main" val="252912888"/>
                    </a:ext>
                  </a:extLst>
                </a:gridCol>
              </a:tblGrid>
              <a:tr h="370840">
                <a:tc>
                  <a:txBody>
                    <a:bodyPr/>
                    <a:lstStyle/>
                    <a:p>
                      <a:r>
                        <a:rPr lang="en-US" dirty="0"/>
                        <a:t>C/C++11 operation</a:t>
                      </a:r>
                    </a:p>
                  </a:txBody>
                  <a:tcPr/>
                </a:tc>
                <a:tc>
                  <a:txBody>
                    <a:bodyPr/>
                    <a:lstStyle/>
                    <a:p>
                      <a:r>
                        <a:rPr lang="en-US" altLang="zh-CN" dirty="0"/>
                        <a:t>x86</a:t>
                      </a:r>
                      <a:endParaRPr lang="en-US" dirty="0"/>
                    </a:p>
                  </a:txBody>
                  <a:tcPr/>
                </a:tc>
                <a:extLst>
                  <a:ext uri="{0D108BD9-81ED-4DB2-BD59-A6C34878D82A}">
                    <a16:rowId xmlns:a16="http://schemas.microsoft.com/office/drawing/2014/main" val="448344239"/>
                  </a:ext>
                </a:extLst>
              </a:tr>
              <a:tr h="370840">
                <a:tc>
                  <a:txBody>
                    <a:bodyPr/>
                    <a:lstStyle/>
                    <a:p>
                      <a:r>
                        <a:rPr lang="en-US" dirty="0"/>
                        <a:t>Load Relaxed</a:t>
                      </a:r>
                    </a:p>
                  </a:txBody>
                  <a:tcPr/>
                </a:tc>
                <a:tc>
                  <a:txBody>
                    <a:bodyPr/>
                    <a:lstStyle/>
                    <a:p>
                      <a:r>
                        <a:rPr lang="en-US" dirty="0"/>
                        <a:t>MOV</a:t>
                      </a:r>
                    </a:p>
                  </a:txBody>
                  <a:tcPr/>
                </a:tc>
                <a:extLst>
                  <a:ext uri="{0D108BD9-81ED-4DB2-BD59-A6C34878D82A}">
                    <a16:rowId xmlns:a16="http://schemas.microsoft.com/office/drawing/2014/main" val="1597285982"/>
                  </a:ext>
                </a:extLst>
              </a:tr>
              <a:tr h="370840">
                <a:tc>
                  <a:txBody>
                    <a:bodyPr/>
                    <a:lstStyle/>
                    <a:p>
                      <a:r>
                        <a:rPr lang="en-US" dirty="0"/>
                        <a:t>Load Acquire</a:t>
                      </a:r>
                    </a:p>
                  </a:txBody>
                  <a:tcPr/>
                </a:tc>
                <a:tc>
                  <a:txBody>
                    <a:bodyPr/>
                    <a:lstStyle/>
                    <a:p>
                      <a:r>
                        <a:rPr lang="en-US" dirty="0"/>
                        <a:t>MOV</a:t>
                      </a:r>
                    </a:p>
                  </a:txBody>
                  <a:tcPr/>
                </a:tc>
                <a:extLst>
                  <a:ext uri="{0D108BD9-81ED-4DB2-BD59-A6C34878D82A}">
                    <a16:rowId xmlns:a16="http://schemas.microsoft.com/office/drawing/2014/main" val="1031244990"/>
                  </a:ext>
                </a:extLst>
              </a:tr>
              <a:tr h="370840">
                <a:tc>
                  <a:txBody>
                    <a:bodyPr/>
                    <a:lstStyle/>
                    <a:p>
                      <a:r>
                        <a:rPr lang="en-US" dirty="0"/>
                        <a:t>Load </a:t>
                      </a:r>
                      <a:r>
                        <a:rPr lang="en-US" dirty="0" err="1"/>
                        <a:t>Seq_Cst</a:t>
                      </a:r>
                      <a:endParaRPr lang="en-US" dirty="0"/>
                    </a:p>
                  </a:txBody>
                  <a:tcPr/>
                </a:tc>
                <a:tc>
                  <a:txBody>
                    <a:bodyPr/>
                    <a:lstStyle/>
                    <a:p>
                      <a:r>
                        <a:rPr lang="en-US" dirty="0"/>
                        <a:t>MOV</a:t>
                      </a:r>
                    </a:p>
                  </a:txBody>
                  <a:tcPr/>
                </a:tc>
                <a:extLst>
                  <a:ext uri="{0D108BD9-81ED-4DB2-BD59-A6C34878D82A}">
                    <a16:rowId xmlns:a16="http://schemas.microsoft.com/office/drawing/2014/main" val="2035557680"/>
                  </a:ext>
                </a:extLst>
              </a:tr>
              <a:tr h="370840">
                <a:tc>
                  <a:txBody>
                    <a:bodyPr/>
                    <a:lstStyle/>
                    <a:p>
                      <a:r>
                        <a:rPr lang="en-US" dirty="0"/>
                        <a:t>Store Relaxed</a:t>
                      </a:r>
                    </a:p>
                  </a:txBody>
                  <a:tcPr/>
                </a:tc>
                <a:tc>
                  <a:txBody>
                    <a:bodyPr/>
                    <a:lstStyle/>
                    <a:p>
                      <a:r>
                        <a:rPr lang="en-US" dirty="0"/>
                        <a:t>MOV</a:t>
                      </a:r>
                    </a:p>
                  </a:txBody>
                  <a:tcPr/>
                </a:tc>
                <a:extLst>
                  <a:ext uri="{0D108BD9-81ED-4DB2-BD59-A6C34878D82A}">
                    <a16:rowId xmlns:a16="http://schemas.microsoft.com/office/drawing/2014/main" val="229617100"/>
                  </a:ext>
                </a:extLst>
              </a:tr>
              <a:tr h="370840">
                <a:tc>
                  <a:txBody>
                    <a:bodyPr/>
                    <a:lstStyle/>
                    <a:p>
                      <a:r>
                        <a:rPr lang="en-US" dirty="0"/>
                        <a:t>Store Release</a:t>
                      </a:r>
                    </a:p>
                  </a:txBody>
                  <a:tcPr/>
                </a:tc>
                <a:tc>
                  <a:txBody>
                    <a:bodyPr/>
                    <a:lstStyle/>
                    <a:p>
                      <a:r>
                        <a:rPr lang="en-US" dirty="0"/>
                        <a:t>MOV</a:t>
                      </a:r>
                    </a:p>
                  </a:txBody>
                  <a:tcPr/>
                </a:tc>
                <a:extLst>
                  <a:ext uri="{0D108BD9-81ED-4DB2-BD59-A6C34878D82A}">
                    <a16:rowId xmlns:a16="http://schemas.microsoft.com/office/drawing/2014/main" val="1882513502"/>
                  </a:ext>
                </a:extLst>
              </a:tr>
              <a:tr h="370840">
                <a:tc>
                  <a:txBody>
                    <a:bodyPr/>
                    <a:lstStyle/>
                    <a:p>
                      <a:r>
                        <a:rPr lang="en-US" dirty="0"/>
                        <a:t>Store </a:t>
                      </a:r>
                      <a:r>
                        <a:rPr lang="en-US" dirty="0" err="1"/>
                        <a:t>Seq_Cst</a:t>
                      </a:r>
                      <a:endParaRPr lang="en-US" dirty="0"/>
                    </a:p>
                  </a:txBody>
                  <a:tcPr/>
                </a:tc>
                <a:tc>
                  <a:txBody>
                    <a:bodyPr/>
                    <a:lstStyle/>
                    <a:p>
                      <a:r>
                        <a:rPr lang="en-US" dirty="0"/>
                        <a:t>MOV; </a:t>
                      </a:r>
                      <a:r>
                        <a:rPr lang="en-US" dirty="0" err="1"/>
                        <a:t>mfence</a:t>
                      </a:r>
                      <a:endParaRPr lang="en-US" dirty="0"/>
                    </a:p>
                  </a:txBody>
                  <a:tcPr/>
                </a:tc>
                <a:extLst>
                  <a:ext uri="{0D108BD9-81ED-4DB2-BD59-A6C34878D82A}">
                    <a16:rowId xmlns:a16="http://schemas.microsoft.com/office/drawing/2014/main" val="2433118632"/>
                  </a:ext>
                </a:extLst>
              </a:tr>
            </a:tbl>
          </a:graphicData>
        </a:graphic>
      </p:graphicFrame>
    </p:spTree>
    <p:extLst>
      <p:ext uri="{BB962C8B-B14F-4D97-AF65-F5344CB8AC3E}">
        <p14:creationId xmlns:p14="http://schemas.microsoft.com/office/powerpoint/2010/main" val="62974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lstStyle/>
          <a:p>
            <a:r>
              <a:rPr lang="en-US" dirty="0"/>
              <a:t>Unlike strong memory models, weak memory models do not put</a:t>
            </a:r>
            <a:r>
              <a:rPr lang="zh-CN" altLang="en-US" dirty="0"/>
              <a:t> </a:t>
            </a:r>
            <a:r>
              <a:rPr lang="en-US" altLang="zh-CN" dirty="0"/>
              <a:t>much restriction</a:t>
            </a:r>
            <a:r>
              <a:rPr lang="zh-CN" altLang="en-US" dirty="0"/>
              <a:t> </a:t>
            </a:r>
            <a:r>
              <a:rPr lang="en-US" altLang="zh-CN" dirty="0"/>
              <a:t>on</a:t>
            </a:r>
            <a:r>
              <a:rPr lang="en-US" dirty="0"/>
              <a:t> the ordering between loads and stores.</a:t>
            </a:r>
          </a:p>
        </p:txBody>
      </p:sp>
    </p:spTree>
    <p:extLst>
      <p:ext uri="{BB962C8B-B14F-4D97-AF65-F5344CB8AC3E}">
        <p14:creationId xmlns:p14="http://schemas.microsoft.com/office/powerpoint/2010/main" val="26111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lstStyle/>
          <a:p>
            <a:pPr marL="457200" indent="-457200">
              <a:buFont typeface="+mj-lt"/>
              <a:buAutoNum type="arabicPeriod"/>
            </a:pPr>
            <a:r>
              <a:rPr lang="en-US" dirty="0"/>
              <a:t>Reads and writes are performed out-of-order.</a:t>
            </a:r>
          </a:p>
        </p:txBody>
      </p:sp>
      <p:graphicFrame>
        <p:nvGraphicFramePr>
          <p:cNvPr id="3" name="Table 2">
            <a:extLst>
              <a:ext uri="{FF2B5EF4-FFF2-40B4-BE49-F238E27FC236}">
                <a16:creationId xmlns:a16="http://schemas.microsoft.com/office/drawing/2014/main" id="{3D036C25-A3FB-496A-BAAD-7DCBFA19ADCB}"/>
              </a:ext>
            </a:extLst>
          </p:cNvPr>
          <p:cNvGraphicFramePr>
            <a:graphicFrameLocks noGrp="1"/>
          </p:cNvGraphicFramePr>
          <p:nvPr>
            <p:extLst>
              <p:ext uri="{D42A27DB-BD31-4B8C-83A1-F6EECF244321}">
                <p14:modId xmlns:p14="http://schemas.microsoft.com/office/powerpoint/2010/main" val="2171448313"/>
              </p:ext>
            </p:extLst>
          </p:nvPr>
        </p:nvGraphicFramePr>
        <p:xfrm>
          <a:off x="2032000" y="248496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07702058"/>
                    </a:ext>
                  </a:extLst>
                </a:gridCol>
                <a:gridCol w="4064000">
                  <a:extLst>
                    <a:ext uri="{9D8B030D-6E8A-4147-A177-3AD203B41FA5}">
                      <a16:colId xmlns:a16="http://schemas.microsoft.com/office/drawing/2014/main" val="2353150145"/>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268504520"/>
                  </a:ext>
                </a:extLst>
              </a:tr>
              <a:tr h="370840">
                <a:tc>
                  <a:txBody>
                    <a:bodyPr/>
                    <a:lstStyle/>
                    <a:p>
                      <a:r>
                        <a:rPr lang="en-US" dirty="0"/>
                        <a:t>[x] = 1</a:t>
                      </a:r>
                    </a:p>
                  </a:txBody>
                  <a:tcPr/>
                </a:tc>
                <a:tc>
                  <a:txBody>
                    <a:bodyPr/>
                    <a:lstStyle/>
                    <a:p>
                      <a:r>
                        <a:rPr lang="en-US" dirty="0"/>
                        <a:t>a </a:t>
                      </a:r>
                      <a:r>
                        <a:rPr lang="en-US" altLang="zh-CN" dirty="0"/>
                        <a:t>= [y] </a:t>
                      </a:r>
                      <a:r>
                        <a:rPr lang="en-US" altLang="zh-CN" dirty="0">
                          <a:solidFill>
                            <a:srgbClr val="00B050"/>
                          </a:solidFill>
                        </a:rPr>
                        <a:t>// 1</a:t>
                      </a:r>
                      <a:endParaRPr lang="en-US" dirty="0">
                        <a:solidFill>
                          <a:srgbClr val="00B050"/>
                        </a:solidFill>
                      </a:endParaRPr>
                    </a:p>
                  </a:txBody>
                  <a:tcPr/>
                </a:tc>
                <a:extLst>
                  <a:ext uri="{0D108BD9-81ED-4DB2-BD59-A6C34878D82A}">
                    <a16:rowId xmlns:a16="http://schemas.microsoft.com/office/drawing/2014/main" val="418563905"/>
                  </a:ext>
                </a:extLst>
              </a:tr>
              <a:tr h="370840">
                <a:tc>
                  <a:txBody>
                    <a:bodyPr/>
                    <a:lstStyle/>
                    <a:p>
                      <a:r>
                        <a:rPr lang="en-US" dirty="0"/>
                        <a:t>[y] = 1</a:t>
                      </a:r>
                    </a:p>
                  </a:txBody>
                  <a:tcPr/>
                </a:tc>
                <a:tc>
                  <a:txBody>
                    <a:bodyPr/>
                    <a:lstStyle/>
                    <a:p>
                      <a:r>
                        <a:rPr lang="en-US" dirty="0"/>
                        <a:t>b = [x] </a:t>
                      </a:r>
                      <a:r>
                        <a:rPr lang="en-US" dirty="0">
                          <a:solidFill>
                            <a:srgbClr val="00B050"/>
                          </a:solidFill>
                        </a:rPr>
                        <a:t>// 0</a:t>
                      </a:r>
                    </a:p>
                  </a:txBody>
                  <a:tcPr/>
                </a:tc>
                <a:extLst>
                  <a:ext uri="{0D108BD9-81ED-4DB2-BD59-A6C34878D82A}">
                    <a16:rowId xmlns:a16="http://schemas.microsoft.com/office/drawing/2014/main" val="846935932"/>
                  </a:ext>
                </a:extLst>
              </a:tr>
            </a:tbl>
          </a:graphicData>
        </a:graphic>
      </p:graphicFrame>
      <p:graphicFrame>
        <p:nvGraphicFramePr>
          <p:cNvPr id="4" name="Table 3">
            <a:extLst>
              <a:ext uri="{FF2B5EF4-FFF2-40B4-BE49-F238E27FC236}">
                <a16:creationId xmlns:a16="http://schemas.microsoft.com/office/drawing/2014/main" id="{2E837A4E-95E1-4216-81DD-FEE797ACD91A}"/>
              </a:ext>
            </a:extLst>
          </p:cNvPr>
          <p:cNvGraphicFramePr>
            <a:graphicFrameLocks noGrp="1"/>
          </p:cNvGraphicFramePr>
          <p:nvPr>
            <p:extLst>
              <p:ext uri="{D42A27DB-BD31-4B8C-83A1-F6EECF244321}">
                <p14:modId xmlns:p14="http://schemas.microsoft.com/office/powerpoint/2010/main" val="159358999"/>
              </p:ext>
            </p:extLst>
          </p:nvPr>
        </p:nvGraphicFramePr>
        <p:xfrm>
          <a:off x="2032000" y="4085166"/>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4706303"/>
                    </a:ext>
                  </a:extLst>
                </a:gridCol>
                <a:gridCol w="4064000">
                  <a:extLst>
                    <a:ext uri="{9D8B030D-6E8A-4147-A177-3AD203B41FA5}">
                      <a16:colId xmlns:a16="http://schemas.microsoft.com/office/drawing/2014/main" val="3985425066"/>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3399723641"/>
                  </a:ext>
                </a:extLst>
              </a:tr>
              <a:tr h="370840">
                <a:tc>
                  <a:txBody>
                    <a:bodyPr/>
                    <a:lstStyle/>
                    <a:p>
                      <a:r>
                        <a:rPr lang="en-US" altLang="zh-CN" dirty="0"/>
                        <a:t>a = [x] </a:t>
                      </a:r>
                      <a:r>
                        <a:rPr lang="en-US" altLang="zh-CN" dirty="0">
                          <a:solidFill>
                            <a:srgbClr val="00B050"/>
                          </a:solidFill>
                        </a:rPr>
                        <a:t>// 42</a:t>
                      </a:r>
                      <a:endParaRPr lang="en-US" dirty="0">
                        <a:solidFill>
                          <a:srgbClr val="00B050"/>
                        </a:solidFill>
                      </a:endParaRPr>
                    </a:p>
                  </a:txBody>
                  <a:tcPr/>
                </a:tc>
                <a:tc>
                  <a:txBody>
                    <a:bodyPr/>
                    <a:lstStyle/>
                    <a:p>
                      <a:r>
                        <a:rPr lang="en-US" dirty="0"/>
                        <a:t>b = [y] </a:t>
                      </a:r>
                      <a:r>
                        <a:rPr lang="en-US" dirty="0">
                          <a:solidFill>
                            <a:srgbClr val="00B050"/>
                          </a:solidFill>
                        </a:rPr>
                        <a:t>// 42</a:t>
                      </a:r>
                    </a:p>
                  </a:txBody>
                  <a:tcPr/>
                </a:tc>
                <a:extLst>
                  <a:ext uri="{0D108BD9-81ED-4DB2-BD59-A6C34878D82A}">
                    <a16:rowId xmlns:a16="http://schemas.microsoft.com/office/drawing/2014/main" val="962891517"/>
                  </a:ext>
                </a:extLst>
              </a:tr>
              <a:tr h="370840">
                <a:tc>
                  <a:txBody>
                    <a:bodyPr/>
                    <a:lstStyle/>
                    <a:p>
                      <a:r>
                        <a:rPr lang="en-US" dirty="0"/>
                        <a:t>if (a == 42)</a:t>
                      </a:r>
                    </a:p>
                    <a:p>
                      <a:r>
                        <a:rPr lang="en-US" dirty="0"/>
                        <a:t>    [y] = a</a:t>
                      </a:r>
                    </a:p>
                  </a:txBody>
                  <a:tcPr/>
                </a:tc>
                <a:tc>
                  <a:txBody>
                    <a:bodyPr/>
                    <a:lstStyle/>
                    <a:p>
                      <a:r>
                        <a:rPr lang="en-US" dirty="0"/>
                        <a:t>[x] = 42</a:t>
                      </a:r>
                    </a:p>
                  </a:txBody>
                  <a:tcPr/>
                </a:tc>
                <a:extLst>
                  <a:ext uri="{0D108BD9-81ED-4DB2-BD59-A6C34878D82A}">
                    <a16:rowId xmlns:a16="http://schemas.microsoft.com/office/drawing/2014/main" val="3176568"/>
                  </a:ext>
                </a:extLst>
              </a:tr>
            </a:tbl>
          </a:graphicData>
        </a:graphic>
      </p:graphicFrame>
    </p:spTree>
    <p:extLst>
      <p:ext uri="{BB962C8B-B14F-4D97-AF65-F5344CB8AC3E}">
        <p14:creationId xmlns:p14="http://schemas.microsoft.com/office/powerpoint/2010/main" val="422877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normAutofit/>
          </a:bodyPr>
          <a:lstStyle/>
          <a:p>
            <a:pPr marL="457200" indent="-457200">
              <a:buFont typeface="+mj-lt"/>
              <a:buAutoNum type="arabicPeriod" startAt="2"/>
            </a:pPr>
            <a:r>
              <a:rPr lang="en-US" dirty="0"/>
              <a:t>A write is not guaranteed to be visible to all threads at once. </a:t>
            </a:r>
          </a:p>
          <a:p>
            <a:pPr marL="0" indent="0">
              <a:buNone/>
            </a:pPr>
            <a:r>
              <a:rPr lang="en-US" dirty="0"/>
              <a:t>	-&gt; lack of </a:t>
            </a:r>
            <a:r>
              <a:rPr lang="en-US" dirty="0" err="1"/>
              <a:t>cumulativity</a:t>
            </a:r>
            <a:r>
              <a:rPr lang="en-US" dirty="0"/>
              <a:t>/transitivity</a:t>
            </a:r>
          </a:p>
          <a:p>
            <a:endParaRPr lang="en-US" dirty="0"/>
          </a:p>
          <a:p>
            <a:endParaRPr lang="en-US" dirty="0"/>
          </a:p>
          <a:p>
            <a:endParaRPr lang="en-US" dirty="0"/>
          </a:p>
          <a:p>
            <a:endParaRPr lang="en-US" dirty="0"/>
          </a:p>
          <a:p>
            <a:endParaRPr lang="en-US" dirty="0"/>
          </a:p>
          <a:p>
            <a:r>
              <a:rPr lang="en-US" dirty="0"/>
              <a:t>As a result, extra care is needed to synchronize threads.</a:t>
            </a:r>
          </a:p>
        </p:txBody>
      </p:sp>
      <p:graphicFrame>
        <p:nvGraphicFramePr>
          <p:cNvPr id="3" name="Table 2">
            <a:extLst>
              <a:ext uri="{FF2B5EF4-FFF2-40B4-BE49-F238E27FC236}">
                <a16:creationId xmlns:a16="http://schemas.microsoft.com/office/drawing/2014/main" id="{CDF543C2-0F88-4EC8-AA47-1CECD98BF792}"/>
              </a:ext>
            </a:extLst>
          </p:cNvPr>
          <p:cNvGraphicFramePr>
            <a:graphicFrameLocks noGrp="1"/>
          </p:cNvGraphicFramePr>
          <p:nvPr>
            <p:extLst>
              <p:ext uri="{D42A27DB-BD31-4B8C-83A1-F6EECF244321}">
                <p14:modId xmlns:p14="http://schemas.microsoft.com/office/powerpoint/2010/main" val="282596307"/>
              </p:ext>
            </p:extLst>
          </p:nvPr>
        </p:nvGraphicFramePr>
        <p:xfrm>
          <a:off x="2062480" y="286596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31350407"/>
                    </a:ext>
                  </a:extLst>
                </a:gridCol>
                <a:gridCol w="2709333">
                  <a:extLst>
                    <a:ext uri="{9D8B030D-6E8A-4147-A177-3AD203B41FA5}">
                      <a16:colId xmlns:a16="http://schemas.microsoft.com/office/drawing/2014/main" val="1751724546"/>
                    </a:ext>
                  </a:extLst>
                </a:gridCol>
                <a:gridCol w="2709333">
                  <a:extLst>
                    <a:ext uri="{9D8B030D-6E8A-4147-A177-3AD203B41FA5}">
                      <a16:colId xmlns:a16="http://schemas.microsoft.com/office/drawing/2014/main" val="3971559861"/>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24957566"/>
                  </a:ext>
                </a:extLst>
              </a:tr>
              <a:tr h="370840">
                <a:tc>
                  <a:txBody>
                    <a:bodyPr/>
                    <a:lstStyle/>
                    <a:p>
                      <a:r>
                        <a:rPr lang="en-US" dirty="0"/>
                        <a:t>[x] = 1</a:t>
                      </a:r>
                    </a:p>
                  </a:txBody>
                  <a:tcPr/>
                </a:tc>
                <a:tc>
                  <a:txBody>
                    <a:bodyPr/>
                    <a:lstStyle/>
                    <a:p>
                      <a:r>
                        <a:rPr lang="en-US" dirty="0"/>
                        <a:t>a = [x] </a:t>
                      </a:r>
                      <a:r>
                        <a:rPr lang="en-US" dirty="0">
                          <a:solidFill>
                            <a:srgbClr val="00B050"/>
                          </a:solidFill>
                        </a:rPr>
                        <a:t>// 1</a:t>
                      </a:r>
                    </a:p>
                  </a:txBody>
                  <a:tcPr/>
                </a:tc>
                <a:tc>
                  <a:txBody>
                    <a:bodyPr/>
                    <a:lstStyle/>
                    <a:p>
                      <a:r>
                        <a:rPr lang="en-US" dirty="0"/>
                        <a:t>b = [y] </a:t>
                      </a:r>
                      <a:r>
                        <a:rPr lang="en-US" dirty="0">
                          <a:solidFill>
                            <a:srgbClr val="00B050"/>
                          </a:solidFill>
                        </a:rPr>
                        <a:t>// 1</a:t>
                      </a:r>
                    </a:p>
                  </a:txBody>
                  <a:tcPr/>
                </a:tc>
                <a:extLst>
                  <a:ext uri="{0D108BD9-81ED-4DB2-BD59-A6C34878D82A}">
                    <a16:rowId xmlns:a16="http://schemas.microsoft.com/office/drawing/2014/main" val="370599909"/>
                  </a:ext>
                </a:extLst>
              </a:tr>
              <a:tr h="370840">
                <a:tc>
                  <a:txBody>
                    <a:bodyPr/>
                    <a:lstStyle/>
                    <a:p>
                      <a:endParaRPr lang="en-US" dirty="0"/>
                    </a:p>
                  </a:txBody>
                  <a:tcPr/>
                </a:tc>
                <a:tc>
                  <a:txBody>
                    <a:bodyPr/>
                    <a:lstStyle/>
                    <a:p>
                      <a:r>
                        <a:rPr lang="en-US" dirty="0"/>
                        <a:t>[y] = 1</a:t>
                      </a:r>
                    </a:p>
                  </a:txBody>
                  <a:tcPr/>
                </a:tc>
                <a:tc>
                  <a:txBody>
                    <a:bodyPr/>
                    <a:lstStyle/>
                    <a:p>
                      <a:r>
                        <a:rPr lang="en-US" dirty="0"/>
                        <a:t>c = [x] </a:t>
                      </a:r>
                      <a:r>
                        <a:rPr lang="en-US" dirty="0">
                          <a:solidFill>
                            <a:srgbClr val="00B050"/>
                          </a:solidFill>
                        </a:rPr>
                        <a:t>// 0</a:t>
                      </a:r>
                    </a:p>
                  </a:txBody>
                  <a:tcPr/>
                </a:tc>
                <a:extLst>
                  <a:ext uri="{0D108BD9-81ED-4DB2-BD59-A6C34878D82A}">
                    <a16:rowId xmlns:a16="http://schemas.microsoft.com/office/drawing/2014/main" val="957008114"/>
                  </a:ext>
                </a:extLst>
              </a:tr>
            </a:tbl>
          </a:graphicData>
        </a:graphic>
      </p:graphicFrame>
    </p:spTree>
    <p:extLst>
      <p:ext uri="{BB962C8B-B14F-4D97-AF65-F5344CB8AC3E}">
        <p14:creationId xmlns:p14="http://schemas.microsoft.com/office/powerpoint/2010/main" val="155687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B3A1-2545-441B-9774-9DA3E2F4E2E9}"/>
              </a:ext>
            </a:extLst>
          </p:cNvPr>
          <p:cNvSpPr>
            <a:spLocks noGrp="1"/>
          </p:cNvSpPr>
          <p:nvPr>
            <p:ph type="title"/>
          </p:nvPr>
        </p:nvSpPr>
        <p:spPr/>
        <p:txBody>
          <a:bodyPr/>
          <a:lstStyle/>
          <a:p>
            <a:r>
              <a:rPr lang="en-US" dirty="0"/>
              <a:t>Weak memory models: IBM Power, ARM</a:t>
            </a:r>
          </a:p>
        </p:txBody>
      </p:sp>
      <p:sp>
        <p:nvSpPr>
          <p:cNvPr id="3" name="Content Placeholder 2">
            <a:extLst>
              <a:ext uri="{FF2B5EF4-FFF2-40B4-BE49-F238E27FC236}">
                <a16:creationId xmlns:a16="http://schemas.microsoft.com/office/drawing/2014/main" id="{CFA23927-70FA-4A2D-9AF9-B4D5A4AC0C81}"/>
              </a:ext>
            </a:extLst>
          </p:cNvPr>
          <p:cNvSpPr>
            <a:spLocks noGrp="1"/>
          </p:cNvSpPr>
          <p:nvPr>
            <p:ph idx="1"/>
          </p:nvPr>
        </p:nvSpPr>
        <p:spPr/>
        <p:txBody>
          <a:bodyPr/>
          <a:lstStyle/>
          <a:p>
            <a:r>
              <a:rPr lang="en-US" dirty="0"/>
              <a:t>Therefore, weak memory models resort to memory fences to ensure the consistency.</a:t>
            </a:r>
          </a:p>
          <a:p>
            <a:endParaRPr lang="en-US" dirty="0"/>
          </a:p>
          <a:p>
            <a:r>
              <a:rPr lang="en-US" dirty="0"/>
              <a:t>IBM Power/PowerPC has sync(</a:t>
            </a:r>
            <a:r>
              <a:rPr lang="en-US" dirty="0" err="1"/>
              <a:t>hwsync</a:t>
            </a:r>
            <a:r>
              <a:rPr lang="en-US" dirty="0"/>
              <a:t>, </a:t>
            </a:r>
            <a:r>
              <a:rPr lang="en-US" dirty="0" err="1"/>
              <a:t>lwsync</a:t>
            </a:r>
            <a:r>
              <a:rPr lang="en-US" dirty="0"/>
              <a:t>) to set order to memory accesses.</a:t>
            </a:r>
          </a:p>
        </p:txBody>
      </p:sp>
    </p:spTree>
    <p:extLst>
      <p:ext uri="{BB962C8B-B14F-4D97-AF65-F5344CB8AC3E}">
        <p14:creationId xmlns:p14="http://schemas.microsoft.com/office/powerpoint/2010/main" val="270048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E6E-60B8-4DE9-9989-6404180F58C5}"/>
              </a:ext>
            </a:extLst>
          </p:cNvPr>
          <p:cNvSpPr>
            <a:spLocks noGrp="1"/>
          </p:cNvSpPr>
          <p:nvPr>
            <p:ph type="title"/>
          </p:nvPr>
        </p:nvSpPr>
        <p:spPr/>
        <p:txBody>
          <a:bodyPr/>
          <a:lstStyle/>
          <a:p>
            <a:r>
              <a:rPr lang="en-US" dirty="0"/>
              <a:t>Weak memory models: IBM Power</a:t>
            </a:r>
          </a:p>
        </p:txBody>
      </p:sp>
      <p:sp>
        <p:nvSpPr>
          <p:cNvPr id="3" name="Content Placeholder 2">
            <a:extLst>
              <a:ext uri="{FF2B5EF4-FFF2-40B4-BE49-F238E27FC236}">
                <a16:creationId xmlns:a16="http://schemas.microsoft.com/office/drawing/2014/main" id="{A193FE30-9AFC-488A-8971-A7222374CDC7}"/>
              </a:ext>
            </a:extLst>
          </p:cNvPr>
          <p:cNvSpPr>
            <a:spLocks noGrp="1"/>
          </p:cNvSpPr>
          <p:nvPr>
            <p:ph idx="1"/>
          </p:nvPr>
        </p:nvSpPr>
        <p:spPr/>
        <p:txBody>
          <a:bodyPr/>
          <a:lstStyle/>
          <a:p>
            <a:r>
              <a:rPr lang="en-US" dirty="0" err="1"/>
              <a:t>hwsync</a:t>
            </a:r>
            <a:r>
              <a:rPr lang="en-US" dirty="0"/>
              <a:t>:</a:t>
            </a:r>
          </a:p>
          <a:p>
            <a:r>
              <a:rPr lang="en-US" dirty="0"/>
              <a:t>Ordering of storage accesses, and instructions.</a:t>
            </a:r>
          </a:p>
        </p:txBody>
      </p:sp>
      <p:graphicFrame>
        <p:nvGraphicFramePr>
          <p:cNvPr id="4" name="Table 3">
            <a:extLst>
              <a:ext uri="{FF2B5EF4-FFF2-40B4-BE49-F238E27FC236}">
                <a16:creationId xmlns:a16="http://schemas.microsoft.com/office/drawing/2014/main" id="{D0505F46-770F-421E-9EF6-B19504460E77}"/>
              </a:ext>
            </a:extLst>
          </p:cNvPr>
          <p:cNvGraphicFramePr>
            <a:graphicFrameLocks noGrp="1"/>
          </p:cNvGraphicFramePr>
          <p:nvPr>
            <p:extLst>
              <p:ext uri="{D42A27DB-BD31-4B8C-83A1-F6EECF244321}">
                <p14:modId xmlns:p14="http://schemas.microsoft.com/office/powerpoint/2010/main" val="3612402331"/>
              </p:ext>
            </p:extLst>
          </p:nvPr>
        </p:nvGraphicFramePr>
        <p:xfrm>
          <a:off x="1258349" y="3538367"/>
          <a:ext cx="2021747" cy="1483360"/>
        </p:xfrm>
        <a:graphic>
          <a:graphicData uri="http://schemas.openxmlformats.org/drawingml/2006/table">
            <a:tbl>
              <a:tblPr bandRow="1">
                <a:tableStyleId>{5C22544A-7EE6-4342-B048-85BDC9FD1C3A}</a:tableStyleId>
              </a:tblPr>
              <a:tblGrid>
                <a:gridCol w="2021747">
                  <a:extLst>
                    <a:ext uri="{9D8B030D-6E8A-4147-A177-3AD203B41FA5}">
                      <a16:colId xmlns:a16="http://schemas.microsoft.com/office/drawing/2014/main" val="2035073660"/>
                    </a:ext>
                  </a:extLst>
                </a:gridCol>
              </a:tblGrid>
              <a:tr h="370840">
                <a:tc>
                  <a:txBody>
                    <a:bodyPr/>
                    <a:lstStyle/>
                    <a:p>
                      <a:r>
                        <a:rPr lang="en-US" dirty="0"/>
                        <a:t>I1: Write 2 to A</a:t>
                      </a:r>
                    </a:p>
                  </a:txBody>
                  <a:tcPr/>
                </a:tc>
                <a:extLst>
                  <a:ext uri="{0D108BD9-81ED-4DB2-BD59-A6C34878D82A}">
                    <a16:rowId xmlns:a16="http://schemas.microsoft.com/office/drawing/2014/main" val="3476956886"/>
                  </a:ext>
                </a:extLst>
              </a:tr>
              <a:tr h="370840">
                <a:tc>
                  <a:txBody>
                    <a:bodyPr/>
                    <a:lstStyle/>
                    <a:p>
                      <a:pPr algn="ctr"/>
                      <a:r>
                        <a:rPr lang="en-US" altLang="zh-CN" dirty="0" err="1">
                          <a:solidFill>
                            <a:schemeClr val="accent2">
                              <a:lumMod val="50000"/>
                            </a:schemeClr>
                          </a:solidFill>
                        </a:rPr>
                        <a:t>hwsync</a:t>
                      </a:r>
                      <a:endParaRPr lang="en-US" dirty="0">
                        <a:solidFill>
                          <a:schemeClr val="accent2">
                            <a:lumMod val="50000"/>
                          </a:schemeClr>
                        </a:solidFill>
                      </a:endParaRPr>
                    </a:p>
                  </a:txBody>
                  <a:tcPr>
                    <a:solidFill>
                      <a:schemeClr val="accent2"/>
                    </a:solidFill>
                  </a:tcPr>
                </a:tc>
                <a:extLst>
                  <a:ext uri="{0D108BD9-81ED-4DB2-BD59-A6C34878D82A}">
                    <a16:rowId xmlns:a16="http://schemas.microsoft.com/office/drawing/2014/main" val="239830958"/>
                  </a:ext>
                </a:extLst>
              </a:tr>
              <a:tr h="370840">
                <a:tc>
                  <a:txBody>
                    <a:bodyPr/>
                    <a:lstStyle/>
                    <a:p>
                      <a:r>
                        <a:rPr lang="en-US" dirty="0"/>
                        <a:t>I2: Write 1 to B</a:t>
                      </a:r>
                    </a:p>
                  </a:txBody>
                  <a:tcPr/>
                </a:tc>
                <a:extLst>
                  <a:ext uri="{0D108BD9-81ED-4DB2-BD59-A6C34878D82A}">
                    <a16:rowId xmlns:a16="http://schemas.microsoft.com/office/drawing/2014/main" val="3189695060"/>
                  </a:ext>
                </a:extLst>
              </a:tr>
              <a:tr h="370840">
                <a:tc>
                  <a:txBody>
                    <a:bodyPr/>
                    <a:lstStyle/>
                    <a:p>
                      <a:r>
                        <a:rPr lang="en-US" dirty="0"/>
                        <a:t>I3: Read A</a:t>
                      </a:r>
                    </a:p>
                  </a:txBody>
                  <a:tcPr/>
                </a:tc>
                <a:extLst>
                  <a:ext uri="{0D108BD9-81ED-4DB2-BD59-A6C34878D82A}">
                    <a16:rowId xmlns:a16="http://schemas.microsoft.com/office/drawing/2014/main" val="1939291888"/>
                  </a:ext>
                </a:extLst>
              </a:tr>
            </a:tbl>
          </a:graphicData>
        </a:graphic>
      </p:graphicFrame>
      <p:sp>
        <p:nvSpPr>
          <p:cNvPr id="7" name="TextBox 6">
            <a:extLst>
              <a:ext uri="{FF2B5EF4-FFF2-40B4-BE49-F238E27FC236}">
                <a16:creationId xmlns:a16="http://schemas.microsoft.com/office/drawing/2014/main" id="{88AB8E4F-4E83-4276-8290-8E8390E61567}"/>
              </a:ext>
            </a:extLst>
          </p:cNvPr>
          <p:cNvSpPr txBox="1"/>
          <p:nvPr/>
        </p:nvSpPr>
        <p:spPr>
          <a:xfrm>
            <a:off x="4602759" y="4161191"/>
            <a:ext cx="2986481" cy="369332"/>
          </a:xfrm>
          <a:prstGeom prst="rect">
            <a:avLst/>
          </a:prstGeom>
          <a:noFill/>
        </p:spPr>
        <p:txBody>
          <a:bodyPr wrap="square" rtlCol="0">
            <a:spAutoFit/>
          </a:bodyPr>
          <a:lstStyle/>
          <a:p>
            <a:r>
              <a:rPr lang="en-US" dirty="0">
                <a:solidFill>
                  <a:srgbClr val="FF0000"/>
                </a:solidFill>
              </a:rPr>
              <a:t>Cannot start before I1 finishes</a:t>
            </a:r>
          </a:p>
        </p:txBody>
      </p:sp>
      <p:cxnSp>
        <p:nvCxnSpPr>
          <p:cNvPr id="9" name="Connector: Curved 8">
            <a:extLst>
              <a:ext uri="{FF2B5EF4-FFF2-40B4-BE49-F238E27FC236}">
                <a16:creationId xmlns:a16="http://schemas.microsoft.com/office/drawing/2014/main" id="{0C19EB26-06D4-447B-9D22-3C4471970FFB}"/>
              </a:ext>
            </a:extLst>
          </p:cNvPr>
          <p:cNvCxnSpPr>
            <a:stCxn id="7" idx="1"/>
          </p:cNvCxnSpPr>
          <p:nvPr/>
        </p:nvCxnSpPr>
        <p:spPr>
          <a:xfrm rot="10800000" flipV="1">
            <a:off x="3087149" y="4345856"/>
            <a:ext cx="1515610" cy="108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17024356-4ACE-424E-BE2B-CC16F6EB78D1}"/>
              </a:ext>
            </a:extLst>
          </p:cNvPr>
          <p:cNvCxnSpPr>
            <a:stCxn id="7" idx="1"/>
          </p:cNvCxnSpPr>
          <p:nvPr/>
        </p:nvCxnSpPr>
        <p:spPr>
          <a:xfrm rot="10800000" flipV="1">
            <a:off x="3095539" y="4345857"/>
            <a:ext cx="1507221" cy="5540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3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E6E-60B8-4DE9-9989-6404180F58C5}"/>
              </a:ext>
            </a:extLst>
          </p:cNvPr>
          <p:cNvSpPr>
            <a:spLocks noGrp="1"/>
          </p:cNvSpPr>
          <p:nvPr>
            <p:ph type="title"/>
          </p:nvPr>
        </p:nvSpPr>
        <p:spPr/>
        <p:txBody>
          <a:bodyPr/>
          <a:lstStyle/>
          <a:p>
            <a:r>
              <a:rPr lang="en-US" dirty="0"/>
              <a:t>Weak memory models: IBM Power</a:t>
            </a:r>
          </a:p>
        </p:txBody>
      </p:sp>
      <p:sp>
        <p:nvSpPr>
          <p:cNvPr id="3" name="Content Placeholder 2">
            <a:extLst>
              <a:ext uri="{FF2B5EF4-FFF2-40B4-BE49-F238E27FC236}">
                <a16:creationId xmlns:a16="http://schemas.microsoft.com/office/drawing/2014/main" id="{A193FE30-9AFC-488A-8971-A7222374CDC7}"/>
              </a:ext>
            </a:extLst>
          </p:cNvPr>
          <p:cNvSpPr>
            <a:spLocks noGrp="1"/>
          </p:cNvSpPr>
          <p:nvPr>
            <p:ph idx="1"/>
          </p:nvPr>
        </p:nvSpPr>
        <p:spPr/>
        <p:txBody>
          <a:bodyPr/>
          <a:lstStyle/>
          <a:p>
            <a:r>
              <a:rPr lang="en-US" dirty="0" err="1"/>
              <a:t>lwsync</a:t>
            </a:r>
            <a:r>
              <a:rPr lang="en-US" dirty="0"/>
              <a:t>:</a:t>
            </a:r>
          </a:p>
          <a:p>
            <a:r>
              <a:rPr lang="en-US" dirty="0"/>
              <a:t>Ordering of storage accesses only.</a:t>
            </a:r>
          </a:p>
        </p:txBody>
      </p:sp>
      <p:graphicFrame>
        <p:nvGraphicFramePr>
          <p:cNvPr id="4" name="Table 3">
            <a:extLst>
              <a:ext uri="{FF2B5EF4-FFF2-40B4-BE49-F238E27FC236}">
                <a16:creationId xmlns:a16="http://schemas.microsoft.com/office/drawing/2014/main" id="{D0505F46-770F-421E-9EF6-B19504460E77}"/>
              </a:ext>
            </a:extLst>
          </p:cNvPr>
          <p:cNvGraphicFramePr>
            <a:graphicFrameLocks noGrp="1"/>
          </p:cNvGraphicFramePr>
          <p:nvPr>
            <p:extLst>
              <p:ext uri="{D42A27DB-BD31-4B8C-83A1-F6EECF244321}">
                <p14:modId xmlns:p14="http://schemas.microsoft.com/office/powerpoint/2010/main" val="563088589"/>
              </p:ext>
            </p:extLst>
          </p:nvPr>
        </p:nvGraphicFramePr>
        <p:xfrm>
          <a:off x="1258349" y="3538367"/>
          <a:ext cx="2021747" cy="1483360"/>
        </p:xfrm>
        <a:graphic>
          <a:graphicData uri="http://schemas.openxmlformats.org/drawingml/2006/table">
            <a:tbl>
              <a:tblPr bandRow="1">
                <a:tableStyleId>{5C22544A-7EE6-4342-B048-85BDC9FD1C3A}</a:tableStyleId>
              </a:tblPr>
              <a:tblGrid>
                <a:gridCol w="2021747">
                  <a:extLst>
                    <a:ext uri="{9D8B030D-6E8A-4147-A177-3AD203B41FA5}">
                      <a16:colId xmlns:a16="http://schemas.microsoft.com/office/drawing/2014/main" val="2035073660"/>
                    </a:ext>
                  </a:extLst>
                </a:gridCol>
              </a:tblGrid>
              <a:tr h="370840">
                <a:tc>
                  <a:txBody>
                    <a:bodyPr/>
                    <a:lstStyle/>
                    <a:p>
                      <a:r>
                        <a:rPr lang="en-US" dirty="0"/>
                        <a:t>I1: Write 2 to A</a:t>
                      </a:r>
                    </a:p>
                  </a:txBody>
                  <a:tcPr/>
                </a:tc>
                <a:extLst>
                  <a:ext uri="{0D108BD9-81ED-4DB2-BD59-A6C34878D82A}">
                    <a16:rowId xmlns:a16="http://schemas.microsoft.com/office/drawing/2014/main" val="3476956886"/>
                  </a:ext>
                </a:extLst>
              </a:tr>
              <a:tr h="370840">
                <a:tc>
                  <a:txBody>
                    <a:bodyPr/>
                    <a:lstStyle/>
                    <a:p>
                      <a:pPr algn="ctr"/>
                      <a:r>
                        <a:rPr lang="en-US" altLang="zh-CN" dirty="0" err="1">
                          <a:solidFill>
                            <a:schemeClr val="accent2">
                              <a:lumMod val="50000"/>
                            </a:schemeClr>
                          </a:solidFill>
                        </a:rPr>
                        <a:t>lwsync</a:t>
                      </a:r>
                      <a:endParaRPr lang="en-US" dirty="0">
                        <a:solidFill>
                          <a:schemeClr val="accent2">
                            <a:lumMod val="50000"/>
                          </a:schemeClr>
                        </a:solidFill>
                      </a:endParaRPr>
                    </a:p>
                  </a:txBody>
                  <a:tcPr>
                    <a:solidFill>
                      <a:schemeClr val="accent2"/>
                    </a:solidFill>
                  </a:tcPr>
                </a:tc>
                <a:extLst>
                  <a:ext uri="{0D108BD9-81ED-4DB2-BD59-A6C34878D82A}">
                    <a16:rowId xmlns:a16="http://schemas.microsoft.com/office/drawing/2014/main" val="239830958"/>
                  </a:ext>
                </a:extLst>
              </a:tr>
              <a:tr h="370840">
                <a:tc>
                  <a:txBody>
                    <a:bodyPr/>
                    <a:lstStyle/>
                    <a:p>
                      <a:r>
                        <a:rPr lang="en-US" dirty="0"/>
                        <a:t>I2: Write 1 to B</a:t>
                      </a:r>
                    </a:p>
                  </a:txBody>
                  <a:tcPr/>
                </a:tc>
                <a:extLst>
                  <a:ext uri="{0D108BD9-81ED-4DB2-BD59-A6C34878D82A}">
                    <a16:rowId xmlns:a16="http://schemas.microsoft.com/office/drawing/2014/main" val="3189695060"/>
                  </a:ext>
                </a:extLst>
              </a:tr>
              <a:tr h="370840">
                <a:tc>
                  <a:txBody>
                    <a:bodyPr/>
                    <a:lstStyle/>
                    <a:p>
                      <a:r>
                        <a:rPr lang="en-US" dirty="0"/>
                        <a:t>I3: Read A</a:t>
                      </a:r>
                    </a:p>
                  </a:txBody>
                  <a:tcPr/>
                </a:tc>
                <a:extLst>
                  <a:ext uri="{0D108BD9-81ED-4DB2-BD59-A6C34878D82A}">
                    <a16:rowId xmlns:a16="http://schemas.microsoft.com/office/drawing/2014/main" val="1939291888"/>
                  </a:ext>
                </a:extLst>
              </a:tr>
            </a:tbl>
          </a:graphicData>
        </a:graphic>
      </p:graphicFrame>
      <p:sp>
        <p:nvSpPr>
          <p:cNvPr id="5" name="TextBox 4">
            <a:extLst>
              <a:ext uri="{FF2B5EF4-FFF2-40B4-BE49-F238E27FC236}">
                <a16:creationId xmlns:a16="http://schemas.microsoft.com/office/drawing/2014/main" id="{9821F996-DD73-46F3-8492-ECFA476EC7B4}"/>
              </a:ext>
            </a:extLst>
          </p:cNvPr>
          <p:cNvSpPr txBox="1"/>
          <p:nvPr/>
        </p:nvSpPr>
        <p:spPr>
          <a:xfrm>
            <a:off x="4602759" y="4161191"/>
            <a:ext cx="3224169" cy="646331"/>
          </a:xfrm>
          <a:prstGeom prst="rect">
            <a:avLst/>
          </a:prstGeom>
          <a:noFill/>
        </p:spPr>
        <p:txBody>
          <a:bodyPr wrap="square" rtlCol="0">
            <a:spAutoFit/>
          </a:bodyPr>
          <a:lstStyle/>
          <a:p>
            <a:r>
              <a:rPr lang="en-US" dirty="0">
                <a:solidFill>
                  <a:srgbClr val="FF0000"/>
                </a:solidFill>
              </a:rPr>
              <a:t>Cannot finish before I1 finishes</a:t>
            </a:r>
          </a:p>
          <a:p>
            <a:r>
              <a:rPr lang="en-US" dirty="0">
                <a:solidFill>
                  <a:srgbClr val="00B050"/>
                </a:solidFill>
              </a:rPr>
              <a:t>Can start before </a:t>
            </a:r>
            <a:r>
              <a:rPr lang="en-US" altLang="zh-CN" dirty="0">
                <a:solidFill>
                  <a:srgbClr val="00B050"/>
                </a:solidFill>
              </a:rPr>
              <a:t>I1 finishes</a:t>
            </a:r>
            <a:endParaRPr lang="en-US" dirty="0">
              <a:solidFill>
                <a:srgbClr val="00B050"/>
              </a:solidFill>
            </a:endParaRPr>
          </a:p>
        </p:txBody>
      </p:sp>
      <p:cxnSp>
        <p:nvCxnSpPr>
          <p:cNvPr id="6" name="Connector: Curved 5">
            <a:extLst>
              <a:ext uri="{FF2B5EF4-FFF2-40B4-BE49-F238E27FC236}">
                <a16:creationId xmlns:a16="http://schemas.microsoft.com/office/drawing/2014/main" id="{117E636B-8D17-4DE5-8190-D5152BF54E8F}"/>
              </a:ext>
            </a:extLst>
          </p:cNvPr>
          <p:cNvCxnSpPr>
            <a:cxnSpLocks/>
          </p:cNvCxnSpPr>
          <p:nvPr/>
        </p:nvCxnSpPr>
        <p:spPr>
          <a:xfrm rot="10800000">
            <a:off x="3087150" y="4454553"/>
            <a:ext cx="1233181" cy="759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98DA3446-10C1-4B12-BC3B-258E3CB5EE35}"/>
              </a:ext>
            </a:extLst>
          </p:cNvPr>
          <p:cNvCxnSpPr>
            <a:cxnSpLocks/>
          </p:cNvCxnSpPr>
          <p:nvPr/>
        </p:nvCxnSpPr>
        <p:spPr>
          <a:xfrm rot="10800000" flipV="1">
            <a:off x="3095558" y="4530523"/>
            <a:ext cx="1216384" cy="3693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Example: IBM Power / PowerPC</a:t>
            </a:r>
          </a:p>
        </p:txBody>
      </p:sp>
      <p:sp>
        <p:nvSpPr>
          <p:cNvPr id="5" name="Content Placeholder 4">
            <a:extLst>
              <a:ext uri="{FF2B5EF4-FFF2-40B4-BE49-F238E27FC236}">
                <a16:creationId xmlns:a16="http://schemas.microsoft.com/office/drawing/2014/main" id="{3DF886BC-8732-43D5-898B-587CAF890D8D}"/>
              </a:ext>
            </a:extLst>
          </p:cNvPr>
          <p:cNvSpPr>
            <a:spLocks noGrp="1"/>
          </p:cNvSpPr>
          <p:nvPr>
            <p:ph idx="1"/>
          </p:nvPr>
        </p:nvSpPr>
        <p:spPr/>
        <p:txBody>
          <a:bodyPr/>
          <a:lstStyle/>
          <a:p>
            <a:r>
              <a:rPr lang="en-US" dirty="0"/>
              <a:t>Use the leading sync convention:</a:t>
            </a:r>
          </a:p>
        </p:txBody>
      </p:sp>
      <p:graphicFrame>
        <p:nvGraphicFramePr>
          <p:cNvPr id="7" name="Table 6">
            <a:extLst>
              <a:ext uri="{FF2B5EF4-FFF2-40B4-BE49-F238E27FC236}">
                <a16:creationId xmlns:a16="http://schemas.microsoft.com/office/drawing/2014/main" id="{22706834-40C5-48AC-86C5-C65127BCCFB8}"/>
              </a:ext>
            </a:extLst>
          </p:cNvPr>
          <p:cNvGraphicFramePr>
            <a:graphicFrameLocks noGrp="1"/>
          </p:cNvGraphicFramePr>
          <p:nvPr>
            <p:extLst>
              <p:ext uri="{D42A27DB-BD31-4B8C-83A1-F6EECF244321}">
                <p14:modId xmlns:p14="http://schemas.microsoft.com/office/powerpoint/2010/main" val="4163178698"/>
              </p:ext>
            </p:extLst>
          </p:nvPr>
        </p:nvGraphicFramePr>
        <p:xfrm>
          <a:off x="2032000" y="252329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39909870"/>
                    </a:ext>
                  </a:extLst>
                </a:gridCol>
                <a:gridCol w="4064000">
                  <a:extLst>
                    <a:ext uri="{9D8B030D-6E8A-4147-A177-3AD203B41FA5}">
                      <a16:colId xmlns:a16="http://schemas.microsoft.com/office/drawing/2014/main" val="252912888"/>
                    </a:ext>
                  </a:extLst>
                </a:gridCol>
              </a:tblGrid>
              <a:tr h="370840">
                <a:tc>
                  <a:txBody>
                    <a:bodyPr/>
                    <a:lstStyle/>
                    <a:p>
                      <a:r>
                        <a:rPr lang="en-US" dirty="0"/>
                        <a:t>C/C++11 operation</a:t>
                      </a:r>
                    </a:p>
                  </a:txBody>
                  <a:tcPr/>
                </a:tc>
                <a:tc>
                  <a:txBody>
                    <a:bodyPr/>
                    <a:lstStyle/>
                    <a:p>
                      <a:r>
                        <a:rPr lang="en-US" dirty="0"/>
                        <a:t>Power</a:t>
                      </a:r>
                    </a:p>
                  </a:txBody>
                  <a:tcPr/>
                </a:tc>
                <a:extLst>
                  <a:ext uri="{0D108BD9-81ED-4DB2-BD59-A6C34878D82A}">
                    <a16:rowId xmlns:a16="http://schemas.microsoft.com/office/drawing/2014/main" val="448344239"/>
                  </a:ext>
                </a:extLst>
              </a:tr>
              <a:tr h="370840">
                <a:tc>
                  <a:txBody>
                    <a:bodyPr/>
                    <a:lstStyle/>
                    <a:p>
                      <a:r>
                        <a:rPr lang="en-US" dirty="0"/>
                        <a:t>Load Relaxed</a:t>
                      </a:r>
                    </a:p>
                  </a:txBody>
                  <a:tcPr/>
                </a:tc>
                <a:tc>
                  <a:txBody>
                    <a:bodyPr/>
                    <a:lstStyle/>
                    <a:p>
                      <a:r>
                        <a:rPr lang="en-US" altLang="zh-CN" dirty="0" err="1"/>
                        <a:t>ld</a:t>
                      </a:r>
                      <a:endParaRPr lang="en-US" dirty="0"/>
                    </a:p>
                  </a:txBody>
                  <a:tcPr/>
                </a:tc>
                <a:extLst>
                  <a:ext uri="{0D108BD9-81ED-4DB2-BD59-A6C34878D82A}">
                    <a16:rowId xmlns:a16="http://schemas.microsoft.com/office/drawing/2014/main" val="1597285982"/>
                  </a:ext>
                </a:extLst>
              </a:tr>
              <a:tr h="370840">
                <a:tc>
                  <a:txBody>
                    <a:bodyPr/>
                    <a:lstStyle/>
                    <a:p>
                      <a:r>
                        <a:rPr lang="en-US" dirty="0"/>
                        <a:t>Load Acquire</a:t>
                      </a:r>
                    </a:p>
                  </a:txBody>
                  <a:tcPr/>
                </a:tc>
                <a:tc>
                  <a:txBody>
                    <a:bodyPr/>
                    <a:lstStyle/>
                    <a:p>
                      <a:r>
                        <a:rPr lang="en-US" dirty="0" err="1"/>
                        <a:t>ld</a:t>
                      </a:r>
                      <a:r>
                        <a:rPr lang="en-US" dirty="0"/>
                        <a:t>;</a:t>
                      </a:r>
                      <a:r>
                        <a:rPr lang="zh-CN" altLang="en-US" dirty="0"/>
                        <a:t> </a:t>
                      </a:r>
                      <a:r>
                        <a:rPr lang="en-US" altLang="zh-CN" dirty="0" err="1"/>
                        <a:t>lwsync</a:t>
                      </a:r>
                      <a:r>
                        <a:rPr lang="en-US" altLang="zh-CN" dirty="0"/>
                        <a:t>;</a:t>
                      </a:r>
                      <a:endParaRPr lang="en-US" dirty="0"/>
                    </a:p>
                  </a:txBody>
                  <a:tcPr/>
                </a:tc>
                <a:extLst>
                  <a:ext uri="{0D108BD9-81ED-4DB2-BD59-A6C34878D82A}">
                    <a16:rowId xmlns:a16="http://schemas.microsoft.com/office/drawing/2014/main" val="1031244990"/>
                  </a:ext>
                </a:extLst>
              </a:tr>
              <a:tr h="370840">
                <a:tc>
                  <a:txBody>
                    <a:bodyPr/>
                    <a:lstStyle/>
                    <a:p>
                      <a:r>
                        <a:rPr lang="en-US" dirty="0"/>
                        <a:t>Load </a:t>
                      </a:r>
                      <a:r>
                        <a:rPr lang="en-US" dirty="0" err="1"/>
                        <a:t>Seq_Cst</a:t>
                      </a:r>
                      <a:endParaRPr lang="en-US" dirty="0"/>
                    </a:p>
                  </a:txBody>
                  <a:tcPr/>
                </a:tc>
                <a:tc>
                  <a:txBody>
                    <a:bodyPr/>
                    <a:lstStyle/>
                    <a:p>
                      <a:r>
                        <a:rPr lang="en-US" dirty="0" err="1"/>
                        <a:t>hwsync</a:t>
                      </a:r>
                      <a:r>
                        <a:rPr lang="en-US" dirty="0"/>
                        <a:t>; </a:t>
                      </a:r>
                      <a:r>
                        <a:rPr lang="en-US" dirty="0" err="1"/>
                        <a:t>ld</a:t>
                      </a:r>
                      <a:r>
                        <a:rPr lang="en-US" dirty="0"/>
                        <a:t>; </a:t>
                      </a:r>
                      <a:r>
                        <a:rPr lang="en-US" dirty="0" err="1"/>
                        <a:t>lwsync</a:t>
                      </a:r>
                      <a:endParaRPr lang="en-US" dirty="0"/>
                    </a:p>
                  </a:txBody>
                  <a:tcPr/>
                </a:tc>
                <a:extLst>
                  <a:ext uri="{0D108BD9-81ED-4DB2-BD59-A6C34878D82A}">
                    <a16:rowId xmlns:a16="http://schemas.microsoft.com/office/drawing/2014/main" val="2035557680"/>
                  </a:ext>
                </a:extLst>
              </a:tr>
              <a:tr h="370840">
                <a:tc>
                  <a:txBody>
                    <a:bodyPr/>
                    <a:lstStyle/>
                    <a:p>
                      <a:r>
                        <a:rPr lang="en-US" dirty="0"/>
                        <a:t>Store Relaxed</a:t>
                      </a:r>
                    </a:p>
                  </a:txBody>
                  <a:tcPr/>
                </a:tc>
                <a:tc>
                  <a:txBody>
                    <a:bodyPr/>
                    <a:lstStyle/>
                    <a:p>
                      <a:r>
                        <a:rPr lang="en-US" dirty="0" err="1"/>
                        <a:t>st</a:t>
                      </a:r>
                      <a:endParaRPr lang="en-US" dirty="0"/>
                    </a:p>
                  </a:txBody>
                  <a:tcPr/>
                </a:tc>
                <a:extLst>
                  <a:ext uri="{0D108BD9-81ED-4DB2-BD59-A6C34878D82A}">
                    <a16:rowId xmlns:a16="http://schemas.microsoft.com/office/drawing/2014/main" val="229617100"/>
                  </a:ext>
                </a:extLst>
              </a:tr>
              <a:tr h="370840">
                <a:tc>
                  <a:txBody>
                    <a:bodyPr/>
                    <a:lstStyle/>
                    <a:p>
                      <a:r>
                        <a:rPr lang="en-US" dirty="0"/>
                        <a:t>Store Release</a:t>
                      </a:r>
                    </a:p>
                  </a:txBody>
                  <a:tcPr/>
                </a:tc>
                <a:tc>
                  <a:txBody>
                    <a:bodyPr/>
                    <a:lstStyle/>
                    <a:p>
                      <a:r>
                        <a:rPr lang="en-US" dirty="0" err="1"/>
                        <a:t>lwsync</a:t>
                      </a:r>
                      <a:r>
                        <a:rPr lang="en-US" dirty="0"/>
                        <a:t>; </a:t>
                      </a:r>
                      <a:r>
                        <a:rPr lang="en-US" dirty="0" err="1"/>
                        <a:t>st</a:t>
                      </a:r>
                      <a:endParaRPr lang="en-US" dirty="0"/>
                    </a:p>
                  </a:txBody>
                  <a:tcPr/>
                </a:tc>
                <a:extLst>
                  <a:ext uri="{0D108BD9-81ED-4DB2-BD59-A6C34878D82A}">
                    <a16:rowId xmlns:a16="http://schemas.microsoft.com/office/drawing/2014/main" val="1882513502"/>
                  </a:ext>
                </a:extLst>
              </a:tr>
              <a:tr h="370840">
                <a:tc>
                  <a:txBody>
                    <a:bodyPr/>
                    <a:lstStyle/>
                    <a:p>
                      <a:r>
                        <a:rPr lang="en-US" dirty="0"/>
                        <a:t>Store </a:t>
                      </a:r>
                      <a:r>
                        <a:rPr lang="en-US" dirty="0" err="1"/>
                        <a:t>Seq_Cst</a:t>
                      </a:r>
                      <a:endParaRPr lang="en-US" dirty="0"/>
                    </a:p>
                  </a:txBody>
                  <a:tcPr/>
                </a:tc>
                <a:tc>
                  <a:txBody>
                    <a:bodyPr/>
                    <a:lstStyle/>
                    <a:p>
                      <a:r>
                        <a:rPr lang="en-US" dirty="0" err="1"/>
                        <a:t>hwsync</a:t>
                      </a:r>
                      <a:r>
                        <a:rPr lang="en-US" dirty="0"/>
                        <a:t>; </a:t>
                      </a:r>
                      <a:r>
                        <a:rPr lang="en-US" dirty="0" err="1"/>
                        <a:t>st</a:t>
                      </a:r>
                      <a:endParaRPr lang="en-US" dirty="0"/>
                    </a:p>
                  </a:txBody>
                  <a:tcPr/>
                </a:tc>
                <a:extLst>
                  <a:ext uri="{0D108BD9-81ED-4DB2-BD59-A6C34878D82A}">
                    <a16:rowId xmlns:a16="http://schemas.microsoft.com/office/drawing/2014/main" val="2433118632"/>
                  </a:ext>
                </a:extLst>
              </a:tr>
            </a:tbl>
          </a:graphicData>
        </a:graphic>
      </p:graphicFrame>
    </p:spTree>
    <p:extLst>
      <p:ext uri="{BB962C8B-B14F-4D97-AF65-F5344CB8AC3E}">
        <p14:creationId xmlns:p14="http://schemas.microsoft.com/office/powerpoint/2010/main" val="149586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400F-A54B-4A36-BE5D-5CF7EBF6378B}"/>
              </a:ext>
            </a:extLst>
          </p:cNvPr>
          <p:cNvSpPr>
            <a:spLocks noGrp="1"/>
          </p:cNvSpPr>
          <p:nvPr>
            <p:ph type="title"/>
          </p:nvPr>
        </p:nvSpPr>
        <p:spPr/>
        <p:txBody>
          <a:bodyPr/>
          <a:lstStyle/>
          <a:p>
            <a:r>
              <a:rPr lang="en-US" dirty="0"/>
              <a:t>Example: IBM Power / PowerPC</a:t>
            </a:r>
          </a:p>
        </p:txBody>
      </p:sp>
      <p:graphicFrame>
        <p:nvGraphicFramePr>
          <p:cNvPr id="8" name="Content Placeholder 7">
            <a:extLst>
              <a:ext uri="{FF2B5EF4-FFF2-40B4-BE49-F238E27FC236}">
                <a16:creationId xmlns:a16="http://schemas.microsoft.com/office/drawing/2014/main" id="{9314E232-3B90-4BFD-8F5F-C3B02F61BF60}"/>
              </a:ext>
            </a:extLst>
          </p:cNvPr>
          <p:cNvGraphicFramePr>
            <a:graphicFrameLocks noGrp="1"/>
          </p:cNvGraphicFramePr>
          <p:nvPr>
            <p:ph idx="1"/>
            <p:extLst>
              <p:ext uri="{D42A27DB-BD31-4B8C-83A1-F6EECF244321}">
                <p14:modId xmlns:p14="http://schemas.microsoft.com/office/powerpoint/2010/main" val="4128014817"/>
              </p:ext>
            </p:extLst>
          </p:nvPr>
        </p:nvGraphicFramePr>
        <p:xfrm>
          <a:off x="7498597" y="2015353"/>
          <a:ext cx="3156256" cy="1854200"/>
        </p:xfrm>
        <a:graphic>
          <a:graphicData uri="http://schemas.openxmlformats.org/drawingml/2006/table">
            <a:tbl>
              <a:tblPr firstRow="1" bandRow="1">
                <a:tableStyleId>{5C22544A-7EE6-4342-B048-85BDC9FD1C3A}</a:tableStyleId>
              </a:tblPr>
              <a:tblGrid>
                <a:gridCol w="1578128">
                  <a:extLst>
                    <a:ext uri="{9D8B030D-6E8A-4147-A177-3AD203B41FA5}">
                      <a16:colId xmlns:a16="http://schemas.microsoft.com/office/drawing/2014/main" val="3540884108"/>
                    </a:ext>
                  </a:extLst>
                </a:gridCol>
                <a:gridCol w="1578128">
                  <a:extLst>
                    <a:ext uri="{9D8B030D-6E8A-4147-A177-3AD203B41FA5}">
                      <a16:colId xmlns:a16="http://schemas.microsoft.com/office/drawing/2014/main" val="2693999233"/>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846219043"/>
                  </a:ext>
                </a:extLst>
              </a:tr>
              <a:tr h="370840">
                <a:tc>
                  <a:txBody>
                    <a:bodyPr/>
                    <a:lstStyle/>
                    <a:p>
                      <a:r>
                        <a:rPr lang="en-US" dirty="0"/>
                        <a:t>x = 1</a:t>
                      </a:r>
                    </a:p>
                  </a:txBody>
                  <a:tcPr/>
                </a:tc>
                <a:tc>
                  <a:txBody>
                    <a:bodyPr/>
                    <a:lstStyle/>
                    <a:p>
                      <a:r>
                        <a:rPr lang="en-US" dirty="0"/>
                        <a:t>a = y</a:t>
                      </a:r>
                    </a:p>
                  </a:txBody>
                  <a:tcPr/>
                </a:tc>
                <a:extLst>
                  <a:ext uri="{0D108BD9-81ED-4DB2-BD59-A6C34878D82A}">
                    <a16:rowId xmlns:a16="http://schemas.microsoft.com/office/drawing/2014/main" val="2887681489"/>
                  </a:ext>
                </a:extLst>
              </a:tr>
              <a:tr h="370840">
                <a:tc>
                  <a:txBody>
                    <a:bodyPr/>
                    <a:lstStyle/>
                    <a:p>
                      <a:r>
                        <a:rPr lang="en-US" dirty="0" err="1"/>
                        <a:t>lwsync</a:t>
                      </a:r>
                      <a:endParaRPr lang="en-US" dirty="0"/>
                    </a:p>
                  </a:txBody>
                  <a:tcPr/>
                </a:tc>
                <a:tc>
                  <a:txBody>
                    <a:bodyPr/>
                    <a:lstStyle/>
                    <a:p>
                      <a:r>
                        <a:rPr lang="en-US" dirty="0" err="1"/>
                        <a:t>lwsync</a:t>
                      </a:r>
                      <a:endParaRPr lang="en-US" dirty="0"/>
                    </a:p>
                  </a:txBody>
                  <a:tcPr/>
                </a:tc>
                <a:extLst>
                  <a:ext uri="{0D108BD9-81ED-4DB2-BD59-A6C34878D82A}">
                    <a16:rowId xmlns:a16="http://schemas.microsoft.com/office/drawing/2014/main" val="845608051"/>
                  </a:ext>
                </a:extLst>
              </a:tr>
              <a:tr h="370840">
                <a:tc>
                  <a:txBody>
                    <a:bodyPr/>
                    <a:lstStyle/>
                    <a:p>
                      <a:r>
                        <a:rPr lang="en-US" dirty="0"/>
                        <a:t>y = 1</a:t>
                      </a:r>
                    </a:p>
                  </a:txBody>
                  <a:tcPr/>
                </a:tc>
                <a:tc>
                  <a:txBody>
                    <a:bodyPr/>
                    <a:lstStyle/>
                    <a:p>
                      <a:r>
                        <a:rPr lang="en-US" dirty="0"/>
                        <a:t>b = x</a:t>
                      </a:r>
                    </a:p>
                  </a:txBody>
                  <a:tcPr/>
                </a:tc>
                <a:extLst>
                  <a:ext uri="{0D108BD9-81ED-4DB2-BD59-A6C34878D82A}">
                    <a16:rowId xmlns:a16="http://schemas.microsoft.com/office/drawing/2014/main" val="379906542"/>
                  </a:ext>
                </a:extLst>
              </a:tr>
              <a:tr h="370840">
                <a:tc gridSpan="2">
                  <a:txBody>
                    <a:bodyPr/>
                    <a:lstStyle/>
                    <a:p>
                      <a:r>
                        <a:rPr lang="en-US" dirty="0"/>
                        <a:t>Forbidden: a </a:t>
                      </a:r>
                      <a:r>
                        <a:rPr lang="en-US" altLang="zh-CN" dirty="0"/>
                        <a:t>== 1 &amp;&amp; b</a:t>
                      </a:r>
                      <a:r>
                        <a:rPr lang="zh-CN" altLang="en-US" dirty="0"/>
                        <a:t> </a:t>
                      </a:r>
                      <a:r>
                        <a:rPr lang="en-US" altLang="zh-CN" dirty="0"/>
                        <a:t>==</a:t>
                      </a:r>
                      <a:r>
                        <a:rPr lang="zh-CN" altLang="en-US" dirty="0"/>
                        <a:t> </a:t>
                      </a:r>
                      <a:r>
                        <a:rPr lang="en-US" altLang="zh-CN" dirty="0"/>
                        <a:t>0</a:t>
                      </a:r>
                      <a:endParaRPr lang="en-US" dirty="0"/>
                    </a:p>
                  </a:txBody>
                  <a:tcPr/>
                </a:tc>
                <a:tc hMerge="1">
                  <a:txBody>
                    <a:bodyPr/>
                    <a:lstStyle/>
                    <a:p>
                      <a:endParaRPr lang="en-US" dirty="0"/>
                    </a:p>
                  </a:txBody>
                  <a:tcPr/>
                </a:tc>
                <a:extLst>
                  <a:ext uri="{0D108BD9-81ED-4DB2-BD59-A6C34878D82A}">
                    <a16:rowId xmlns:a16="http://schemas.microsoft.com/office/drawing/2014/main" val="2296854398"/>
                  </a:ext>
                </a:extLst>
              </a:tr>
            </a:tbl>
          </a:graphicData>
        </a:graphic>
      </p:graphicFrame>
      <p:graphicFrame>
        <p:nvGraphicFramePr>
          <p:cNvPr id="9" name="Content Placeholder 7">
            <a:extLst>
              <a:ext uri="{FF2B5EF4-FFF2-40B4-BE49-F238E27FC236}">
                <a16:creationId xmlns:a16="http://schemas.microsoft.com/office/drawing/2014/main" id="{649B153D-FABE-41FA-883E-BDE82AB4CA75}"/>
              </a:ext>
            </a:extLst>
          </p:cNvPr>
          <p:cNvGraphicFramePr>
            <a:graphicFrameLocks/>
          </p:cNvGraphicFramePr>
          <p:nvPr>
            <p:extLst>
              <p:ext uri="{D42A27DB-BD31-4B8C-83A1-F6EECF244321}">
                <p14:modId xmlns:p14="http://schemas.microsoft.com/office/powerpoint/2010/main" val="468393019"/>
              </p:ext>
            </p:extLst>
          </p:nvPr>
        </p:nvGraphicFramePr>
        <p:xfrm>
          <a:off x="1652034" y="1912806"/>
          <a:ext cx="3156256" cy="1854200"/>
        </p:xfrm>
        <a:graphic>
          <a:graphicData uri="http://schemas.openxmlformats.org/drawingml/2006/table">
            <a:tbl>
              <a:tblPr firstRow="1" bandRow="1">
                <a:tableStyleId>{5C22544A-7EE6-4342-B048-85BDC9FD1C3A}</a:tableStyleId>
              </a:tblPr>
              <a:tblGrid>
                <a:gridCol w="1578128">
                  <a:extLst>
                    <a:ext uri="{9D8B030D-6E8A-4147-A177-3AD203B41FA5}">
                      <a16:colId xmlns:a16="http://schemas.microsoft.com/office/drawing/2014/main" val="3540884108"/>
                    </a:ext>
                  </a:extLst>
                </a:gridCol>
                <a:gridCol w="1578128">
                  <a:extLst>
                    <a:ext uri="{9D8B030D-6E8A-4147-A177-3AD203B41FA5}">
                      <a16:colId xmlns:a16="http://schemas.microsoft.com/office/drawing/2014/main" val="2693999233"/>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err="1"/>
                        <a:t>rel</a:t>
                      </a:r>
                      <a:r>
                        <a:rPr lang="en-US" baseline="-25000" dirty="0"/>
                        <a:t>   </a:t>
                      </a:r>
                      <a:r>
                        <a:rPr lang="en-US" dirty="0"/>
                        <a:t>1</a:t>
                      </a:r>
                      <a:endParaRPr lang="en-US" baseline="-25000" dirty="0"/>
                    </a:p>
                  </a:txBody>
                  <a:tcPr/>
                </a:tc>
                <a:tc>
                  <a:txBody>
                    <a:bodyPr/>
                    <a:lstStyle/>
                    <a:p>
                      <a:r>
                        <a:rPr lang="en-US" dirty="0"/>
                        <a:t>a := </a:t>
                      </a:r>
                      <a:r>
                        <a:rPr lang="en-US" dirty="0" err="1"/>
                        <a:t>y</a:t>
                      </a:r>
                      <a:r>
                        <a:rPr lang="en-US" baseline="-25000" dirty="0" err="1"/>
                        <a:t>acq</a:t>
                      </a:r>
                      <a:endParaRPr lang="en-US" baseline="-25000" dirty="0"/>
                    </a:p>
                  </a:txBody>
                  <a:tcPr/>
                </a:tc>
                <a:extLst>
                  <a:ext uri="{0D108BD9-81ED-4DB2-BD59-A6C34878D82A}">
                    <a16:rowId xmlns:a16="http://schemas.microsoft.com/office/drawing/2014/main" val="2887681489"/>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b := </a:t>
                      </a:r>
                      <a:r>
                        <a:rPr lang="en-US" dirty="0" err="1"/>
                        <a:t>x</a:t>
                      </a:r>
                      <a:r>
                        <a:rPr lang="en-US" baseline="-25000" dirty="0" err="1"/>
                        <a:t>acq</a:t>
                      </a:r>
                      <a:endParaRPr lang="en-US" baseline="-25000" dirty="0"/>
                    </a:p>
                  </a:txBody>
                  <a:tcPr/>
                </a:tc>
                <a:extLst>
                  <a:ext uri="{0D108BD9-81ED-4DB2-BD59-A6C34878D82A}">
                    <a16:rowId xmlns:a16="http://schemas.microsoft.com/office/drawing/2014/main" val="845608051"/>
                  </a:ext>
                </a:extLst>
              </a:tr>
              <a:tr h="370840">
                <a:tc gridSpan="2">
                  <a:txBody>
                    <a:bodyPr/>
                    <a:lstStyle/>
                    <a:p>
                      <a:r>
                        <a:rPr lang="en-US" dirty="0"/>
                        <a:t>Initial: x = y = 0</a:t>
                      </a:r>
                    </a:p>
                  </a:txBody>
                  <a:tcPr/>
                </a:tc>
                <a:tc hMerge="1">
                  <a:txBody>
                    <a:bodyPr/>
                    <a:lstStyle/>
                    <a:p>
                      <a:endParaRPr lang="en-US"/>
                    </a:p>
                  </a:txBody>
                  <a:tcPr/>
                </a:tc>
                <a:extLst>
                  <a:ext uri="{0D108BD9-81ED-4DB2-BD59-A6C34878D82A}">
                    <a16:rowId xmlns:a16="http://schemas.microsoft.com/office/drawing/2014/main" val="1204856658"/>
                  </a:ext>
                </a:extLst>
              </a:tr>
              <a:tr h="370840">
                <a:tc gridSpan="2">
                  <a:txBody>
                    <a:bodyPr/>
                    <a:lstStyle/>
                    <a:p>
                      <a:r>
                        <a:rPr lang="en-US" dirty="0"/>
                        <a:t>Forbidden?: a = 1 &amp;&amp; b = 0</a:t>
                      </a:r>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11" name="Straight Arrow Connector 10">
            <a:extLst>
              <a:ext uri="{FF2B5EF4-FFF2-40B4-BE49-F238E27FC236}">
                <a16:creationId xmlns:a16="http://schemas.microsoft.com/office/drawing/2014/main" id="{8CF7A55A-4564-492D-BF04-763A8B42E040}"/>
              </a:ext>
            </a:extLst>
          </p:cNvPr>
          <p:cNvCxnSpPr/>
          <p:nvPr/>
        </p:nvCxnSpPr>
        <p:spPr>
          <a:xfrm>
            <a:off x="5220469" y="2902918"/>
            <a:ext cx="181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7F6BAE-F282-4BA7-9187-0A2529FCF12A}"/>
              </a:ext>
            </a:extLst>
          </p:cNvPr>
          <p:cNvCxnSpPr/>
          <p:nvPr/>
        </p:nvCxnSpPr>
        <p:spPr>
          <a:xfrm flipV="1">
            <a:off x="8261996" y="2601748"/>
            <a:ext cx="872455" cy="780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2BCCF5-7C78-411B-81CF-53074A927AB6}"/>
              </a:ext>
            </a:extLst>
          </p:cNvPr>
          <p:cNvCxnSpPr/>
          <p:nvPr/>
        </p:nvCxnSpPr>
        <p:spPr>
          <a:xfrm>
            <a:off x="8261996" y="2543025"/>
            <a:ext cx="0" cy="8388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D0B738-F29B-4227-8FE4-F713BC26E310}"/>
              </a:ext>
            </a:extLst>
          </p:cNvPr>
          <p:cNvCxnSpPr/>
          <p:nvPr/>
        </p:nvCxnSpPr>
        <p:spPr>
          <a:xfrm>
            <a:off x="9135849" y="2586368"/>
            <a:ext cx="0" cy="8388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7">
            <a:extLst>
              <a:ext uri="{FF2B5EF4-FFF2-40B4-BE49-F238E27FC236}">
                <a16:creationId xmlns:a16="http://schemas.microsoft.com/office/drawing/2014/main" id="{09CB6CDE-5C84-49B1-8064-68791D79ABBE}"/>
              </a:ext>
            </a:extLst>
          </p:cNvPr>
          <p:cNvGraphicFramePr>
            <a:graphicFrameLocks/>
          </p:cNvGraphicFramePr>
          <p:nvPr>
            <p:extLst>
              <p:ext uri="{D42A27DB-BD31-4B8C-83A1-F6EECF244321}">
                <p14:modId xmlns:p14="http://schemas.microsoft.com/office/powerpoint/2010/main" val="1322939566"/>
              </p:ext>
            </p:extLst>
          </p:nvPr>
        </p:nvGraphicFramePr>
        <p:xfrm>
          <a:off x="742678" y="4068477"/>
          <a:ext cx="4792362" cy="1854200"/>
        </p:xfrm>
        <a:graphic>
          <a:graphicData uri="http://schemas.openxmlformats.org/drawingml/2006/table">
            <a:tbl>
              <a:tblPr firstRow="1" bandRow="1">
                <a:tableStyleId>{5C22544A-7EE6-4342-B048-85BDC9FD1C3A}</a:tableStyleId>
              </a:tblPr>
              <a:tblGrid>
                <a:gridCol w="1597454">
                  <a:extLst>
                    <a:ext uri="{9D8B030D-6E8A-4147-A177-3AD203B41FA5}">
                      <a16:colId xmlns:a16="http://schemas.microsoft.com/office/drawing/2014/main" val="3540884108"/>
                    </a:ext>
                  </a:extLst>
                </a:gridCol>
                <a:gridCol w="1597454">
                  <a:extLst>
                    <a:ext uri="{9D8B030D-6E8A-4147-A177-3AD203B41FA5}">
                      <a16:colId xmlns:a16="http://schemas.microsoft.com/office/drawing/2014/main" val="2693999233"/>
                    </a:ext>
                  </a:extLst>
                </a:gridCol>
                <a:gridCol w="1597454">
                  <a:extLst>
                    <a:ext uri="{9D8B030D-6E8A-4147-A177-3AD203B41FA5}">
                      <a16:colId xmlns:a16="http://schemas.microsoft.com/office/drawing/2014/main" val="1968045634"/>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err="1"/>
                        <a:t>rel</a:t>
                      </a:r>
                      <a:r>
                        <a:rPr lang="en-US" baseline="-25000" dirty="0"/>
                        <a:t>   </a:t>
                      </a:r>
                      <a:r>
                        <a:rPr lang="en-US" dirty="0"/>
                        <a:t>1</a:t>
                      </a:r>
                      <a:endParaRPr lang="en-US" baseline="-25000" dirty="0"/>
                    </a:p>
                  </a:txBody>
                  <a:tcPr/>
                </a:tc>
                <a:tc>
                  <a:txBody>
                    <a:bodyPr/>
                    <a:lstStyle/>
                    <a:p>
                      <a:r>
                        <a:rPr lang="en-US" dirty="0"/>
                        <a:t>a := </a:t>
                      </a:r>
                      <a:r>
                        <a:rPr lang="en-US" dirty="0" err="1"/>
                        <a:t>x</a:t>
                      </a:r>
                      <a:r>
                        <a:rPr lang="en-US" baseline="-25000" dirty="0" err="1"/>
                        <a:t>acq</a:t>
                      </a:r>
                      <a:endParaRPr lang="en-US" baseline="-25000" dirty="0"/>
                    </a:p>
                  </a:txBody>
                  <a:tcPr/>
                </a:tc>
                <a:tc>
                  <a:txBody>
                    <a:bodyPr/>
                    <a:lstStyle/>
                    <a:p>
                      <a:r>
                        <a:rPr lang="en-US" dirty="0"/>
                        <a:t>b := </a:t>
                      </a:r>
                      <a:r>
                        <a:rPr lang="en-US" dirty="0" err="1"/>
                        <a:t>y</a:t>
                      </a:r>
                      <a:r>
                        <a:rPr lang="en-US" baseline="-25000" dirty="0" err="1"/>
                        <a:t>acq</a:t>
                      </a:r>
                      <a:endParaRPr lang="en-US" baseline="-25000" dirty="0"/>
                    </a:p>
                  </a:txBody>
                  <a:tcPr/>
                </a:tc>
                <a:extLst>
                  <a:ext uri="{0D108BD9-81ED-4DB2-BD59-A6C34878D82A}">
                    <a16:rowId xmlns:a16="http://schemas.microsoft.com/office/drawing/2014/main" val="2887681489"/>
                  </a:ext>
                </a:extLst>
              </a:tr>
              <a:tr h="370840">
                <a:tc>
                  <a:txBody>
                    <a:bodyPr/>
                    <a:lstStyle/>
                    <a:p>
                      <a:endParaRPr lang="en-US" baseline="-25000" dirty="0"/>
                    </a:p>
                  </a:txBody>
                  <a:tcPr/>
                </a:tc>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x</a:t>
                      </a:r>
                      <a:r>
                        <a:rPr lang="en-US" baseline="-25000" dirty="0" err="1"/>
                        <a:t>acq</a:t>
                      </a:r>
                      <a:endParaRPr lang="en-US" baseline="-25000" dirty="0"/>
                    </a:p>
                  </a:txBody>
                  <a:tcPr/>
                </a:tc>
                <a:extLst>
                  <a:ext uri="{0D108BD9-81ED-4DB2-BD59-A6C34878D82A}">
                    <a16:rowId xmlns:a16="http://schemas.microsoft.com/office/drawing/2014/main" val="845608051"/>
                  </a:ext>
                </a:extLst>
              </a:tr>
              <a:tr h="370840">
                <a:tc gridSpan="3">
                  <a:txBody>
                    <a:bodyPr/>
                    <a:lstStyle/>
                    <a:p>
                      <a:r>
                        <a:rPr lang="en-US" dirty="0"/>
                        <a:t>Initial: x = y = 0</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04856658"/>
                  </a:ext>
                </a:extLst>
              </a:tr>
              <a:tr h="370840">
                <a:tc gridSpan="3">
                  <a:txBody>
                    <a:bodyPr/>
                    <a:lstStyle/>
                    <a:p>
                      <a:r>
                        <a:rPr lang="en-US" dirty="0"/>
                        <a:t>Forbidden?: a = 1 &amp;&amp; b = 0</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19" name="Straight Arrow Connector 18">
            <a:extLst>
              <a:ext uri="{FF2B5EF4-FFF2-40B4-BE49-F238E27FC236}">
                <a16:creationId xmlns:a16="http://schemas.microsoft.com/office/drawing/2014/main" id="{64BAEE06-C048-4402-8A0F-5992FBCEC2AA}"/>
              </a:ext>
            </a:extLst>
          </p:cNvPr>
          <p:cNvCxnSpPr>
            <a:cxnSpLocks/>
          </p:cNvCxnSpPr>
          <p:nvPr/>
        </p:nvCxnSpPr>
        <p:spPr>
          <a:xfrm flipV="1">
            <a:off x="5606332" y="4812971"/>
            <a:ext cx="1203030" cy="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7">
            <a:extLst>
              <a:ext uri="{FF2B5EF4-FFF2-40B4-BE49-F238E27FC236}">
                <a16:creationId xmlns:a16="http://schemas.microsoft.com/office/drawing/2014/main" id="{EA40AF5D-3CD5-4F04-B9F2-56C85BAFD2F5}"/>
              </a:ext>
            </a:extLst>
          </p:cNvPr>
          <p:cNvGraphicFramePr>
            <a:graphicFrameLocks/>
          </p:cNvGraphicFramePr>
          <p:nvPr>
            <p:extLst>
              <p:ext uri="{D42A27DB-BD31-4B8C-83A1-F6EECF244321}">
                <p14:modId xmlns:p14="http://schemas.microsoft.com/office/powerpoint/2010/main" val="225026993"/>
              </p:ext>
            </p:extLst>
          </p:nvPr>
        </p:nvGraphicFramePr>
        <p:xfrm>
          <a:off x="7144789" y="4097151"/>
          <a:ext cx="4792362" cy="1854200"/>
        </p:xfrm>
        <a:graphic>
          <a:graphicData uri="http://schemas.openxmlformats.org/drawingml/2006/table">
            <a:tbl>
              <a:tblPr firstRow="1" bandRow="1">
                <a:tableStyleId>{5C22544A-7EE6-4342-B048-85BDC9FD1C3A}</a:tableStyleId>
              </a:tblPr>
              <a:tblGrid>
                <a:gridCol w="1597454">
                  <a:extLst>
                    <a:ext uri="{9D8B030D-6E8A-4147-A177-3AD203B41FA5}">
                      <a16:colId xmlns:a16="http://schemas.microsoft.com/office/drawing/2014/main" val="3540884108"/>
                    </a:ext>
                  </a:extLst>
                </a:gridCol>
                <a:gridCol w="1597454">
                  <a:extLst>
                    <a:ext uri="{9D8B030D-6E8A-4147-A177-3AD203B41FA5}">
                      <a16:colId xmlns:a16="http://schemas.microsoft.com/office/drawing/2014/main" val="2693999233"/>
                    </a:ext>
                  </a:extLst>
                </a:gridCol>
                <a:gridCol w="1597454">
                  <a:extLst>
                    <a:ext uri="{9D8B030D-6E8A-4147-A177-3AD203B41FA5}">
                      <a16:colId xmlns:a16="http://schemas.microsoft.com/office/drawing/2014/main" val="1968045634"/>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a:t>  </a:t>
                      </a:r>
                      <a:r>
                        <a:rPr lang="en-US" dirty="0"/>
                        <a:t>1</a:t>
                      </a:r>
                      <a:endParaRPr lang="en-US" baseline="-25000" dirty="0"/>
                    </a:p>
                  </a:txBody>
                  <a:tcPr/>
                </a:tc>
                <a:tc>
                  <a:txBody>
                    <a:bodyPr/>
                    <a:lstStyle/>
                    <a:p>
                      <a:r>
                        <a:rPr lang="en-US" dirty="0"/>
                        <a:t>a = x</a:t>
                      </a:r>
                      <a:endParaRPr lang="en-US" baseline="-25000" dirty="0"/>
                    </a:p>
                  </a:txBody>
                  <a:tcPr/>
                </a:tc>
                <a:tc>
                  <a:txBody>
                    <a:bodyPr/>
                    <a:lstStyle/>
                    <a:p>
                      <a:r>
                        <a:rPr lang="en-US" dirty="0"/>
                        <a:t>b = y</a:t>
                      </a:r>
                      <a:endParaRPr lang="en-US" baseline="-25000" dirty="0"/>
                    </a:p>
                  </a:txBody>
                  <a:tcPr/>
                </a:tc>
                <a:extLst>
                  <a:ext uri="{0D108BD9-81ED-4DB2-BD59-A6C34878D82A}">
                    <a16:rowId xmlns:a16="http://schemas.microsoft.com/office/drawing/2014/main" val="2887681489"/>
                  </a:ext>
                </a:extLst>
              </a:tr>
              <a:tr h="370840">
                <a:tc>
                  <a:txBody>
                    <a:bodyPr/>
                    <a:lstStyle/>
                    <a:p>
                      <a:endParaRPr lang="en-US" baseline="-25000" dirty="0"/>
                    </a:p>
                  </a:txBody>
                  <a:tcPr/>
                </a:tc>
                <a:tc>
                  <a:txBody>
                    <a:bodyPr/>
                    <a:lstStyle/>
                    <a:p>
                      <a:r>
                        <a:rPr lang="en-US" dirty="0" err="1"/>
                        <a:t>lwsync</a:t>
                      </a:r>
                      <a:endParaRPr lang="en-US" baseline="-25000" dirty="0"/>
                    </a:p>
                  </a:txBody>
                  <a:tcPr/>
                </a:tc>
                <a:tc>
                  <a:txBody>
                    <a:bodyPr/>
                    <a:lstStyle/>
                    <a:p>
                      <a:r>
                        <a:rPr lang="en-US" baseline="0" dirty="0" err="1"/>
                        <a:t>lwsync</a:t>
                      </a:r>
                      <a:endParaRPr lang="en-US" baseline="0" dirty="0"/>
                    </a:p>
                  </a:txBody>
                  <a:tcPr/>
                </a:tc>
                <a:extLst>
                  <a:ext uri="{0D108BD9-81ED-4DB2-BD59-A6C34878D82A}">
                    <a16:rowId xmlns:a16="http://schemas.microsoft.com/office/drawing/2014/main" val="845608051"/>
                  </a:ext>
                </a:extLst>
              </a:tr>
              <a:tr h="370840">
                <a:tc>
                  <a:txBody>
                    <a:bodyPr/>
                    <a:lstStyle/>
                    <a:p>
                      <a:endParaRPr lang="en-US" dirty="0"/>
                    </a:p>
                  </a:txBody>
                  <a:tcPr/>
                </a:tc>
                <a:tc>
                  <a:txBody>
                    <a:bodyPr/>
                    <a:lstStyle/>
                    <a:p>
                      <a:r>
                        <a:rPr lang="en-US" dirty="0"/>
                        <a:t>y = 1</a:t>
                      </a:r>
                    </a:p>
                  </a:txBody>
                  <a:tcPr/>
                </a:tc>
                <a:tc>
                  <a:txBody>
                    <a:bodyPr/>
                    <a:lstStyle/>
                    <a:p>
                      <a:r>
                        <a:rPr lang="en-US" dirty="0"/>
                        <a:t>c = x</a:t>
                      </a:r>
                    </a:p>
                  </a:txBody>
                  <a:tcPr/>
                </a:tc>
                <a:extLst>
                  <a:ext uri="{0D108BD9-81ED-4DB2-BD59-A6C34878D82A}">
                    <a16:rowId xmlns:a16="http://schemas.microsoft.com/office/drawing/2014/main" val="1204856658"/>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Forbidden: a = 1 &amp;&amp; b = 0</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20" name="Straight Arrow Connector 19">
            <a:extLst>
              <a:ext uri="{FF2B5EF4-FFF2-40B4-BE49-F238E27FC236}">
                <a16:creationId xmlns:a16="http://schemas.microsoft.com/office/drawing/2014/main" id="{00923D19-E67D-4B36-8653-F30ADA5D9658}"/>
              </a:ext>
            </a:extLst>
          </p:cNvPr>
          <p:cNvCxnSpPr>
            <a:cxnSpLocks/>
          </p:cNvCxnSpPr>
          <p:nvPr/>
        </p:nvCxnSpPr>
        <p:spPr>
          <a:xfrm>
            <a:off x="8033379" y="4630365"/>
            <a:ext cx="7117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804055-5ED8-4B2C-B96C-8B23F5757418}"/>
              </a:ext>
            </a:extLst>
          </p:cNvPr>
          <p:cNvCxnSpPr>
            <a:cxnSpLocks/>
          </p:cNvCxnSpPr>
          <p:nvPr/>
        </p:nvCxnSpPr>
        <p:spPr>
          <a:xfrm>
            <a:off x="8733772" y="4630365"/>
            <a:ext cx="0" cy="7587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4188A1-8597-47A7-855D-CCBDF51A18E9}"/>
              </a:ext>
            </a:extLst>
          </p:cNvPr>
          <p:cNvCxnSpPr>
            <a:cxnSpLocks/>
          </p:cNvCxnSpPr>
          <p:nvPr/>
        </p:nvCxnSpPr>
        <p:spPr>
          <a:xfrm>
            <a:off x="10354915" y="4630365"/>
            <a:ext cx="0" cy="807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AB40EC-0775-4AEB-9E0D-9E838EFEC99D}"/>
              </a:ext>
            </a:extLst>
          </p:cNvPr>
          <p:cNvCxnSpPr>
            <a:cxnSpLocks/>
          </p:cNvCxnSpPr>
          <p:nvPr/>
        </p:nvCxnSpPr>
        <p:spPr>
          <a:xfrm flipV="1">
            <a:off x="9474740" y="4630365"/>
            <a:ext cx="891569" cy="768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7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CC7F-A44C-451F-9B50-0BB24B586197}"/>
              </a:ext>
            </a:extLst>
          </p:cNvPr>
          <p:cNvSpPr>
            <a:spLocks noGrp="1"/>
          </p:cNvSpPr>
          <p:nvPr>
            <p:ph type="title"/>
          </p:nvPr>
        </p:nvSpPr>
        <p:spPr/>
        <p:txBody>
          <a:bodyPr/>
          <a:lstStyle/>
          <a:p>
            <a:r>
              <a:rPr lang="en-US" dirty="0"/>
              <a:t>Influences comes from both HW and SW</a:t>
            </a:r>
          </a:p>
        </p:txBody>
      </p:sp>
      <p:sp>
        <p:nvSpPr>
          <p:cNvPr id="3" name="Content Placeholder 2">
            <a:extLst>
              <a:ext uri="{FF2B5EF4-FFF2-40B4-BE49-F238E27FC236}">
                <a16:creationId xmlns:a16="http://schemas.microsoft.com/office/drawing/2014/main" id="{EC20862B-D661-4D6F-A8B3-0B7CA3482DFC}"/>
              </a:ext>
            </a:extLst>
          </p:cNvPr>
          <p:cNvSpPr>
            <a:spLocks noGrp="1"/>
          </p:cNvSpPr>
          <p:nvPr>
            <p:ph idx="1"/>
          </p:nvPr>
        </p:nvSpPr>
        <p:spPr/>
        <p:txBody>
          <a:bodyPr/>
          <a:lstStyle/>
          <a:p>
            <a:r>
              <a:rPr lang="en-US" dirty="0"/>
              <a:t>Software</a:t>
            </a:r>
          </a:p>
          <a:p>
            <a:pPr lvl="1"/>
            <a:r>
              <a:rPr lang="en-US" dirty="0"/>
              <a:t>Operation reordering by the compiler</a:t>
            </a:r>
          </a:p>
          <a:p>
            <a:r>
              <a:rPr lang="en-US" dirty="0"/>
              <a:t>Hardware</a:t>
            </a:r>
          </a:p>
          <a:p>
            <a:pPr lvl="1"/>
            <a:r>
              <a:rPr lang="en-US" dirty="0"/>
              <a:t>Write and load buffering</a:t>
            </a:r>
          </a:p>
          <a:p>
            <a:pPr lvl="1"/>
            <a:r>
              <a:rPr lang="en-US" dirty="0"/>
              <a:t>Load and store reordering by hardware</a:t>
            </a:r>
          </a:p>
        </p:txBody>
      </p:sp>
    </p:spTree>
    <p:extLst>
      <p:ext uri="{BB962C8B-B14F-4D97-AF65-F5344CB8AC3E}">
        <p14:creationId xmlns:p14="http://schemas.microsoft.com/office/powerpoint/2010/main" val="392147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C516-F24C-41B5-89BF-67DFDF0D3DFE}"/>
              </a:ext>
            </a:extLst>
          </p:cNvPr>
          <p:cNvSpPr>
            <a:spLocks noGrp="1"/>
          </p:cNvSpPr>
          <p:nvPr>
            <p:ph type="title"/>
          </p:nvPr>
        </p:nvSpPr>
        <p:spPr/>
        <p:txBody>
          <a:bodyPr/>
          <a:lstStyle/>
          <a:p>
            <a:r>
              <a:rPr lang="en-US" dirty="0"/>
              <a:t>It seems working…</a:t>
            </a:r>
          </a:p>
        </p:txBody>
      </p:sp>
      <p:sp>
        <p:nvSpPr>
          <p:cNvPr id="3" name="Content Placeholder 2">
            <a:extLst>
              <a:ext uri="{FF2B5EF4-FFF2-40B4-BE49-F238E27FC236}">
                <a16:creationId xmlns:a16="http://schemas.microsoft.com/office/drawing/2014/main" id="{8AD10A89-2AC2-4F21-B2B3-FB12376F1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894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extLst>
              <p:ext uri="{D42A27DB-BD31-4B8C-83A1-F6EECF244321}">
                <p14:modId xmlns:p14="http://schemas.microsoft.com/office/powerpoint/2010/main" val="949601404"/>
              </p:ext>
            </p:extLst>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sp>
        <p:nvSpPr>
          <p:cNvPr id="51" name="TextBox 50">
            <a:extLst>
              <a:ext uri="{FF2B5EF4-FFF2-40B4-BE49-F238E27FC236}">
                <a16:creationId xmlns:a16="http://schemas.microsoft.com/office/drawing/2014/main" id="{D3A6F825-6B54-4E1B-891E-180749ACA2B8}"/>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spTree>
    <p:extLst>
      <p:ext uri="{BB962C8B-B14F-4D97-AF65-F5344CB8AC3E}">
        <p14:creationId xmlns:p14="http://schemas.microsoft.com/office/powerpoint/2010/main" val="215994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cxnSp>
        <p:nvCxnSpPr>
          <p:cNvPr id="45" name="Straight Arrow Connector 44">
            <a:extLst>
              <a:ext uri="{FF2B5EF4-FFF2-40B4-BE49-F238E27FC236}">
                <a16:creationId xmlns:a16="http://schemas.microsoft.com/office/drawing/2014/main" id="{B3540212-3FF3-4A81-A8CA-C4654A3AF6EC}"/>
              </a:ext>
            </a:extLst>
          </p:cNvPr>
          <p:cNvCxnSpPr/>
          <p:nvPr/>
        </p:nvCxnSpPr>
        <p:spPr>
          <a:xfrm>
            <a:off x="1208015" y="5478011"/>
            <a:ext cx="59561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9A1E15-E7F6-4AB9-A264-BF3B4B8E7B69}"/>
              </a:ext>
            </a:extLst>
          </p:cNvPr>
          <p:cNvCxnSpPr/>
          <p:nvPr/>
        </p:nvCxnSpPr>
        <p:spPr>
          <a:xfrm>
            <a:off x="1208015" y="5756246"/>
            <a:ext cx="595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835157-3431-4EC8-A3EF-5A959BEA25DE}"/>
              </a:ext>
            </a:extLst>
          </p:cNvPr>
          <p:cNvSpPr txBox="1"/>
          <p:nvPr/>
        </p:nvSpPr>
        <p:spPr>
          <a:xfrm>
            <a:off x="2147581" y="5324122"/>
            <a:ext cx="1529473" cy="307777"/>
          </a:xfrm>
          <a:prstGeom prst="rect">
            <a:avLst/>
          </a:prstGeom>
          <a:noFill/>
        </p:spPr>
        <p:txBody>
          <a:bodyPr wrap="square" rtlCol="0">
            <a:spAutoFit/>
          </a:bodyPr>
          <a:lstStyle/>
          <a:p>
            <a:r>
              <a:rPr lang="en-US" sz="1400" dirty="0"/>
              <a:t>Synchronize with</a:t>
            </a:r>
          </a:p>
        </p:txBody>
      </p:sp>
      <p:sp>
        <p:nvSpPr>
          <p:cNvPr id="49" name="TextBox 48">
            <a:extLst>
              <a:ext uri="{FF2B5EF4-FFF2-40B4-BE49-F238E27FC236}">
                <a16:creationId xmlns:a16="http://schemas.microsoft.com/office/drawing/2014/main" id="{F9F26D6E-40E2-4650-85C4-C906E0E0AC07}"/>
              </a:ext>
            </a:extLst>
          </p:cNvPr>
          <p:cNvSpPr txBox="1"/>
          <p:nvPr/>
        </p:nvSpPr>
        <p:spPr>
          <a:xfrm>
            <a:off x="2147582" y="5602357"/>
            <a:ext cx="1275126" cy="307777"/>
          </a:xfrm>
          <a:prstGeom prst="rect">
            <a:avLst/>
          </a:prstGeom>
          <a:noFill/>
        </p:spPr>
        <p:txBody>
          <a:bodyPr wrap="square" rtlCol="0">
            <a:spAutoFit/>
          </a:bodyPr>
          <a:lstStyle/>
          <a:p>
            <a:r>
              <a:rPr lang="en-US" sz="1400" dirty="0"/>
              <a:t>Program order</a:t>
            </a:r>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F1BC6E3-5F30-4D94-8C5B-7E0704F64EBF}"/>
              </a:ext>
            </a:extLst>
          </p:cNvPr>
          <p:cNvCxnSpPr/>
          <p:nvPr/>
        </p:nvCxnSpPr>
        <p:spPr>
          <a:xfrm>
            <a:off x="2030136" y="2424418"/>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AA5F823-FED0-464E-83F6-156F13741644}"/>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12" name="Connector: Curved 11">
            <a:extLst>
              <a:ext uri="{FF2B5EF4-FFF2-40B4-BE49-F238E27FC236}">
                <a16:creationId xmlns:a16="http://schemas.microsoft.com/office/drawing/2014/main" id="{82FA7814-99E7-4C92-B5AF-11E362828BC3}"/>
              </a:ext>
            </a:extLst>
          </p:cNvPr>
          <p:cNvCxnSpPr/>
          <p:nvPr/>
        </p:nvCxnSpPr>
        <p:spPr>
          <a:xfrm flipV="1">
            <a:off x="2030136" y="2424418"/>
            <a:ext cx="2449585" cy="335560"/>
          </a:xfrm>
          <a:prstGeom prst="curvedConnector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E8E5BDDD-D640-4611-8C95-E2E449DE575E}"/>
              </a:ext>
            </a:extLst>
          </p:cNvPr>
          <p:cNvCxnSpPr>
            <a:cxnSpLocks/>
          </p:cNvCxnSpPr>
          <p:nvPr/>
        </p:nvCxnSpPr>
        <p:spPr>
          <a:xfrm>
            <a:off x="6258187" y="2424418"/>
            <a:ext cx="1543575" cy="1"/>
          </a:xfrm>
          <a:prstGeom prst="curved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1C9201-6CAF-4667-9D3E-38962AAEA987}"/>
              </a:ext>
            </a:extLst>
          </p:cNvPr>
          <p:cNvCxnSpPr/>
          <p:nvPr/>
        </p:nvCxnSpPr>
        <p:spPr>
          <a:xfrm>
            <a:off x="1208015" y="6024693"/>
            <a:ext cx="59561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5391BBE-F433-47E6-BBC1-568FD8910956}"/>
              </a:ext>
            </a:extLst>
          </p:cNvPr>
          <p:cNvSpPr txBox="1"/>
          <p:nvPr/>
        </p:nvSpPr>
        <p:spPr>
          <a:xfrm>
            <a:off x="2147582" y="5870804"/>
            <a:ext cx="1403014" cy="307777"/>
          </a:xfrm>
          <a:prstGeom prst="rect">
            <a:avLst/>
          </a:prstGeom>
          <a:noFill/>
        </p:spPr>
        <p:txBody>
          <a:bodyPr wrap="square" rtlCol="0">
            <a:spAutoFit/>
          </a:bodyPr>
          <a:lstStyle/>
          <a:p>
            <a:r>
              <a:rPr lang="en-US" sz="1400" dirty="0"/>
              <a:t>SC-per-loc</a:t>
            </a:r>
          </a:p>
        </p:txBody>
      </p:sp>
    </p:spTree>
    <p:extLst>
      <p:ext uri="{BB962C8B-B14F-4D97-AF65-F5344CB8AC3E}">
        <p14:creationId xmlns:p14="http://schemas.microsoft.com/office/powerpoint/2010/main" val="403562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cxnSp>
        <p:nvCxnSpPr>
          <p:cNvPr id="45" name="Straight Arrow Connector 44">
            <a:extLst>
              <a:ext uri="{FF2B5EF4-FFF2-40B4-BE49-F238E27FC236}">
                <a16:creationId xmlns:a16="http://schemas.microsoft.com/office/drawing/2014/main" id="{B3540212-3FF3-4A81-A8CA-C4654A3AF6EC}"/>
              </a:ext>
            </a:extLst>
          </p:cNvPr>
          <p:cNvCxnSpPr/>
          <p:nvPr/>
        </p:nvCxnSpPr>
        <p:spPr>
          <a:xfrm>
            <a:off x="1208015" y="5478011"/>
            <a:ext cx="595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9A1E15-E7F6-4AB9-A264-BF3B4B8E7B69}"/>
              </a:ext>
            </a:extLst>
          </p:cNvPr>
          <p:cNvCxnSpPr/>
          <p:nvPr/>
        </p:nvCxnSpPr>
        <p:spPr>
          <a:xfrm>
            <a:off x="1208015" y="5756246"/>
            <a:ext cx="595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876690-A648-4104-822D-C11FE7D88A3B}"/>
              </a:ext>
            </a:extLst>
          </p:cNvPr>
          <p:cNvCxnSpPr/>
          <p:nvPr/>
        </p:nvCxnSpPr>
        <p:spPr>
          <a:xfrm>
            <a:off x="1208015" y="6024693"/>
            <a:ext cx="59561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835157-3431-4EC8-A3EF-5A959BEA25DE}"/>
              </a:ext>
            </a:extLst>
          </p:cNvPr>
          <p:cNvSpPr txBox="1"/>
          <p:nvPr/>
        </p:nvSpPr>
        <p:spPr>
          <a:xfrm>
            <a:off x="2147581" y="5324122"/>
            <a:ext cx="1619075" cy="307777"/>
          </a:xfrm>
          <a:prstGeom prst="rect">
            <a:avLst/>
          </a:prstGeom>
          <a:noFill/>
        </p:spPr>
        <p:txBody>
          <a:bodyPr wrap="square" rtlCol="0">
            <a:spAutoFit/>
          </a:bodyPr>
          <a:lstStyle/>
          <a:p>
            <a:r>
              <a:rPr lang="en-US" sz="1400" dirty="0"/>
              <a:t>Happens before</a:t>
            </a:r>
          </a:p>
        </p:txBody>
      </p:sp>
      <p:sp>
        <p:nvSpPr>
          <p:cNvPr id="49" name="TextBox 48">
            <a:extLst>
              <a:ext uri="{FF2B5EF4-FFF2-40B4-BE49-F238E27FC236}">
                <a16:creationId xmlns:a16="http://schemas.microsoft.com/office/drawing/2014/main" id="{F9F26D6E-40E2-4650-85C4-C906E0E0AC07}"/>
              </a:ext>
            </a:extLst>
          </p:cNvPr>
          <p:cNvSpPr txBox="1"/>
          <p:nvPr/>
        </p:nvSpPr>
        <p:spPr>
          <a:xfrm>
            <a:off x="2147582" y="5602357"/>
            <a:ext cx="1275126" cy="307777"/>
          </a:xfrm>
          <a:prstGeom prst="rect">
            <a:avLst/>
          </a:prstGeom>
          <a:noFill/>
        </p:spPr>
        <p:txBody>
          <a:bodyPr wrap="square" rtlCol="0">
            <a:spAutoFit/>
          </a:bodyPr>
          <a:lstStyle/>
          <a:p>
            <a:r>
              <a:rPr lang="en-US" sz="1400" dirty="0"/>
              <a:t>Program order</a:t>
            </a:r>
          </a:p>
        </p:txBody>
      </p:sp>
      <p:sp>
        <p:nvSpPr>
          <p:cNvPr id="50" name="TextBox 49">
            <a:extLst>
              <a:ext uri="{FF2B5EF4-FFF2-40B4-BE49-F238E27FC236}">
                <a16:creationId xmlns:a16="http://schemas.microsoft.com/office/drawing/2014/main" id="{5CEAABE7-3742-4089-81CF-1BB64B918948}"/>
              </a:ext>
            </a:extLst>
          </p:cNvPr>
          <p:cNvSpPr txBox="1"/>
          <p:nvPr/>
        </p:nvSpPr>
        <p:spPr>
          <a:xfrm>
            <a:off x="2147582" y="5870804"/>
            <a:ext cx="1403014" cy="307777"/>
          </a:xfrm>
          <a:prstGeom prst="rect">
            <a:avLst/>
          </a:prstGeom>
          <a:noFill/>
        </p:spPr>
        <p:txBody>
          <a:bodyPr wrap="square" rtlCol="0">
            <a:spAutoFit/>
          </a:bodyPr>
          <a:lstStyle/>
          <a:p>
            <a:r>
              <a:rPr lang="en-US" sz="1400" dirty="0"/>
              <a:t>SC-per-loc</a:t>
            </a:r>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AA5F823-FED0-464E-83F6-156F13741644}"/>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15" name="Connector: Curved 14">
            <a:extLst>
              <a:ext uri="{FF2B5EF4-FFF2-40B4-BE49-F238E27FC236}">
                <a16:creationId xmlns:a16="http://schemas.microsoft.com/office/drawing/2014/main" id="{E8E5BDDD-D640-4611-8C95-E2E449DE575E}"/>
              </a:ext>
            </a:extLst>
          </p:cNvPr>
          <p:cNvCxnSpPr>
            <a:cxnSpLocks/>
          </p:cNvCxnSpPr>
          <p:nvPr/>
        </p:nvCxnSpPr>
        <p:spPr>
          <a:xfrm>
            <a:off x="6258187" y="2424418"/>
            <a:ext cx="1543575" cy="1"/>
          </a:xfrm>
          <a:prstGeom prst="curved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7D9A335-7EE4-425F-9FE8-78AC5951A9B6}"/>
              </a:ext>
            </a:extLst>
          </p:cNvPr>
          <p:cNvCxnSpPr/>
          <p:nvPr/>
        </p:nvCxnSpPr>
        <p:spPr>
          <a:xfrm>
            <a:off x="2062264" y="2424418"/>
            <a:ext cx="237354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6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47" name="Straight Arrow Connector 46">
            <a:extLst>
              <a:ext uri="{FF2B5EF4-FFF2-40B4-BE49-F238E27FC236}">
                <a16:creationId xmlns:a16="http://schemas.microsoft.com/office/drawing/2014/main" id="{E2876690-A648-4104-822D-C11FE7D88A3B}"/>
              </a:ext>
            </a:extLst>
          </p:cNvPr>
          <p:cNvCxnSpPr/>
          <p:nvPr/>
        </p:nvCxnSpPr>
        <p:spPr>
          <a:xfrm>
            <a:off x="1208015" y="6024693"/>
            <a:ext cx="59561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CEAABE7-3742-4089-81CF-1BB64B918948}"/>
              </a:ext>
            </a:extLst>
          </p:cNvPr>
          <p:cNvSpPr txBox="1"/>
          <p:nvPr/>
        </p:nvSpPr>
        <p:spPr>
          <a:xfrm>
            <a:off x="2147582" y="5870804"/>
            <a:ext cx="1539200" cy="307777"/>
          </a:xfrm>
          <a:prstGeom prst="rect">
            <a:avLst/>
          </a:prstGeom>
          <a:noFill/>
        </p:spPr>
        <p:txBody>
          <a:bodyPr wrap="square" rtlCol="0">
            <a:spAutoFit/>
          </a:bodyPr>
          <a:lstStyle/>
          <a:p>
            <a:r>
              <a:rPr lang="en-US" sz="1400" dirty="0"/>
              <a:t>Single </a:t>
            </a:r>
            <a:r>
              <a:rPr lang="en-US" altLang="zh-CN" sz="1400" dirty="0"/>
              <a:t>total order</a:t>
            </a:r>
            <a:endParaRPr lang="en-US" sz="1400" dirty="0"/>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317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7645FD3-55B2-4F28-970F-EC06FC3BD225}"/>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8E18A3-7824-4703-AC1F-9973012469C2}"/>
              </a:ext>
            </a:extLst>
          </p:cNvPr>
          <p:cNvSpPr txBox="1"/>
          <p:nvPr/>
        </p:nvSpPr>
        <p:spPr>
          <a:xfrm>
            <a:off x="1097280" y="4318670"/>
            <a:ext cx="7107153" cy="369332"/>
          </a:xfrm>
          <a:prstGeom prst="rect">
            <a:avLst/>
          </a:prstGeom>
          <a:noFill/>
        </p:spPr>
        <p:txBody>
          <a:bodyPr wrap="square" rtlCol="0">
            <a:spAutoFit/>
          </a:bodyPr>
          <a:lstStyle/>
          <a:p>
            <a:r>
              <a:rPr lang="en-US" dirty="0"/>
              <a:t>C/C++11 says…no</a:t>
            </a:r>
          </a:p>
        </p:txBody>
      </p:sp>
      <p:sp>
        <p:nvSpPr>
          <p:cNvPr id="27" name="TextBox 26">
            <a:extLst>
              <a:ext uri="{FF2B5EF4-FFF2-40B4-BE49-F238E27FC236}">
                <a16:creationId xmlns:a16="http://schemas.microsoft.com/office/drawing/2014/main" id="{ABDAC24E-3087-402C-8895-C012C5483B45}"/>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28" name="Straight Arrow Connector 27">
            <a:extLst>
              <a:ext uri="{FF2B5EF4-FFF2-40B4-BE49-F238E27FC236}">
                <a16:creationId xmlns:a16="http://schemas.microsoft.com/office/drawing/2014/main" id="{ABA48FAF-2B6E-4F31-9636-9E144B414557}"/>
              </a:ext>
            </a:extLst>
          </p:cNvPr>
          <p:cNvCxnSpPr/>
          <p:nvPr/>
        </p:nvCxnSpPr>
        <p:spPr>
          <a:xfrm>
            <a:off x="2062264" y="2424418"/>
            <a:ext cx="2373549"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707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5" name="Table 4">
            <a:extLst>
              <a:ext uri="{FF2B5EF4-FFF2-40B4-BE49-F238E27FC236}">
                <a16:creationId xmlns:a16="http://schemas.microsoft.com/office/drawing/2014/main" id="{15BAE775-077B-43C6-98E3-B814577079F3}"/>
              </a:ext>
            </a:extLst>
          </p:cNvPr>
          <p:cNvGraphicFramePr>
            <a:graphicFrameLocks noGrp="1"/>
          </p:cNvGraphicFramePr>
          <p:nvPr>
            <p:extLst>
              <p:ext uri="{D42A27DB-BD31-4B8C-83A1-F6EECF244321}">
                <p14:modId xmlns:p14="http://schemas.microsoft.com/office/powerpoint/2010/main" val="2030040075"/>
              </p:ext>
            </p:extLst>
          </p:nvPr>
        </p:nvGraphicFramePr>
        <p:xfrm>
          <a:off x="1208015" y="1841500"/>
          <a:ext cx="8312490" cy="2225040"/>
        </p:xfrm>
        <a:graphic>
          <a:graphicData uri="http://schemas.openxmlformats.org/drawingml/2006/table">
            <a:tbl>
              <a:tblPr firstRow="1" bandRow="1">
                <a:tableStyleId>{5C22544A-7EE6-4342-B048-85BDC9FD1C3A}</a:tableStyleId>
              </a:tblPr>
              <a:tblGrid>
                <a:gridCol w="1385415">
                  <a:extLst>
                    <a:ext uri="{9D8B030D-6E8A-4147-A177-3AD203B41FA5}">
                      <a16:colId xmlns:a16="http://schemas.microsoft.com/office/drawing/2014/main" val="1276593508"/>
                    </a:ext>
                  </a:extLst>
                </a:gridCol>
                <a:gridCol w="1385415">
                  <a:extLst>
                    <a:ext uri="{9D8B030D-6E8A-4147-A177-3AD203B41FA5}">
                      <a16:colId xmlns:a16="http://schemas.microsoft.com/office/drawing/2014/main" val="4120957888"/>
                    </a:ext>
                  </a:extLst>
                </a:gridCol>
                <a:gridCol w="1385415">
                  <a:extLst>
                    <a:ext uri="{9D8B030D-6E8A-4147-A177-3AD203B41FA5}">
                      <a16:colId xmlns:a16="http://schemas.microsoft.com/office/drawing/2014/main" val="2100727946"/>
                    </a:ext>
                  </a:extLst>
                </a:gridCol>
                <a:gridCol w="1385415">
                  <a:extLst>
                    <a:ext uri="{9D8B030D-6E8A-4147-A177-3AD203B41FA5}">
                      <a16:colId xmlns:a16="http://schemas.microsoft.com/office/drawing/2014/main" val="150022711"/>
                    </a:ext>
                  </a:extLst>
                </a:gridCol>
                <a:gridCol w="1385415">
                  <a:extLst>
                    <a:ext uri="{9D8B030D-6E8A-4147-A177-3AD203B41FA5}">
                      <a16:colId xmlns:a16="http://schemas.microsoft.com/office/drawing/2014/main" val="2669235799"/>
                    </a:ext>
                  </a:extLst>
                </a:gridCol>
                <a:gridCol w="1385415">
                  <a:extLst>
                    <a:ext uri="{9D8B030D-6E8A-4147-A177-3AD203B41FA5}">
                      <a16:colId xmlns:a16="http://schemas.microsoft.com/office/drawing/2014/main" val="232048866"/>
                    </a:ext>
                  </a:extLst>
                </a:gridCol>
              </a:tblGrid>
              <a:tr h="370840">
                <a:tc>
                  <a:txBody>
                    <a:bodyPr/>
                    <a:lstStyle/>
                    <a:p>
                      <a:r>
                        <a:rPr lang="en-US" sz="1800" dirty="0"/>
                        <a:t>Thread 0</a:t>
                      </a:r>
                    </a:p>
                  </a:txBody>
                  <a:tcPr marL="54469" marR="54469" marT="27234" marB="27234"/>
                </a:tc>
                <a:tc>
                  <a:txBody>
                    <a:bodyPr/>
                    <a:lstStyle/>
                    <a:p>
                      <a:r>
                        <a:rPr lang="en-US" sz="1800" dirty="0"/>
                        <a:t>buffer</a:t>
                      </a:r>
                    </a:p>
                  </a:txBody>
                  <a:tcPr marL="54469" marR="54469" marT="27234" marB="27234"/>
                </a:tc>
                <a:tc>
                  <a:txBody>
                    <a:bodyPr/>
                    <a:lstStyle/>
                    <a:p>
                      <a:r>
                        <a:rPr lang="en-US" sz="1800" dirty="0"/>
                        <a:t>Thread 1</a:t>
                      </a:r>
                    </a:p>
                  </a:txBody>
                  <a:tcPr marL="54469" marR="54469" marT="27234" marB="27234"/>
                </a:tc>
                <a:tc>
                  <a:txBody>
                    <a:bodyPr/>
                    <a:lstStyle/>
                    <a:p>
                      <a:r>
                        <a:rPr lang="en-US" altLang="zh-CN" sz="1800" dirty="0"/>
                        <a:t>buffer</a:t>
                      </a:r>
                      <a:endParaRPr lang="en-US" sz="1800" dirty="0"/>
                    </a:p>
                  </a:txBody>
                  <a:tcPr marL="54469" marR="54469" marT="27234" marB="27234"/>
                </a:tc>
                <a:tc>
                  <a:txBody>
                    <a:bodyPr/>
                    <a:lstStyle/>
                    <a:p>
                      <a:r>
                        <a:rPr lang="en-US" sz="1800" dirty="0"/>
                        <a:t>Thread 2</a:t>
                      </a:r>
                    </a:p>
                  </a:txBody>
                  <a:tcPr marL="54469" marR="54469" marT="27234" marB="27234"/>
                </a:tc>
                <a:tc>
                  <a:txBody>
                    <a:bodyPr/>
                    <a:lstStyle/>
                    <a:p>
                      <a:r>
                        <a:rPr lang="en-US" sz="1800" dirty="0"/>
                        <a:t>buffer</a:t>
                      </a:r>
                    </a:p>
                  </a:txBody>
                  <a:tcPr marL="54469" marR="54469" marT="27234" marB="27234"/>
                </a:tc>
                <a:extLst>
                  <a:ext uri="{0D108BD9-81ED-4DB2-BD59-A6C34878D82A}">
                    <a16:rowId xmlns:a16="http://schemas.microsoft.com/office/drawing/2014/main" val="1950570498"/>
                  </a:ext>
                </a:extLst>
              </a:tr>
              <a:tr h="370840">
                <a:tc>
                  <a:txBody>
                    <a:bodyPr/>
                    <a:lstStyle/>
                    <a:p>
                      <a:r>
                        <a:rPr lang="en-US" dirty="0"/>
                        <a:t>x = 1</a:t>
                      </a:r>
                    </a:p>
                  </a:txBody>
                  <a:tcPr/>
                </a:tc>
                <a:tc>
                  <a:txBody>
                    <a:bodyPr/>
                    <a:lstStyle/>
                    <a:p>
                      <a:r>
                        <a:rPr lang="en-US" dirty="0"/>
                        <a:t>x = 1, y = 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869814"/>
                  </a:ext>
                </a:extLst>
              </a:tr>
              <a:tr h="370840">
                <a:tc>
                  <a:txBody>
                    <a:bodyPr/>
                    <a:lstStyle/>
                    <a:p>
                      <a:r>
                        <a:rPr lang="en-US" dirty="0"/>
                        <a:t>y = 1</a:t>
                      </a:r>
                    </a:p>
                  </a:txBody>
                  <a:tcPr/>
                </a:tc>
                <a:tc>
                  <a:txBody>
                    <a:bodyPr/>
                    <a:lstStyle/>
                    <a:p>
                      <a:r>
                        <a:rPr lang="en-US" dirty="0"/>
                        <a:t>x = 1, y = 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707710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b = y++</a:t>
                      </a:r>
                    </a:p>
                  </a:txBody>
                  <a:tcPr/>
                </a:tc>
                <a:tc>
                  <a:txBody>
                    <a:bodyPr/>
                    <a:lstStyle/>
                    <a:p>
                      <a:r>
                        <a:rPr lang="en-US" dirty="0"/>
                        <a:t>y = 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4848903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 1, y = 1</a:t>
                      </a:r>
                    </a:p>
                  </a:txBody>
                  <a:tcPr/>
                </a:tc>
                <a:tc>
                  <a:txBody>
                    <a:bodyPr/>
                    <a:lstStyle/>
                    <a:p>
                      <a:endParaRPr lang="en-US" dirty="0"/>
                    </a:p>
                  </a:txBody>
                  <a:tcPr/>
                </a:tc>
                <a:tc>
                  <a:txBody>
                    <a:bodyPr/>
                    <a:lstStyle/>
                    <a:p>
                      <a:endParaRPr lang="en-US" dirty="0"/>
                    </a:p>
                  </a:txBody>
                  <a:tcPr/>
                </a:tc>
                <a:tc>
                  <a:txBody>
                    <a:bodyPr/>
                    <a:lstStyle/>
                    <a:p>
                      <a:r>
                        <a:rPr lang="en-US" dirty="0"/>
                        <a:t>y = 3</a:t>
                      </a:r>
                    </a:p>
                  </a:txBody>
                  <a:tcPr/>
                </a:tc>
                <a:tc>
                  <a:txBody>
                    <a:bodyPr/>
                    <a:lstStyle/>
                    <a:p>
                      <a:endParaRPr lang="en-US" dirty="0"/>
                    </a:p>
                  </a:txBody>
                  <a:tcPr/>
                </a:tc>
                <a:extLst>
                  <a:ext uri="{0D108BD9-81ED-4DB2-BD59-A6C34878D82A}">
                    <a16:rowId xmlns:a16="http://schemas.microsoft.com/office/drawing/2014/main" val="30041694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c = y</a:t>
                      </a:r>
                    </a:p>
                  </a:txBody>
                  <a:tcPr/>
                </a:tc>
                <a:tc>
                  <a:txBody>
                    <a:bodyPr/>
                    <a:lstStyle/>
                    <a:p>
                      <a:endParaRPr lang="en-US" dirty="0"/>
                    </a:p>
                  </a:txBody>
                  <a:tcPr/>
                </a:tc>
                <a:tc>
                  <a:txBody>
                    <a:bodyPr/>
                    <a:lstStyle/>
                    <a:p>
                      <a:r>
                        <a:rPr lang="en-US" dirty="0"/>
                        <a:t>a = x</a:t>
                      </a:r>
                    </a:p>
                  </a:txBody>
                  <a:tcPr/>
                </a:tc>
                <a:tc>
                  <a:txBody>
                    <a:bodyPr/>
                    <a:lstStyle/>
                    <a:p>
                      <a:endParaRPr lang="en-US" dirty="0"/>
                    </a:p>
                  </a:txBody>
                  <a:tcPr/>
                </a:tc>
                <a:extLst>
                  <a:ext uri="{0D108BD9-81ED-4DB2-BD59-A6C34878D82A}">
                    <a16:rowId xmlns:a16="http://schemas.microsoft.com/office/drawing/2014/main" val="1759059229"/>
                  </a:ext>
                </a:extLst>
              </a:tr>
            </a:tbl>
          </a:graphicData>
        </a:graphic>
      </p:graphicFrame>
      <p:sp>
        <p:nvSpPr>
          <p:cNvPr id="11" name="TextBox 10">
            <a:extLst>
              <a:ext uri="{FF2B5EF4-FFF2-40B4-BE49-F238E27FC236}">
                <a16:creationId xmlns:a16="http://schemas.microsoft.com/office/drawing/2014/main" id="{8B96CDEB-01F2-4355-8FAF-02E0C56D7A7B}"/>
              </a:ext>
            </a:extLst>
          </p:cNvPr>
          <p:cNvSpPr txBox="1"/>
          <p:nvPr/>
        </p:nvSpPr>
        <p:spPr>
          <a:xfrm>
            <a:off x="1197948" y="4492071"/>
            <a:ext cx="9857064" cy="646331"/>
          </a:xfrm>
          <a:prstGeom prst="rect">
            <a:avLst/>
          </a:prstGeom>
          <a:noFill/>
        </p:spPr>
        <p:txBody>
          <a:bodyPr wrap="square" rtlCol="0">
            <a:spAutoFit/>
          </a:bodyPr>
          <a:lstStyle/>
          <a:p>
            <a:r>
              <a:rPr lang="en-US" dirty="0"/>
              <a:t>Initially x = y = 0</a:t>
            </a:r>
          </a:p>
          <a:p>
            <a:r>
              <a:rPr lang="en-US" dirty="0"/>
              <a:t>Can a = 0, b = 1, c = 3? Power says yes.</a:t>
            </a:r>
          </a:p>
        </p:txBody>
      </p:sp>
      <p:cxnSp>
        <p:nvCxnSpPr>
          <p:cNvPr id="47" name="Straight Arrow Connector 46">
            <a:extLst>
              <a:ext uri="{FF2B5EF4-FFF2-40B4-BE49-F238E27FC236}">
                <a16:creationId xmlns:a16="http://schemas.microsoft.com/office/drawing/2014/main" id="{434BA7EF-5477-41C9-B3DA-E2EB23219E6A}"/>
              </a:ext>
            </a:extLst>
          </p:cNvPr>
          <p:cNvCxnSpPr/>
          <p:nvPr/>
        </p:nvCxnSpPr>
        <p:spPr>
          <a:xfrm>
            <a:off x="3871609" y="2782111"/>
            <a:ext cx="243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C390EA-46F2-4DA6-BF0D-C24AB709F97A}"/>
              </a:ext>
            </a:extLst>
          </p:cNvPr>
          <p:cNvCxnSpPr/>
          <p:nvPr/>
        </p:nvCxnSpPr>
        <p:spPr>
          <a:xfrm flipH="1">
            <a:off x="6566170" y="3550596"/>
            <a:ext cx="243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69F6349-DBB8-4CE2-BC20-40FCDB4753EE}"/>
              </a:ext>
            </a:extLst>
          </p:cNvPr>
          <p:cNvCxnSpPr/>
          <p:nvPr/>
        </p:nvCxnSpPr>
        <p:spPr>
          <a:xfrm flipH="1">
            <a:off x="3910520" y="3657599"/>
            <a:ext cx="2898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1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F30-8475-487F-A3F9-09D3111B71A5}"/>
              </a:ext>
            </a:extLst>
          </p:cNvPr>
          <p:cNvSpPr>
            <a:spLocks noGrp="1"/>
          </p:cNvSpPr>
          <p:nvPr>
            <p:ph type="title"/>
          </p:nvPr>
        </p:nvSpPr>
        <p:spPr/>
        <p:txBody>
          <a:bodyPr/>
          <a:lstStyle/>
          <a:p>
            <a:r>
              <a:rPr lang="en-US" dirty="0"/>
              <a:t>What’s wrong?</a:t>
            </a:r>
          </a:p>
        </p:txBody>
      </p:sp>
      <p:sp>
        <p:nvSpPr>
          <p:cNvPr id="3" name="Content Placeholder 2">
            <a:extLst>
              <a:ext uri="{FF2B5EF4-FFF2-40B4-BE49-F238E27FC236}">
                <a16:creationId xmlns:a16="http://schemas.microsoft.com/office/drawing/2014/main" id="{C34BB083-E63C-4EEF-82D4-F6FAD5F88788}"/>
              </a:ext>
            </a:extLst>
          </p:cNvPr>
          <p:cNvSpPr>
            <a:spLocks noGrp="1"/>
          </p:cNvSpPr>
          <p:nvPr>
            <p:ph idx="1"/>
          </p:nvPr>
        </p:nvSpPr>
        <p:spPr>
          <a:xfrm>
            <a:off x="1097280" y="3278220"/>
            <a:ext cx="10058400" cy="2590873"/>
          </a:xfrm>
        </p:spPr>
        <p:txBody>
          <a:bodyPr/>
          <a:lstStyle/>
          <a:p>
            <a:r>
              <a:rPr lang="en-US" dirty="0"/>
              <a:t>C/C++11 requires x :=</a:t>
            </a:r>
            <a:r>
              <a:rPr lang="en-US" baseline="-25000" dirty="0" err="1"/>
              <a:t>sc</a:t>
            </a:r>
            <a:r>
              <a:rPr lang="en-US" dirty="0"/>
              <a:t> 1 precedes b := </a:t>
            </a:r>
            <a:r>
              <a:rPr lang="en-US" dirty="0" err="1"/>
              <a:t>fetch_add</a:t>
            </a:r>
            <a:r>
              <a:rPr lang="en-US" dirty="0"/>
              <a:t>(y)</a:t>
            </a:r>
            <a:r>
              <a:rPr lang="en-US" baseline="-25000" dirty="0" err="1"/>
              <a:t>sc</a:t>
            </a:r>
            <a:r>
              <a:rPr lang="en-US" baseline="-25000" dirty="0"/>
              <a:t> </a:t>
            </a:r>
            <a:r>
              <a:rPr lang="en-US" dirty="0"/>
              <a:t> in total store order,</a:t>
            </a:r>
            <a:endParaRPr lang="en-US" baseline="-25000" dirty="0"/>
          </a:p>
          <a:p>
            <a:r>
              <a:rPr lang="en-US" dirty="0"/>
              <a:t>But a </a:t>
            </a:r>
            <a:r>
              <a:rPr lang="en-US" dirty="0" err="1"/>
              <a:t>lwsync</a:t>
            </a:r>
            <a:r>
              <a:rPr lang="en-US" dirty="0"/>
              <a:t> between x :=</a:t>
            </a:r>
            <a:r>
              <a:rPr lang="en-US" baseline="-25000" dirty="0" err="1"/>
              <a:t>sc</a:t>
            </a:r>
            <a:r>
              <a:rPr lang="en-US" baseline="-25000" dirty="0"/>
              <a:t>   </a:t>
            </a:r>
            <a:r>
              <a:rPr lang="en-US" dirty="0"/>
              <a:t>1</a:t>
            </a:r>
            <a:r>
              <a:rPr lang="en-US" baseline="-25000" dirty="0"/>
              <a:t> </a:t>
            </a:r>
            <a:r>
              <a:rPr lang="en-US" dirty="0"/>
              <a:t>and y :=</a:t>
            </a:r>
            <a:r>
              <a:rPr lang="en-US" baseline="-25000" dirty="0" err="1"/>
              <a:t>rel</a:t>
            </a:r>
            <a:r>
              <a:rPr lang="en-US" baseline="-25000" dirty="0"/>
              <a:t>   </a:t>
            </a:r>
            <a:r>
              <a:rPr lang="en-US" dirty="0"/>
              <a:t>1 cannot ensure it.</a:t>
            </a:r>
          </a:p>
        </p:txBody>
      </p:sp>
      <p:graphicFrame>
        <p:nvGraphicFramePr>
          <p:cNvPr id="21" name="Content Placeholder 3">
            <a:extLst>
              <a:ext uri="{FF2B5EF4-FFF2-40B4-BE49-F238E27FC236}">
                <a16:creationId xmlns:a16="http://schemas.microsoft.com/office/drawing/2014/main" id="{C0E82213-6A98-43F0-B7C7-C3F9A08B5DFD}"/>
              </a:ext>
            </a:extLst>
          </p:cNvPr>
          <p:cNvGraphicFramePr>
            <a:graphicFrameLocks/>
          </p:cNvGraphicFramePr>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22" name="Straight Arrow Connector 21">
            <a:extLst>
              <a:ext uri="{FF2B5EF4-FFF2-40B4-BE49-F238E27FC236}">
                <a16:creationId xmlns:a16="http://schemas.microsoft.com/office/drawing/2014/main" id="{CC6B55C5-376E-4139-94F4-E527A7549637}"/>
              </a:ext>
            </a:extLst>
          </p:cNvPr>
          <p:cNvCxnSpPr/>
          <p:nvPr/>
        </p:nvCxnSpPr>
        <p:spPr>
          <a:xfrm>
            <a:off x="8640661" y="2449585"/>
            <a:ext cx="0" cy="33556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68025A-286F-4C8D-B20F-EEE84196FA6D}"/>
              </a:ext>
            </a:extLst>
          </p:cNvPr>
          <p:cNvCxnSpPr/>
          <p:nvPr/>
        </p:nvCxnSpPr>
        <p:spPr>
          <a:xfrm>
            <a:off x="2030136" y="2424418"/>
            <a:ext cx="0" cy="33556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33A10E7-BC7C-44E7-99B1-405E681AE666}"/>
              </a:ext>
            </a:extLst>
          </p:cNvPr>
          <p:cNvCxnSpPr/>
          <p:nvPr/>
        </p:nvCxnSpPr>
        <p:spPr>
          <a:xfrm flipV="1">
            <a:off x="2030136" y="2424418"/>
            <a:ext cx="2449585" cy="335560"/>
          </a:xfrm>
          <a:prstGeom prst="curved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265309D-BB3D-48B6-AB57-F7E7E1FD0CF0}"/>
              </a:ext>
            </a:extLst>
          </p:cNvPr>
          <p:cNvCxnSpPr>
            <a:cxnSpLocks/>
          </p:cNvCxnSpPr>
          <p:nvPr/>
        </p:nvCxnSpPr>
        <p:spPr>
          <a:xfrm>
            <a:off x="2030136" y="2424418"/>
            <a:ext cx="2449585" cy="12700"/>
          </a:xfrm>
          <a:prstGeom prst="curvedConnector3">
            <a:avLst/>
          </a:prstGeom>
          <a:ln w="254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892F1-936F-4AE9-8605-042AF9E8753E}"/>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85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D890-1F8D-4341-BF85-43F1BD9B645C}"/>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9A34B97D-5F0B-46BA-B89A-AC92957F55B4}"/>
              </a:ext>
            </a:extLst>
          </p:cNvPr>
          <p:cNvSpPr>
            <a:spLocks noGrp="1"/>
          </p:cNvSpPr>
          <p:nvPr>
            <p:ph idx="1"/>
          </p:nvPr>
        </p:nvSpPr>
        <p:spPr/>
        <p:txBody>
          <a:bodyPr/>
          <a:lstStyle/>
          <a:p>
            <a:r>
              <a:rPr lang="en-US" dirty="0"/>
              <a:t>1. Change all </a:t>
            </a:r>
            <a:r>
              <a:rPr lang="en-US" dirty="0" err="1"/>
              <a:t>lwsync</a:t>
            </a:r>
            <a:r>
              <a:rPr lang="en-US" dirty="0"/>
              <a:t> to </a:t>
            </a:r>
            <a:r>
              <a:rPr lang="en-US" dirty="0" err="1"/>
              <a:t>hwsync</a:t>
            </a:r>
            <a:endParaRPr lang="en-US" dirty="0"/>
          </a:p>
          <a:p>
            <a:pPr lvl="1"/>
            <a:r>
              <a:rPr lang="en-US" dirty="0"/>
              <a:t>Too expensive</a:t>
            </a:r>
          </a:p>
          <a:p>
            <a:r>
              <a:rPr lang="en-US" dirty="0"/>
              <a:t>2. Revise </a:t>
            </a:r>
            <a:r>
              <a:rPr lang="en-US" altLang="zh-CN" dirty="0"/>
              <a:t>C/C++11 standard</a:t>
            </a:r>
          </a:p>
          <a:p>
            <a:pPr lvl="1"/>
            <a:r>
              <a:rPr lang="en-US" altLang="zh-CN" dirty="0"/>
              <a:t>Make it otherwise:</a:t>
            </a:r>
          </a:p>
          <a:p>
            <a:pPr lvl="2"/>
            <a:r>
              <a:rPr lang="en-US" altLang="zh-CN" dirty="0"/>
              <a:t>A path from a SC event to another that succeed it must start and end with a program-order edge, if one does not synchronize with another</a:t>
            </a:r>
          </a:p>
          <a:p>
            <a:pPr lvl="1"/>
            <a:endParaRPr lang="en-US" dirty="0"/>
          </a:p>
        </p:txBody>
      </p:sp>
    </p:spTree>
    <p:extLst>
      <p:ext uri="{BB962C8B-B14F-4D97-AF65-F5344CB8AC3E}">
        <p14:creationId xmlns:p14="http://schemas.microsoft.com/office/powerpoint/2010/main" val="193257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F30-8475-487F-A3F9-09D3111B71A5}"/>
              </a:ext>
            </a:extLst>
          </p:cNvPr>
          <p:cNvSpPr>
            <a:spLocks noGrp="1"/>
          </p:cNvSpPr>
          <p:nvPr>
            <p:ph type="title"/>
          </p:nvPr>
        </p:nvSpPr>
        <p:spPr/>
        <p:txBody>
          <a:bodyPr/>
          <a:lstStyle/>
          <a:p>
            <a:r>
              <a:rPr lang="en-US" dirty="0"/>
              <a:t>With fixed C/C++11</a:t>
            </a:r>
          </a:p>
        </p:txBody>
      </p:sp>
      <p:sp>
        <p:nvSpPr>
          <p:cNvPr id="3" name="Content Placeholder 2">
            <a:extLst>
              <a:ext uri="{FF2B5EF4-FFF2-40B4-BE49-F238E27FC236}">
                <a16:creationId xmlns:a16="http://schemas.microsoft.com/office/drawing/2014/main" id="{C34BB083-E63C-4EEF-82D4-F6FAD5F88788}"/>
              </a:ext>
            </a:extLst>
          </p:cNvPr>
          <p:cNvSpPr>
            <a:spLocks noGrp="1"/>
          </p:cNvSpPr>
          <p:nvPr>
            <p:ph idx="1"/>
          </p:nvPr>
        </p:nvSpPr>
        <p:spPr>
          <a:xfrm>
            <a:off x="1051979" y="3278220"/>
            <a:ext cx="10058400" cy="2590873"/>
          </a:xfrm>
        </p:spPr>
        <p:txBody>
          <a:bodyPr/>
          <a:lstStyle/>
          <a:p>
            <a:r>
              <a:rPr lang="en-US" dirty="0"/>
              <a:t>x :=</a:t>
            </a:r>
            <a:r>
              <a:rPr lang="en-US" baseline="-25000" dirty="0" err="1"/>
              <a:t>sc</a:t>
            </a:r>
            <a:r>
              <a:rPr lang="en-US" baseline="-25000" dirty="0"/>
              <a:t>   </a:t>
            </a:r>
            <a:r>
              <a:rPr lang="en-US" dirty="0"/>
              <a:t>1 does not necessarily precede b :=</a:t>
            </a:r>
            <a:r>
              <a:rPr lang="en-US" baseline="-25000" dirty="0"/>
              <a:t> </a:t>
            </a:r>
            <a:r>
              <a:rPr lang="en-US" dirty="0" err="1"/>
              <a:t>fetch_add</a:t>
            </a:r>
            <a:r>
              <a:rPr lang="en-US" dirty="0"/>
              <a:t>(y)</a:t>
            </a:r>
            <a:r>
              <a:rPr lang="en-US" baseline="-25000" dirty="0" err="1"/>
              <a:t>sc</a:t>
            </a:r>
            <a:endParaRPr lang="en-US" baseline="-25000" dirty="0"/>
          </a:p>
          <a:p>
            <a:r>
              <a:rPr lang="en-US" dirty="0"/>
              <a:t> </a:t>
            </a:r>
            <a:endParaRPr lang="en-US" baseline="-25000" dirty="0"/>
          </a:p>
        </p:txBody>
      </p:sp>
      <p:graphicFrame>
        <p:nvGraphicFramePr>
          <p:cNvPr id="21" name="Content Placeholder 3">
            <a:extLst>
              <a:ext uri="{FF2B5EF4-FFF2-40B4-BE49-F238E27FC236}">
                <a16:creationId xmlns:a16="http://schemas.microsoft.com/office/drawing/2014/main" id="{C0E82213-6A98-43F0-B7C7-C3F9A08B5DFD}"/>
              </a:ext>
            </a:extLst>
          </p:cNvPr>
          <p:cNvGraphicFramePr>
            <a:graphicFrameLocks/>
          </p:cNvGraphicFramePr>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22" name="Straight Arrow Connector 21">
            <a:extLst>
              <a:ext uri="{FF2B5EF4-FFF2-40B4-BE49-F238E27FC236}">
                <a16:creationId xmlns:a16="http://schemas.microsoft.com/office/drawing/2014/main" id="{CC6B55C5-376E-4139-94F4-E527A7549637}"/>
              </a:ext>
            </a:extLst>
          </p:cNvPr>
          <p:cNvCxnSpPr/>
          <p:nvPr/>
        </p:nvCxnSpPr>
        <p:spPr>
          <a:xfrm>
            <a:off x="8640661" y="2449585"/>
            <a:ext cx="0" cy="335560"/>
          </a:xfrm>
          <a:prstGeom prst="straightConnector1">
            <a:avLst/>
          </a:prstGeom>
          <a:ln w="317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68025A-286F-4C8D-B20F-EEE84196FA6D}"/>
              </a:ext>
            </a:extLst>
          </p:cNvPr>
          <p:cNvCxnSpPr/>
          <p:nvPr/>
        </p:nvCxnSpPr>
        <p:spPr>
          <a:xfrm>
            <a:off x="2030136" y="2424418"/>
            <a:ext cx="0" cy="33556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33A10E7-BC7C-44E7-99B1-405E681AE666}"/>
              </a:ext>
            </a:extLst>
          </p:cNvPr>
          <p:cNvCxnSpPr/>
          <p:nvPr/>
        </p:nvCxnSpPr>
        <p:spPr>
          <a:xfrm flipV="1">
            <a:off x="2030136" y="2424418"/>
            <a:ext cx="2449585" cy="335560"/>
          </a:xfrm>
          <a:prstGeom prst="curved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892F1-936F-4AE9-8605-042AF9E8753E}"/>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Curved 4">
            <a:extLst>
              <a:ext uri="{FF2B5EF4-FFF2-40B4-BE49-F238E27FC236}">
                <a16:creationId xmlns:a16="http://schemas.microsoft.com/office/drawing/2014/main" id="{D8157159-37C4-4B29-9F59-5EDA54F511B8}"/>
              </a:ext>
            </a:extLst>
          </p:cNvPr>
          <p:cNvCxnSpPr/>
          <p:nvPr/>
        </p:nvCxnSpPr>
        <p:spPr>
          <a:xfrm rot="10800000">
            <a:off x="2030136" y="2424418"/>
            <a:ext cx="5751992" cy="335560"/>
          </a:xfrm>
          <a:prstGeom prst="curvedConnector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20AC89-2B2C-40FF-9E70-1F4352501AC9}"/>
              </a:ext>
            </a:extLst>
          </p:cNvPr>
          <p:cNvCxnSpPr/>
          <p:nvPr/>
        </p:nvCxnSpPr>
        <p:spPr>
          <a:xfrm>
            <a:off x="1208015" y="6024693"/>
            <a:ext cx="59561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42D29C-546A-4526-BF50-5BEC0017445B}"/>
              </a:ext>
            </a:extLst>
          </p:cNvPr>
          <p:cNvSpPr txBox="1"/>
          <p:nvPr/>
        </p:nvSpPr>
        <p:spPr>
          <a:xfrm>
            <a:off x="2147582" y="5870804"/>
            <a:ext cx="1539200" cy="307777"/>
          </a:xfrm>
          <a:prstGeom prst="rect">
            <a:avLst/>
          </a:prstGeom>
          <a:noFill/>
        </p:spPr>
        <p:txBody>
          <a:bodyPr wrap="square" rtlCol="0">
            <a:spAutoFit/>
          </a:bodyPr>
          <a:lstStyle/>
          <a:p>
            <a:r>
              <a:rPr lang="en-US" sz="1400" dirty="0"/>
              <a:t>Single </a:t>
            </a:r>
            <a:r>
              <a:rPr lang="en-US" altLang="zh-CN" sz="1400" dirty="0"/>
              <a:t>total order</a:t>
            </a:r>
            <a:endParaRPr lang="en-US" sz="1400" dirty="0"/>
          </a:p>
        </p:txBody>
      </p:sp>
    </p:spTree>
    <p:extLst>
      <p:ext uri="{BB962C8B-B14F-4D97-AF65-F5344CB8AC3E}">
        <p14:creationId xmlns:p14="http://schemas.microsoft.com/office/powerpoint/2010/main" val="381526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2FA3-2732-433E-8240-97EF829B1C47}"/>
              </a:ext>
            </a:extLst>
          </p:cNvPr>
          <p:cNvSpPr>
            <a:spLocks noGrp="1"/>
          </p:cNvSpPr>
          <p:nvPr>
            <p:ph type="title"/>
          </p:nvPr>
        </p:nvSpPr>
        <p:spPr/>
        <p:txBody>
          <a:bodyPr/>
          <a:lstStyle/>
          <a:p>
            <a:r>
              <a:rPr lang="en-US" dirty="0"/>
              <a:t>References &amp; Resources</a:t>
            </a:r>
          </a:p>
        </p:txBody>
      </p:sp>
      <p:sp>
        <p:nvSpPr>
          <p:cNvPr id="3" name="Content Placeholder 2">
            <a:extLst>
              <a:ext uri="{FF2B5EF4-FFF2-40B4-BE49-F238E27FC236}">
                <a16:creationId xmlns:a16="http://schemas.microsoft.com/office/drawing/2014/main" id="{63968E02-2CC7-481E-8160-B707AF829A33}"/>
              </a:ext>
            </a:extLst>
          </p:cNvPr>
          <p:cNvSpPr>
            <a:spLocks noGrp="1"/>
          </p:cNvSpPr>
          <p:nvPr>
            <p:ph idx="1"/>
          </p:nvPr>
        </p:nvSpPr>
        <p:spPr/>
        <p:txBody>
          <a:bodyPr>
            <a:normAutofit/>
          </a:bodyPr>
          <a:lstStyle/>
          <a:p>
            <a:r>
              <a:rPr lang="en-US" sz="1800" dirty="0">
                <a:hlinkClick r:id="rId2"/>
              </a:rPr>
              <a:t>Repairing Sequential Consistency in C/C++11, Ori </a:t>
            </a:r>
            <a:r>
              <a:rPr lang="en-US" sz="1800" dirty="0" err="1">
                <a:hlinkClick r:id="rId2"/>
              </a:rPr>
              <a:t>Lahav</a:t>
            </a:r>
            <a:r>
              <a:rPr lang="en-US" sz="1800" dirty="0">
                <a:hlinkClick r:id="rId2"/>
              </a:rPr>
              <a:t> et al.</a:t>
            </a:r>
            <a:endParaRPr lang="en-US" sz="1800" dirty="0"/>
          </a:p>
          <a:p>
            <a:r>
              <a:rPr lang="en-US" sz="1800" dirty="0">
                <a:hlinkClick r:id="rId3"/>
              </a:rPr>
              <a:t>x86-TSO: A Rigorous and Usable Programmer‘s Model for x86 Multiprocessors, Peter Sewell et al.</a:t>
            </a:r>
            <a:endParaRPr lang="en-US" sz="1800" dirty="0"/>
          </a:p>
          <a:p>
            <a:r>
              <a:rPr lang="en-US" sz="1800" dirty="0">
                <a:hlinkClick r:id="rId4"/>
              </a:rPr>
              <a:t>cppreference.com - memory order</a:t>
            </a:r>
            <a:endParaRPr lang="en-US" sz="1800" dirty="0"/>
          </a:p>
          <a:p>
            <a:r>
              <a:rPr lang="en-US" sz="1800" dirty="0"/>
              <a:t>C++ standard draft n4750</a:t>
            </a:r>
          </a:p>
          <a:p>
            <a:r>
              <a:rPr lang="en-US" sz="1800" dirty="0">
                <a:hlinkClick r:id="rId5"/>
              </a:rPr>
              <a:t>http://preshing.com/20120913/acquire-and-release-semantics/</a:t>
            </a:r>
            <a:endParaRPr lang="en-US" sz="1800" dirty="0"/>
          </a:p>
          <a:p>
            <a:r>
              <a:rPr lang="en-US" sz="1800" dirty="0">
                <a:hlinkClick r:id="rId6"/>
              </a:rPr>
              <a:t>C/C++11 mappings to processors</a:t>
            </a:r>
            <a:endParaRPr lang="en-US" sz="1800" dirty="0"/>
          </a:p>
          <a:p>
            <a:r>
              <a:rPr lang="en-US" sz="1800" dirty="0"/>
              <a:t>Intel® 64 and IA-32 Architectures Software Developer's Manuals, Volume 3</a:t>
            </a:r>
          </a:p>
          <a:p>
            <a:r>
              <a:rPr lang="en-US" sz="1800" dirty="0"/>
              <a:t>Power ISA™ Version 3.0 B, Ver March 29, 2017</a:t>
            </a:r>
          </a:p>
          <a:p>
            <a:r>
              <a:rPr lang="en-US" sz="1800" dirty="0">
                <a:hlinkClick r:id="rId7"/>
              </a:rPr>
              <a:t>A Tutorial Introduction to the ARM and POWER Relaxed Memory Models, Luc </a:t>
            </a:r>
            <a:r>
              <a:rPr lang="en-US" sz="1800" dirty="0" err="1">
                <a:hlinkClick r:id="rId7"/>
              </a:rPr>
              <a:t>Maranget</a:t>
            </a:r>
            <a:r>
              <a:rPr lang="en-US" sz="1800" dirty="0">
                <a:hlinkClick r:id="rId7"/>
              </a:rPr>
              <a:t> et al.</a:t>
            </a:r>
            <a:endParaRPr lang="en-US" sz="1800" dirty="0"/>
          </a:p>
          <a:p>
            <a:endParaRPr lang="en-US" sz="1800" dirty="0"/>
          </a:p>
        </p:txBody>
      </p:sp>
    </p:spTree>
    <p:extLst>
      <p:ext uri="{BB962C8B-B14F-4D97-AF65-F5344CB8AC3E}">
        <p14:creationId xmlns:p14="http://schemas.microsoft.com/office/powerpoint/2010/main" val="225923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65C-799F-4244-AA83-4A05241107A8}"/>
              </a:ext>
            </a:extLst>
          </p:cNvPr>
          <p:cNvSpPr>
            <a:spLocks noGrp="1"/>
          </p:cNvSpPr>
          <p:nvPr>
            <p:ph type="title"/>
          </p:nvPr>
        </p:nvSpPr>
        <p:spPr/>
        <p:txBody>
          <a:bodyPr/>
          <a:lstStyle/>
          <a:p>
            <a:r>
              <a:rPr lang="en-US" altLang="zh-CN" dirty="0"/>
              <a:t>C/C++11 Semantics</a:t>
            </a:r>
            <a:endParaRPr lang="en-US" dirty="0"/>
          </a:p>
        </p:txBody>
      </p:sp>
      <p:sp>
        <p:nvSpPr>
          <p:cNvPr id="3" name="Content Placeholder 2">
            <a:extLst>
              <a:ext uri="{FF2B5EF4-FFF2-40B4-BE49-F238E27FC236}">
                <a16:creationId xmlns:a16="http://schemas.microsoft.com/office/drawing/2014/main" id="{7C59E4BD-DAF1-4055-9EA6-96E867DF0EBB}"/>
              </a:ext>
            </a:extLst>
          </p:cNvPr>
          <p:cNvSpPr>
            <a:spLocks noGrp="1"/>
          </p:cNvSpPr>
          <p:nvPr>
            <p:ph idx="1"/>
          </p:nvPr>
        </p:nvSpPr>
        <p:spPr/>
        <p:txBody>
          <a:bodyPr/>
          <a:lstStyle/>
          <a:p>
            <a:r>
              <a:rPr lang="en-US" dirty="0"/>
              <a:t>C/C++11 provides different memory orderings</a:t>
            </a:r>
          </a:p>
          <a:p>
            <a:pPr lvl="1"/>
            <a:r>
              <a:rPr lang="en-US" dirty="0"/>
              <a:t>Relaxed: no synchronization, only its atomicity is ensured</a:t>
            </a:r>
          </a:p>
          <a:p>
            <a:pPr lvl="1"/>
            <a:r>
              <a:rPr lang="en-US" altLang="zh-CN" dirty="0"/>
              <a:t>Release/acquire: if a load-acquire reads from a store-release, what happens-before the store-release must be visible to the thread which launches the load-acquire</a:t>
            </a:r>
          </a:p>
          <a:p>
            <a:pPr lvl="1"/>
            <a:r>
              <a:rPr lang="en-US" dirty="0"/>
              <a:t>Sequentially-consistent: release/acquire + single total order to all SC operations</a:t>
            </a:r>
          </a:p>
        </p:txBody>
      </p:sp>
    </p:spTree>
    <p:extLst>
      <p:ext uri="{BB962C8B-B14F-4D97-AF65-F5344CB8AC3E}">
        <p14:creationId xmlns:p14="http://schemas.microsoft.com/office/powerpoint/2010/main" val="244945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153B-7B38-49B9-A0D9-9E1515E1B86D}"/>
              </a:ext>
            </a:extLst>
          </p:cNvPr>
          <p:cNvSpPr>
            <a:spLocks noGrp="1"/>
          </p:cNvSpPr>
          <p:nvPr>
            <p:ph type="ctrTitle"/>
          </p:nvPr>
        </p:nvSpPr>
        <p:spPr/>
        <p:txBody>
          <a:bodyPr/>
          <a:lstStyle/>
          <a:p>
            <a:r>
              <a:rPr lang="en-US" altLang="zh-CN" dirty="0"/>
              <a:t>Thank you!</a:t>
            </a:r>
            <a:endParaRPr lang="en-US" dirty="0"/>
          </a:p>
        </p:txBody>
      </p:sp>
      <p:sp>
        <p:nvSpPr>
          <p:cNvPr id="5" name="Subtitle 4">
            <a:extLst>
              <a:ext uri="{FF2B5EF4-FFF2-40B4-BE49-F238E27FC236}">
                <a16:creationId xmlns:a16="http://schemas.microsoft.com/office/drawing/2014/main" id="{EBD5C175-3A09-49FF-B1C0-45D3483DAC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68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65C-799F-4244-AA83-4A05241107A8}"/>
              </a:ext>
            </a:extLst>
          </p:cNvPr>
          <p:cNvSpPr>
            <a:spLocks noGrp="1"/>
          </p:cNvSpPr>
          <p:nvPr>
            <p:ph type="title"/>
          </p:nvPr>
        </p:nvSpPr>
        <p:spPr/>
        <p:txBody>
          <a:bodyPr/>
          <a:lstStyle/>
          <a:p>
            <a:r>
              <a:rPr lang="en-US" altLang="zh-CN" dirty="0"/>
              <a:t>C/C++11 Semantics</a:t>
            </a:r>
            <a:endParaRPr lang="en-US" dirty="0"/>
          </a:p>
        </p:txBody>
      </p:sp>
      <p:sp>
        <p:nvSpPr>
          <p:cNvPr id="3" name="Content Placeholder 2">
            <a:extLst>
              <a:ext uri="{FF2B5EF4-FFF2-40B4-BE49-F238E27FC236}">
                <a16:creationId xmlns:a16="http://schemas.microsoft.com/office/drawing/2014/main" id="{7C59E4BD-DAF1-4055-9EA6-96E867DF0EBB}"/>
              </a:ext>
            </a:extLst>
          </p:cNvPr>
          <p:cNvSpPr>
            <a:spLocks noGrp="1"/>
          </p:cNvSpPr>
          <p:nvPr>
            <p:ph idx="1"/>
          </p:nvPr>
        </p:nvSpPr>
        <p:spPr/>
        <p:txBody>
          <a:bodyPr/>
          <a:lstStyle/>
          <a:p>
            <a:r>
              <a:rPr lang="en-US" dirty="0"/>
              <a:t>To make this happen, it should be ensured that:</a:t>
            </a:r>
          </a:p>
          <a:p>
            <a:pPr lvl="1"/>
            <a:r>
              <a:rPr lang="en-US" dirty="0"/>
              <a:t>No memory operations should be reordered before a read-acquire</a:t>
            </a:r>
          </a:p>
          <a:p>
            <a:pPr lvl="1"/>
            <a:endParaRPr lang="en-US" dirty="0"/>
          </a:p>
          <a:p>
            <a:pPr lvl="1"/>
            <a:endParaRPr lang="en-US" dirty="0"/>
          </a:p>
          <a:p>
            <a:pPr lvl="1"/>
            <a:endParaRPr lang="en-US" dirty="0"/>
          </a:p>
          <a:p>
            <a:pPr lvl="1"/>
            <a:endParaRPr lang="en-US" dirty="0"/>
          </a:p>
          <a:p>
            <a:pPr lvl="1"/>
            <a:r>
              <a:rPr lang="en-US" dirty="0"/>
              <a:t>No memory operations could be reordered after a write-release</a:t>
            </a:r>
          </a:p>
        </p:txBody>
      </p:sp>
      <p:pic>
        <p:nvPicPr>
          <p:cNvPr id="5" name="Picture 4">
            <a:extLst>
              <a:ext uri="{FF2B5EF4-FFF2-40B4-BE49-F238E27FC236}">
                <a16:creationId xmlns:a16="http://schemas.microsoft.com/office/drawing/2014/main" id="{AA006992-C1CB-4C67-A42B-F6CC49C1CB61}"/>
              </a:ext>
            </a:extLst>
          </p:cNvPr>
          <p:cNvPicPr>
            <a:picLocks noChangeAspect="1"/>
          </p:cNvPicPr>
          <p:nvPr/>
        </p:nvPicPr>
        <p:blipFill>
          <a:blip r:embed="rId2"/>
          <a:stretch>
            <a:fillRect/>
          </a:stretch>
        </p:blipFill>
        <p:spPr>
          <a:xfrm>
            <a:off x="9455150" y="4201720"/>
            <a:ext cx="1339850" cy="1020838"/>
          </a:xfrm>
          <a:prstGeom prst="rect">
            <a:avLst/>
          </a:prstGeom>
        </p:spPr>
      </p:pic>
      <p:pic>
        <p:nvPicPr>
          <p:cNvPr id="7" name="Picture 6">
            <a:extLst>
              <a:ext uri="{FF2B5EF4-FFF2-40B4-BE49-F238E27FC236}">
                <a16:creationId xmlns:a16="http://schemas.microsoft.com/office/drawing/2014/main" id="{599A4E69-7FDC-42C0-8520-0FD3E4FC9282}"/>
              </a:ext>
            </a:extLst>
          </p:cNvPr>
          <p:cNvPicPr>
            <a:picLocks noChangeAspect="1"/>
          </p:cNvPicPr>
          <p:nvPr/>
        </p:nvPicPr>
        <p:blipFill>
          <a:blip r:embed="rId3"/>
          <a:stretch>
            <a:fillRect/>
          </a:stretch>
        </p:blipFill>
        <p:spPr>
          <a:xfrm>
            <a:off x="9455150" y="2257134"/>
            <a:ext cx="1339850" cy="972986"/>
          </a:xfrm>
          <a:prstGeom prst="rect">
            <a:avLst/>
          </a:prstGeom>
        </p:spPr>
      </p:pic>
    </p:spTree>
    <p:extLst>
      <p:ext uri="{BB962C8B-B14F-4D97-AF65-F5344CB8AC3E}">
        <p14:creationId xmlns:p14="http://schemas.microsoft.com/office/powerpoint/2010/main" val="314334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0387-7239-484C-A8C2-3D9BB40782EA}"/>
              </a:ext>
            </a:extLst>
          </p:cNvPr>
          <p:cNvSpPr>
            <a:spLocks noGrp="1"/>
          </p:cNvSpPr>
          <p:nvPr>
            <p:ph type="title"/>
          </p:nvPr>
        </p:nvSpPr>
        <p:spPr/>
        <p:txBody>
          <a:bodyPr/>
          <a:lstStyle/>
          <a:p>
            <a:r>
              <a:rPr lang="en-US" dirty="0"/>
              <a:t>HW Implementation</a:t>
            </a:r>
          </a:p>
        </p:txBody>
      </p:sp>
      <p:sp>
        <p:nvSpPr>
          <p:cNvPr id="3" name="Content Placeholder 2">
            <a:extLst>
              <a:ext uri="{FF2B5EF4-FFF2-40B4-BE49-F238E27FC236}">
                <a16:creationId xmlns:a16="http://schemas.microsoft.com/office/drawing/2014/main" id="{F8FF535C-7427-4EAB-BE22-C41003084649}"/>
              </a:ext>
            </a:extLst>
          </p:cNvPr>
          <p:cNvSpPr>
            <a:spLocks noGrp="1"/>
          </p:cNvSpPr>
          <p:nvPr>
            <p:ph idx="1"/>
          </p:nvPr>
        </p:nvSpPr>
        <p:spPr/>
        <p:txBody>
          <a:bodyPr/>
          <a:lstStyle/>
          <a:p>
            <a:r>
              <a:rPr lang="en-US" dirty="0"/>
              <a:t>There are different memory models that allows or prohibits reordering</a:t>
            </a:r>
          </a:p>
          <a:p>
            <a:pPr lvl="1"/>
            <a:r>
              <a:rPr lang="en-US" dirty="0"/>
              <a:t>Strong models: loads and stores are visible to software in program order</a:t>
            </a:r>
          </a:p>
          <a:p>
            <a:pPr lvl="1"/>
            <a:r>
              <a:rPr lang="en-US" dirty="0"/>
              <a:t>Weak models: loads and stores could be freely reordered</a:t>
            </a:r>
          </a:p>
        </p:txBody>
      </p:sp>
    </p:spTree>
    <p:extLst>
      <p:ext uri="{BB962C8B-B14F-4D97-AF65-F5344CB8AC3E}">
        <p14:creationId xmlns:p14="http://schemas.microsoft.com/office/powerpoint/2010/main" val="380193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 SPARC-TSO</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Memory models of x86 and SPARC running in TSO mode(TSO means total store order) have a strong ordering constraint.</a:t>
            </a:r>
          </a:p>
          <a:p>
            <a:pPr lvl="1"/>
            <a:r>
              <a:rPr lang="en-US" dirty="0"/>
              <a:t>Stores are not reordered with other stores</a:t>
            </a:r>
          </a:p>
          <a:p>
            <a:pPr lvl="1"/>
            <a:r>
              <a:rPr lang="en-US" dirty="0"/>
              <a:t>Stores are not reordered with earlier loads</a:t>
            </a:r>
          </a:p>
          <a:p>
            <a:pPr lvl="1"/>
            <a:r>
              <a:rPr lang="en-US" dirty="0"/>
              <a:t>Loads are not reordered with older stores to the same locations</a:t>
            </a:r>
          </a:p>
          <a:p>
            <a:pPr lvl="1"/>
            <a:r>
              <a:rPr lang="en-US" dirty="0"/>
              <a:t>Loads may be reordered with earlier stores to different locations</a:t>
            </a:r>
          </a:p>
        </p:txBody>
      </p:sp>
    </p:spTree>
    <p:extLst>
      <p:ext uri="{BB962C8B-B14F-4D97-AF65-F5344CB8AC3E}">
        <p14:creationId xmlns:p14="http://schemas.microsoft.com/office/powerpoint/2010/main" val="99683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(1)</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Each thread has effectively one store buffer. The store buffers are FIFO and a reading thread must read its most recent buffered write, if there is one, to that address; otherwise reads are satisfied from shared memory.</a:t>
            </a:r>
          </a:p>
        </p:txBody>
      </p:sp>
      <p:graphicFrame>
        <p:nvGraphicFramePr>
          <p:cNvPr id="4" name="Table 3">
            <a:extLst>
              <a:ext uri="{FF2B5EF4-FFF2-40B4-BE49-F238E27FC236}">
                <a16:creationId xmlns:a16="http://schemas.microsoft.com/office/drawing/2014/main" id="{13E66259-5CCE-4CF2-8B8E-681C29B6BDA6}"/>
              </a:ext>
            </a:extLst>
          </p:cNvPr>
          <p:cNvGraphicFramePr>
            <a:graphicFrameLocks noGrp="1"/>
          </p:cNvGraphicFramePr>
          <p:nvPr>
            <p:extLst>
              <p:ext uri="{D42A27DB-BD31-4B8C-83A1-F6EECF244321}">
                <p14:modId xmlns:p14="http://schemas.microsoft.com/office/powerpoint/2010/main" val="237705369"/>
              </p:ext>
            </p:extLst>
          </p:nvPr>
        </p:nvGraphicFramePr>
        <p:xfrm>
          <a:off x="4557086" y="3697758"/>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write 2 to A</a:t>
                      </a:r>
                    </a:p>
                  </a:txBody>
                  <a:tcPr/>
                </a:tc>
                <a:extLst>
                  <a:ext uri="{0D108BD9-81ED-4DB2-BD59-A6C34878D82A}">
                    <a16:rowId xmlns:a16="http://schemas.microsoft.com/office/drawing/2014/main" val="1332648032"/>
                  </a:ext>
                </a:extLst>
              </a:tr>
              <a:tr h="370840">
                <a:tc>
                  <a:txBody>
                    <a:bodyPr/>
                    <a:lstStyle/>
                    <a:p>
                      <a:r>
                        <a:rPr lang="en-US" dirty="0">
                          <a:solidFill>
                            <a:schemeClr val="accent1">
                              <a:lumMod val="50000"/>
                            </a:schemeClr>
                          </a:solidFill>
                        </a:rPr>
                        <a:t>…</a:t>
                      </a:r>
                    </a:p>
                  </a:txBody>
                  <a:tcPr/>
                </a:tc>
                <a:extLst>
                  <a:ext uri="{0D108BD9-81ED-4DB2-BD59-A6C34878D82A}">
                    <a16:rowId xmlns:a16="http://schemas.microsoft.com/office/drawing/2014/main" val="69261238"/>
                  </a:ext>
                </a:extLst>
              </a:tr>
              <a:tr h="370840">
                <a:tc>
                  <a:txBody>
                    <a:bodyPr/>
                    <a:lstStyle/>
                    <a:p>
                      <a:r>
                        <a:rPr lang="en-US" dirty="0">
                          <a:solidFill>
                            <a:schemeClr val="accent1">
                              <a:lumMod val="50000"/>
                            </a:schemeClr>
                          </a:solidFill>
                        </a:rPr>
                        <a:t>write 1 to B</a:t>
                      </a:r>
                    </a:p>
                  </a:txBody>
                  <a:tcPr/>
                </a:tc>
                <a:extLst>
                  <a:ext uri="{0D108BD9-81ED-4DB2-BD59-A6C34878D82A}">
                    <a16:rowId xmlns:a16="http://schemas.microsoft.com/office/drawing/2014/main" val="3920740485"/>
                  </a:ext>
                </a:extLst>
              </a:tr>
              <a:tr h="370840">
                <a:tc>
                  <a:txBody>
                    <a:bodyPr/>
                    <a:lstStyle/>
                    <a:p>
                      <a:r>
                        <a:rPr lang="en-US" dirty="0">
                          <a:solidFill>
                            <a:schemeClr val="accent1">
                              <a:lumMod val="50000"/>
                            </a:schemeClr>
                          </a:solidFill>
                        </a:rPr>
                        <a:t>write 3 to A</a:t>
                      </a:r>
                    </a:p>
                  </a:txBody>
                  <a:tcPr/>
                </a:tc>
                <a:extLst>
                  <a:ext uri="{0D108BD9-81ED-4DB2-BD59-A6C34878D82A}">
                    <a16:rowId xmlns:a16="http://schemas.microsoft.com/office/drawing/2014/main" val="3788642008"/>
                  </a:ext>
                </a:extLst>
              </a:tr>
            </a:tbl>
          </a:graphicData>
        </a:graphic>
      </p:graphicFrame>
      <p:cxnSp>
        <p:nvCxnSpPr>
          <p:cNvPr id="20" name="Straight Arrow Connector 19">
            <a:extLst>
              <a:ext uri="{FF2B5EF4-FFF2-40B4-BE49-F238E27FC236}">
                <a16:creationId xmlns:a16="http://schemas.microsoft.com/office/drawing/2014/main" id="{EF3606F5-AFE1-4DE2-8FF2-F3AFF30C4A4B}"/>
              </a:ext>
            </a:extLst>
          </p:cNvPr>
          <p:cNvCxnSpPr>
            <a:cxnSpLocks/>
          </p:cNvCxnSpPr>
          <p:nvPr/>
        </p:nvCxnSpPr>
        <p:spPr>
          <a:xfrm>
            <a:off x="4375138" y="3363985"/>
            <a:ext cx="234146" cy="33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22C55C9-FB88-402D-B910-5BEEF79B9D6D}"/>
              </a:ext>
            </a:extLst>
          </p:cNvPr>
          <p:cNvSpPr txBox="1"/>
          <p:nvPr/>
        </p:nvSpPr>
        <p:spPr>
          <a:xfrm>
            <a:off x="3649211" y="2734811"/>
            <a:ext cx="1619075" cy="646331"/>
          </a:xfrm>
          <a:prstGeom prst="rect">
            <a:avLst/>
          </a:prstGeom>
          <a:noFill/>
        </p:spPr>
        <p:txBody>
          <a:bodyPr wrap="square" rtlCol="0">
            <a:spAutoFit/>
          </a:bodyPr>
          <a:lstStyle/>
          <a:p>
            <a:r>
              <a:rPr lang="en-US" dirty="0">
                <a:solidFill>
                  <a:schemeClr val="accent1">
                    <a:lumMod val="75000"/>
                  </a:schemeClr>
                </a:solidFill>
              </a:rPr>
              <a:t>New writes are inserted here</a:t>
            </a:r>
          </a:p>
        </p:txBody>
      </p:sp>
      <p:sp>
        <p:nvSpPr>
          <p:cNvPr id="23" name="TextBox 22">
            <a:extLst>
              <a:ext uri="{FF2B5EF4-FFF2-40B4-BE49-F238E27FC236}">
                <a16:creationId xmlns:a16="http://schemas.microsoft.com/office/drawing/2014/main" id="{8FF643BD-92C1-42D2-8225-90B72CB4CB6A}"/>
              </a:ext>
            </a:extLst>
          </p:cNvPr>
          <p:cNvSpPr txBox="1"/>
          <p:nvPr/>
        </p:nvSpPr>
        <p:spPr>
          <a:xfrm>
            <a:off x="8400362" y="5181118"/>
            <a:ext cx="2223082" cy="369332"/>
          </a:xfrm>
          <a:prstGeom prst="rect">
            <a:avLst/>
          </a:prstGeom>
          <a:noFill/>
        </p:spPr>
        <p:txBody>
          <a:bodyPr wrap="square" rtlCol="0">
            <a:spAutoFit/>
          </a:bodyPr>
          <a:lstStyle/>
          <a:p>
            <a:r>
              <a:rPr lang="en-US" dirty="0">
                <a:solidFill>
                  <a:schemeClr val="accent1">
                    <a:lumMod val="50000"/>
                  </a:schemeClr>
                </a:solidFill>
              </a:rPr>
              <a:t>Read A</a:t>
            </a:r>
          </a:p>
        </p:txBody>
      </p:sp>
      <p:sp>
        <p:nvSpPr>
          <p:cNvPr id="24" name="TextBox 23">
            <a:extLst>
              <a:ext uri="{FF2B5EF4-FFF2-40B4-BE49-F238E27FC236}">
                <a16:creationId xmlns:a16="http://schemas.microsoft.com/office/drawing/2014/main" id="{48DB095D-6238-40F7-8CDE-1C527963A71F}"/>
              </a:ext>
            </a:extLst>
          </p:cNvPr>
          <p:cNvSpPr txBox="1"/>
          <p:nvPr/>
        </p:nvSpPr>
        <p:spPr>
          <a:xfrm>
            <a:off x="5055764" y="5289492"/>
            <a:ext cx="1358085" cy="369332"/>
          </a:xfrm>
          <a:prstGeom prst="rect">
            <a:avLst/>
          </a:prstGeom>
          <a:noFill/>
        </p:spPr>
        <p:txBody>
          <a:bodyPr wrap="square" rtlCol="0">
            <a:spAutoFit/>
          </a:bodyPr>
          <a:lstStyle/>
          <a:p>
            <a:r>
              <a:rPr lang="en-US" dirty="0">
                <a:solidFill>
                  <a:schemeClr val="accent2"/>
                </a:solidFill>
              </a:rPr>
              <a:t>Write buffer</a:t>
            </a:r>
          </a:p>
        </p:txBody>
      </p:sp>
      <p:cxnSp>
        <p:nvCxnSpPr>
          <p:cNvPr id="26" name="Connector: Curved 25">
            <a:extLst>
              <a:ext uri="{FF2B5EF4-FFF2-40B4-BE49-F238E27FC236}">
                <a16:creationId xmlns:a16="http://schemas.microsoft.com/office/drawing/2014/main" id="{F28B8142-BF74-4BB2-B0EB-C2657B48F3C6}"/>
              </a:ext>
            </a:extLst>
          </p:cNvPr>
          <p:cNvCxnSpPr>
            <a:cxnSpLocks/>
            <a:endCxn id="23" idx="1"/>
          </p:cNvCxnSpPr>
          <p:nvPr/>
        </p:nvCxnSpPr>
        <p:spPr>
          <a:xfrm>
            <a:off x="6551801" y="5042359"/>
            <a:ext cx="1848561" cy="3234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DF7F8729-86C3-4229-AE66-EB285E6A8D96}"/>
              </a:ext>
            </a:extLst>
          </p:cNvPr>
          <p:cNvCxnSpPr>
            <a:cxnSpLocks/>
          </p:cNvCxnSpPr>
          <p:nvPr/>
        </p:nvCxnSpPr>
        <p:spPr>
          <a:xfrm>
            <a:off x="6837028" y="3875714"/>
            <a:ext cx="1563334" cy="14137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Multiplication Sign 7">
            <a:extLst>
              <a:ext uri="{FF2B5EF4-FFF2-40B4-BE49-F238E27FC236}">
                <a16:creationId xmlns:a16="http://schemas.microsoft.com/office/drawing/2014/main" id="{C8A0E65C-896C-45A0-B388-7B1D14C15FC9}"/>
              </a:ext>
            </a:extLst>
          </p:cNvPr>
          <p:cNvSpPr/>
          <p:nvPr/>
        </p:nvSpPr>
        <p:spPr>
          <a:xfrm>
            <a:off x="7316691" y="4245296"/>
            <a:ext cx="604007" cy="61239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96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(2)</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An MFENCE instruction flushes the store buffer of that thread</a:t>
            </a:r>
          </a:p>
        </p:txBody>
      </p:sp>
      <p:graphicFrame>
        <p:nvGraphicFramePr>
          <p:cNvPr id="7" name="Table 6">
            <a:extLst>
              <a:ext uri="{FF2B5EF4-FFF2-40B4-BE49-F238E27FC236}">
                <a16:creationId xmlns:a16="http://schemas.microsoft.com/office/drawing/2014/main" id="{78522EA5-E974-41B7-B56F-A4AD1B2479CA}"/>
              </a:ext>
            </a:extLst>
          </p:cNvPr>
          <p:cNvGraphicFramePr>
            <a:graphicFrameLocks noGrp="1"/>
          </p:cNvGraphicFramePr>
          <p:nvPr>
            <p:extLst>
              <p:ext uri="{D42A27DB-BD31-4B8C-83A1-F6EECF244321}">
                <p14:modId xmlns:p14="http://schemas.microsoft.com/office/powerpoint/2010/main" val="2178693684"/>
              </p:ext>
            </p:extLst>
          </p:nvPr>
        </p:nvGraphicFramePr>
        <p:xfrm>
          <a:off x="1218268" y="3647424"/>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write 2 to A</a:t>
                      </a:r>
                    </a:p>
                  </a:txBody>
                  <a:tcPr/>
                </a:tc>
                <a:extLst>
                  <a:ext uri="{0D108BD9-81ED-4DB2-BD59-A6C34878D82A}">
                    <a16:rowId xmlns:a16="http://schemas.microsoft.com/office/drawing/2014/main" val="1332648032"/>
                  </a:ext>
                </a:extLst>
              </a:tr>
              <a:tr h="370840">
                <a:tc>
                  <a:txBody>
                    <a:bodyPr/>
                    <a:lstStyle/>
                    <a:p>
                      <a:r>
                        <a:rPr lang="en-US" dirty="0">
                          <a:solidFill>
                            <a:schemeClr val="accent1">
                              <a:lumMod val="50000"/>
                            </a:schemeClr>
                          </a:solidFill>
                        </a:rPr>
                        <a:t>…</a:t>
                      </a:r>
                    </a:p>
                  </a:txBody>
                  <a:tcPr/>
                </a:tc>
                <a:extLst>
                  <a:ext uri="{0D108BD9-81ED-4DB2-BD59-A6C34878D82A}">
                    <a16:rowId xmlns:a16="http://schemas.microsoft.com/office/drawing/2014/main" val="69261238"/>
                  </a:ext>
                </a:extLst>
              </a:tr>
              <a:tr h="370840">
                <a:tc>
                  <a:txBody>
                    <a:bodyPr/>
                    <a:lstStyle/>
                    <a:p>
                      <a:r>
                        <a:rPr lang="en-US" dirty="0">
                          <a:solidFill>
                            <a:schemeClr val="accent1">
                              <a:lumMod val="50000"/>
                            </a:schemeClr>
                          </a:solidFill>
                        </a:rPr>
                        <a:t>write 1 to B</a:t>
                      </a:r>
                    </a:p>
                  </a:txBody>
                  <a:tcPr/>
                </a:tc>
                <a:extLst>
                  <a:ext uri="{0D108BD9-81ED-4DB2-BD59-A6C34878D82A}">
                    <a16:rowId xmlns:a16="http://schemas.microsoft.com/office/drawing/2014/main" val="3920740485"/>
                  </a:ext>
                </a:extLst>
              </a:tr>
              <a:tr h="370840">
                <a:tc>
                  <a:txBody>
                    <a:bodyPr/>
                    <a:lstStyle/>
                    <a:p>
                      <a:r>
                        <a:rPr lang="en-US" dirty="0">
                          <a:solidFill>
                            <a:schemeClr val="accent1">
                              <a:lumMod val="50000"/>
                            </a:schemeClr>
                          </a:solidFill>
                        </a:rPr>
                        <a:t>write 3 to A</a:t>
                      </a:r>
                    </a:p>
                  </a:txBody>
                  <a:tcPr/>
                </a:tc>
                <a:extLst>
                  <a:ext uri="{0D108BD9-81ED-4DB2-BD59-A6C34878D82A}">
                    <a16:rowId xmlns:a16="http://schemas.microsoft.com/office/drawing/2014/main" val="3788642008"/>
                  </a:ext>
                </a:extLst>
              </a:tr>
            </a:tbl>
          </a:graphicData>
        </a:graphic>
      </p:graphicFrame>
      <p:sp>
        <p:nvSpPr>
          <p:cNvPr id="8" name="TextBox 7">
            <a:extLst>
              <a:ext uri="{FF2B5EF4-FFF2-40B4-BE49-F238E27FC236}">
                <a16:creationId xmlns:a16="http://schemas.microsoft.com/office/drawing/2014/main" id="{E7783940-4A7F-4D9C-AEBE-6767931FF7AD}"/>
              </a:ext>
            </a:extLst>
          </p:cNvPr>
          <p:cNvSpPr txBox="1"/>
          <p:nvPr/>
        </p:nvSpPr>
        <p:spPr>
          <a:xfrm>
            <a:off x="1716946" y="5239158"/>
            <a:ext cx="1358085" cy="369332"/>
          </a:xfrm>
          <a:prstGeom prst="rect">
            <a:avLst/>
          </a:prstGeom>
          <a:noFill/>
        </p:spPr>
        <p:txBody>
          <a:bodyPr wrap="square" rtlCol="0">
            <a:spAutoFit/>
          </a:bodyPr>
          <a:lstStyle/>
          <a:p>
            <a:r>
              <a:rPr lang="en-US" dirty="0">
                <a:solidFill>
                  <a:schemeClr val="accent2"/>
                </a:solidFill>
              </a:rPr>
              <a:t>Write buffer</a:t>
            </a:r>
          </a:p>
        </p:txBody>
      </p:sp>
      <p:sp>
        <p:nvSpPr>
          <p:cNvPr id="9" name="TextBox 8">
            <a:extLst>
              <a:ext uri="{FF2B5EF4-FFF2-40B4-BE49-F238E27FC236}">
                <a16:creationId xmlns:a16="http://schemas.microsoft.com/office/drawing/2014/main" id="{CB20759A-E77B-4CD2-8174-80129975881C}"/>
              </a:ext>
            </a:extLst>
          </p:cNvPr>
          <p:cNvSpPr txBox="1"/>
          <p:nvPr/>
        </p:nvSpPr>
        <p:spPr>
          <a:xfrm>
            <a:off x="5112507" y="4019772"/>
            <a:ext cx="1062419" cy="369332"/>
          </a:xfrm>
          <a:prstGeom prst="rect">
            <a:avLst/>
          </a:prstGeom>
          <a:noFill/>
        </p:spPr>
        <p:txBody>
          <a:bodyPr wrap="square" rtlCol="0">
            <a:spAutoFit/>
          </a:bodyPr>
          <a:lstStyle/>
          <a:p>
            <a:r>
              <a:rPr lang="en-US" dirty="0">
                <a:solidFill>
                  <a:schemeClr val="accent1">
                    <a:lumMod val="50000"/>
                  </a:schemeClr>
                </a:solidFill>
              </a:rPr>
              <a:t>MFENCE</a:t>
            </a:r>
          </a:p>
        </p:txBody>
      </p:sp>
      <p:graphicFrame>
        <p:nvGraphicFramePr>
          <p:cNvPr id="10" name="Table 9">
            <a:extLst>
              <a:ext uri="{FF2B5EF4-FFF2-40B4-BE49-F238E27FC236}">
                <a16:creationId xmlns:a16="http://schemas.microsoft.com/office/drawing/2014/main" id="{FDD8E38F-6838-4BA6-89EE-34C29C0A137E}"/>
              </a:ext>
            </a:extLst>
          </p:cNvPr>
          <p:cNvGraphicFramePr>
            <a:graphicFrameLocks noGrp="1"/>
          </p:cNvGraphicFramePr>
          <p:nvPr>
            <p:extLst>
              <p:ext uri="{D42A27DB-BD31-4B8C-83A1-F6EECF244321}">
                <p14:modId xmlns:p14="http://schemas.microsoft.com/office/powerpoint/2010/main" val="4052441578"/>
              </p:ext>
            </p:extLst>
          </p:nvPr>
        </p:nvGraphicFramePr>
        <p:xfrm>
          <a:off x="7713723" y="3647424"/>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(empty)</a:t>
                      </a:r>
                    </a:p>
                  </a:txBody>
                  <a:tcPr/>
                </a:tc>
                <a:extLst>
                  <a:ext uri="{0D108BD9-81ED-4DB2-BD59-A6C34878D82A}">
                    <a16:rowId xmlns:a16="http://schemas.microsoft.com/office/drawing/2014/main" val="1332648032"/>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69261238"/>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3920740485"/>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3788642008"/>
                  </a:ext>
                </a:extLst>
              </a:tr>
            </a:tbl>
          </a:graphicData>
        </a:graphic>
      </p:graphicFrame>
      <p:cxnSp>
        <p:nvCxnSpPr>
          <p:cNvPr id="12" name="Straight Arrow Connector 11">
            <a:extLst>
              <a:ext uri="{FF2B5EF4-FFF2-40B4-BE49-F238E27FC236}">
                <a16:creationId xmlns:a16="http://schemas.microsoft.com/office/drawing/2014/main" id="{D6FCB1CA-3C10-4521-95A6-F3D60B4F4158}"/>
              </a:ext>
            </a:extLst>
          </p:cNvPr>
          <p:cNvCxnSpPr/>
          <p:nvPr/>
        </p:nvCxnSpPr>
        <p:spPr>
          <a:xfrm>
            <a:off x="3743609" y="4389104"/>
            <a:ext cx="3800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22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(3)</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To execute a </a:t>
            </a:r>
            <a:r>
              <a:rPr lang="en-US" dirty="0" err="1"/>
              <a:t>LOCK’d</a:t>
            </a:r>
            <a:r>
              <a:rPr lang="en-US" dirty="0"/>
              <a:t> instruction, a thread must first obtain the global lock. At the end of the instruction, it flushes its store buffer and relinquishes the lock. While the lock is held by one thread, no other thread can read.</a:t>
            </a:r>
          </a:p>
        </p:txBody>
      </p:sp>
      <p:graphicFrame>
        <p:nvGraphicFramePr>
          <p:cNvPr id="10" name="Table 9">
            <a:extLst>
              <a:ext uri="{FF2B5EF4-FFF2-40B4-BE49-F238E27FC236}">
                <a16:creationId xmlns:a16="http://schemas.microsoft.com/office/drawing/2014/main" id="{D3AE419A-8FBA-4F5F-9236-2234539CCF43}"/>
              </a:ext>
            </a:extLst>
          </p:cNvPr>
          <p:cNvGraphicFramePr>
            <a:graphicFrameLocks noGrp="1"/>
          </p:cNvGraphicFramePr>
          <p:nvPr>
            <p:extLst>
              <p:ext uri="{D42A27DB-BD31-4B8C-83A1-F6EECF244321}">
                <p14:modId xmlns:p14="http://schemas.microsoft.com/office/powerpoint/2010/main" val="1530244372"/>
              </p:ext>
            </p:extLst>
          </p:nvPr>
        </p:nvGraphicFramePr>
        <p:xfrm>
          <a:off x="755009" y="3429000"/>
          <a:ext cx="4337106" cy="741680"/>
        </p:xfrm>
        <a:graphic>
          <a:graphicData uri="http://schemas.openxmlformats.org/drawingml/2006/table">
            <a:tbl>
              <a:tblPr firstRow="1" bandRow="1">
                <a:tableStyleId>{5C22544A-7EE6-4342-B048-85BDC9FD1C3A}</a:tableStyleId>
              </a:tblPr>
              <a:tblGrid>
                <a:gridCol w="1445702">
                  <a:extLst>
                    <a:ext uri="{9D8B030D-6E8A-4147-A177-3AD203B41FA5}">
                      <a16:colId xmlns:a16="http://schemas.microsoft.com/office/drawing/2014/main" val="2165617388"/>
                    </a:ext>
                  </a:extLst>
                </a:gridCol>
                <a:gridCol w="1445702">
                  <a:extLst>
                    <a:ext uri="{9D8B030D-6E8A-4147-A177-3AD203B41FA5}">
                      <a16:colId xmlns:a16="http://schemas.microsoft.com/office/drawing/2014/main" val="3590895339"/>
                    </a:ext>
                  </a:extLst>
                </a:gridCol>
                <a:gridCol w="1445702">
                  <a:extLst>
                    <a:ext uri="{9D8B030D-6E8A-4147-A177-3AD203B41FA5}">
                      <a16:colId xmlns:a16="http://schemas.microsoft.com/office/drawing/2014/main" val="3266491426"/>
                    </a:ext>
                  </a:extLst>
                </a:gridCol>
              </a:tblGrid>
              <a:tr h="370840">
                <a:tc>
                  <a:txBody>
                    <a:bodyPr/>
                    <a:lstStyle/>
                    <a:p>
                      <a:r>
                        <a:rPr lang="en-US" altLang="zh-CN" sz="1200" dirty="0"/>
                        <a:t>Thread 0</a:t>
                      </a:r>
                      <a:endParaRPr lang="en-US" sz="1200" dirty="0"/>
                    </a:p>
                  </a:txBody>
                  <a:tcPr/>
                </a:tc>
                <a:tc>
                  <a:txBody>
                    <a:bodyPr/>
                    <a:lstStyle/>
                    <a:p>
                      <a:r>
                        <a:rPr lang="en-US" sz="1200" dirty="0"/>
                        <a:t>Thread 1</a:t>
                      </a:r>
                    </a:p>
                  </a:txBody>
                  <a:tcPr/>
                </a:tc>
                <a:tc>
                  <a:txBody>
                    <a:bodyPr/>
                    <a:lstStyle/>
                    <a:p>
                      <a:r>
                        <a:rPr lang="en-US" sz="1200" dirty="0"/>
                        <a:t>Thread 2</a:t>
                      </a:r>
                    </a:p>
                  </a:txBody>
                  <a:tcPr/>
                </a:tc>
                <a:extLst>
                  <a:ext uri="{0D108BD9-81ED-4DB2-BD59-A6C34878D82A}">
                    <a16:rowId xmlns:a16="http://schemas.microsoft.com/office/drawing/2014/main" val="3781780648"/>
                  </a:ext>
                </a:extLst>
              </a:tr>
              <a:tr h="370840">
                <a:tc>
                  <a:txBody>
                    <a:bodyPr/>
                    <a:lstStyle/>
                    <a:p>
                      <a:r>
                        <a:rPr lang="en-US" sz="1200" dirty="0"/>
                        <a:t>(LOCK) XCHG r1, A</a:t>
                      </a:r>
                    </a:p>
                  </a:txBody>
                  <a:tcPr/>
                </a:tc>
                <a:tc>
                  <a:txBody>
                    <a:bodyPr/>
                    <a:lstStyle/>
                    <a:p>
                      <a:r>
                        <a:rPr lang="en-US" sz="1200" dirty="0"/>
                        <a:t>MOV r1, C</a:t>
                      </a:r>
                    </a:p>
                  </a:txBody>
                  <a:tcPr/>
                </a:tc>
                <a:tc>
                  <a:txBody>
                    <a:bodyPr/>
                    <a:lstStyle/>
                    <a:p>
                      <a:r>
                        <a:rPr lang="en-US" sz="1200" dirty="0"/>
                        <a:t>MOV B, r2</a:t>
                      </a:r>
                    </a:p>
                  </a:txBody>
                  <a:tcPr/>
                </a:tc>
                <a:extLst>
                  <a:ext uri="{0D108BD9-81ED-4DB2-BD59-A6C34878D82A}">
                    <a16:rowId xmlns:a16="http://schemas.microsoft.com/office/drawing/2014/main" val="848354741"/>
                  </a:ext>
                </a:extLst>
              </a:tr>
            </a:tbl>
          </a:graphicData>
        </a:graphic>
      </p:graphicFrame>
      <p:sp>
        <p:nvSpPr>
          <p:cNvPr id="11" name="Arrow: Right 10">
            <a:extLst>
              <a:ext uri="{FF2B5EF4-FFF2-40B4-BE49-F238E27FC236}">
                <a16:creationId xmlns:a16="http://schemas.microsoft.com/office/drawing/2014/main" id="{EFFC55E0-08F4-476B-821C-34E36A35F1FF}"/>
              </a:ext>
            </a:extLst>
          </p:cNvPr>
          <p:cNvSpPr/>
          <p:nvPr/>
        </p:nvSpPr>
        <p:spPr>
          <a:xfrm>
            <a:off x="5434386" y="3639300"/>
            <a:ext cx="1174458" cy="436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F26D9ADC-194C-4D6A-B1F3-E5B51FB74F43}"/>
              </a:ext>
            </a:extLst>
          </p:cNvPr>
          <p:cNvGraphicFramePr>
            <a:graphicFrameLocks noGrp="1"/>
          </p:cNvGraphicFramePr>
          <p:nvPr>
            <p:extLst>
              <p:ext uri="{D42A27DB-BD31-4B8C-83A1-F6EECF244321}">
                <p14:modId xmlns:p14="http://schemas.microsoft.com/office/powerpoint/2010/main" val="2686191815"/>
              </p:ext>
            </p:extLst>
          </p:nvPr>
        </p:nvGraphicFramePr>
        <p:xfrm>
          <a:off x="6713709" y="3058160"/>
          <a:ext cx="5260827" cy="2225040"/>
        </p:xfrm>
        <a:graphic>
          <a:graphicData uri="http://schemas.openxmlformats.org/drawingml/2006/table">
            <a:tbl>
              <a:tblPr firstRow="1" bandRow="1">
                <a:tableStyleId>{5C22544A-7EE6-4342-B048-85BDC9FD1C3A}</a:tableStyleId>
              </a:tblPr>
              <a:tblGrid>
                <a:gridCol w="1753609">
                  <a:extLst>
                    <a:ext uri="{9D8B030D-6E8A-4147-A177-3AD203B41FA5}">
                      <a16:colId xmlns:a16="http://schemas.microsoft.com/office/drawing/2014/main" val="1006704587"/>
                    </a:ext>
                  </a:extLst>
                </a:gridCol>
                <a:gridCol w="1753609">
                  <a:extLst>
                    <a:ext uri="{9D8B030D-6E8A-4147-A177-3AD203B41FA5}">
                      <a16:colId xmlns:a16="http://schemas.microsoft.com/office/drawing/2014/main" val="1785103752"/>
                    </a:ext>
                  </a:extLst>
                </a:gridCol>
                <a:gridCol w="1753609">
                  <a:extLst>
                    <a:ext uri="{9D8B030D-6E8A-4147-A177-3AD203B41FA5}">
                      <a16:colId xmlns:a16="http://schemas.microsoft.com/office/drawing/2014/main" val="3581625253"/>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1952303174"/>
                  </a:ext>
                </a:extLst>
              </a:tr>
              <a:tr h="370840">
                <a:tc>
                  <a:txBody>
                    <a:bodyPr/>
                    <a:lstStyle/>
                    <a:p>
                      <a:r>
                        <a:rPr lang="en-US" altLang="zh-CN" dirty="0"/>
                        <a:t>Obtain lock</a:t>
                      </a:r>
                      <a:endParaRPr lang="en-US" dirty="0"/>
                    </a:p>
                  </a:txBody>
                  <a:tcPr/>
                </a:tc>
                <a:tc>
                  <a:txBody>
                    <a:bodyPr/>
                    <a:lstStyle/>
                    <a:p>
                      <a:r>
                        <a:rPr lang="en-US" dirty="0"/>
                        <a:t>(cannot read)</a:t>
                      </a:r>
                    </a:p>
                  </a:txBody>
                  <a:tcPr/>
                </a:tc>
                <a:tc>
                  <a:txBody>
                    <a:bodyPr/>
                    <a:lstStyle/>
                    <a:p>
                      <a:r>
                        <a:rPr lang="en-US" dirty="0"/>
                        <a:t>(cannot write)</a:t>
                      </a:r>
                    </a:p>
                  </a:txBody>
                  <a:tcPr/>
                </a:tc>
                <a:extLst>
                  <a:ext uri="{0D108BD9-81ED-4DB2-BD59-A6C34878D82A}">
                    <a16:rowId xmlns:a16="http://schemas.microsoft.com/office/drawing/2014/main" val="2629495593"/>
                  </a:ext>
                </a:extLst>
              </a:tr>
              <a:tr h="370840">
                <a:tc>
                  <a:txBody>
                    <a:bodyPr/>
                    <a:lstStyle/>
                    <a:p>
                      <a:r>
                        <a:rPr lang="en-US" dirty="0"/>
                        <a:t>XCHG r1,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91105997"/>
                  </a:ext>
                </a:extLst>
              </a:tr>
              <a:tr h="370840">
                <a:tc>
                  <a:txBody>
                    <a:bodyPr/>
                    <a:lstStyle/>
                    <a:p>
                      <a:r>
                        <a:rPr lang="en-US" dirty="0"/>
                        <a:t>Flush buffer</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68647075"/>
                  </a:ext>
                </a:extLst>
              </a:tr>
              <a:tr h="370840">
                <a:tc>
                  <a:txBody>
                    <a:bodyPr/>
                    <a:lstStyle/>
                    <a:p>
                      <a:r>
                        <a:rPr lang="en-US" dirty="0"/>
                        <a:t>Release 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69112440"/>
                  </a:ext>
                </a:extLst>
              </a:tr>
              <a:tr h="370840">
                <a:tc>
                  <a:txBody>
                    <a:bodyPr/>
                    <a:lstStyle/>
                    <a:p>
                      <a:endParaRPr lang="en-US"/>
                    </a:p>
                  </a:txBody>
                  <a:tcPr/>
                </a:tc>
                <a:tc>
                  <a:txBody>
                    <a:bodyPr/>
                    <a:lstStyle/>
                    <a:p>
                      <a:r>
                        <a:rPr lang="en-US" dirty="0"/>
                        <a:t>MOV r1, C</a:t>
                      </a:r>
                    </a:p>
                  </a:txBody>
                  <a:tcPr/>
                </a:tc>
                <a:tc>
                  <a:txBody>
                    <a:bodyPr/>
                    <a:lstStyle/>
                    <a:p>
                      <a:r>
                        <a:rPr lang="en-US" dirty="0"/>
                        <a:t>MOV B, r2</a:t>
                      </a:r>
                    </a:p>
                  </a:txBody>
                  <a:tcPr/>
                </a:tc>
                <a:extLst>
                  <a:ext uri="{0D108BD9-81ED-4DB2-BD59-A6C34878D82A}">
                    <a16:rowId xmlns:a16="http://schemas.microsoft.com/office/drawing/2014/main" val="399455138"/>
                  </a:ext>
                </a:extLst>
              </a:tr>
            </a:tbl>
          </a:graphicData>
        </a:graphic>
      </p:graphicFrame>
    </p:spTree>
    <p:extLst>
      <p:ext uri="{BB962C8B-B14F-4D97-AF65-F5344CB8AC3E}">
        <p14:creationId xmlns:p14="http://schemas.microsoft.com/office/powerpoint/2010/main" val="19924523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1295</TotalTime>
  <Words>1631</Words>
  <PresentationFormat>Widescreen</PresentationFormat>
  <Paragraphs>316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宋体</vt:lpstr>
      <vt:lpstr>Calibri</vt:lpstr>
      <vt:lpstr>Calibri Light</vt:lpstr>
      <vt:lpstr>Retrospect</vt:lpstr>
      <vt:lpstr>Atomic Memory Access in C/C++ 11</vt:lpstr>
      <vt:lpstr>Influences comes from both HW and SW</vt:lpstr>
      <vt:lpstr>C/C++11 Semantics</vt:lpstr>
      <vt:lpstr>C/C++11 Semantics</vt:lpstr>
      <vt:lpstr>HW Implementation</vt:lpstr>
      <vt:lpstr>Strong memory models: x86, SPARC-TSO</vt:lpstr>
      <vt:lpstr>Strong memory models: x86-TSO (1)</vt:lpstr>
      <vt:lpstr>Strong memory models: x86-TSO (2)</vt:lpstr>
      <vt:lpstr>Strong memory models: x86-TSO (3)</vt:lpstr>
      <vt:lpstr>Strong memory models: x86-TSO (4)</vt:lpstr>
      <vt:lpstr>Example: x86</vt:lpstr>
      <vt:lpstr>Weak memory models: IBM Power, ARM</vt:lpstr>
      <vt:lpstr>Weak memory models: IBM Power, ARM</vt:lpstr>
      <vt:lpstr>Weak memory models: IBM Power, ARM</vt:lpstr>
      <vt:lpstr>Weak memory models: IBM Power, ARM</vt:lpstr>
      <vt:lpstr>Weak memory models: IBM Power</vt:lpstr>
      <vt:lpstr>Weak memory models: IBM Power</vt:lpstr>
      <vt:lpstr>Example: IBM Power / PowerPC</vt:lpstr>
      <vt:lpstr>Example: IBM Power / PowerPC</vt:lpstr>
      <vt:lpstr>It seems working…</vt:lpstr>
      <vt:lpstr>Another example</vt:lpstr>
      <vt:lpstr>Another example</vt:lpstr>
      <vt:lpstr>Another example</vt:lpstr>
      <vt:lpstr>Another example</vt:lpstr>
      <vt:lpstr>Another example</vt:lpstr>
      <vt:lpstr>What’s wrong?</vt:lpstr>
      <vt:lpstr>How to fix</vt:lpstr>
      <vt:lpstr>With fixed C/C++11</vt:lpstr>
      <vt:lpstr>References &amp;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terms:created xsi:type="dcterms:W3CDTF">2014-09-12T02:11:56Z</dcterms:created>
  <dcterms:modified xsi:type="dcterms:W3CDTF">2018-06-12T16:05:14Z</dcterms:modified>
</cp:coreProperties>
</file>