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9"/>
  </p:notesMasterIdLst>
  <p:sldIdLst>
    <p:sldId id="2043" r:id="rId2"/>
    <p:sldId id="2037" r:id="rId3"/>
    <p:sldId id="2044" r:id="rId4"/>
    <p:sldId id="2049" r:id="rId5"/>
    <p:sldId id="2045" r:id="rId6"/>
    <p:sldId id="2046" r:id="rId7"/>
    <p:sldId id="280" r:id="rId8"/>
    <p:sldId id="389" r:id="rId9"/>
    <p:sldId id="324" r:id="rId10"/>
    <p:sldId id="325" r:id="rId11"/>
    <p:sldId id="326" r:id="rId12"/>
    <p:sldId id="328" r:id="rId13"/>
    <p:sldId id="2047" r:id="rId14"/>
    <p:sldId id="327" r:id="rId15"/>
    <p:sldId id="329" r:id="rId16"/>
    <p:sldId id="2048" r:id="rId17"/>
    <p:sldId id="2036"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6327"/>
  </p:normalViewPr>
  <p:slideViewPr>
    <p:cSldViewPr snapToGrid="0" snapToObjects="1">
      <p:cViewPr varScale="1">
        <p:scale>
          <a:sx n="128" d="100"/>
          <a:sy n="128" d="100"/>
        </p:scale>
        <p:origin x="480" y="176"/>
      </p:cViewPr>
      <p:guideLst/>
    </p:cSldViewPr>
  </p:slideViewPr>
  <p:notesTextViewPr>
    <p:cViewPr>
      <p:scale>
        <a:sx n="1" d="1"/>
        <a:sy n="1" d="1"/>
      </p:scale>
      <p:origin x="0" y="0"/>
    </p:cViewPr>
  </p:notesTextViewPr>
  <p:sorterViewPr>
    <p:cViewPr>
      <p:scale>
        <a:sx n="80" d="100"/>
        <a:sy n="8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411006-DE39-1549-B9B6-51547FF947EB}" type="datetimeFigureOut">
              <a:rPr lang="en-US" smtClean="0"/>
              <a:t>2/22/22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7AE53DD-E4F5-3D4F-A127-6A1181E17F5B}" type="slidenum">
              <a:rPr lang="en-US" smtClean="0"/>
              <a:t>‹#›</a:t>
            </a:fld>
            <a:endParaRPr lang="en-US"/>
          </a:p>
        </p:txBody>
      </p:sp>
    </p:spTree>
    <p:extLst>
      <p:ext uri="{BB962C8B-B14F-4D97-AF65-F5344CB8AC3E}">
        <p14:creationId xmlns:p14="http://schemas.microsoft.com/office/powerpoint/2010/main" val="33432301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a:t>
            </a:fld>
            <a:endParaRPr lang="en-US"/>
          </a:p>
        </p:txBody>
      </p:sp>
    </p:spTree>
    <p:extLst>
      <p:ext uri="{BB962C8B-B14F-4D97-AF65-F5344CB8AC3E}">
        <p14:creationId xmlns:p14="http://schemas.microsoft.com/office/powerpoint/2010/main" val="19433014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15</a:t>
            </a:fld>
            <a:endParaRPr lang="en-US"/>
          </a:p>
        </p:txBody>
      </p:sp>
    </p:spTree>
    <p:extLst>
      <p:ext uri="{BB962C8B-B14F-4D97-AF65-F5344CB8AC3E}">
        <p14:creationId xmlns:p14="http://schemas.microsoft.com/office/powerpoint/2010/main" val="30850759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17</a:t>
            </a:fld>
            <a:endParaRPr lang="en-US"/>
          </a:p>
        </p:txBody>
      </p:sp>
    </p:spTree>
    <p:extLst>
      <p:ext uri="{BB962C8B-B14F-4D97-AF65-F5344CB8AC3E}">
        <p14:creationId xmlns:p14="http://schemas.microsoft.com/office/powerpoint/2010/main" val="6714106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F8F4DEF-899A-C749-A30F-6D8AEBF24078}" type="slidenum">
              <a:rPr lang="en-US"/>
              <a:pPr/>
              <a:t>2</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p:spPr>
      </p:sp>
      <p:sp>
        <p:nvSpPr>
          <p:cNvPr id="123907" name="Rectangle 3"/>
          <p:cNvSpPr>
            <a:spLocks noGrp="1" noChangeArrowheads="1"/>
          </p:cNvSpPr>
          <p:nvPr>
            <p:ph type="body" idx="1"/>
          </p:nvPr>
        </p:nvSpPr>
        <p:spPr/>
        <p:txBody>
          <a:bodyPr/>
          <a:lstStyle/>
          <a:p>
            <a:endParaRPr lang="en-US"/>
          </a:p>
        </p:txBody>
      </p:sp>
    </p:spTree>
    <p:extLst>
      <p:ext uri="{BB962C8B-B14F-4D97-AF65-F5344CB8AC3E}">
        <p14:creationId xmlns:p14="http://schemas.microsoft.com/office/powerpoint/2010/main" val="2532938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7</a:t>
            </a:fld>
            <a:endParaRPr lang="en-US"/>
          </a:p>
        </p:txBody>
      </p:sp>
    </p:spTree>
    <p:extLst>
      <p:ext uri="{BB962C8B-B14F-4D97-AF65-F5344CB8AC3E}">
        <p14:creationId xmlns:p14="http://schemas.microsoft.com/office/powerpoint/2010/main" val="307582070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38605848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9</a:t>
            </a:fld>
            <a:endParaRPr lang="en-US"/>
          </a:p>
        </p:txBody>
      </p:sp>
    </p:spTree>
    <p:extLst>
      <p:ext uri="{BB962C8B-B14F-4D97-AF65-F5344CB8AC3E}">
        <p14:creationId xmlns:p14="http://schemas.microsoft.com/office/powerpoint/2010/main" val="370779010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10</a:t>
            </a:fld>
            <a:endParaRPr lang="en-US"/>
          </a:p>
        </p:txBody>
      </p:sp>
    </p:spTree>
    <p:extLst>
      <p:ext uri="{BB962C8B-B14F-4D97-AF65-F5344CB8AC3E}">
        <p14:creationId xmlns:p14="http://schemas.microsoft.com/office/powerpoint/2010/main" val="137227711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11</a:t>
            </a:fld>
            <a:endParaRPr lang="en-US"/>
          </a:p>
        </p:txBody>
      </p:sp>
    </p:spTree>
    <p:extLst>
      <p:ext uri="{BB962C8B-B14F-4D97-AF65-F5344CB8AC3E}">
        <p14:creationId xmlns:p14="http://schemas.microsoft.com/office/powerpoint/2010/main" val="90418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12</a:t>
            </a:fld>
            <a:endParaRPr lang="en-US"/>
          </a:p>
        </p:txBody>
      </p:sp>
    </p:spTree>
    <p:extLst>
      <p:ext uri="{BB962C8B-B14F-4D97-AF65-F5344CB8AC3E}">
        <p14:creationId xmlns:p14="http://schemas.microsoft.com/office/powerpoint/2010/main" val="6228638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14</a:t>
            </a:fld>
            <a:endParaRPr lang="en-US"/>
          </a:p>
        </p:txBody>
      </p:sp>
    </p:spTree>
    <p:extLst>
      <p:ext uri="{BB962C8B-B14F-4D97-AF65-F5344CB8AC3E}">
        <p14:creationId xmlns:p14="http://schemas.microsoft.com/office/powerpoint/2010/main" val="41987042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AC4DE-200A-0747-B98F-E50876E2DDB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6459618-BEEF-F245-AF89-71C4674F1A4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B5A1C2E-EC04-7E40-808C-CFB0191CF97B}"/>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FB5055B9-B012-604C-A7AA-29AF0F1F597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B34B733-6BC4-7C4F-93DD-57E481E379C9}"/>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735384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D1566C-0A70-D243-9234-2B0187C8BCF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B543ADD-095C-A041-AB21-EB16934CD5B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DF81B39-1604-9444-AE8A-659BC053EB89}"/>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E751167E-903A-8442-9359-CE693BBBA84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4A946C5-A959-EA47-9057-938FB15C8A3E}"/>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0999192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8F5482-C6DB-6C43-9348-014177F9662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EF0DC53-3DDF-AA46-8296-979466A7F2B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400370F-177F-AA40-962B-E89416A210C8}"/>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F755ACB3-9352-CE4D-990D-0F767D405A8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F23F10-2F36-E04C-9633-ACBED2090A52}"/>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25520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Title and body">
    <p:spTree>
      <p:nvGrpSpPr>
        <p:cNvPr id="1" name="Shape 16"/>
        <p:cNvGrpSpPr/>
        <p:nvPr/>
      </p:nvGrpSpPr>
      <p:grpSpPr>
        <a:xfrm>
          <a:off x="0" y="0"/>
          <a:ext cx="0" cy="0"/>
          <a:chOff x="0" y="0"/>
          <a:chExt cx="0" cy="0"/>
        </a:xfrm>
      </p:grpSpPr>
      <p:sp>
        <p:nvSpPr>
          <p:cNvPr id="17" name="Shape 17"/>
          <p:cNvSpPr txBox="1">
            <a:spLocks noGrp="1"/>
          </p:cNvSpPr>
          <p:nvPr>
            <p:ph type="title"/>
          </p:nvPr>
        </p:nvSpPr>
        <p:spPr>
          <a:xfrm>
            <a:off x="415602" y="593368"/>
            <a:ext cx="11360799" cy="763599"/>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8" name="Shape 18"/>
          <p:cNvSpPr txBox="1">
            <a:spLocks noGrp="1"/>
          </p:cNvSpPr>
          <p:nvPr>
            <p:ph type="body" idx="1"/>
          </p:nvPr>
        </p:nvSpPr>
        <p:spPr>
          <a:xfrm>
            <a:off x="415602" y="1536633"/>
            <a:ext cx="11360799" cy="4555200"/>
          </a:xfrm>
          <a:prstGeom prst="rect">
            <a:avLst/>
          </a:prstGeom>
        </p:spPr>
        <p:txBody>
          <a:bodyPr lIns="91425" tIns="91425" rIns="91425" bIns="91425" anchor="t" anchorCtr="0"/>
          <a:lstStyle>
            <a:lvl1pPr lvl="0">
              <a:spcBef>
                <a:spcPts val="0"/>
              </a:spcBef>
              <a:defRPr/>
            </a:lvl1pPr>
            <a:lvl2pPr lvl="1">
              <a:spcBef>
                <a:spcPts val="0"/>
              </a:spcBef>
              <a:defRPr/>
            </a:lvl2pPr>
            <a:lvl3pPr lvl="2">
              <a:spcBef>
                <a:spcPts val="0"/>
              </a:spcBef>
              <a:defRPr/>
            </a:lvl3pPr>
            <a:lvl4pPr lvl="3">
              <a:spcBef>
                <a:spcPts val="0"/>
              </a:spcBef>
              <a:defRPr/>
            </a:lvl4pPr>
            <a:lvl5pPr lvl="4">
              <a:spcBef>
                <a:spcPts val="0"/>
              </a:spcBef>
              <a:defRPr/>
            </a:lvl5pPr>
            <a:lvl6pPr lvl="5">
              <a:spcBef>
                <a:spcPts val="0"/>
              </a:spcBef>
              <a:defRPr/>
            </a:lvl6pPr>
            <a:lvl7pPr lvl="6">
              <a:spcBef>
                <a:spcPts val="0"/>
              </a:spcBef>
              <a:defRPr/>
            </a:lvl7pPr>
            <a:lvl8pPr lvl="7">
              <a:spcBef>
                <a:spcPts val="0"/>
              </a:spcBef>
              <a:defRPr/>
            </a:lvl8pPr>
            <a:lvl9pPr lvl="8">
              <a:spcBef>
                <a:spcPts val="0"/>
              </a:spcBef>
              <a:defRPr/>
            </a:lvl9pPr>
          </a:lstStyle>
          <a:p>
            <a:endParaRPr/>
          </a:p>
        </p:txBody>
      </p:sp>
      <p:sp>
        <p:nvSpPr>
          <p:cNvPr id="19" name="Shape 19"/>
          <p:cNvSpPr txBox="1">
            <a:spLocks noGrp="1"/>
          </p:cNvSpPr>
          <p:nvPr>
            <p:ph type="sldNum" idx="12"/>
          </p:nvPr>
        </p:nvSpPr>
        <p:spPr>
          <a:xfrm>
            <a:off x="11296611" y="6217621"/>
            <a:ext cx="731599" cy="524800"/>
          </a:xfrm>
          <a:prstGeom prst="rect">
            <a:avLst/>
          </a:prstGeom>
        </p:spPr>
        <p:txBody>
          <a:bodyPr lIns="91425" tIns="91425" rIns="91425" bIns="91425" anchor="ctr" anchorCtr="0">
            <a:noAutofit/>
          </a:bodyPr>
          <a:lstStyle/>
          <a:p>
            <a:fld id="{00000000-1234-1234-1234-123412341234}" type="slidenum">
              <a:rPr lang="en" smtClean="0"/>
              <a:pPr/>
              <a:t>‹#›</a:t>
            </a:fld>
            <a:endParaRPr lang="en"/>
          </a:p>
        </p:txBody>
      </p:sp>
    </p:spTree>
    <p:extLst>
      <p:ext uri="{BB962C8B-B14F-4D97-AF65-F5344CB8AC3E}">
        <p14:creationId xmlns:p14="http://schemas.microsoft.com/office/powerpoint/2010/main" val="8201861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3903C-F7BF-714A-A7EB-513E36F012B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91FFA59-956B-494C-8530-2C2765E942E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FA54750-8B29-7842-BE79-415F2725ADAA}"/>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15344505-8A28-7C46-96C8-24F542BD13D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BFD44E2-09AD-0B40-BA55-582D309883C3}"/>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22648727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CC12A-5F37-2347-A621-4C0BB0A7F78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78C3117-D39A-2241-8AD0-18C2F042F96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BC083C-34CA-8B42-9A88-8047A0051983}"/>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005D346A-8905-BC4C-A2C5-21D2277A2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6F2F00C-EC8A-B54B-9DA5-7D80948D577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68834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5DF842-F284-3545-834C-C7136231AE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8B883B8-5714-1C41-96D7-0D5C0569006E}"/>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DDE3F3-D3A2-A44A-AE93-528A8904C20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BC5769C-FEBF-2D48-9AD8-115CFB2024DE}"/>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6" name="Footer Placeholder 5">
            <a:extLst>
              <a:ext uri="{FF2B5EF4-FFF2-40B4-BE49-F238E27FC236}">
                <a16:creationId xmlns:a16="http://schemas.microsoft.com/office/drawing/2014/main" id="{C70B9248-1A1A-404F-AABD-12E6BAC93A5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9E73C66-EFB2-AB4B-999D-33BD44E100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8371162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A38AD-3F9B-344A-BD0E-FF9BEA01B4D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A976FFF-12BD-734A-85B0-C64FA5E8B4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E5BA8B6-1985-5242-A3FE-17B952A11B0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191C9D1D-1FB1-1D49-B808-558DB691125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40E7CFB-FFF1-5641-B330-5338A25C1F6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3E934D7-EB25-A14E-9FA4-976EC8AC763A}"/>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8" name="Footer Placeholder 7">
            <a:extLst>
              <a:ext uri="{FF2B5EF4-FFF2-40B4-BE49-F238E27FC236}">
                <a16:creationId xmlns:a16="http://schemas.microsoft.com/office/drawing/2014/main" id="{2ABEA4B0-4D50-184C-B8CD-E3F5ECF58E9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BCF41BA-39A1-BD4D-89BF-D2690937830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65891576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34CFB5-22DD-FA42-9AD4-A0A6934A1D7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351C48-5BA2-BE42-8BB2-7ACEC24F303D}"/>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4" name="Footer Placeholder 3">
            <a:extLst>
              <a:ext uri="{FF2B5EF4-FFF2-40B4-BE49-F238E27FC236}">
                <a16:creationId xmlns:a16="http://schemas.microsoft.com/office/drawing/2014/main" id="{B90F8016-FAD6-9948-8240-496028CA8DF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ABF04F-002A-E24C-BE8A-BE84B898C570}"/>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205138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1C6C01-2F1B-A04F-8520-46DEBBEC754D}"/>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3" name="Footer Placeholder 2">
            <a:extLst>
              <a:ext uri="{FF2B5EF4-FFF2-40B4-BE49-F238E27FC236}">
                <a16:creationId xmlns:a16="http://schemas.microsoft.com/office/drawing/2014/main" id="{5C4A81C9-B8CD-7443-8DF3-E79F7CF8BCE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D544775-DF32-194E-ABB4-25F9208E3E64}"/>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35156558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74E377-40D8-C940-B612-23B7FB897B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F804E15-C05D-5D44-BC04-7D56FA8EF1D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2C1771-F00D-314A-AD3B-9B85662CED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42048CD-385B-624A-B64C-2550310514EC}"/>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6" name="Footer Placeholder 5">
            <a:extLst>
              <a:ext uri="{FF2B5EF4-FFF2-40B4-BE49-F238E27FC236}">
                <a16:creationId xmlns:a16="http://schemas.microsoft.com/office/drawing/2014/main" id="{AE5FBFF2-C262-4A44-998D-94163AFE2D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68F4E4B-3003-F844-9337-12221BD304DB}"/>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1915788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781622-6C23-0F40-A477-BE994DDB7FF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DBA8CB-950D-B64F-8D06-2438A3253B8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69FE1D-B9DD-E049-B8A0-0FC1308E27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9E5E462-A4A8-AB41-8619-1AB9BA5B9639}"/>
              </a:ext>
            </a:extLst>
          </p:cNvPr>
          <p:cNvSpPr>
            <a:spLocks noGrp="1"/>
          </p:cNvSpPr>
          <p:nvPr>
            <p:ph type="dt" sz="half" idx="10"/>
          </p:nvPr>
        </p:nvSpPr>
        <p:spPr/>
        <p:txBody>
          <a:bodyPr/>
          <a:lstStyle/>
          <a:p>
            <a:fld id="{35ECD0B9-2EC5-1A48-9CF3-F314189B44A4}" type="datetimeFigureOut">
              <a:rPr lang="en-US" smtClean="0"/>
              <a:t>2/22/22</a:t>
            </a:fld>
            <a:endParaRPr lang="en-US"/>
          </a:p>
        </p:txBody>
      </p:sp>
      <p:sp>
        <p:nvSpPr>
          <p:cNvPr id="6" name="Footer Placeholder 5">
            <a:extLst>
              <a:ext uri="{FF2B5EF4-FFF2-40B4-BE49-F238E27FC236}">
                <a16:creationId xmlns:a16="http://schemas.microsoft.com/office/drawing/2014/main" id="{12934981-8340-4C47-9F20-3DF85D471A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2E16F88-935F-E649-89F4-CC33777C1F3D}"/>
              </a:ext>
            </a:extLst>
          </p:cNvPr>
          <p:cNvSpPr>
            <a:spLocks noGrp="1"/>
          </p:cNvSpPr>
          <p:nvPr>
            <p:ph type="sldNum" sz="quarter" idx="12"/>
          </p:nvPr>
        </p:nvSpPr>
        <p:spPr/>
        <p:txBody>
          <a:bodyPr/>
          <a:lstStyle/>
          <a:p>
            <a:fld id="{70314885-FA47-914C-9183-71E5798B90D8}" type="slidenum">
              <a:rPr lang="en-US" smtClean="0"/>
              <a:t>‹#›</a:t>
            </a:fld>
            <a:endParaRPr lang="en-US"/>
          </a:p>
        </p:txBody>
      </p:sp>
    </p:spTree>
    <p:extLst>
      <p:ext uri="{BB962C8B-B14F-4D97-AF65-F5344CB8AC3E}">
        <p14:creationId xmlns:p14="http://schemas.microsoft.com/office/powerpoint/2010/main" val="19186546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12B9203-FBBB-2047-A7E3-EB82C6D6710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1E10DBF-F0A7-9442-A3F1-812B7BC4BC9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69DA11-6932-E647-B7A8-EA6B2395D5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5ECD0B9-2EC5-1A48-9CF3-F314189B44A4}" type="datetimeFigureOut">
              <a:rPr lang="en-US" smtClean="0"/>
              <a:t>2/22/22</a:t>
            </a:fld>
            <a:endParaRPr lang="en-US"/>
          </a:p>
        </p:txBody>
      </p:sp>
      <p:sp>
        <p:nvSpPr>
          <p:cNvPr id="5" name="Footer Placeholder 4">
            <a:extLst>
              <a:ext uri="{FF2B5EF4-FFF2-40B4-BE49-F238E27FC236}">
                <a16:creationId xmlns:a16="http://schemas.microsoft.com/office/drawing/2014/main" id="{762EC632-8058-BF41-8999-3C5B552196A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8A913-A1D1-1D42-AB84-D1F71F4FD83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0314885-FA47-914C-9183-71E5798B90D8}" type="slidenum">
              <a:rPr lang="en-US" smtClean="0"/>
              <a:t>‹#›</a:t>
            </a:fld>
            <a:endParaRPr lang="en-US"/>
          </a:p>
        </p:txBody>
      </p:sp>
    </p:spTree>
    <p:extLst>
      <p:ext uri="{BB962C8B-B14F-4D97-AF65-F5344CB8AC3E}">
        <p14:creationId xmlns:p14="http://schemas.microsoft.com/office/powerpoint/2010/main" val="5501434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6.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6.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CECB21-A8B9-2A46-8D25-BF35EDCD9A6A}"/>
              </a:ext>
            </a:extLst>
          </p:cNvPr>
          <p:cNvSpPr>
            <a:spLocks noGrp="1"/>
          </p:cNvSpPr>
          <p:nvPr>
            <p:ph type="ctrTitle"/>
          </p:nvPr>
        </p:nvSpPr>
        <p:spPr/>
        <p:txBody>
          <a:bodyPr>
            <a:normAutofit/>
          </a:bodyPr>
          <a:lstStyle/>
          <a:p>
            <a:r>
              <a:rPr lang="en-US" sz="4000" b="1" dirty="0"/>
              <a:t>Internet Censorship and Online Speech</a:t>
            </a:r>
            <a:br>
              <a:rPr lang="en-US" sz="4000" dirty="0"/>
            </a:br>
            <a:r>
              <a:rPr lang="en-US" sz="3600" dirty="0"/>
              <a:t>Net Neutrality</a:t>
            </a:r>
            <a:endParaRPr lang="en-US" sz="4000" dirty="0"/>
          </a:p>
        </p:txBody>
      </p:sp>
      <p:sp>
        <p:nvSpPr>
          <p:cNvPr id="3" name="Subtitle 2">
            <a:extLst>
              <a:ext uri="{FF2B5EF4-FFF2-40B4-BE49-F238E27FC236}">
                <a16:creationId xmlns:a16="http://schemas.microsoft.com/office/drawing/2014/main" id="{F83BB962-F4CC-D04B-91FF-E298F75F47B3}"/>
              </a:ext>
            </a:extLst>
          </p:cNvPr>
          <p:cNvSpPr>
            <a:spLocks noGrp="1"/>
          </p:cNvSpPr>
          <p:nvPr>
            <p:ph type="subTitle" idx="1"/>
          </p:nvPr>
        </p:nvSpPr>
        <p:spPr>
          <a:xfrm>
            <a:off x="1524000" y="4236352"/>
            <a:ext cx="9144000" cy="1655762"/>
          </a:xfrm>
        </p:spPr>
        <p:txBody>
          <a:bodyPr>
            <a:normAutofit/>
          </a:bodyPr>
          <a:lstStyle/>
          <a:p>
            <a:r>
              <a:rPr lang="en-US" sz="3600" dirty="0"/>
              <a:t>Nick Feamster</a:t>
            </a:r>
            <a:br>
              <a:rPr lang="en-US" sz="3600" dirty="0"/>
            </a:br>
            <a:r>
              <a:rPr lang="en-US" sz="3600" dirty="0"/>
              <a:t>University of Chicago</a:t>
            </a:r>
          </a:p>
        </p:txBody>
      </p:sp>
    </p:spTree>
    <p:extLst>
      <p:ext uri="{BB962C8B-B14F-4D97-AF65-F5344CB8AC3E}">
        <p14:creationId xmlns:p14="http://schemas.microsoft.com/office/powerpoint/2010/main" val="27094612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Internet Congestion at Home</a:t>
            </a:r>
          </a:p>
        </p:txBody>
      </p:sp>
      <p:sp>
        <p:nvSpPr>
          <p:cNvPr id="3" name="Slide Number Placeholder 2"/>
          <p:cNvSpPr>
            <a:spLocks noGrp="1"/>
          </p:cNvSpPr>
          <p:nvPr>
            <p:ph type="sldNum" idx="12"/>
          </p:nvPr>
        </p:nvSpPr>
        <p:spPr/>
        <p:txBody>
          <a:bodyPr/>
          <a:lstStyle/>
          <a:p>
            <a:fld id="{00000000-1234-1234-1234-123412341234}" type="slidenum">
              <a:rPr lang="en" smtClean="0"/>
              <a:pPr/>
              <a:t>10</a:t>
            </a:fld>
            <a:endParaRPr lang="en"/>
          </a:p>
        </p:txBody>
      </p:sp>
      <p:pic>
        <p:nvPicPr>
          <p:cNvPr id="5" name="Picture 4"/>
          <p:cNvPicPr>
            <a:picLocks noChangeAspect="1"/>
          </p:cNvPicPr>
          <p:nvPr/>
        </p:nvPicPr>
        <p:blipFill>
          <a:blip r:embed="rId3"/>
          <a:stretch>
            <a:fillRect/>
          </a:stretch>
        </p:blipFill>
        <p:spPr>
          <a:xfrm>
            <a:off x="2497668" y="2229428"/>
            <a:ext cx="7224889" cy="4045432"/>
          </a:xfrm>
          <a:prstGeom prst="rect">
            <a:avLst/>
          </a:prstGeom>
        </p:spPr>
      </p:pic>
    </p:spTree>
    <p:extLst>
      <p:ext uri="{BB962C8B-B14F-4D97-AF65-F5344CB8AC3E}">
        <p14:creationId xmlns:p14="http://schemas.microsoft.com/office/powerpoint/2010/main" val="241982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Another View: Across a Transit Provider</a:t>
            </a:r>
          </a:p>
        </p:txBody>
      </p:sp>
      <p:sp>
        <p:nvSpPr>
          <p:cNvPr id="3" name="Slide Number Placeholder 2"/>
          <p:cNvSpPr>
            <a:spLocks noGrp="1"/>
          </p:cNvSpPr>
          <p:nvPr>
            <p:ph type="sldNum" idx="12"/>
          </p:nvPr>
        </p:nvSpPr>
        <p:spPr/>
        <p:txBody>
          <a:bodyPr/>
          <a:lstStyle/>
          <a:p>
            <a:fld id="{00000000-1234-1234-1234-123412341234}" type="slidenum">
              <a:rPr lang="en" smtClean="0"/>
              <a:pPr/>
              <a:t>11</a:t>
            </a:fld>
            <a:endParaRPr lang="en"/>
          </a:p>
        </p:txBody>
      </p:sp>
      <p:pic>
        <p:nvPicPr>
          <p:cNvPr id="4" name="Picture 3"/>
          <p:cNvPicPr>
            <a:picLocks noChangeAspect="1"/>
          </p:cNvPicPr>
          <p:nvPr/>
        </p:nvPicPr>
        <p:blipFill>
          <a:blip r:embed="rId3"/>
          <a:stretch>
            <a:fillRect/>
          </a:stretch>
        </p:blipFill>
        <p:spPr>
          <a:xfrm>
            <a:off x="2365455" y="1439446"/>
            <a:ext cx="7390970" cy="5302977"/>
          </a:xfrm>
          <a:prstGeom prst="rect">
            <a:avLst/>
          </a:prstGeom>
        </p:spPr>
      </p:pic>
    </p:spTree>
    <p:extLst>
      <p:ext uri="{BB962C8B-B14F-4D97-AF65-F5344CB8AC3E}">
        <p14:creationId xmlns:p14="http://schemas.microsoft.com/office/powerpoint/2010/main" val="174358327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What’s Causing This?</a:t>
            </a:r>
          </a:p>
        </p:txBody>
      </p:sp>
      <p:sp>
        <p:nvSpPr>
          <p:cNvPr id="3" name="Slide Number Placeholder 2"/>
          <p:cNvSpPr>
            <a:spLocks noGrp="1"/>
          </p:cNvSpPr>
          <p:nvPr>
            <p:ph type="sldNum" idx="12"/>
          </p:nvPr>
        </p:nvSpPr>
        <p:spPr/>
        <p:txBody>
          <a:bodyPr/>
          <a:lstStyle/>
          <a:p>
            <a:fld id="{00000000-1234-1234-1234-123412341234}" type="slidenum">
              <a:rPr lang="en" smtClean="0"/>
              <a:pPr/>
              <a:t>12</a:t>
            </a:fld>
            <a:endParaRPr lang="en"/>
          </a:p>
        </p:txBody>
      </p:sp>
      <p:pic>
        <p:nvPicPr>
          <p:cNvPr id="4" name="Picture 3"/>
          <p:cNvPicPr>
            <a:picLocks noChangeAspect="1"/>
          </p:cNvPicPr>
          <p:nvPr/>
        </p:nvPicPr>
        <p:blipFill>
          <a:blip r:embed="rId3"/>
          <a:stretch>
            <a:fillRect/>
          </a:stretch>
        </p:blipFill>
        <p:spPr>
          <a:xfrm>
            <a:off x="2802961" y="1951502"/>
            <a:ext cx="6477000" cy="3623733"/>
          </a:xfrm>
          <a:prstGeom prst="rect">
            <a:avLst/>
          </a:prstGeom>
        </p:spPr>
      </p:pic>
    </p:spTree>
    <p:extLst>
      <p:ext uri="{BB962C8B-B14F-4D97-AF65-F5344CB8AC3E}">
        <p14:creationId xmlns:p14="http://schemas.microsoft.com/office/powerpoint/2010/main" val="34715102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3C2F733-DFE7-0146-97C0-EEDEC670FB3A}"/>
              </a:ext>
            </a:extLst>
          </p:cNvPr>
          <p:cNvPicPr>
            <a:picLocks noChangeAspect="1"/>
          </p:cNvPicPr>
          <p:nvPr/>
        </p:nvPicPr>
        <p:blipFill>
          <a:blip r:embed="rId2"/>
          <a:stretch>
            <a:fillRect/>
          </a:stretch>
        </p:blipFill>
        <p:spPr>
          <a:xfrm>
            <a:off x="89452" y="1436516"/>
            <a:ext cx="12013096" cy="2568954"/>
          </a:xfrm>
          <a:prstGeom prst="rect">
            <a:avLst/>
          </a:prstGeom>
        </p:spPr>
      </p:pic>
    </p:spTree>
    <p:extLst>
      <p:ext uri="{BB962C8B-B14F-4D97-AF65-F5344CB8AC3E}">
        <p14:creationId xmlns:p14="http://schemas.microsoft.com/office/powerpoint/2010/main" val="41814347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So… Was Comcast “Blocking” Netflix?</a:t>
            </a:r>
          </a:p>
        </p:txBody>
      </p:sp>
      <p:sp>
        <p:nvSpPr>
          <p:cNvPr id="4" name="Slide Number Placeholder 3"/>
          <p:cNvSpPr>
            <a:spLocks noGrp="1"/>
          </p:cNvSpPr>
          <p:nvPr>
            <p:ph type="sldNum" idx="12"/>
          </p:nvPr>
        </p:nvSpPr>
        <p:spPr/>
        <p:txBody>
          <a:bodyPr/>
          <a:lstStyle/>
          <a:p>
            <a:fld id="{00000000-1234-1234-1234-123412341234}" type="slidenum">
              <a:rPr lang="en" smtClean="0"/>
              <a:pPr/>
              <a:t>14</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9176665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Two (or More) Sides…</a:t>
            </a:r>
          </a:p>
        </p:txBody>
      </p:sp>
      <p:sp>
        <p:nvSpPr>
          <p:cNvPr id="3" name="Slide Number Placeholder 2"/>
          <p:cNvSpPr>
            <a:spLocks noGrp="1"/>
          </p:cNvSpPr>
          <p:nvPr>
            <p:ph type="sldNum" idx="12"/>
          </p:nvPr>
        </p:nvSpPr>
        <p:spPr/>
        <p:txBody>
          <a:bodyPr/>
          <a:lstStyle/>
          <a:p>
            <a:fld id="{00000000-1234-1234-1234-123412341234}" type="slidenum">
              <a:rPr lang="en" smtClean="0"/>
              <a:pPr/>
              <a:t>15</a:t>
            </a:fld>
            <a:endParaRPr lang="en"/>
          </a:p>
        </p:txBody>
      </p:sp>
      <p:sp>
        <p:nvSpPr>
          <p:cNvPr id="4" name="Rectangle 3"/>
          <p:cNvSpPr/>
          <p:nvPr/>
        </p:nvSpPr>
        <p:spPr>
          <a:xfrm>
            <a:off x="1342600" y="1458496"/>
            <a:ext cx="8914582" cy="5262979"/>
          </a:xfrm>
          <a:prstGeom prst="rect">
            <a:avLst/>
          </a:prstGeom>
        </p:spPr>
        <p:txBody>
          <a:bodyPr wrap="square">
            <a:spAutoFit/>
          </a:bodyPr>
          <a:lstStyle/>
          <a:p>
            <a:pPr marL="285750" indent="-285750">
              <a:buFont typeface="Arial"/>
              <a:buChar char="•"/>
            </a:pPr>
            <a:r>
              <a:rPr lang="en-US" sz="2800" dirty="0"/>
              <a:t>Netflix asserts that, by paying their transit providers, they have already paid for access to Comcast’s consumers (the “eyeballs”), and that it is the responsibility of Comcast and their transit providers to ensure that these links are provisioned well enough to avoid congestion. The filings assert that Comcast “let the links congest” (effectively, by not paying for upgrades to these links).  </a:t>
            </a:r>
          </a:p>
          <a:p>
            <a:pPr marL="285750" indent="-285750">
              <a:buFont typeface="Arial"/>
              <a:buChar char="•"/>
            </a:pPr>
            <a:r>
              <a:rPr lang="en-US" sz="2800" dirty="0"/>
              <a:t>Comcast, on the other hand, asserts that Netflix has enough traffic to congest any link they please, at any time, as well as the flexibility to choose which transit provider they use to reach Comcast.  </a:t>
            </a:r>
          </a:p>
          <a:p>
            <a:pPr marL="285750" indent="-285750">
              <a:buFont typeface="Arial"/>
              <a:buChar char="•"/>
            </a:pPr>
            <a:r>
              <a:rPr lang="en-US" sz="2800" dirty="0"/>
              <a:t>… and then there was the Cogent dynamic in play.</a:t>
            </a:r>
          </a:p>
        </p:txBody>
      </p:sp>
    </p:spTree>
    <p:extLst>
      <p:ext uri="{BB962C8B-B14F-4D97-AF65-F5344CB8AC3E}">
        <p14:creationId xmlns:p14="http://schemas.microsoft.com/office/powerpoint/2010/main" val="26520943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18989653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F06756-7590-E542-9945-341C74D4D575}"/>
              </a:ext>
            </a:extLst>
          </p:cNvPr>
          <p:cNvSpPr>
            <a:spLocks noGrp="1"/>
          </p:cNvSpPr>
          <p:nvPr>
            <p:ph type="title"/>
          </p:nvPr>
        </p:nvSpPr>
        <p:spPr/>
        <p:txBody>
          <a:bodyPr/>
          <a:lstStyle/>
          <a:p>
            <a:r>
              <a:rPr lang="en-US" dirty="0"/>
              <a:t>Net Neutrality: Summary</a:t>
            </a:r>
          </a:p>
        </p:txBody>
      </p:sp>
      <p:sp>
        <p:nvSpPr>
          <p:cNvPr id="3" name="Content Placeholder 2">
            <a:extLst>
              <a:ext uri="{FF2B5EF4-FFF2-40B4-BE49-F238E27FC236}">
                <a16:creationId xmlns:a16="http://schemas.microsoft.com/office/drawing/2014/main" id="{AED17E46-F337-C244-9C15-33CBC89FB992}"/>
              </a:ext>
            </a:extLst>
          </p:cNvPr>
          <p:cNvSpPr>
            <a:spLocks noGrp="1"/>
          </p:cNvSpPr>
          <p:nvPr>
            <p:ph idx="1"/>
          </p:nvPr>
        </p:nvSpPr>
        <p:spPr/>
        <p:txBody>
          <a:bodyPr/>
          <a:lstStyle/>
          <a:p>
            <a:r>
              <a:rPr lang="en-US" dirty="0"/>
              <a:t>Net neutrality regulation in the U.S. is “dead” (for the time being)</a:t>
            </a:r>
          </a:p>
          <a:p>
            <a:endParaRPr lang="en-US" dirty="0"/>
          </a:p>
          <a:p>
            <a:r>
              <a:rPr lang="en-US" dirty="0"/>
              <a:t>Some provisions of net neutrality pertain to Internet censorship (e.g., blocking, throttling, paid prioritization).</a:t>
            </a:r>
          </a:p>
          <a:p>
            <a:endParaRPr lang="en-US" dirty="0"/>
          </a:p>
          <a:p>
            <a:r>
              <a:rPr lang="en-US" dirty="0"/>
              <a:t>Some aspects of Internet access relate to provisioning/economics/Internet peering and are somewhat fuzzy.</a:t>
            </a:r>
          </a:p>
        </p:txBody>
      </p:sp>
    </p:spTree>
    <p:extLst>
      <p:ext uri="{BB962C8B-B14F-4D97-AF65-F5344CB8AC3E}">
        <p14:creationId xmlns:p14="http://schemas.microsoft.com/office/powerpoint/2010/main" val="1735220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US" sz="3600" dirty="0"/>
              <a:t>Internet Business Model (Simplified)</a:t>
            </a:r>
          </a:p>
        </p:txBody>
      </p:sp>
      <p:sp>
        <p:nvSpPr>
          <p:cNvPr id="88067" name="Rectangle 3"/>
          <p:cNvSpPr>
            <a:spLocks noGrp="1" noChangeArrowheads="1"/>
          </p:cNvSpPr>
          <p:nvPr>
            <p:ph idx="1"/>
          </p:nvPr>
        </p:nvSpPr>
        <p:spPr>
          <a:xfrm>
            <a:off x="1981200" y="5105401"/>
            <a:ext cx="8229600" cy="1858963"/>
          </a:xfrm>
        </p:spPr>
        <p:txBody>
          <a:bodyPr>
            <a:normAutofit/>
          </a:bodyPr>
          <a:lstStyle/>
          <a:p>
            <a:pPr>
              <a:lnSpc>
                <a:spcPct val="90000"/>
              </a:lnSpc>
            </a:pPr>
            <a:r>
              <a:rPr lang="en-US" b="1" dirty="0"/>
              <a:t>Customer/Provider:</a:t>
            </a:r>
            <a:r>
              <a:rPr lang="en-US" dirty="0"/>
              <a:t> One AS pays another for reachability to some set of destinations</a:t>
            </a:r>
          </a:p>
          <a:p>
            <a:pPr>
              <a:lnSpc>
                <a:spcPct val="90000"/>
              </a:lnSpc>
            </a:pPr>
            <a:r>
              <a:rPr lang="en-US" b="1" dirty="0"/>
              <a:t>“Settlement-free” Peering: </a:t>
            </a:r>
            <a:r>
              <a:rPr lang="en-US" dirty="0"/>
              <a:t>Bartering.  Two </a:t>
            </a:r>
            <a:r>
              <a:rPr lang="en-US" dirty="0" err="1"/>
              <a:t>ASes</a:t>
            </a:r>
            <a:r>
              <a:rPr lang="en-US" dirty="0"/>
              <a:t> exchange routes with one another.</a:t>
            </a:r>
            <a:endParaRPr lang="en-US" b="1" dirty="0"/>
          </a:p>
          <a:p>
            <a:pPr>
              <a:lnSpc>
                <a:spcPct val="90000"/>
              </a:lnSpc>
            </a:pPr>
            <a:endParaRPr lang="en-US" b="1" dirty="0"/>
          </a:p>
        </p:txBody>
      </p:sp>
      <p:sp>
        <p:nvSpPr>
          <p:cNvPr id="30" name="Slide Number Placeholder 5"/>
          <p:cNvSpPr>
            <a:spLocks noGrp="1"/>
          </p:cNvSpPr>
          <p:nvPr>
            <p:ph type="sldNum" sz="quarter" idx="12"/>
          </p:nvPr>
        </p:nvSpPr>
        <p:spPr/>
        <p:txBody>
          <a:bodyPr/>
          <a:lstStyle/>
          <a:p>
            <a:fld id="{53506624-2438-A04D-A508-35C12302D522}" type="slidenum">
              <a:rPr lang="en-US"/>
              <a:pPr/>
              <a:t>2</a:t>
            </a:fld>
            <a:endParaRPr lang="en-US"/>
          </a:p>
        </p:txBody>
      </p:sp>
      <p:sp>
        <p:nvSpPr>
          <p:cNvPr id="88084" name="Freeform 20"/>
          <p:cNvSpPr>
            <a:spLocks/>
          </p:cNvSpPr>
          <p:nvPr/>
        </p:nvSpPr>
        <p:spPr bwMode="auto">
          <a:xfrm>
            <a:off x="4724400" y="1371600"/>
            <a:ext cx="3352800" cy="2743200"/>
          </a:xfrm>
          <a:custGeom>
            <a:avLst/>
            <a:gdLst/>
            <a:ahLst/>
            <a:cxnLst>
              <a:cxn ang="0">
                <a:pos x="0" y="160"/>
              </a:cxn>
              <a:cxn ang="0">
                <a:pos x="864" y="208"/>
              </a:cxn>
              <a:cxn ang="0">
                <a:pos x="2064" y="1408"/>
              </a:cxn>
            </a:cxnLst>
            <a:rect l="0" t="0" r="r" b="b"/>
            <a:pathLst>
              <a:path w="2064" h="1408">
                <a:moveTo>
                  <a:pt x="0" y="160"/>
                </a:moveTo>
                <a:cubicBezTo>
                  <a:pt x="260" y="80"/>
                  <a:pt x="520" y="0"/>
                  <a:pt x="864" y="208"/>
                </a:cubicBezTo>
                <a:cubicBezTo>
                  <a:pt x="1208" y="416"/>
                  <a:pt x="1636" y="912"/>
                  <a:pt x="2064" y="1408"/>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68" name="Cloud"/>
          <p:cNvSpPr>
            <a:spLocks noChangeAspect="1" noEditPoints="1" noChangeArrowheads="1"/>
          </p:cNvSpPr>
          <p:nvPr/>
        </p:nvSpPr>
        <p:spPr bwMode="auto">
          <a:xfrm>
            <a:off x="3048000" y="27432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2" name="Cloud"/>
          <p:cNvSpPr>
            <a:spLocks noChangeAspect="1" noEditPoints="1" noChangeArrowheads="1"/>
          </p:cNvSpPr>
          <p:nvPr/>
        </p:nvSpPr>
        <p:spPr bwMode="auto">
          <a:xfrm>
            <a:off x="5334000" y="2667001"/>
            <a:ext cx="1676400" cy="8763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grpSp>
        <p:nvGrpSpPr>
          <p:cNvPr id="2" name="Group 17"/>
          <p:cNvGrpSpPr>
            <a:grpSpLocks/>
          </p:cNvGrpSpPr>
          <p:nvPr/>
        </p:nvGrpSpPr>
        <p:grpSpPr bwMode="auto">
          <a:xfrm>
            <a:off x="3048000" y="1600201"/>
            <a:ext cx="1676400" cy="876300"/>
            <a:chOff x="384" y="912"/>
            <a:chExt cx="1056" cy="552"/>
          </a:xfrm>
          <a:solidFill>
            <a:schemeClr val="bg1">
              <a:lumMod val="85000"/>
            </a:schemeClr>
          </a:solidFill>
        </p:grpSpPr>
        <p:sp>
          <p:nvSpPr>
            <p:cNvPr id="88071" name="Cloud"/>
            <p:cNvSpPr>
              <a:spLocks noChangeAspect="1" noEditPoints="1" noChangeArrowheads="1"/>
            </p:cNvSpPr>
            <p:nvPr/>
          </p:nvSpPr>
          <p:spPr bwMode="auto">
            <a:xfrm>
              <a:off x="384" y="912"/>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4" name="Text Box 10"/>
            <p:cNvSpPr txBox="1">
              <a:spLocks noChangeArrowheads="1"/>
            </p:cNvSpPr>
            <p:nvPr/>
          </p:nvSpPr>
          <p:spPr bwMode="auto">
            <a:xfrm>
              <a:off x="576" y="1056"/>
              <a:ext cx="720"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Provider</a:t>
              </a:r>
            </a:p>
          </p:txBody>
        </p:sp>
      </p:grpSp>
      <p:sp>
        <p:nvSpPr>
          <p:cNvPr id="88075" name="Text Box 11"/>
          <p:cNvSpPr txBox="1">
            <a:spLocks noChangeArrowheads="1"/>
          </p:cNvSpPr>
          <p:nvPr/>
        </p:nvSpPr>
        <p:spPr bwMode="auto">
          <a:xfrm>
            <a:off x="5867400" y="2895600"/>
            <a:ext cx="1143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Peer</a:t>
            </a:r>
          </a:p>
        </p:txBody>
      </p:sp>
      <p:grpSp>
        <p:nvGrpSpPr>
          <p:cNvPr id="3" name="Group 18"/>
          <p:cNvGrpSpPr>
            <a:grpSpLocks/>
          </p:cNvGrpSpPr>
          <p:nvPr/>
        </p:nvGrpSpPr>
        <p:grpSpPr bwMode="auto">
          <a:xfrm>
            <a:off x="3048000" y="4000500"/>
            <a:ext cx="1676400" cy="876300"/>
            <a:chOff x="384" y="2424"/>
            <a:chExt cx="1056" cy="552"/>
          </a:xfrm>
          <a:solidFill>
            <a:schemeClr val="bg1">
              <a:lumMod val="85000"/>
            </a:schemeClr>
          </a:solidFill>
        </p:grpSpPr>
        <p:sp>
          <p:nvSpPr>
            <p:cNvPr id="88073" name="Cloud"/>
            <p:cNvSpPr>
              <a:spLocks noChangeAspect="1" noEditPoints="1" noChangeArrowheads="1"/>
            </p:cNvSpPr>
            <p:nvPr/>
          </p:nvSpPr>
          <p:spPr bwMode="auto">
            <a:xfrm>
              <a:off x="384" y="2424"/>
              <a:ext cx="105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grp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76" name="Text Box 12"/>
            <p:cNvSpPr txBox="1">
              <a:spLocks noChangeArrowheads="1"/>
            </p:cNvSpPr>
            <p:nvPr/>
          </p:nvSpPr>
          <p:spPr bwMode="auto">
            <a:xfrm>
              <a:off x="576" y="2553"/>
              <a:ext cx="864" cy="233"/>
            </a:xfrm>
            <a:prstGeom prst="rect">
              <a:avLst/>
            </a:prstGeom>
            <a:grp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Customer</a:t>
              </a:r>
            </a:p>
          </p:txBody>
        </p:sp>
      </p:grpSp>
      <p:sp>
        <p:nvSpPr>
          <p:cNvPr id="88077" name="Line 13"/>
          <p:cNvSpPr>
            <a:spLocks noChangeShapeType="1"/>
          </p:cNvSpPr>
          <p:nvPr/>
        </p:nvSpPr>
        <p:spPr bwMode="auto">
          <a:xfrm>
            <a:off x="3886200" y="2438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8" name="Line 14"/>
          <p:cNvSpPr>
            <a:spLocks noChangeShapeType="1"/>
          </p:cNvSpPr>
          <p:nvPr/>
        </p:nvSpPr>
        <p:spPr bwMode="auto">
          <a:xfrm>
            <a:off x="3886200" y="3581400"/>
            <a:ext cx="0" cy="38100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79" name="Line 15"/>
          <p:cNvSpPr>
            <a:spLocks noChangeShapeType="1"/>
          </p:cNvSpPr>
          <p:nvPr/>
        </p:nvSpPr>
        <p:spPr bwMode="auto">
          <a:xfrm>
            <a:off x="4724400" y="3124200"/>
            <a:ext cx="609600" cy="0"/>
          </a:xfrm>
          <a:prstGeom prst="line">
            <a:avLst/>
          </a:prstGeom>
          <a:noFill/>
          <a:ln w="9525">
            <a:solidFill>
              <a:schemeClr val="tx1"/>
            </a:solidFill>
            <a:round/>
            <a:headEnd/>
            <a:tailEnd/>
          </a:ln>
          <a:effectLst/>
        </p:spPr>
        <p:txBody>
          <a:bodyPr>
            <a:prstTxWarp prst="textNoShape">
              <a:avLst/>
            </a:prstTxWarp>
          </a:bodyPr>
          <a:lstStyle/>
          <a:p>
            <a:endParaRPr lang="en-US"/>
          </a:p>
        </p:txBody>
      </p:sp>
      <p:sp>
        <p:nvSpPr>
          <p:cNvPr id="88080" name="Text Box 16"/>
          <p:cNvSpPr txBox="1">
            <a:spLocks noChangeArrowheads="1"/>
          </p:cNvSpPr>
          <p:nvPr/>
        </p:nvSpPr>
        <p:spPr bwMode="auto">
          <a:xfrm>
            <a:off x="8207266" y="365125"/>
            <a:ext cx="3733800" cy="646331"/>
          </a:xfrm>
          <a:prstGeom prst="rect">
            <a:avLst/>
          </a:prstGeom>
          <a:solidFill>
            <a:srgbClr val="FAF772"/>
          </a:solidFill>
          <a:ln w="9525">
            <a:noFill/>
            <a:miter lim="800000"/>
            <a:headEnd/>
            <a:tailEnd/>
          </a:ln>
          <a:effectLst/>
        </p:spPr>
        <p:txBody>
          <a:bodyPr>
            <a:prstTxWarp prst="textNoShape">
              <a:avLst/>
            </a:prstTxWarp>
            <a:spAutoFit/>
          </a:bodyPr>
          <a:lstStyle/>
          <a:p>
            <a:pPr algn="ctr">
              <a:spcBef>
                <a:spcPct val="50000"/>
              </a:spcBef>
            </a:pPr>
            <a:r>
              <a:rPr lang="en-US" b="1"/>
              <a:t>Preferences implemented with local preference manipulation</a:t>
            </a:r>
          </a:p>
        </p:txBody>
      </p:sp>
      <p:sp>
        <p:nvSpPr>
          <p:cNvPr id="88083" name="Cloud"/>
          <p:cNvSpPr>
            <a:spLocks noChangeAspect="1" noEditPoints="1" noChangeArrowheads="1"/>
          </p:cNvSpPr>
          <p:nvPr/>
        </p:nvSpPr>
        <p:spPr bwMode="auto">
          <a:xfrm>
            <a:off x="7162800" y="3894138"/>
            <a:ext cx="1905000" cy="677863"/>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8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a:p>
        </p:txBody>
      </p:sp>
      <p:sp>
        <p:nvSpPr>
          <p:cNvPr id="88085" name="Freeform 21"/>
          <p:cNvSpPr>
            <a:spLocks/>
          </p:cNvSpPr>
          <p:nvPr/>
        </p:nvSpPr>
        <p:spPr bwMode="auto">
          <a:xfrm>
            <a:off x="6781800" y="3352800"/>
            <a:ext cx="914400" cy="609600"/>
          </a:xfrm>
          <a:custGeom>
            <a:avLst/>
            <a:gdLst/>
            <a:ahLst/>
            <a:cxnLst>
              <a:cxn ang="0">
                <a:pos x="0" y="0"/>
              </a:cxn>
              <a:cxn ang="0">
                <a:pos x="384" y="96"/>
              </a:cxn>
              <a:cxn ang="0">
                <a:pos x="576" y="384"/>
              </a:cxn>
            </a:cxnLst>
            <a:rect l="0" t="0" r="r" b="b"/>
            <a:pathLst>
              <a:path w="576" h="384">
                <a:moveTo>
                  <a:pt x="0" y="0"/>
                </a:moveTo>
                <a:cubicBezTo>
                  <a:pt x="144" y="16"/>
                  <a:pt x="288" y="32"/>
                  <a:pt x="384" y="96"/>
                </a:cubicBezTo>
                <a:cubicBezTo>
                  <a:pt x="480" y="160"/>
                  <a:pt x="528" y="272"/>
                  <a:pt x="576" y="384"/>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6" name="Freeform 22"/>
          <p:cNvSpPr>
            <a:spLocks/>
          </p:cNvSpPr>
          <p:nvPr/>
        </p:nvSpPr>
        <p:spPr bwMode="auto">
          <a:xfrm>
            <a:off x="4648200" y="4152901"/>
            <a:ext cx="2514600" cy="342900"/>
          </a:xfrm>
          <a:custGeom>
            <a:avLst/>
            <a:gdLst/>
            <a:ahLst/>
            <a:cxnLst>
              <a:cxn ang="0">
                <a:pos x="0" y="216"/>
              </a:cxn>
              <a:cxn ang="0">
                <a:pos x="672" y="24"/>
              </a:cxn>
              <a:cxn ang="0">
                <a:pos x="1584" y="72"/>
              </a:cxn>
            </a:cxnLst>
            <a:rect l="0" t="0" r="r" b="b"/>
            <a:pathLst>
              <a:path w="1584" h="216">
                <a:moveTo>
                  <a:pt x="0" y="216"/>
                </a:moveTo>
                <a:cubicBezTo>
                  <a:pt x="204" y="132"/>
                  <a:pt x="408" y="48"/>
                  <a:pt x="672" y="24"/>
                </a:cubicBezTo>
                <a:cubicBezTo>
                  <a:pt x="936" y="0"/>
                  <a:pt x="1260" y="36"/>
                  <a:pt x="1584" y="72"/>
                </a:cubicBezTo>
              </a:path>
            </a:pathLst>
          </a:custGeom>
          <a:noFill/>
          <a:ln w="9525" cap="rnd">
            <a:solidFill>
              <a:schemeClr val="tx1"/>
            </a:solidFill>
            <a:prstDash val="sysDot"/>
            <a:round/>
            <a:headEnd/>
            <a:tailEnd/>
          </a:ln>
          <a:effectLst/>
        </p:spPr>
        <p:txBody>
          <a:bodyPr>
            <a:prstTxWarp prst="textNoShape">
              <a:avLst/>
            </a:prstTxWarp>
          </a:bodyPr>
          <a:lstStyle/>
          <a:p>
            <a:endParaRPr lang="en-US"/>
          </a:p>
        </p:txBody>
      </p:sp>
      <p:sp>
        <p:nvSpPr>
          <p:cNvPr id="88087" name="Text Box 23"/>
          <p:cNvSpPr txBox="1">
            <a:spLocks noChangeArrowheads="1"/>
          </p:cNvSpPr>
          <p:nvPr/>
        </p:nvSpPr>
        <p:spPr bwMode="auto">
          <a:xfrm>
            <a:off x="7391400" y="4052889"/>
            <a:ext cx="16002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t>Destination</a:t>
            </a:r>
          </a:p>
        </p:txBody>
      </p:sp>
      <p:sp>
        <p:nvSpPr>
          <p:cNvPr id="88088" name="Text Box 24"/>
          <p:cNvSpPr txBox="1">
            <a:spLocks noChangeArrowheads="1"/>
          </p:cNvSpPr>
          <p:nvPr/>
        </p:nvSpPr>
        <p:spPr bwMode="auto">
          <a:xfrm>
            <a:off x="1600200" y="2057401"/>
            <a:ext cx="12954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Pay to use</a:t>
            </a:r>
          </a:p>
        </p:txBody>
      </p:sp>
      <p:sp>
        <p:nvSpPr>
          <p:cNvPr id="88089" name="Text Box 25"/>
          <p:cNvSpPr txBox="1">
            <a:spLocks noChangeArrowheads="1"/>
          </p:cNvSpPr>
          <p:nvPr/>
        </p:nvSpPr>
        <p:spPr bwMode="auto">
          <a:xfrm>
            <a:off x="1676400" y="3581402"/>
            <a:ext cx="1295400" cy="646331"/>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Get paid to use</a:t>
            </a:r>
          </a:p>
        </p:txBody>
      </p:sp>
      <p:sp>
        <p:nvSpPr>
          <p:cNvPr id="88090" name="Text Box 26"/>
          <p:cNvSpPr txBox="1">
            <a:spLocks noChangeArrowheads="1"/>
          </p:cNvSpPr>
          <p:nvPr/>
        </p:nvSpPr>
        <p:spPr bwMode="auto">
          <a:xfrm>
            <a:off x="4876800" y="1981201"/>
            <a:ext cx="1524000" cy="369332"/>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i="1"/>
              <a:t>Free to use</a:t>
            </a:r>
          </a:p>
        </p:txBody>
      </p:sp>
      <p:sp>
        <p:nvSpPr>
          <p:cNvPr id="88091" name="Line 27"/>
          <p:cNvSpPr>
            <a:spLocks noChangeShapeType="1"/>
          </p:cNvSpPr>
          <p:nvPr/>
        </p:nvSpPr>
        <p:spPr bwMode="auto">
          <a:xfrm>
            <a:off x="2514600" y="2438400"/>
            <a:ext cx="990600" cy="1524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2" name="Line 28"/>
          <p:cNvSpPr>
            <a:spLocks noChangeShapeType="1"/>
          </p:cNvSpPr>
          <p:nvPr/>
        </p:nvSpPr>
        <p:spPr bwMode="auto">
          <a:xfrm flipV="1">
            <a:off x="2667000" y="3810000"/>
            <a:ext cx="990600" cy="762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
        <p:nvSpPr>
          <p:cNvPr id="88093" name="Line 29"/>
          <p:cNvSpPr>
            <a:spLocks noChangeShapeType="1"/>
          </p:cNvSpPr>
          <p:nvPr/>
        </p:nvSpPr>
        <p:spPr bwMode="auto">
          <a:xfrm flipH="1">
            <a:off x="5029200" y="2286000"/>
            <a:ext cx="304800" cy="609600"/>
          </a:xfrm>
          <a:prstGeom prst="line">
            <a:avLst/>
          </a:prstGeom>
          <a:noFill/>
          <a:ln w="9525" cap="rnd">
            <a:solidFill>
              <a:schemeClr val="tx1"/>
            </a:solidFill>
            <a:prstDash val="sysDot"/>
            <a:round/>
            <a:headEnd/>
            <a:tailEnd type="triangle" w="med" len="med"/>
          </a:ln>
          <a:effectLst/>
        </p:spPr>
        <p:txBody>
          <a:bodyPr>
            <a:prstTxWarp prst="textNoShape">
              <a:avLst/>
            </a:prstTxWarp>
          </a:bodyPr>
          <a:lstStyle/>
          <a:p>
            <a:endParaRPr lang="en-US"/>
          </a:p>
        </p:txBody>
      </p:sp>
    </p:spTree>
    <p:extLst>
      <p:ext uri="{BB962C8B-B14F-4D97-AF65-F5344CB8AC3E}">
        <p14:creationId xmlns:p14="http://schemas.microsoft.com/office/powerpoint/2010/main" val="35151554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907EA06-C377-2F4B-B159-D6B1A8CD1750}"/>
              </a:ext>
            </a:extLst>
          </p:cNvPr>
          <p:cNvSpPr>
            <a:spLocks noGrp="1"/>
          </p:cNvSpPr>
          <p:nvPr>
            <p:ph type="title"/>
          </p:nvPr>
        </p:nvSpPr>
        <p:spPr/>
        <p:txBody>
          <a:bodyPr/>
          <a:lstStyle/>
          <a:p>
            <a:r>
              <a:rPr lang="en-US" dirty="0"/>
              <a:t>Other Countries: India</a:t>
            </a:r>
          </a:p>
        </p:txBody>
      </p:sp>
      <p:pic>
        <p:nvPicPr>
          <p:cNvPr id="5" name="Picture 4">
            <a:extLst>
              <a:ext uri="{FF2B5EF4-FFF2-40B4-BE49-F238E27FC236}">
                <a16:creationId xmlns:a16="http://schemas.microsoft.com/office/drawing/2014/main" id="{47DCF31A-CD1E-2B4B-B035-EF6B3D224110}"/>
              </a:ext>
            </a:extLst>
          </p:cNvPr>
          <p:cNvPicPr>
            <a:picLocks noChangeAspect="1"/>
          </p:cNvPicPr>
          <p:nvPr/>
        </p:nvPicPr>
        <p:blipFill>
          <a:blip r:embed="rId2"/>
          <a:stretch>
            <a:fillRect/>
          </a:stretch>
        </p:blipFill>
        <p:spPr>
          <a:xfrm>
            <a:off x="2651896" y="2365120"/>
            <a:ext cx="7127323" cy="4480526"/>
          </a:xfrm>
          <a:prstGeom prst="rect">
            <a:avLst/>
          </a:prstGeom>
        </p:spPr>
      </p:pic>
      <p:pic>
        <p:nvPicPr>
          <p:cNvPr id="6" name="Picture 5">
            <a:extLst>
              <a:ext uri="{FF2B5EF4-FFF2-40B4-BE49-F238E27FC236}">
                <a16:creationId xmlns:a16="http://schemas.microsoft.com/office/drawing/2014/main" id="{95AE3E10-4A93-CF42-9E8C-2BC7EAA125CA}"/>
              </a:ext>
            </a:extLst>
          </p:cNvPr>
          <p:cNvPicPr>
            <a:picLocks noChangeAspect="1"/>
          </p:cNvPicPr>
          <p:nvPr/>
        </p:nvPicPr>
        <p:blipFill>
          <a:blip r:embed="rId3"/>
          <a:stretch>
            <a:fillRect/>
          </a:stretch>
        </p:blipFill>
        <p:spPr>
          <a:xfrm>
            <a:off x="676017" y="1565020"/>
            <a:ext cx="6515100" cy="800100"/>
          </a:xfrm>
          <a:prstGeom prst="rect">
            <a:avLst/>
          </a:prstGeom>
        </p:spPr>
      </p:pic>
      <p:pic>
        <p:nvPicPr>
          <p:cNvPr id="7" name="Picture 6">
            <a:extLst>
              <a:ext uri="{FF2B5EF4-FFF2-40B4-BE49-F238E27FC236}">
                <a16:creationId xmlns:a16="http://schemas.microsoft.com/office/drawing/2014/main" id="{D0B036D1-F0D3-FB40-8D36-6930E07106E9}"/>
              </a:ext>
            </a:extLst>
          </p:cNvPr>
          <p:cNvPicPr>
            <a:picLocks noChangeAspect="1"/>
          </p:cNvPicPr>
          <p:nvPr/>
        </p:nvPicPr>
        <p:blipFill>
          <a:blip r:embed="rId4"/>
          <a:stretch>
            <a:fillRect/>
          </a:stretch>
        </p:blipFill>
        <p:spPr>
          <a:xfrm>
            <a:off x="676017" y="2365120"/>
            <a:ext cx="1778000" cy="381000"/>
          </a:xfrm>
          <a:prstGeom prst="rect">
            <a:avLst/>
          </a:prstGeom>
        </p:spPr>
      </p:pic>
    </p:spTree>
    <p:extLst>
      <p:ext uri="{BB962C8B-B14F-4D97-AF65-F5344CB8AC3E}">
        <p14:creationId xmlns:p14="http://schemas.microsoft.com/office/powerpoint/2010/main" val="235800321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3F1054F-0A71-2840-8421-1A0A7D4EB91F}"/>
              </a:ext>
            </a:extLst>
          </p:cNvPr>
          <p:cNvPicPr>
            <a:picLocks noChangeAspect="1"/>
          </p:cNvPicPr>
          <p:nvPr/>
        </p:nvPicPr>
        <p:blipFill>
          <a:blip r:embed="rId2"/>
          <a:stretch>
            <a:fillRect/>
          </a:stretch>
        </p:blipFill>
        <p:spPr>
          <a:xfrm>
            <a:off x="232032" y="1484957"/>
            <a:ext cx="6832600" cy="1371600"/>
          </a:xfrm>
          <a:prstGeom prst="rect">
            <a:avLst/>
          </a:prstGeom>
        </p:spPr>
      </p:pic>
      <p:pic>
        <p:nvPicPr>
          <p:cNvPr id="4" name="Picture 3">
            <a:extLst>
              <a:ext uri="{FF2B5EF4-FFF2-40B4-BE49-F238E27FC236}">
                <a16:creationId xmlns:a16="http://schemas.microsoft.com/office/drawing/2014/main" id="{78F67165-6F97-8048-8DA2-6B60975E94C1}"/>
              </a:ext>
            </a:extLst>
          </p:cNvPr>
          <p:cNvPicPr>
            <a:picLocks noChangeAspect="1"/>
          </p:cNvPicPr>
          <p:nvPr/>
        </p:nvPicPr>
        <p:blipFill>
          <a:blip r:embed="rId3"/>
          <a:stretch>
            <a:fillRect/>
          </a:stretch>
        </p:blipFill>
        <p:spPr>
          <a:xfrm>
            <a:off x="318529" y="3038647"/>
            <a:ext cx="6946900" cy="1612900"/>
          </a:xfrm>
          <a:prstGeom prst="rect">
            <a:avLst/>
          </a:prstGeom>
        </p:spPr>
      </p:pic>
      <p:pic>
        <p:nvPicPr>
          <p:cNvPr id="5" name="Picture 4">
            <a:extLst>
              <a:ext uri="{FF2B5EF4-FFF2-40B4-BE49-F238E27FC236}">
                <a16:creationId xmlns:a16="http://schemas.microsoft.com/office/drawing/2014/main" id="{F1CC0759-A345-284E-91C9-E912EF75640B}"/>
              </a:ext>
            </a:extLst>
          </p:cNvPr>
          <p:cNvPicPr>
            <a:picLocks noChangeAspect="1"/>
          </p:cNvPicPr>
          <p:nvPr/>
        </p:nvPicPr>
        <p:blipFill>
          <a:blip r:embed="rId4"/>
          <a:stretch>
            <a:fillRect/>
          </a:stretch>
        </p:blipFill>
        <p:spPr>
          <a:xfrm>
            <a:off x="318529" y="4833637"/>
            <a:ext cx="6908800" cy="1727200"/>
          </a:xfrm>
          <a:prstGeom prst="rect">
            <a:avLst/>
          </a:prstGeom>
        </p:spPr>
      </p:pic>
      <p:pic>
        <p:nvPicPr>
          <p:cNvPr id="6" name="Picture 5">
            <a:extLst>
              <a:ext uri="{FF2B5EF4-FFF2-40B4-BE49-F238E27FC236}">
                <a16:creationId xmlns:a16="http://schemas.microsoft.com/office/drawing/2014/main" id="{0DA7EB4B-6306-C240-86E0-C33037B235C7}"/>
              </a:ext>
            </a:extLst>
          </p:cNvPr>
          <p:cNvPicPr>
            <a:picLocks noChangeAspect="1"/>
          </p:cNvPicPr>
          <p:nvPr/>
        </p:nvPicPr>
        <p:blipFill>
          <a:blip r:embed="rId5"/>
          <a:stretch>
            <a:fillRect/>
          </a:stretch>
        </p:blipFill>
        <p:spPr>
          <a:xfrm>
            <a:off x="176641" y="2131542"/>
            <a:ext cx="11838717" cy="2858357"/>
          </a:xfrm>
          <a:prstGeom prst="rect">
            <a:avLst/>
          </a:prstGeom>
        </p:spPr>
      </p:pic>
      <p:pic>
        <p:nvPicPr>
          <p:cNvPr id="9" name="Picture 8">
            <a:extLst>
              <a:ext uri="{FF2B5EF4-FFF2-40B4-BE49-F238E27FC236}">
                <a16:creationId xmlns:a16="http://schemas.microsoft.com/office/drawing/2014/main" id="{6B1BEB6F-DCC8-C64A-B414-C36BB4070D1B}"/>
              </a:ext>
            </a:extLst>
          </p:cNvPr>
          <p:cNvPicPr>
            <a:picLocks noChangeAspect="1"/>
          </p:cNvPicPr>
          <p:nvPr/>
        </p:nvPicPr>
        <p:blipFill>
          <a:blip r:embed="rId6"/>
          <a:stretch>
            <a:fillRect/>
          </a:stretch>
        </p:blipFill>
        <p:spPr>
          <a:xfrm>
            <a:off x="0" y="3483"/>
            <a:ext cx="7941365" cy="1414216"/>
          </a:xfrm>
          <a:prstGeom prst="rect">
            <a:avLst/>
          </a:prstGeom>
        </p:spPr>
      </p:pic>
    </p:spTree>
    <p:extLst>
      <p:ext uri="{BB962C8B-B14F-4D97-AF65-F5344CB8AC3E}">
        <p14:creationId xmlns:p14="http://schemas.microsoft.com/office/powerpoint/2010/main" val="3933079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2F4218-6BCB-2844-97A8-2D880FFCD704}"/>
              </a:ext>
            </a:extLst>
          </p:cNvPr>
          <p:cNvSpPr>
            <a:spLocks noGrp="1"/>
          </p:cNvSpPr>
          <p:nvPr>
            <p:ph type="title"/>
          </p:nvPr>
        </p:nvSpPr>
        <p:spPr/>
        <p:txBody>
          <a:bodyPr/>
          <a:lstStyle/>
          <a:p>
            <a:endParaRPr lang="en-US"/>
          </a:p>
        </p:txBody>
      </p:sp>
      <p:pic>
        <p:nvPicPr>
          <p:cNvPr id="3" name="Picture 2">
            <a:extLst>
              <a:ext uri="{FF2B5EF4-FFF2-40B4-BE49-F238E27FC236}">
                <a16:creationId xmlns:a16="http://schemas.microsoft.com/office/drawing/2014/main" id="{F2AEA39D-DA04-F243-90AD-974C1C3F0AF5}"/>
              </a:ext>
            </a:extLst>
          </p:cNvPr>
          <p:cNvPicPr>
            <a:picLocks noChangeAspect="1"/>
          </p:cNvPicPr>
          <p:nvPr/>
        </p:nvPicPr>
        <p:blipFill>
          <a:blip r:embed="rId2"/>
          <a:stretch>
            <a:fillRect/>
          </a:stretch>
        </p:blipFill>
        <p:spPr>
          <a:xfrm>
            <a:off x="0" y="197707"/>
            <a:ext cx="12204914" cy="6128951"/>
          </a:xfrm>
          <a:prstGeom prst="rect">
            <a:avLst/>
          </a:prstGeom>
        </p:spPr>
      </p:pic>
    </p:spTree>
    <p:extLst>
      <p:ext uri="{BB962C8B-B14F-4D97-AF65-F5344CB8AC3E}">
        <p14:creationId xmlns:p14="http://schemas.microsoft.com/office/powerpoint/2010/main" val="1795354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87ECF0-3956-2B41-81AA-FE5617E6C780}"/>
              </a:ext>
            </a:extLst>
          </p:cNvPr>
          <p:cNvSpPr>
            <a:spLocks noGrp="1"/>
          </p:cNvSpPr>
          <p:nvPr>
            <p:ph type="title"/>
          </p:nvPr>
        </p:nvSpPr>
        <p:spPr/>
        <p:txBody>
          <a:bodyPr/>
          <a:lstStyle/>
          <a:p>
            <a:r>
              <a:rPr lang="en-US" dirty="0"/>
              <a:t>The Many Faces of Net Neutrality</a:t>
            </a:r>
          </a:p>
        </p:txBody>
      </p:sp>
      <p:sp>
        <p:nvSpPr>
          <p:cNvPr id="3" name="Content Placeholder 2">
            <a:extLst>
              <a:ext uri="{FF2B5EF4-FFF2-40B4-BE49-F238E27FC236}">
                <a16:creationId xmlns:a16="http://schemas.microsoft.com/office/drawing/2014/main" id="{A84886C1-818F-D14A-8821-7932D82D41C2}"/>
              </a:ext>
            </a:extLst>
          </p:cNvPr>
          <p:cNvSpPr>
            <a:spLocks noGrp="1"/>
          </p:cNvSpPr>
          <p:nvPr>
            <p:ph idx="1"/>
          </p:nvPr>
        </p:nvSpPr>
        <p:spPr/>
        <p:txBody>
          <a:bodyPr/>
          <a:lstStyle/>
          <a:p>
            <a:r>
              <a:rPr lang="en-US" dirty="0"/>
              <a:t>The “bright line rules” (colloquial net neutrality)</a:t>
            </a:r>
          </a:p>
          <a:p>
            <a:endParaRPr lang="en-US" dirty="0"/>
          </a:p>
          <a:p>
            <a:r>
              <a:rPr lang="en-US" dirty="0"/>
              <a:t>Title II Classification (ISPs as telecom provider)</a:t>
            </a:r>
          </a:p>
          <a:p>
            <a:pPr lvl="1"/>
            <a:r>
              <a:rPr lang="en-US" dirty="0"/>
              <a:t>Regulatory oversight and authority</a:t>
            </a:r>
          </a:p>
          <a:p>
            <a:pPr lvl="1"/>
            <a:r>
              <a:rPr lang="en-US" dirty="0"/>
              <a:t>Various random taxes (telecom access fees)</a:t>
            </a:r>
          </a:p>
          <a:p>
            <a:pPr lvl="1"/>
            <a:r>
              <a:rPr lang="en-US" dirty="0"/>
              <a:t>Outage reporting requirements</a:t>
            </a:r>
          </a:p>
          <a:p>
            <a:pPr lvl="1"/>
            <a:r>
              <a:rPr lang="en-US" dirty="0"/>
              <a:t>Data collection and privacy constraints </a:t>
            </a:r>
          </a:p>
          <a:p>
            <a:pPr marL="0" indent="0">
              <a:buNone/>
            </a:pPr>
            <a:r>
              <a:rPr lang="en-US" dirty="0"/>
              <a:t>… all </a:t>
            </a:r>
            <a:r>
              <a:rPr lang="en-US" i="1" dirty="0"/>
              <a:t>very</a:t>
            </a:r>
            <a:r>
              <a:rPr lang="en-US" dirty="0"/>
              <a:t> different than the rules that Google, Facebook, etc. are subject to.</a:t>
            </a:r>
          </a:p>
          <a:p>
            <a:pPr marL="0" indent="0">
              <a:buNone/>
            </a:pPr>
            <a:endParaRPr lang="en-US" dirty="0"/>
          </a:p>
        </p:txBody>
      </p:sp>
    </p:spTree>
    <p:extLst>
      <p:ext uri="{BB962C8B-B14F-4D97-AF65-F5344CB8AC3E}">
        <p14:creationId xmlns:p14="http://schemas.microsoft.com/office/powerpoint/2010/main" val="366536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Open Internet Order (2015; Invalidated): </a:t>
            </a:r>
            <a:br>
              <a:rPr lang="en-US" dirty="0"/>
            </a:br>
            <a:r>
              <a:rPr lang="en-US" dirty="0"/>
              <a:t>Reclassification of ISPs Under Title II</a:t>
            </a:r>
          </a:p>
        </p:txBody>
      </p:sp>
      <p:sp>
        <p:nvSpPr>
          <p:cNvPr id="3" name="Content Placeholder 2"/>
          <p:cNvSpPr>
            <a:spLocks noGrp="1"/>
          </p:cNvSpPr>
          <p:nvPr>
            <p:ph idx="1"/>
          </p:nvPr>
        </p:nvSpPr>
        <p:spPr/>
        <p:txBody>
          <a:bodyPr>
            <a:normAutofit/>
          </a:bodyPr>
          <a:lstStyle/>
          <a:p>
            <a:r>
              <a:rPr lang="en-US" dirty="0"/>
              <a:t>Bright Line Rules</a:t>
            </a:r>
          </a:p>
          <a:p>
            <a:pPr lvl="1"/>
            <a:r>
              <a:rPr lang="en-US" b="1" dirty="0">
                <a:solidFill>
                  <a:srgbClr val="C00000"/>
                </a:solidFill>
              </a:rPr>
              <a:t>No blocking</a:t>
            </a:r>
          </a:p>
          <a:p>
            <a:pPr lvl="1"/>
            <a:r>
              <a:rPr lang="en-US" b="1" dirty="0">
                <a:solidFill>
                  <a:srgbClr val="C00000"/>
                </a:solidFill>
              </a:rPr>
              <a:t>No throttling</a:t>
            </a:r>
          </a:p>
          <a:p>
            <a:pPr lvl="1"/>
            <a:r>
              <a:rPr lang="en-US" b="1" dirty="0">
                <a:solidFill>
                  <a:srgbClr val="C00000"/>
                </a:solidFill>
              </a:rPr>
              <a:t>No paid prioritization</a:t>
            </a:r>
          </a:p>
          <a:p>
            <a:pPr lvl="1"/>
            <a:r>
              <a:rPr lang="en-US" b="1" dirty="0">
                <a:solidFill>
                  <a:srgbClr val="C00000"/>
                </a:solidFill>
              </a:rPr>
              <a:t>No unreasonable interference or disadvantage</a:t>
            </a:r>
          </a:p>
          <a:p>
            <a:pPr lvl="1"/>
            <a:r>
              <a:rPr lang="en-US" dirty="0"/>
              <a:t>Transparency</a:t>
            </a:r>
          </a:p>
          <a:p>
            <a:endParaRPr lang="en-US" dirty="0"/>
          </a:p>
          <a:p>
            <a:r>
              <a:rPr lang="en-US" dirty="0"/>
              <a:t>… various exceptions for “reasonable network management” practices</a:t>
            </a:r>
          </a:p>
        </p:txBody>
      </p:sp>
    </p:spTree>
    <p:extLst>
      <p:ext uri="{BB962C8B-B14F-4D97-AF65-F5344CB8AC3E}">
        <p14:creationId xmlns:p14="http://schemas.microsoft.com/office/powerpoint/2010/main" val="151398729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The Open Internet Order (March 2015)</a:t>
            </a:r>
          </a:p>
        </p:txBody>
      </p:sp>
      <p:sp>
        <p:nvSpPr>
          <p:cNvPr id="3" name="Text Placeholder 2"/>
          <p:cNvSpPr>
            <a:spLocks noGrp="1"/>
          </p:cNvSpPr>
          <p:nvPr>
            <p:ph type="body" idx="1"/>
          </p:nvPr>
        </p:nvSpPr>
        <p:spPr>
          <a:xfrm>
            <a:off x="893599" y="1662421"/>
            <a:ext cx="10404801" cy="4555200"/>
          </a:xfrm>
        </p:spPr>
        <p:txBody>
          <a:bodyPr>
            <a:normAutofit fontScale="92500" lnSpcReduction="10000"/>
          </a:bodyPr>
          <a:lstStyle/>
          <a:p>
            <a:r>
              <a:rPr lang="en-US" sz="3600" dirty="0"/>
              <a:t>Reclassification of ISPs as “title 2” common carrier (forbearing many of the common clauses for title 2 providers).  (Like a public utility.)</a:t>
            </a:r>
            <a:br>
              <a:rPr lang="en-US" sz="3600" dirty="0"/>
            </a:br>
            <a:endParaRPr lang="en-US" sz="3600" dirty="0"/>
          </a:p>
          <a:p>
            <a:r>
              <a:rPr lang="en-US" sz="3600" dirty="0"/>
              <a:t>Upshot: ISPs prevented from discriminating.</a:t>
            </a:r>
            <a:br>
              <a:rPr lang="en-US" sz="3600" dirty="0"/>
            </a:br>
            <a:endParaRPr lang="en-US" sz="3600" dirty="0"/>
          </a:p>
          <a:p>
            <a:r>
              <a:rPr lang="en-US" sz="3600" dirty="0"/>
              <a:t>Interestingly, content distribution networks were exempted from the process.</a:t>
            </a:r>
            <a:br>
              <a:rPr lang="en-US" sz="3600" dirty="0"/>
            </a:br>
            <a:endParaRPr lang="en-US" sz="3600" dirty="0"/>
          </a:p>
          <a:p>
            <a:r>
              <a:rPr lang="en-US" sz="3600" dirty="0"/>
              <a:t>Perhaps we are barking up the wrong tree…</a:t>
            </a:r>
          </a:p>
        </p:txBody>
      </p:sp>
      <p:sp>
        <p:nvSpPr>
          <p:cNvPr id="4" name="Slide Number Placeholder 3"/>
          <p:cNvSpPr>
            <a:spLocks noGrp="1"/>
          </p:cNvSpPr>
          <p:nvPr>
            <p:ph type="sldNum" idx="12"/>
          </p:nvPr>
        </p:nvSpPr>
        <p:spPr/>
        <p:txBody>
          <a:bodyPr/>
          <a:lstStyle/>
          <a:p>
            <a:fld id="{00000000-1234-1234-1234-123412341234}" type="slidenum">
              <a:rPr lang="en" smtClean="0"/>
              <a:pPr/>
              <a:t>8</a:t>
            </a:fld>
            <a:endParaRPr lang="en"/>
          </a:p>
        </p:txBody>
      </p:sp>
    </p:spTree>
    <p:extLst>
      <p:ext uri="{BB962C8B-B14F-4D97-AF65-F5344CB8AC3E}">
        <p14:creationId xmlns:p14="http://schemas.microsoft.com/office/powerpoint/2010/main" val="2344241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en-US" dirty="0"/>
              <a:t>Internet Congestion and Network Neutrality</a:t>
            </a:r>
          </a:p>
        </p:txBody>
      </p:sp>
      <p:sp>
        <p:nvSpPr>
          <p:cNvPr id="4" name="Slide Number Placeholder 3"/>
          <p:cNvSpPr>
            <a:spLocks noGrp="1"/>
          </p:cNvSpPr>
          <p:nvPr>
            <p:ph type="sldNum" idx="12"/>
          </p:nvPr>
        </p:nvSpPr>
        <p:spPr/>
        <p:txBody>
          <a:bodyPr/>
          <a:lstStyle/>
          <a:p>
            <a:fld id="{00000000-1234-1234-1234-123412341234}" type="slidenum">
              <a:rPr lang="en" smtClean="0"/>
              <a:pPr/>
              <a:t>9</a:t>
            </a:fld>
            <a:endParaRPr lang="en"/>
          </a:p>
        </p:txBody>
      </p:sp>
      <p:pic>
        <p:nvPicPr>
          <p:cNvPr id="6" name="Picture 5"/>
          <p:cNvPicPr>
            <a:picLocks noChangeAspect="1"/>
          </p:cNvPicPr>
          <p:nvPr/>
        </p:nvPicPr>
        <p:blipFill>
          <a:blip r:embed="rId3"/>
          <a:stretch>
            <a:fillRect/>
          </a:stretch>
        </p:blipFill>
        <p:spPr>
          <a:xfrm>
            <a:off x="2918633" y="1726663"/>
            <a:ext cx="6339152" cy="4370117"/>
          </a:xfrm>
          <a:prstGeom prst="rect">
            <a:avLst/>
          </a:prstGeom>
        </p:spPr>
      </p:pic>
    </p:spTree>
    <p:extLst>
      <p:ext uri="{BB962C8B-B14F-4D97-AF65-F5344CB8AC3E}">
        <p14:creationId xmlns:p14="http://schemas.microsoft.com/office/powerpoint/2010/main" val="8026816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2956</TotalTime>
  <Words>485</Words>
  <Application>Microsoft Macintosh PowerPoint</Application>
  <PresentationFormat>Widescreen</PresentationFormat>
  <Paragraphs>71</Paragraphs>
  <Slides>17</Slides>
  <Notes>11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Calibri Light</vt:lpstr>
      <vt:lpstr>Office Theme</vt:lpstr>
      <vt:lpstr>Internet Censorship and Online Speech Net Neutrality</vt:lpstr>
      <vt:lpstr>Internet Business Model (Simplified)</vt:lpstr>
      <vt:lpstr>Other Countries: India</vt:lpstr>
      <vt:lpstr>PowerPoint Presentation</vt:lpstr>
      <vt:lpstr>PowerPoint Presentation</vt:lpstr>
      <vt:lpstr>The Many Faces of Net Neutrality</vt:lpstr>
      <vt:lpstr>Open Internet Order (2015; Invalidated):  Reclassification of ISPs Under Title II</vt:lpstr>
      <vt:lpstr>The Open Internet Order (March 2015)</vt:lpstr>
      <vt:lpstr>Internet Congestion and Network Neutrality</vt:lpstr>
      <vt:lpstr>Internet Congestion at Home</vt:lpstr>
      <vt:lpstr>Another View: Across a Transit Provider</vt:lpstr>
      <vt:lpstr>What’s Causing This?</vt:lpstr>
      <vt:lpstr>PowerPoint Presentation</vt:lpstr>
      <vt:lpstr>So… Was Comcast “Blocking” Netflix?</vt:lpstr>
      <vt:lpstr>Two (or More) Sides…</vt:lpstr>
      <vt:lpstr>PowerPoint Presentation</vt:lpstr>
      <vt:lpstr>Net Neutrality: Summary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Internet Censorship and Online Speech Net Neutrality</dc:title>
  <dc:creator>Nick Feamster</dc:creator>
  <cp:lastModifiedBy>Nick Feamster</cp:lastModifiedBy>
  <cp:revision>9</cp:revision>
  <dcterms:created xsi:type="dcterms:W3CDTF">2022-02-22T16:48:10Z</dcterms:created>
  <dcterms:modified xsi:type="dcterms:W3CDTF">2022-02-24T18:04:45Z</dcterms:modified>
</cp:coreProperties>
</file>