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1490" r:id="rId3"/>
    <p:sldId id="278" r:id="rId4"/>
    <p:sldId id="344" r:id="rId5"/>
    <p:sldId id="345" r:id="rId6"/>
    <p:sldId id="374" r:id="rId7"/>
    <p:sldId id="348" r:id="rId8"/>
    <p:sldId id="349" r:id="rId9"/>
    <p:sldId id="367" r:id="rId10"/>
    <p:sldId id="350" r:id="rId11"/>
    <p:sldId id="351" r:id="rId12"/>
    <p:sldId id="352" r:id="rId13"/>
    <p:sldId id="353" r:id="rId14"/>
    <p:sldId id="358" r:id="rId15"/>
    <p:sldId id="359" r:id="rId16"/>
    <p:sldId id="1493" r:id="rId17"/>
    <p:sldId id="347" r:id="rId18"/>
    <p:sldId id="268" r:id="rId19"/>
    <p:sldId id="269" r:id="rId20"/>
    <p:sldId id="270" r:id="rId21"/>
    <p:sldId id="368" r:id="rId22"/>
    <p:sldId id="369" r:id="rId23"/>
    <p:sldId id="1492" r:id="rId24"/>
    <p:sldId id="328" r:id="rId25"/>
    <p:sldId id="327" r:id="rId26"/>
    <p:sldId id="329" r:id="rId27"/>
    <p:sldId id="260" r:id="rId28"/>
    <p:sldId id="261" r:id="rId29"/>
    <p:sldId id="1484" r:id="rId30"/>
    <p:sldId id="1494" r:id="rId31"/>
    <p:sldId id="423" r:id="rId32"/>
    <p:sldId id="1491" r:id="rId33"/>
    <p:sldId id="285" r:id="rId34"/>
    <p:sldId id="286" r:id="rId35"/>
    <p:sldId id="1485" r:id="rId36"/>
    <p:sldId id="1486" r:id="rId37"/>
    <p:sldId id="1487" r:id="rId38"/>
    <p:sldId id="1488" r:id="rId39"/>
    <p:sldId id="287" r:id="rId40"/>
    <p:sldId id="288" r:id="rId41"/>
    <p:sldId id="294" r:id="rId42"/>
    <p:sldId id="1489" r:id="rId43"/>
    <p:sldId id="1496" r:id="rId44"/>
    <p:sldId id="271" r:id="rId45"/>
    <p:sldId id="272" r:id="rId46"/>
    <p:sldId id="273" r:id="rId47"/>
    <p:sldId id="274" r:id="rId48"/>
    <p:sldId id="275" r:id="rId49"/>
    <p:sldId id="276" r:id="rId50"/>
    <p:sldId id="282" r:id="rId51"/>
    <p:sldId id="291" r:id="rId52"/>
    <p:sldId id="296" r:id="rId53"/>
    <p:sldId id="149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00"/>
    <p:restoredTop sz="94680"/>
  </p:normalViewPr>
  <p:slideViewPr>
    <p:cSldViewPr snapToGrid="0" snapToObjects="1">
      <p:cViewPr varScale="1">
        <p:scale>
          <a:sx n="165" d="100"/>
          <a:sy n="165" d="100"/>
        </p:scale>
        <p:origin x="240" y="304"/>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AEFA1-2302-CF41-B3D2-D7622FF3D015}" type="datetimeFigureOut">
              <a:rPr lang="en-US" smtClean="0"/>
              <a:t>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D9810-7F47-884E-9EC3-518F38176584}" type="slidenum">
              <a:rPr lang="en-US" smtClean="0"/>
              <a:t>‹#›</a:t>
            </a:fld>
            <a:endParaRPr lang="en-US"/>
          </a:p>
        </p:txBody>
      </p:sp>
    </p:spTree>
    <p:extLst>
      <p:ext uri="{BB962C8B-B14F-4D97-AF65-F5344CB8AC3E}">
        <p14:creationId xmlns:p14="http://schemas.microsoft.com/office/powerpoint/2010/main" val="348633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a:t>
            </a:fld>
            <a:endParaRPr lang="en-US"/>
          </a:p>
        </p:txBody>
      </p:sp>
    </p:spTree>
    <p:extLst>
      <p:ext uri="{BB962C8B-B14F-4D97-AF65-F5344CB8AC3E}">
        <p14:creationId xmlns:p14="http://schemas.microsoft.com/office/powerpoint/2010/main" val="155900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4C8203-E081-B140-9699-30C1B54CC795}" type="slidenum">
              <a:rPr lang="en-US"/>
              <a:pPr>
                <a:defRPr/>
              </a:pPr>
              <a:t>10</a:t>
            </a:fld>
            <a:endParaRPr lang="en-US"/>
          </a:p>
        </p:txBody>
      </p:sp>
      <p:sp>
        <p:nvSpPr>
          <p:cNvPr id="16386" name="Rectangle 2"/>
          <p:cNvSpPr>
            <a:spLocks noGrp="1" noRot="1" noChangeAspect="1" noChangeArrowheads="1" noTextEdit="1"/>
          </p:cNvSpPr>
          <p:nvPr>
            <p:ph type="sldImg"/>
          </p:nvPr>
        </p:nvSpPr>
        <p:spPr>
          <a:xfrm>
            <a:off x="817563" y="1243013"/>
            <a:ext cx="5222875" cy="2938462"/>
          </a:xfrm>
          <a:solidFill>
            <a:srgbClr val="FFFFFF"/>
          </a:solidFill>
          <a:ln/>
          <a:extLst>
            <a:ext uri="{FAA26D3D-D897-4be2-8F04-BA451C77F1D7}">
              <ma14:placeholderFlag xmlns="" xmlns:ma14="http://schemas.microsoft.com/office/mac/drawingml/2011/main" val="1"/>
            </a:ext>
          </a:extLst>
        </p:spPr>
      </p:sp>
      <p:sp>
        <p:nvSpPr>
          <p:cNvPr id="16387"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extLst>
      <p:ext uri="{BB962C8B-B14F-4D97-AF65-F5344CB8AC3E}">
        <p14:creationId xmlns:p14="http://schemas.microsoft.com/office/powerpoint/2010/main" val="1140080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2F6687-6E40-A24F-A203-2A0A6288947B}" type="slidenum">
              <a:rPr lang="en-US"/>
              <a:pPr>
                <a:defRPr/>
              </a:pPr>
              <a:t>11</a:t>
            </a:fld>
            <a:endParaRPr lang="en-US"/>
          </a:p>
        </p:txBody>
      </p:sp>
      <p:sp>
        <p:nvSpPr>
          <p:cNvPr id="18434"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 xmlns:ma14="http://schemas.microsoft.com/office/mac/drawingml/2011/main" val="1"/>
            </a:ext>
          </a:extLst>
        </p:spPr>
      </p:sp>
      <p:sp>
        <p:nvSpPr>
          <p:cNvPr id="18435"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extLst>
      <p:ext uri="{BB962C8B-B14F-4D97-AF65-F5344CB8AC3E}">
        <p14:creationId xmlns:p14="http://schemas.microsoft.com/office/powerpoint/2010/main" val="364462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87724-191E-E74E-AE2B-8D24E0FEA6B1}" type="slidenum">
              <a:rPr lang="en-US"/>
              <a:pPr/>
              <a:t>12</a:t>
            </a:fld>
            <a:endParaRPr lang="en-US"/>
          </a:p>
        </p:txBody>
      </p:sp>
      <p:sp>
        <p:nvSpPr>
          <p:cNvPr id="143257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32579" name="Rectangle 3"/>
          <p:cNvSpPr>
            <a:spLocks noGrp="1" noChangeArrowheads="1"/>
          </p:cNvSpPr>
          <p:nvPr>
            <p:ph type="body" idx="1"/>
          </p:nvPr>
        </p:nvSpPr>
        <p:spPr/>
        <p:txBody>
          <a:bodyPr/>
          <a:lstStyle/>
          <a:p>
            <a:r>
              <a:rPr lang="en-US"/>
              <a:t>Infected IP:  a.b.c.d.     a.b.X.Y avoids ingress filtering ISPs.      Note: evades Savage</a:t>
            </a:r>
            <a:r>
              <a:rPr lang="ja-JP" altLang="en-US">
                <a:latin typeface="Arial"/>
              </a:rPr>
              <a:t>’</a:t>
            </a:r>
            <a:r>
              <a:rPr lang="en-US"/>
              <a:t>s /8 backscatter monitor.</a:t>
            </a:r>
          </a:p>
        </p:txBody>
      </p:sp>
    </p:spTree>
    <p:extLst>
      <p:ext uri="{BB962C8B-B14F-4D97-AF65-F5344CB8AC3E}">
        <p14:creationId xmlns:p14="http://schemas.microsoft.com/office/powerpoint/2010/main" val="829521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8A87BC-43C3-D949-B3BC-6F5B4D6BCD00}" type="slidenum">
              <a:rPr lang="en-US"/>
              <a:pPr/>
              <a:t>13</a:t>
            </a:fld>
            <a:endParaRPr lang="en-US"/>
          </a:p>
        </p:txBody>
      </p:sp>
      <p:sp>
        <p:nvSpPr>
          <p:cNvPr id="141312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13123" name="Rectangle 3"/>
          <p:cNvSpPr>
            <a:spLocks noGrp="1" noChangeArrowheads="1"/>
          </p:cNvSpPr>
          <p:nvPr>
            <p:ph type="body" idx="1"/>
          </p:nvPr>
        </p:nvSpPr>
        <p:spPr/>
        <p:txBody>
          <a:bodyPr/>
          <a:lstStyle/>
          <a:p>
            <a:r>
              <a:rPr lang="en-US"/>
              <a:t>Syncache:  global hash table for all half open connections on all sockets.</a:t>
            </a:r>
          </a:p>
        </p:txBody>
      </p:sp>
    </p:spTree>
    <p:extLst>
      <p:ext uri="{BB962C8B-B14F-4D97-AF65-F5344CB8AC3E}">
        <p14:creationId xmlns:p14="http://schemas.microsoft.com/office/powerpoint/2010/main" val="3516129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64E3748-BA35-3248-83A2-67C8CD66A070}" type="slidenum">
              <a:rPr lang="en-US"/>
              <a:pPr>
                <a:defRPr/>
              </a:pPr>
              <a:t>14</a:t>
            </a:fld>
            <a:endParaRPr lang="en-US"/>
          </a:p>
        </p:txBody>
      </p:sp>
      <p:sp>
        <p:nvSpPr>
          <p:cNvPr id="26626" name="Rectangle 2"/>
          <p:cNvSpPr>
            <a:spLocks noGrp="1" noRot="1" noChangeAspect="1" noChangeArrowheads="1" noTextEdit="1"/>
          </p:cNvSpPr>
          <p:nvPr>
            <p:ph type="sldImg"/>
          </p:nvPr>
        </p:nvSpPr>
        <p:spPr>
          <a:xfrm>
            <a:off x="642938" y="914400"/>
            <a:ext cx="5572125" cy="3135313"/>
          </a:xfrm>
          <a:solidFill>
            <a:srgbClr val="FFFFFF"/>
          </a:solidFill>
          <a:ln/>
          <a:extLst>
            <a:ext uri="{FAA26D3D-D897-4be2-8F04-BA451C77F1D7}">
              <ma14:placeholderFlag xmlns="" xmlns:ma14="http://schemas.microsoft.com/office/mac/drawingml/2011/main" val="1"/>
            </a:ext>
          </a:extLst>
        </p:spPr>
      </p:sp>
      <p:sp>
        <p:nvSpPr>
          <p:cNvPr id="26627"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extLst>
      <p:ext uri="{BB962C8B-B14F-4D97-AF65-F5344CB8AC3E}">
        <p14:creationId xmlns:p14="http://schemas.microsoft.com/office/powerpoint/2010/main" val="3058576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990A3A-338D-B94F-95F8-20DD0CE524EA}" type="slidenum">
              <a:rPr lang="en-US"/>
              <a:pPr>
                <a:defRPr/>
              </a:pPr>
              <a:t>15</a:t>
            </a:fld>
            <a:endParaRPr lang="en-US"/>
          </a:p>
        </p:txBody>
      </p:sp>
      <p:sp>
        <p:nvSpPr>
          <p:cNvPr id="28674" name="Rectangle 2"/>
          <p:cNvSpPr>
            <a:spLocks noGrp="1" noRot="1" noChangeAspect="1" noChangeArrowheads="1" noTextEdit="1"/>
          </p:cNvSpPr>
          <p:nvPr>
            <p:ph type="sldImg"/>
          </p:nvPr>
        </p:nvSpPr>
        <p:spPr>
          <a:xfrm>
            <a:off x="642938" y="914400"/>
            <a:ext cx="5572125" cy="3135313"/>
          </a:xfrm>
          <a:solidFill>
            <a:srgbClr val="FFFFFF"/>
          </a:solidFill>
          <a:ln/>
          <a:extLst>
            <a:ext uri="{FAA26D3D-D897-4be2-8F04-BA451C77F1D7}">
              <ma14:placeholderFlag xmlns="" xmlns:ma14="http://schemas.microsoft.com/office/mac/drawingml/2011/main" val="1"/>
            </a:ext>
          </a:extLst>
        </p:spPr>
      </p:sp>
      <p:sp>
        <p:nvSpPr>
          <p:cNvPr id="28675"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extLst>
      <p:ext uri="{BB962C8B-B14F-4D97-AF65-F5344CB8AC3E}">
        <p14:creationId xmlns:p14="http://schemas.microsoft.com/office/powerpoint/2010/main" val="1014519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16</a:t>
            </a:fld>
            <a:endParaRPr lang="en-US"/>
          </a:p>
        </p:txBody>
      </p:sp>
    </p:spTree>
    <p:extLst>
      <p:ext uri="{BB962C8B-B14F-4D97-AF65-F5344CB8AC3E}">
        <p14:creationId xmlns:p14="http://schemas.microsoft.com/office/powerpoint/2010/main" val="196385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7DB23-035B-FD40-A2A7-00F89B36FD4E}" type="slidenum">
              <a:rPr lang="en-US"/>
              <a:pPr/>
              <a:t>17</a:t>
            </a:fld>
            <a:endParaRPr lang="en-US"/>
          </a:p>
        </p:txBody>
      </p:sp>
      <p:sp>
        <p:nvSpPr>
          <p:cNvPr id="143462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34627" name="Rectangle 3"/>
          <p:cNvSpPr>
            <a:spLocks noGrp="1" noChangeArrowheads="1"/>
          </p:cNvSpPr>
          <p:nvPr>
            <p:ph type="body" idx="1"/>
          </p:nvPr>
        </p:nvSpPr>
        <p:spPr/>
        <p:txBody>
          <a:bodyPr/>
          <a:lstStyle/>
          <a:p>
            <a:r>
              <a:rPr lang="en-US"/>
              <a:t>Other measurements:   (MeasurementFactory):</a:t>
            </a:r>
          </a:p>
          <a:p>
            <a:r>
              <a:rPr lang="en-US"/>
              <a:t>There are an estimated 7.5 million external DNS servers on the public Internet. Over 75% of domain</a:t>
            </a:r>
          </a:p>
          <a:p>
            <a:r>
              <a:rPr lang="en-US"/>
              <a:t>name servers (of roughly 1.3 million sampled) allow recursive name service to arbitrary queriers.</a:t>
            </a:r>
          </a:p>
        </p:txBody>
      </p:sp>
    </p:spTree>
    <p:extLst>
      <p:ext uri="{BB962C8B-B14F-4D97-AF65-F5344CB8AC3E}">
        <p14:creationId xmlns:p14="http://schemas.microsoft.com/office/powerpoint/2010/main" val="1439481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F557C-F534-574F-870F-C3AE0E2DB8DA}" type="slidenum">
              <a:rPr lang="en-US"/>
              <a:pPr/>
              <a:t>18</a:t>
            </a:fld>
            <a:endParaRPr lang="en-US"/>
          </a:p>
        </p:txBody>
      </p:sp>
      <p:sp>
        <p:nvSpPr>
          <p:cNvPr id="1423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23363" name="Rectangle 3"/>
          <p:cNvSpPr>
            <a:spLocks noGrp="1" noChangeArrowheads="1"/>
          </p:cNvSpPr>
          <p:nvPr>
            <p:ph type="body" idx="1"/>
          </p:nvPr>
        </p:nvSpPr>
        <p:spPr/>
        <p:txBody>
          <a:bodyPr/>
          <a:lstStyle/>
          <a:p>
            <a:r>
              <a:rPr lang="en-US"/>
              <a:t>TLD DNS servers:   each root server on 200 machines.  Requests use IP any cast.</a:t>
            </a:r>
          </a:p>
        </p:txBody>
      </p:sp>
    </p:spTree>
    <p:extLst>
      <p:ext uri="{BB962C8B-B14F-4D97-AF65-F5344CB8AC3E}">
        <p14:creationId xmlns:p14="http://schemas.microsoft.com/office/powerpoint/2010/main" val="725159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E6A465-8785-654C-A346-4FA085662FAB}" type="slidenum">
              <a:rPr lang="en-US"/>
              <a:pPr/>
              <a:t>19</a:t>
            </a:fld>
            <a:endParaRPr lang="en-US"/>
          </a:p>
        </p:txBody>
      </p:sp>
      <p:sp>
        <p:nvSpPr>
          <p:cNvPr id="1436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36675" name="Rectangle 3"/>
          <p:cNvSpPr>
            <a:spLocks noGrp="1" noChangeArrowheads="1"/>
          </p:cNvSpPr>
          <p:nvPr>
            <p:ph type="body" idx="1"/>
          </p:nvPr>
        </p:nvSpPr>
        <p:spPr/>
        <p:txBody>
          <a:bodyPr/>
          <a:lstStyle/>
          <a:p>
            <a:r>
              <a:rPr lang="en-US"/>
              <a:t>Root servers specify where the TLDs are (.com, .net, …)</a:t>
            </a:r>
          </a:p>
          <a:p>
            <a:r>
              <a:rPr lang="en-US"/>
              <a:t>f-root is supported by 42 different locations.</a:t>
            </a:r>
          </a:p>
          <a:p>
            <a:r>
              <a:rPr lang="en-US"/>
              <a:t>Only one root server is sufficient to make the Internet work.</a:t>
            </a:r>
          </a:p>
        </p:txBody>
      </p:sp>
    </p:spTree>
    <p:extLst>
      <p:ext uri="{BB962C8B-B14F-4D97-AF65-F5344CB8AC3E}">
        <p14:creationId xmlns:p14="http://schemas.microsoft.com/office/powerpoint/2010/main" val="265708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a:t>
            </a:fld>
            <a:endParaRPr lang="en-US"/>
          </a:p>
        </p:txBody>
      </p:sp>
    </p:spTree>
    <p:extLst>
      <p:ext uri="{BB962C8B-B14F-4D97-AF65-F5344CB8AC3E}">
        <p14:creationId xmlns:p14="http://schemas.microsoft.com/office/powerpoint/2010/main" val="2656238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20</a:t>
            </a:fld>
            <a:endParaRPr lang="en-US"/>
          </a:p>
        </p:txBody>
      </p:sp>
    </p:spTree>
    <p:extLst>
      <p:ext uri="{BB962C8B-B14F-4D97-AF65-F5344CB8AC3E}">
        <p14:creationId xmlns:p14="http://schemas.microsoft.com/office/powerpoint/2010/main" val="32829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23</a:t>
            </a:fld>
            <a:endParaRPr lang="en-US"/>
          </a:p>
        </p:txBody>
      </p:sp>
    </p:spTree>
    <p:extLst>
      <p:ext uri="{BB962C8B-B14F-4D97-AF65-F5344CB8AC3E}">
        <p14:creationId xmlns:p14="http://schemas.microsoft.com/office/powerpoint/2010/main" val="260376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24</a:t>
            </a:fld>
            <a:endParaRPr lang="en-US"/>
          </a:p>
        </p:txBody>
      </p:sp>
    </p:spTree>
    <p:extLst>
      <p:ext uri="{BB962C8B-B14F-4D97-AF65-F5344CB8AC3E}">
        <p14:creationId xmlns:p14="http://schemas.microsoft.com/office/powerpoint/2010/main" val="2543928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25</a:t>
            </a:fld>
            <a:endParaRPr lang="en-US"/>
          </a:p>
        </p:txBody>
      </p:sp>
    </p:spTree>
    <p:extLst>
      <p:ext uri="{BB962C8B-B14F-4D97-AF65-F5344CB8AC3E}">
        <p14:creationId xmlns:p14="http://schemas.microsoft.com/office/powerpoint/2010/main" val="1566521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26</a:t>
            </a:fld>
            <a:endParaRPr lang="en-US"/>
          </a:p>
        </p:txBody>
      </p:sp>
    </p:spTree>
    <p:extLst>
      <p:ext uri="{BB962C8B-B14F-4D97-AF65-F5344CB8AC3E}">
        <p14:creationId xmlns:p14="http://schemas.microsoft.com/office/powerpoint/2010/main" val="32412739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27</a:t>
            </a:fld>
            <a:endParaRPr lang="en-US"/>
          </a:p>
        </p:txBody>
      </p:sp>
    </p:spTree>
    <p:extLst>
      <p:ext uri="{BB962C8B-B14F-4D97-AF65-F5344CB8AC3E}">
        <p14:creationId xmlns:p14="http://schemas.microsoft.com/office/powerpoint/2010/main" val="4163654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7DB23-035B-FD40-A2A7-00F89B36FD4E}" type="slidenum">
              <a:rPr lang="en-US"/>
              <a:pPr/>
              <a:t>28</a:t>
            </a:fld>
            <a:endParaRPr lang="en-US"/>
          </a:p>
        </p:txBody>
      </p:sp>
      <p:sp>
        <p:nvSpPr>
          <p:cNvPr id="14346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34627" name="Rectangle 3"/>
          <p:cNvSpPr>
            <a:spLocks noGrp="1" noChangeArrowheads="1"/>
          </p:cNvSpPr>
          <p:nvPr>
            <p:ph type="body" idx="1"/>
          </p:nvPr>
        </p:nvSpPr>
        <p:spPr/>
        <p:txBody>
          <a:bodyPr/>
          <a:lstStyle/>
          <a:p>
            <a:r>
              <a:rPr lang="en-US"/>
              <a:t>Other measurements:   (MeasurementFactory):</a:t>
            </a:r>
          </a:p>
          <a:p>
            <a:r>
              <a:rPr lang="en-US"/>
              <a:t>There are an estimated 7.5 million external DNS servers on the public Internet. Over 75% of domain</a:t>
            </a:r>
          </a:p>
          <a:p>
            <a:r>
              <a:rPr lang="en-US"/>
              <a:t>name servers (of roughly 1.3 million sampled) allow recursive name service to arbitrary queriers.</a:t>
            </a:r>
          </a:p>
        </p:txBody>
      </p:sp>
    </p:spTree>
    <p:extLst>
      <p:ext uri="{BB962C8B-B14F-4D97-AF65-F5344CB8AC3E}">
        <p14:creationId xmlns:p14="http://schemas.microsoft.com/office/powerpoint/2010/main" val="10083642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5E7036E8-6A70-5742-9E51-BEBE5E9E7346}" type="slidenum">
              <a:rPr lang="en-US" smtClean="0"/>
              <a:t>29</a:t>
            </a:fld>
            <a:endParaRPr lang="en-US"/>
          </a:p>
        </p:txBody>
      </p:sp>
    </p:spTree>
    <p:extLst>
      <p:ext uri="{BB962C8B-B14F-4D97-AF65-F5344CB8AC3E}">
        <p14:creationId xmlns:p14="http://schemas.microsoft.com/office/powerpoint/2010/main" val="30438470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30</a:t>
            </a:fld>
            <a:endParaRPr lang="en-US"/>
          </a:p>
        </p:txBody>
      </p:sp>
    </p:spTree>
    <p:extLst>
      <p:ext uri="{BB962C8B-B14F-4D97-AF65-F5344CB8AC3E}">
        <p14:creationId xmlns:p14="http://schemas.microsoft.com/office/powerpoint/2010/main" val="987265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marR="0" indent="-171450" algn="l" defTabSz="8163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effectLst/>
                <a:latin typeface="+mn-lt"/>
                <a:ea typeface="+mn-ea"/>
                <a:cs typeface="+mn-cs"/>
              </a:rPr>
              <a:t>China was the top source country for DDoS attacks in Q1, accounting for 27% of all activity. </a:t>
            </a:r>
          </a:p>
          <a:p>
            <a:pPr marL="171450" marR="0" indent="-171450" algn="l" defTabSz="8163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effectLst/>
                <a:latin typeface="+mn-lt"/>
                <a:ea typeface="+mn-ea"/>
                <a:cs typeface="+mn-cs"/>
              </a:rPr>
              <a:t>The US was the second-largest source of attacks (17%) while Turkey accounted for 10%. </a:t>
            </a:r>
          </a:p>
          <a:p>
            <a:pPr marL="171450" marR="0" indent="-171450" algn="l" defTabSz="8163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effectLst/>
                <a:latin typeface="+mn-lt"/>
                <a:ea typeface="+mn-ea"/>
                <a:cs typeface="+mn-cs"/>
              </a:rPr>
              <a:t>Turkey’s high placement on the list continues a trend we’ve seen in recent months where Eastern European countries are filling a void that had been occupied by Russia in recent years. One theory is that many attackers who had been operating from Russia have spread out to the Eastern European nations. </a:t>
            </a:r>
          </a:p>
          <a:p>
            <a:pPr marL="171450" marR="0" indent="-171450" algn="l" defTabSz="8163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NOTE:  W</a:t>
            </a:r>
            <a:r>
              <a:rPr lang="en-US" sz="1100" kern="1200" dirty="0">
                <a:solidFill>
                  <a:schemeClr val="tx1"/>
                </a:solidFill>
                <a:effectLst/>
                <a:latin typeface="+mn-lt"/>
                <a:ea typeface="+mn-ea"/>
                <a:cs typeface="+mn-cs"/>
              </a:rPr>
              <a:t>hile the packets we receive are from IP addresses in these countries, it is likely that a certain number of attackers used proxies or Virtual Private Servers (vps) to hide their true originating ip addresses. This source information is further muddied by the fact that some of the available attack scripts rely on sending GET flood attacks from other websites, as is the case with pingback attacks, or are relayed through proxies.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0B6138C-E721-E14B-B05C-1EF830564EB3}" type="slidenum">
              <a:rPr lang="en-US" smtClean="0"/>
              <a:pPr>
                <a:defRPr/>
              </a:pPr>
              <a:t>31</a:t>
            </a:fld>
            <a:endParaRPr lang="en-US" dirty="0"/>
          </a:p>
        </p:txBody>
      </p:sp>
    </p:spTree>
    <p:extLst>
      <p:ext uri="{BB962C8B-B14F-4D97-AF65-F5344CB8AC3E}">
        <p14:creationId xmlns:p14="http://schemas.microsoft.com/office/powerpoint/2010/main" val="3817313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72528CB-634F-024E-AF49-ABBE003F6455}" type="slidenum">
              <a:rPr lang="en-US"/>
              <a:pPr>
                <a:defRPr/>
              </a:pPr>
              <a:t>3</a:t>
            </a:fld>
            <a:endParaRPr lang="en-US"/>
          </a:p>
        </p:txBody>
      </p:sp>
      <p:sp>
        <p:nvSpPr>
          <p:cNvPr id="19458" name="Rectangle 2"/>
          <p:cNvSpPr>
            <a:spLocks noGrp="1" noRot="1" noChangeAspect="1" noChangeArrowheads="1" noTextEdit="1"/>
          </p:cNvSpPr>
          <p:nvPr>
            <p:ph type="sldImg"/>
          </p:nvPr>
        </p:nvSpPr>
        <p:spPr>
          <a:xfrm>
            <a:off x="381000" y="685800"/>
            <a:ext cx="6096000" cy="3429000"/>
          </a:xfr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9" name="Rectangle 3"/>
          <p:cNvSpPr>
            <a:spLocks noGrp="1" noChangeArrowheads="1"/>
          </p:cNvSpPr>
          <p:nvPr>
            <p:ph type="body" idx="1"/>
          </p:nvPr>
        </p:nvSpPr>
        <p:spPr>
          <a:xfrm>
            <a:off x="914400" y="4343400"/>
            <a:ext cx="5029200" cy="4114800"/>
          </a:xfrm>
          <a:ln/>
        </p:spPr>
        <p:txBody>
          <a:bodyPr lIns="92075" tIns="46038" rIns="92075" bIns="46038"/>
          <a:lstStyle/>
          <a:p>
            <a:pPr eaLnBrk="1" hangingPunct="1">
              <a:defRPr/>
            </a:pPr>
            <a:endParaRPr lang="en-US">
              <a:cs typeface="+mn-cs"/>
            </a:endParaRPr>
          </a:p>
        </p:txBody>
      </p:sp>
    </p:spTree>
    <p:extLst>
      <p:ext uri="{BB962C8B-B14F-4D97-AF65-F5344CB8AC3E}">
        <p14:creationId xmlns:p14="http://schemas.microsoft.com/office/powerpoint/2010/main" val="25413180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32</a:t>
            </a:fld>
            <a:endParaRPr lang="en-US"/>
          </a:p>
        </p:txBody>
      </p:sp>
    </p:spTree>
    <p:extLst>
      <p:ext uri="{BB962C8B-B14F-4D97-AF65-F5344CB8AC3E}">
        <p14:creationId xmlns:p14="http://schemas.microsoft.com/office/powerpoint/2010/main" val="68305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33</a:t>
            </a:fld>
            <a:endParaRPr lang="en-US"/>
          </a:p>
        </p:txBody>
      </p:sp>
    </p:spTree>
    <p:extLst>
      <p:ext uri="{BB962C8B-B14F-4D97-AF65-F5344CB8AC3E}">
        <p14:creationId xmlns:p14="http://schemas.microsoft.com/office/powerpoint/2010/main" val="31126061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43</a:t>
            </a:fld>
            <a:endParaRPr lang="en-US"/>
          </a:p>
        </p:txBody>
      </p:sp>
    </p:spTree>
    <p:extLst>
      <p:ext uri="{BB962C8B-B14F-4D97-AF65-F5344CB8AC3E}">
        <p14:creationId xmlns:p14="http://schemas.microsoft.com/office/powerpoint/2010/main" val="10513712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c29c4584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c29c4584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GFW has hard time figuring out what’s inside encrypted connection</a:t>
            </a:r>
            <a:endParaRPr/>
          </a:p>
          <a:p>
            <a:pPr marL="0" lvl="0" indent="0" algn="l" rtl="0">
              <a:spcBef>
                <a:spcPts val="0"/>
              </a:spcBef>
              <a:spcAft>
                <a:spcPts val="0"/>
              </a:spcAft>
              <a:buNone/>
            </a:pPr>
            <a:r>
              <a:rPr lang="en"/>
              <a:t>type of encryption can reveal it, but that’s not always possible</a:t>
            </a:r>
            <a:endParaRPr/>
          </a:p>
          <a:p>
            <a:pPr marL="0" lvl="0" indent="0" algn="l" rtl="0">
              <a:spcBef>
                <a:spcPts val="0"/>
              </a:spcBef>
              <a:spcAft>
                <a:spcPts val="0"/>
              </a:spcAft>
              <a:buNone/>
            </a:pPr>
            <a:r>
              <a:rPr lang="en"/>
              <a:t>blocking on hunches and guesses introduces collateral damage</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0514264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c29c4584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c29c4584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GFW has hard time figuring out what’s inside encrypted connection</a:t>
            </a:r>
            <a:endParaRPr/>
          </a:p>
          <a:p>
            <a:pPr marL="0" lvl="0" indent="0" algn="l" rtl="0">
              <a:spcBef>
                <a:spcPts val="0"/>
              </a:spcBef>
              <a:spcAft>
                <a:spcPts val="0"/>
              </a:spcAft>
              <a:buNone/>
            </a:pPr>
            <a:r>
              <a:rPr lang="en"/>
              <a:t>type of encryption can reveal it, but that’s not always possible</a:t>
            </a:r>
            <a:endParaRPr/>
          </a:p>
          <a:p>
            <a:pPr marL="0" lvl="0" indent="0" algn="l" rtl="0">
              <a:spcBef>
                <a:spcPts val="0"/>
              </a:spcBef>
              <a:spcAft>
                <a:spcPts val="0"/>
              </a:spcAft>
              <a:buNone/>
            </a:pPr>
            <a:r>
              <a:rPr lang="en"/>
              <a:t>blocking on hunches and guesses introduces collateral damage</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409284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dc29c4584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dc29c4584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GFW has hard time figuring out what’s inside encrypted connection</a:t>
            </a:r>
            <a:endParaRPr/>
          </a:p>
          <a:p>
            <a:pPr marL="0" lvl="0" indent="0" algn="l" rtl="0">
              <a:spcBef>
                <a:spcPts val="0"/>
              </a:spcBef>
              <a:spcAft>
                <a:spcPts val="0"/>
              </a:spcAft>
              <a:buNone/>
            </a:pPr>
            <a:r>
              <a:rPr lang="en"/>
              <a:t>type of encryption can reveal it, but that’s not always possible</a:t>
            </a:r>
            <a:endParaRPr/>
          </a:p>
          <a:p>
            <a:pPr marL="0" lvl="0" indent="0" algn="l" rtl="0">
              <a:spcBef>
                <a:spcPts val="0"/>
              </a:spcBef>
              <a:spcAft>
                <a:spcPts val="0"/>
              </a:spcAft>
              <a:buNone/>
            </a:pPr>
            <a:r>
              <a:rPr lang="en"/>
              <a:t>blocking on hunches and guesses introduces collateral damage</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091446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c29c4584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dc29c4584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GFW has hard time figuring out what’s inside encrypted connection</a:t>
            </a:r>
            <a:endParaRPr/>
          </a:p>
          <a:p>
            <a:pPr marL="0" lvl="0" indent="0" algn="l" rtl="0">
              <a:spcBef>
                <a:spcPts val="0"/>
              </a:spcBef>
              <a:spcAft>
                <a:spcPts val="0"/>
              </a:spcAft>
              <a:buNone/>
            </a:pPr>
            <a:r>
              <a:rPr lang="en"/>
              <a:t>type of encryption can reveal it, but that’s not always possible</a:t>
            </a:r>
            <a:endParaRPr/>
          </a:p>
          <a:p>
            <a:pPr marL="0" lvl="0" indent="0" algn="l" rtl="0">
              <a:spcBef>
                <a:spcPts val="0"/>
              </a:spcBef>
              <a:spcAft>
                <a:spcPts val="0"/>
              </a:spcAft>
              <a:buNone/>
            </a:pPr>
            <a:r>
              <a:rPr lang="en"/>
              <a:t>blocking on hunches and guesses introduces collateral damage</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946922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c29c4584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c29c4584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GFW has hard time figuring out what’s inside encrypted connection</a:t>
            </a:r>
            <a:endParaRPr/>
          </a:p>
          <a:p>
            <a:pPr marL="0" lvl="0" indent="0" algn="l" rtl="0">
              <a:spcBef>
                <a:spcPts val="0"/>
              </a:spcBef>
              <a:spcAft>
                <a:spcPts val="0"/>
              </a:spcAft>
              <a:buNone/>
            </a:pPr>
            <a:r>
              <a:rPr lang="en"/>
              <a:t>type of encryption can reveal it, but that’s not always possible</a:t>
            </a:r>
            <a:endParaRPr/>
          </a:p>
          <a:p>
            <a:pPr marL="0" lvl="0" indent="0" algn="l" rtl="0">
              <a:spcBef>
                <a:spcPts val="0"/>
              </a:spcBef>
              <a:spcAft>
                <a:spcPts val="0"/>
              </a:spcAft>
              <a:buNone/>
            </a:pPr>
            <a:r>
              <a:rPr lang="en"/>
              <a:t>blocking on hunches and guesses introduces collateral damage</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8300651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c29c4584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dc29c4584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GFW has hard time figuring out what’s inside encrypted connection</a:t>
            </a:r>
            <a:endParaRPr/>
          </a:p>
          <a:p>
            <a:pPr marL="0" lvl="0" indent="0" algn="l" rtl="0">
              <a:spcBef>
                <a:spcPts val="0"/>
              </a:spcBef>
              <a:spcAft>
                <a:spcPts val="0"/>
              </a:spcAft>
              <a:buNone/>
            </a:pPr>
            <a:r>
              <a:rPr lang="en"/>
              <a:t>type of encryption can reveal it, but that’s not always possible</a:t>
            </a:r>
            <a:endParaRPr/>
          </a:p>
          <a:p>
            <a:pPr marL="0" lvl="0" indent="0" algn="l" rtl="0">
              <a:spcBef>
                <a:spcPts val="0"/>
              </a:spcBef>
              <a:spcAft>
                <a:spcPts val="0"/>
              </a:spcAft>
              <a:buNone/>
            </a:pPr>
            <a:r>
              <a:rPr lang="en"/>
              <a:t>blocking on hunches and guesses introduces collateral damage</a:t>
            </a:r>
            <a:endParaRPr/>
          </a:p>
          <a:p>
            <a:pPr marL="0" lvl="0" indent="0" algn="l" rtl="0">
              <a:spcBef>
                <a:spcPts val="0"/>
              </a:spcBef>
              <a:spcAft>
                <a:spcPts val="0"/>
              </a:spcAft>
              <a:buNone/>
            </a:pPr>
            <a:endParaRPr/>
          </a:p>
          <a:p>
            <a:pPr marL="0" lvl="0" indent="0" algn="l" rtl="0">
              <a:spcBef>
                <a:spcPts val="0"/>
              </a:spcBef>
              <a:spcAft>
                <a:spcPts val="0"/>
              </a:spcAft>
              <a:buNone/>
            </a:pPr>
            <a:r>
              <a:rPr lang="en"/>
              <a:t>sounds relatively easy, but lots of engineering behind this system!</a:t>
            </a:r>
            <a:endParaRPr/>
          </a:p>
          <a:p>
            <a:pPr marL="0" lvl="0" indent="0" algn="l" rtl="0">
              <a:spcBef>
                <a:spcPts val="0"/>
              </a:spcBef>
              <a:spcAft>
                <a:spcPts val="0"/>
              </a:spcAft>
              <a:buNone/>
            </a:pPr>
            <a:endParaRPr/>
          </a:p>
          <a:p>
            <a:pPr marL="0" lvl="0" indent="0" algn="l" rtl="0">
              <a:spcBef>
                <a:spcPts val="0"/>
              </a:spcBef>
              <a:spcAft>
                <a:spcPts val="0"/>
              </a:spcAft>
              <a:buNone/>
            </a:pPr>
            <a:r>
              <a:rPr lang="en"/>
              <a:t>mentioned that this is a research project to understand it better. started with dataset.</a:t>
            </a:r>
            <a:endParaRPr/>
          </a:p>
        </p:txBody>
      </p:sp>
    </p:spTree>
    <p:extLst>
      <p:ext uri="{BB962C8B-B14F-4D97-AF65-F5344CB8AC3E}">
        <p14:creationId xmlns:p14="http://schemas.microsoft.com/office/powerpoint/2010/main" val="31440005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c29c4584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c29c4584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single address shows up a lot, in all three datasets.</a:t>
            </a:r>
            <a:endParaRPr/>
          </a:p>
          <a:p>
            <a:pPr marL="0" lvl="0" indent="0" algn="l" rtl="0">
              <a:spcBef>
                <a:spcPts val="0"/>
              </a:spcBef>
              <a:spcAft>
                <a:spcPts val="0"/>
              </a:spcAft>
              <a:buNone/>
            </a:pPr>
            <a:endParaRPr/>
          </a:p>
          <a:p>
            <a:pPr marL="0" lvl="0" indent="0" algn="l" rtl="0">
              <a:spcBef>
                <a:spcPts val="0"/>
              </a:spcBef>
              <a:spcAft>
                <a:spcPts val="0"/>
              </a:spcAft>
              <a:buNone/>
            </a:pPr>
            <a:r>
              <a:rPr lang="en"/>
              <a:t>takeaway from this is that IP address filters won’t work on proxy servers. you would block legitimate clients.</a:t>
            </a:r>
            <a:endParaRPr/>
          </a:p>
        </p:txBody>
      </p:sp>
    </p:spTree>
    <p:extLst>
      <p:ext uri="{BB962C8B-B14F-4D97-AF65-F5344CB8AC3E}">
        <p14:creationId xmlns:p14="http://schemas.microsoft.com/office/powerpoint/2010/main" val="1772597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91ACC9-C5B1-8244-9293-6A376AB62CE6}" type="slidenum">
              <a:rPr lang="en-US"/>
              <a:pPr>
                <a:defRPr/>
              </a:pPr>
              <a:t>4</a:t>
            </a:fld>
            <a:endParaRPr lang="en-US"/>
          </a:p>
        </p:txBody>
      </p:sp>
      <p:sp>
        <p:nvSpPr>
          <p:cNvPr id="819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5858121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db98a386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db98a386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fingerprinting and state leakage shows that probes are controlled by central authority -- despite large number of IP addrs</a:t>
            </a:r>
            <a:endParaRPr/>
          </a:p>
        </p:txBody>
      </p:sp>
    </p:spTree>
    <p:extLst>
      <p:ext uri="{BB962C8B-B14F-4D97-AF65-F5344CB8AC3E}">
        <p14:creationId xmlns:p14="http://schemas.microsoft.com/office/powerpoint/2010/main" val="6048234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dba8dfa3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dba8dfa3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interestingly, probed does not mean blocked.  some protocols probed but not blocked.</a:t>
            </a:r>
            <a:endParaRPr/>
          </a:p>
        </p:txBody>
      </p:sp>
    </p:spTree>
    <p:extLst>
      <p:ext uri="{BB962C8B-B14F-4D97-AF65-F5344CB8AC3E}">
        <p14:creationId xmlns:p14="http://schemas.microsoft.com/office/powerpoint/2010/main" val="2668173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D43F531-9200-DD46-9664-BC9E869F3374}" type="slidenum">
              <a:rPr lang="en-US"/>
              <a:pPr>
                <a:defRPr/>
              </a:pPr>
              <a:t>5</a:t>
            </a:fld>
            <a:endParaRPr lang="en-US"/>
          </a:p>
        </p:txBody>
      </p:sp>
      <p:sp>
        <p:nvSpPr>
          <p:cNvPr id="1024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024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793914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6</a:t>
            </a:fld>
            <a:endParaRPr lang="en-US"/>
          </a:p>
        </p:txBody>
      </p:sp>
    </p:spTree>
    <p:extLst>
      <p:ext uri="{BB962C8B-B14F-4D97-AF65-F5344CB8AC3E}">
        <p14:creationId xmlns:p14="http://schemas.microsoft.com/office/powerpoint/2010/main" val="2808761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37AD27-E1B8-544E-ACE9-40002460C900}" type="slidenum">
              <a:rPr lang="en-US"/>
              <a:pPr>
                <a:defRPr/>
              </a:pPr>
              <a:t>7</a:t>
            </a:fld>
            <a:endParaRPr lang="en-US"/>
          </a:p>
        </p:txBody>
      </p:sp>
      <p:sp>
        <p:nvSpPr>
          <p:cNvPr id="12290"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 xmlns:ma14="http://schemas.microsoft.com/office/mac/drawingml/2011/main" val="1"/>
            </a:ext>
          </a:extLst>
        </p:spPr>
      </p:sp>
      <p:sp>
        <p:nvSpPr>
          <p:cNvPr id="12291"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extLst>
      <p:ext uri="{BB962C8B-B14F-4D97-AF65-F5344CB8AC3E}">
        <p14:creationId xmlns:p14="http://schemas.microsoft.com/office/powerpoint/2010/main" val="3608061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BD503A7-7D61-D14C-8376-6C2CC64D7929}" type="slidenum">
              <a:rPr lang="en-US"/>
              <a:pPr>
                <a:defRPr/>
              </a:pPr>
              <a:t>8</a:t>
            </a:fld>
            <a:endParaRPr lang="en-US"/>
          </a:p>
        </p:txBody>
      </p:sp>
      <p:sp>
        <p:nvSpPr>
          <p:cNvPr id="14338"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 xmlns:ma14="http://schemas.microsoft.com/office/mac/drawingml/2011/main" val="1"/>
            </a:ext>
          </a:extLst>
        </p:spPr>
      </p:sp>
      <p:sp>
        <p:nvSpPr>
          <p:cNvPr id="14339"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extLst>
      <p:ext uri="{BB962C8B-B14F-4D97-AF65-F5344CB8AC3E}">
        <p14:creationId xmlns:p14="http://schemas.microsoft.com/office/powerpoint/2010/main" val="3946488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9</a:t>
            </a:fld>
            <a:endParaRPr lang="en-US"/>
          </a:p>
        </p:txBody>
      </p:sp>
    </p:spTree>
    <p:extLst>
      <p:ext uri="{BB962C8B-B14F-4D97-AF65-F5344CB8AC3E}">
        <p14:creationId xmlns:p14="http://schemas.microsoft.com/office/powerpoint/2010/main" val="3506475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ECBD-F585-374E-A7D3-ED8BCA3C2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2AB2D-1E97-8848-BDA8-483ED53DF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0B23EB-AF87-B549-8916-ED66BE72312B}"/>
              </a:ext>
            </a:extLst>
          </p:cNvPr>
          <p:cNvSpPr>
            <a:spLocks noGrp="1"/>
          </p:cNvSpPr>
          <p:nvPr>
            <p:ph type="dt" sz="half" idx="10"/>
          </p:nvPr>
        </p:nvSpPr>
        <p:spPr/>
        <p:txBody>
          <a:bodyPr/>
          <a:lstStyle/>
          <a:p>
            <a:fld id="{C9E664E8-8019-2444-AEBA-CE692A70D4C8}" type="datetimeFigureOut">
              <a:rPr lang="en-US" smtClean="0"/>
              <a:t>1/29/21</a:t>
            </a:fld>
            <a:endParaRPr lang="en-US"/>
          </a:p>
        </p:txBody>
      </p:sp>
      <p:sp>
        <p:nvSpPr>
          <p:cNvPr id="5" name="Footer Placeholder 4">
            <a:extLst>
              <a:ext uri="{FF2B5EF4-FFF2-40B4-BE49-F238E27FC236}">
                <a16:creationId xmlns:a16="http://schemas.microsoft.com/office/drawing/2014/main" id="{CBEE2F80-0BA4-BB4D-8806-578AB1418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A4E30-F357-3E42-B52D-09ED42D704AD}"/>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33544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A772-2155-EE41-8FE3-8CAF7B8286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EA9D2-10F6-5049-9125-D9D0EC932E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16F94-9414-9143-B604-F544BADD5649}"/>
              </a:ext>
            </a:extLst>
          </p:cNvPr>
          <p:cNvSpPr>
            <a:spLocks noGrp="1"/>
          </p:cNvSpPr>
          <p:nvPr>
            <p:ph type="dt" sz="half" idx="10"/>
          </p:nvPr>
        </p:nvSpPr>
        <p:spPr/>
        <p:txBody>
          <a:bodyPr/>
          <a:lstStyle/>
          <a:p>
            <a:fld id="{C9E664E8-8019-2444-AEBA-CE692A70D4C8}" type="datetimeFigureOut">
              <a:rPr lang="en-US" smtClean="0"/>
              <a:t>1/29/21</a:t>
            </a:fld>
            <a:endParaRPr lang="en-US"/>
          </a:p>
        </p:txBody>
      </p:sp>
      <p:sp>
        <p:nvSpPr>
          <p:cNvPr id="5" name="Footer Placeholder 4">
            <a:extLst>
              <a:ext uri="{FF2B5EF4-FFF2-40B4-BE49-F238E27FC236}">
                <a16:creationId xmlns:a16="http://schemas.microsoft.com/office/drawing/2014/main" id="{FA1BED26-D1B4-0141-BB55-F9F5605E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06E1F-513D-8E44-B81E-4B5EE01919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9892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08254-2B1D-B743-A976-2A965A5A1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4A509-0680-6D46-ADAA-E23924DFC0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F6AEC-0420-B44D-8618-EF4D77DBEE53}"/>
              </a:ext>
            </a:extLst>
          </p:cNvPr>
          <p:cNvSpPr>
            <a:spLocks noGrp="1"/>
          </p:cNvSpPr>
          <p:nvPr>
            <p:ph type="dt" sz="half" idx="10"/>
          </p:nvPr>
        </p:nvSpPr>
        <p:spPr/>
        <p:txBody>
          <a:bodyPr/>
          <a:lstStyle/>
          <a:p>
            <a:fld id="{C9E664E8-8019-2444-AEBA-CE692A70D4C8}" type="datetimeFigureOut">
              <a:rPr lang="en-US" smtClean="0"/>
              <a:t>1/29/21</a:t>
            </a:fld>
            <a:endParaRPr lang="en-US"/>
          </a:p>
        </p:txBody>
      </p:sp>
      <p:sp>
        <p:nvSpPr>
          <p:cNvPr id="5" name="Footer Placeholder 4">
            <a:extLst>
              <a:ext uri="{FF2B5EF4-FFF2-40B4-BE49-F238E27FC236}">
                <a16:creationId xmlns:a16="http://schemas.microsoft.com/office/drawing/2014/main" id="{45FC7E52-2284-1D48-8B90-8405A51D5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0D680-DF10-F64B-A3F1-0D662C583A4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4277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 name="TextBox 3"/>
          <p:cNvSpPr txBox="1"/>
          <p:nvPr userDrawn="1"/>
        </p:nvSpPr>
        <p:spPr>
          <a:xfrm>
            <a:off x="5635628" y="2378353"/>
            <a:ext cx="6556375" cy="1681035"/>
          </a:xfrm>
          <a:prstGeom prst="rect">
            <a:avLst/>
          </a:prstGeom>
          <a:noFill/>
        </p:spPr>
        <p:txBody>
          <a:bodyPr wrap="square" lIns="76193" tIns="38097" rIns="76193" bIns="38097" rtlCol="0" anchor="ctr" anchorCtr="0">
            <a:noAutofit/>
          </a:bodyPr>
          <a:lstStyle/>
          <a:p>
            <a:pPr marL="0" marR="0" indent="0" algn="l" defTabSz="1088365" rtl="0" eaLnBrk="1" fontAlgn="auto" latinLnBrk="0" hangingPunct="1">
              <a:lnSpc>
                <a:spcPct val="11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rial"/>
                <a:ea typeface="+mj-ea"/>
                <a:cs typeface="Arial"/>
              </a:rPr>
              <a:t>Avoid data theft and downtime by extending the </a:t>
            </a:r>
            <a:br>
              <a:rPr kumimoji="0" lang="en-US" sz="2000" b="0" i="0" u="none" strike="noStrike" kern="0" cap="none" spc="0" normalizeH="0" baseline="0" noProof="0" dirty="0">
                <a:ln>
                  <a:noFill/>
                </a:ln>
                <a:solidFill>
                  <a:srgbClr val="FFFFFF"/>
                </a:solidFill>
                <a:effectLst/>
                <a:uLnTx/>
                <a:uFillTx/>
                <a:latin typeface="Arial"/>
                <a:ea typeface="+mj-ea"/>
                <a:cs typeface="Arial"/>
              </a:rPr>
            </a:br>
            <a:r>
              <a:rPr kumimoji="0" lang="en-US" sz="2000" b="0" i="0" u="none" strike="noStrike" kern="0" cap="none" spc="0" normalizeH="0" baseline="0" noProof="0" dirty="0">
                <a:ln>
                  <a:noFill/>
                </a:ln>
                <a:solidFill>
                  <a:srgbClr val="FFFFFF"/>
                </a:solidFill>
                <a:effectLst/>
                <a:uLnTx/>
                <a:uFillTx/>
                <a:latin typeface="Arial"/>
                <a:ea typeface="+mj-ea"/>
                <a:cs typeface="Arial"/>
              </a:rPr>
              <a:t>security perimeter outside the data-center and </a:t>
            </a:r>
            <a:br>
              <a:rPr kumimoji="0" lang="en-US" sz="2000" b="0" i="0" u="none" strike="noStrike" kern="0" cap="none" spc="0" normalizeH="0" baseline="0" noProof="0" dirty="0">
                <a:ln>
                  <a:noFill/>
                </a:ln>
                <a:solidFill>
                  <a:srgbClr val="FFFFFF"/>
                </a:solidFill>
                <a:effectLst/>
                <a:uLnTx/>
                <a:uFillTx/>
                <a:latin typeface="Arial"/>
                <a:ea typeface="+mj-ea"/>
                <a:cs typeface="Arial"/>
              </a:rPr>
            </a:br>
            <a:r>
              <a:rPr kumimoji="0" lang="en-US" sz="2000" b="0" i="0" u="none" strike="noStrike" kern="0" cap="none" spc="0" normalizeH="0" baseline="0" noProof="0" dirty="0">
                <a:ln>
                  <a:noFill/>
                </a:ln>
                <a:solidFill>
                  <a:srgbClr val="FFFFFF"/>
                </a:solidFill>
                <a:effectLst/>
                <a:uLnTx/>
                <a:uFillTx/>
                <a:latin typeface="Arial"/>
                <a:ea typeface="+mj-ea"/>
                <a:cs typeface="Arial"/>
              </a:rPr>
              <a:t>protect from increasing frequency, scale and sophistication of web attacks.</a:t>
            </a:r>
            <a:endParaRPr lang="en-US" sz="2000" dirty="0" err="1">
              <a:solidFill>
                <a:srgbClr val="FFFFFF"/>
              </a:solidFill>
              <a:latin typeface="Arial" pitchFamily="34" charset="0"/>
              <a:cs typeface="Arial" pitchFamily="34" charset="0"/>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5271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Raleway"/>
              <a:buNone/>
              <a:defRPr>
                <a:latin typeface="Raleway"/>
                <a:ea typeface="Raleway"/>
                <a:cs typeface="Raleway"/>
                <a:sym typeface="Raleway"/>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lnSpc>
                <a:spcPct val="150000"/>
              </a:lnSpc>
              <a:spcBef>
                <a:spcPts val="0"/>
              </a:spcBef>
              <a:spcAft>
                <a:spcPts val="0"/>
              </a:spcAft>
              <a:buSzPts val="1800"/>
              <a:buFont typeface="Raleway"/>
              <a:buChar char="●"/>
              <a:defRPr>
                <a:latin typeface="Raleway"/>
                <a:ea typeface="Raleway"/>
                <a:cs typeface="Raleway"/>
                <a:sym typeface="Raleway"/>
              </a:defRPr>
            </a:lvl1pPr>
            <a:lvl2pPr marL="1219170" lvl="1" indent="-423323">
              <a:lnSpc>
                <a:spcPct val="150000"/>
              </a:lnSpc>
              <a:spcBef>
                <a:spcPts val="2133"/>
              </a:spcBef>
              <a:spcAft>
                <a:spcPts val="0"/>
              </a:spcAft>
              <a:buSzPts val="1400"/>
              <a:buFont typeface="Raleway"/>
              <a:buChar char="○"/>
              <a:defRPr>
                <a:latin typeface="Raleway"/>
                <a:ea typeface="Raleway"/>
                <a:cs typeface="Raleway"/>
                <a:sym typeface="Raleway"/>
              </a:defRPr>
            </a:lvl2pPr>
            <a:lvl3pPr marL="1828754" lvl="2" indent="-423323">
              <a:lnSpc>
                <a:spcPct val="150000"/>
              </a:lnSpc>
              <a:spcBef>
                <a:spcPts val="2133"/>
              </a:spcBef>
              <a:spcAft>
                <a:spcPts val="0"/>
              </a:spcAft>
              <a:buSzPts val="1400"/>
              <a:buFont typeface="Raleway"/>
              <a:buChar char="■"/>
              <a:defRPr>
                <a:latin typeface="Raleway"/>
                <a:ea typeface="Raleway"/>
                <a:cs typeface="Raleway"/>
                <a:sym typeface="Raleway"/>
              </a:defRPr>
            </a:lvl3pPr>
            <a:lvl4pPr marL="2438339" lvl="3" indent="-423323">
              <a:lnSpc>
                <a:spcPct val="150000"/>
              </a:lnSpc>
              <a:spcBef>
                <a:spcPts val="2133"/>
              </a:spcBef>
              <a:spcAft>
                <a:spcPts val="0"/>
              </a:spcAft>
              <a:buSzPts val="1400"/>
              <a:buFont typeface="Raleway"/>
              <a:buChar char="●"/>
              <a:defRPr>
                <a:latin typeface="Raleway"/>
                <a:ea typeface="Raleway"/>
                <a:cs typeface="Raleway"/>
                <a:sym typeface="Raleway"/>
              </a:defRPr>
            </a:lvl4pPr>
            <a:lvl5pPr marL="3047924" lvl="4" indent="-423323">
              <a:lnSpc>
                <a:spcPct val="150000"/>
              </a:lnSpc>
              <a:spcBef>
                <a:spcPts val="2133"/>
              </a:spcBef>
              <a:spcAft>
                <a:spcPts val="0"/>
              </a:spcAft>
              <a:buSzPts val="1400"/>
              <a:buFont typeface="Raleway"/>
              <a:buChar char="○"/>
              <a:defRPr>
                <a:latin typeface="Raleway"/>
                <a:ea typeface="Raleway"/>
                <a:cs typeface="Raleway"/>
                <a:sym typeface="Raleway"/>
              </a:defRPr>
            </a:lvl5pPr>
            <a:lvl6pPr marL="3657509" lvl="5" indent="-423323">
              <a:lnSpc>
                <a:spcPct val="150000"/>
              </a:lnSpc>
              <a:spcBef>
                <a:spcPts val="2133"/>
              </a:spcBef>
              <a:spcAft>
                <a:spcPts val="0"/>
              </a:spcAft>
              <a:buSzPts val="1400"/>
              <a:buFont typeface="Raleway"/>
              <a:buChar char="■"/>
              <a:defRPr>
                <a:latin typeface="Raleway"/>
                <a:ea typeface="Raleway"/>
                <a:cs typeface="Raleway"/>
                <a:sym typeface="Raleway"/>
              </a:defRPr>
            </a:lvl6pPr>
            <a:lvl7pPr marL="4267093" lvl="6" indent="-423323">
              <a:lnSpc>
                <a:spcPct val="150000"/>
              </a:lnSpc>
              <a:spcBef>
                <a:spcPts val="2133"/>
              </a:spcBef>
              <a:spcAft>
                <a:spcPts val="0"/>
              </a:spcAft>
              <a:buSzPts val="1400"/>
              <a:buFont typeface="Raleway"/>
              <a:buChar char="●"/>
              <a:defRPr>
                <a:latin typeface="Raleway"/>
                <a:ea typeface="Raleway"/>
                <a:cs typeface="Raleway"/>
                <a:sym typeface="Raleway"/>
              </a:defRPr>
            </a:lvl7pPr>
            <a:lvl8pPr marL="4876678" lvl="7" indent="-423323">
              <a:lnSpc>
                <a:spcPct val="150000"/>
              </a:lnSpc>
              <a:spcBef>
                <a:spcPts val="2133"/>
              </a:spcBef>
              <a:spcAft>
                <a:spcPts val="0"/>
              </a:spcAft>
              <a:buSzPts val="1400"/>
              <a:buFont typeface="Raleway"/>
              <a:buChar char="○"/>
              <a:defRPr>
                <a:latin typeface="Raleway"/>
                <a:ea typeface="Raleway"/>
                <a:cs typeface="Raleway"/>
                <a:sym typeface="Raleway"/>
              </a:defRPr>
            </a:lvl8pPr>
            <a:lvl9pPr marL="5486263" lvl="8" indent="-423323">
              <a:lnSpc>
                <a:spcPct val="150000"/>
              </a:lnSpc>
              <a:spcBef>
                <a:spcPts val="2133"/>
              </a:spcBef>
              <a:spcAft>
                <a:spcPts val="2133"/>
              </a:spcAft>
              <a:buSzPts val="1400"/>
              <a:buFont typeface="Raleway"/>
              <a:buChar char="■"/>
              <a:defRPr>
                <a:latin typeface="Raleway"/>
                <a:ea typeface="Raleway"/>
                <a:cs typeface="Raleway"/>
                <a:sym typeface="Raleway"/>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6738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167D-2DB2-6546-9707-97A71E001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D252C-6060-884D-A57F-0D510791B5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799ED-0741-934D-A2AE-F6DDD052D19B}"/>
              </a:ext>
            </a:extLst>
          </p:cNvPr>
          <p:cNvSpPr>
            <a:spLocks noGrp="1"/>
          </p:cNvSpPr>
          <p:nvPr>
            <p:ph type="dt" sz="half" idx="10"/>
          </p:nvPr>
        </p:nvSpPr>
        <p:spPr/>
        <p:txBody>
          <a:bodyPr/>
          <a:lstStyle/>
          <a:p>
            <a:fld id="{C9E664E8-8019-2444-AEBA-CE692A70D4C8}" type="datetimeFigureOut">
              <a:rPr lang="en-US" smtClean="0"/>
              <a:t>1/29/21</a:t>
            </a:fld>
            <a:endParaRPr lang="en-US"/>
          </a:p>
        </p:txBody>
      </p:sp>
      <p:sp>
        <p:nvSpPr>
          <p:cNvPr id="5" name="Footer Placeholder 4">
            <a:extLst>
              <a:ext uri="{FF2B5EF4-FFF2-40B4-BE49-F238E27FC236}">
                <a16:creationId xmlns:a16="http://schemas.microsoft.com/office/drawing/2014/main" id="{AEA998E9-8167-BC4B-A53E-F0083438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F8981-B29E-824F-A8C4-91B2274761D2}"/>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27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AE4D-52BB-C942-974F-EF7A14C71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F0567-D9FF-3844-B475-C52B5409C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E092F7-8C17-6744-81B8-D45AF8B4881B}"/>
              </a:ext>
            </a:extLst>
          </p:cNvPr>
          <p:cNvSpPr>
            <a:spLocks noGrp="1"/>
          </p:cNvSpPr>
          <p:nvPr>
            <p:ph type="dt" sz="half" idx="10"/>
          </p:nvPr>
        </p:nvSpPr>
        <p:spPr/>
        <p:txBody>
          <a:bodyPr/>
          <a:lstStyle/>
          <a:p>
            <a:fld id="{C9E664E8-8019-2444-AEBA-CE692A70D4C8}" type="datetimeFigureOut">
              <a:rPr lang="en-US" smtClean="0"/>
              <a:t>1/29/21</a:t>
            </a:fld>
            <a:endParaRPr lang="en-US"/>
          </a:p>
        </p:txBody>
      </p:sp>
      <p:sp>
        <p:nvSpPr>
          <p:cNvPr id="5" name="Footer Placeholder 4">
            <a:extLst>
              <a:ext uri="{FF2B5EF4-FFF2-40B4-BE49-F238E27FC236}">
                <a16:creationId xmlns:a16="http://schemas.microsoft.com/office/drawing/2014/main" id="{D9CB527A-7635-3D49-A8B8-C3730CFD7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5B362-819D-3E40-8C90-94394D14085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424265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1C5-2C11-1741-91D8-10B7390EDD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877DD-4E57-C340-91B9-BBCCB360F0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465BB-3238-D447-B99A-A1FCEEE33E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9A7CD-0945-AE42-AFEC-406D67336AD6}"/>
              </a:ext>
            </a:extLst>
          </p:cNvPr>
          <p:cNvSpPr>
            <a:spLocks noGrp="1"/>
          </p:cNvSpPr>
          <p:nvPr>
            <p:ph type="dt" sz="half" idx="10"/>
          </p:nvPr>
        </p:nvSpPr>
        <p:spPr/>
        <p:txBody>
          <a:bodyPr/>
          <a:lstStyle/>
          <a:p>
            <a:fld id="{C9E664E8-8019-2444-AEBA-CE692A70D4C8}" type="datetimeFigureOut">
              <a:rPr lang="en-US" smtClean="0"/>
              <a:t>1/29/21</a:t>
            </a:fld>
            <a:endParaRPr lang="en-US"/>
          </a:p>
        </p:txBody>
      </p:sp>
      <p:sp>
        <p:nvSpPr>
          <p:cNvPr id="6" name="Footer Placeholder 5">
            <a:extLst>
              <a:ext uri="{FF2B5EF4-FFF2-40B4-BE49-F238E27FC236}">
                <a16:creationId xmlns:a16="http://schemas.microsoft.com/office/drawing/2014/main" id="{6D661E7F-7B04-2845-912B-157276A0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82461-548B-9D43-A8FA-18BD57756E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60130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2AB2-70BC-C847-BF5E-3A34EFD868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A1A4B5-E84F-A446-A6BD-737868AA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AEB4E6-2A20-6446-859D-DAE76965C0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3E5EC-3D91-D74C-989F-AA8DB4DC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0BE64A-CA78-0942-B836-2265C9842B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3508E0-5CCE-F14A-ABE1-77720A039379}"/>
              </a:ext>
            </a:extLst>
          </p:cNvPr>
          <p:cNvSpPr>
            <a:spLocks noGrp="1"/>
          </p:cNvSpPr>
          <p:nvPr>
            <p:ph type="dt" sz="half" idx="10"/>
          </p:nvPr>
        </p:nvSpPr>
        <p:spPr/>
        <p:txBody>
          <a:bodyPr/>
          <a:lstStyle/>
          <a:p>
            <a:fld id="{C9E664E8-8019-2444-AEBA-CE692A70D4C8}" type="datetimeFigureOut">
              <a:rPr lang="en-US" smtClean="0"/>
              <a:t>1/29/21</a:t>
            </a:fld>
            <a:endParaRPr lang="en-US"/>
          </a:p>
        </p:txBody>
      </p:sp>
      <p:sp>
        <p:nvSpPr>
          <p:cNvPr id="8" name="Footer Placeholder 7">
            <a:extLst>
              <a:ext uri="{FF2B5EF4-FFF2-40B4-BE49-F238E27FC236}">
                <a16:creationId xmlns:a16="http://schemas.microsoft.com/office/drawing/2014/main" id="{EB44CE78-ED88-1041-9A7F-0C1EDF75C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D18CB-FD34-AF46-93A3-DCAC6DBE6E7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47468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3C85-5A7F-4B45-8521-AB124E40F4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A7874-5715-7D44-93F6-5462BAD1C530}"/>
              </a:ext>
            </a:extLst>
          </p:cNvPr>
          <p:cNvSpPr>
            <a:spLocks noGrp="1"/>
          </p:cNvSpPr>
          <p:nvPr>
            <p:ph type="dt" sz="half" idx="10"/>
          </p:nvPr>
        </p:nvSpPr>
        <p:spPr/>
        <p:txBody>
          <a:bodyPr/>
          <a:lstStyle/>
          <a:p>
            <a:fld id="{C9E664E8-8019-2444-AEBA-CE692A70D4C8}" type="datetimeFigureOut">
              <a:rPr lang="en-US" smtClean="0"/>
              <a:t>1/29/21</a:t>
            </a:fld>
            <a:endParaRPr lang="en-US"/>
          </a:p>
        </p:txBody>
      </p:sp>
      <p:sp>
        <p:nvSpPr>
          <p:cNvPr id="4" name="Footer Placeholder 3">
            <a:extLst>
              <a:ext uri="{FF2B5EF4-FFF2-40B4-BE49-F238E27FC236}">
                <a16:creationId xmlns:a16="http://schemas.microsoft.com/office/drawing/2014/main" id="{7A0F4775-D937-1140-90DA-B865A933F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9242DD-915A-3147-97DB-0C9421055930}"/>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01855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2CC73-F914-0545-B859-CFCFA14A3F9A}"/>
              </a:ext>
            </a:extLst>
          </p:cNvPr>
          <p:cNvSpPr>
            <a:spLocks noGrp="1"/>
          </p:cNvSpPr>
          <p:nvPr>
            <p:ph type="dt" sz="half" idx="10"/>
          </p:nvPr>
        </p:nvSpPr>
        <p:spPr/>
        <p:txBody>
          <a:bodyPr/>
          <a:lstStyle/>
          <a:p>
            <a:fld id="{C9E664E8-8019-2444-AEBA-CE692A70D4C8}" type="datetimeFigureOut">
              <a:rPr lang="en-US" smtClean="0"/>
              <a:t>1/29/21</a:t>
            </a:fld>
            <a:endParaRPr lang="en-US"/>
          </a:p>
        </p:txBody>
      </p:sp>
      <p:sp>
        <p:nvSpPr>
          <p:cNvPr id="3" name="Footer Placeholder 2">
            <a:extLst>
              <a:ext uri="{FF2B5EF4-FFF2-40B4-BE49-F238E27FC236}">
                <a16:creationId xmlns:a16="http://schemas.microsoft.com/office/drawing/2014/main" id="{09B7D386-816C-3F46-A75F-7E014220A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A60FD-5AE4-9547-BAA8-75C321548A86}"/>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8367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C52F-5265-714C-AD16-DD828AEFD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6CD436-1881-6B4B-9E29-4E6ABF447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E9734-C88A-3B45-B497-ADCF5737F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E1B4A6-7B4F-A74E-9DCC-A7391A66069C}"/>
              </a:ext>
            </a:extLst>
          </p:cNvPr>
          <p:cNvSpPr>
            <a:spLocks noGrp="1"/>
          </p:cNvSpPr>
          <p:nvPr>
            <p:ph type="dt" sz="half" idx="10"/>
          </p:nvPr>
        </p:nvSpPr>
        <p:spPr/>
        <p:txBody>
          <a:bodyPr/>
          <a:lstStyle/>
          <a:p>
            <a:fld id="{C9E664E8-8019-2444-AEBA-CE692A70D4C8}" type="datetimeFigureOut">
              <a:rPr lang="en-US" smtClean="0"/>
              <a:t>1/29/21</a:t>
            </a:fld>
            <a:endParaRPr lang="en-US"/>
          </a:p>
        </p:txBody>
      </p:sp>
      <p:sp>
        <p:nvSpPr>
          <p:cNvPr id="6" name="Footer Placeholder 5">
            <a:extLst>
              <a:ext uri="{FF2B5EF4-FFF2-40B4-BE49-F238E27FC236}">
                <a16:creationId xmlns:a16="http://schemas.microsoft.com/office/drawing/2014/main" id="{698F5AFA-B0CC-4F46-81C1-F6DD87D4F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DDFD3-CC8B-E244-8EF0-8FC71CE13FE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3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F7F-DF0B-B447-8299-C464B2244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4F863-5A97-5B42-A98B-6B87174B0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D3BD2-54C9-CF41-81F6-E219CE1D6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0C9337-8DB6-EE41-9033-9CC4E5756FF8}"/>
              </a:ext>
            </a:extLst>
          </p:cNvPr>
          <p:cNvSpPr>
            <a:spLocks noGrp="1"/>
          </p:cNvSpPr>
          <p:nvPr>
            <p:ph type="dt" sz="half" idx="10"/>
          </p:nvPr>
        </p:nvSpPr>
        <p:spPr/>
        <p:txBody>
          <a:bodyPr/>
          <a:lstStyle/>
          <a:p>
            <a:fld id="{C9E664E8-8019-2444-AEBA-CE692A70D4C8}" type="datetimeFigureOut">
              <a:rPr lang="en-US" smtClean="0"/>
              <a:t>1/29/21</a:t>
            </a:fld>
            <a:endParaRPr lang="en-US"/>
          </a:p>
        </p:txBody>
      </p:sp>
      <p:sp>
        <p:nvSpPr>
          <p:cNvPr id="6" name="Footer Placeholder 5">
            <a:extLst>
              <a:ext uri="{FF2B5EF4-FFF2-40B4-BE49-F238E27FC236}">
                <a16:creationId xmlns:a16="http://schemas.microsoft.com/office/drawing/2014/main" id="{C9B4726A-5EA0-B447-9931-942F3F7C1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F619D-7A2D-E94C-BFE8-63DFFB21F2CB}"/>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373282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B06EA-E8EC-D148-8010-416861039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1F59E8-48B5-7940-A8BF-9E4D8B1A7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F716F-F20A-0F41-9317-EB1ADBDE5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664E8-8019-2444-AEBA-CE692A70D4C8}" type="datetimeFigureOut">
              <a:rPr lang="en-US" smtClean="0"/>
              <a:t>1/29/21</a:t>
            </a:fld>
            <a:endParaRPr lang="en-US"/>
          </a:p>
        </p:txBody>
      </p:sp>
      <p:sp>
        <p:nvSpPr>
          <p:cNvPr id="5" name="Footer Placeholder 4">
            <a:extLst>
              <a:ext uri="{FF2B5EF4-FFF2-40B4-BE49-F238E27FC236}">
                <a16:creationId xmlns:a16="http://schemas.microsoft.com/office/drawing/2014/main" id="{1354464F-D93F-B743-906D-670EC0DAD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5E7F6-D947-5B46-8B31-6BAD54067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3A8CF-061D-2C48-B606-FD6C16CD897F}" type="slidenum">
              <a:rPr lang="en-US" smtClean="0"/>
              <a:t>‹#›</a:t>
            </a:fld>
            <a:endParaRPr lang="en-US"/>
          </a:p>
        </p:txBody>
      </p:sp>
    </p:spTree>
    <p:extLst>
      <p:ext uri="{BB962C8B-B14F-4D97-AF65-F5344CB8AC3E}">
        <p14:creationId xmlns:p14="http://schemas.microsoft.com/office/powerpoint/2010/main" val="29533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3: Active Attacks</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56759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014F6F2-5C5B-564E-86AD-C2F5BAA7F95D}" type="slidenum">
              <a:rPr lang="en-US"/>
              <a:pPr>
                <a:defRPr/>
              </a:pPr>
              <a:t>10</a:t>
            </a:fld>
            <a:endParaRPr lang="en-US"/>
          </a:p>
        </p:txBody>
      </p:sp>
      <p:sp>
        <p:nvSpPr>
          <p:cNvPr id="15362" name="Rectangle 2"/>
          <p:cNvSpPr>
            <a:spLocks noGrp="1" noChangeArrowheads="1"/>
          </p:cNvSpPr>
          <p:nvPr>
            <p:ph type="title"/>
          </p:nvPr>
        </p:nvSpPr>
        <p:spPr>
          <a:xfrm>
            <a:off x="2195514" y="527052"/>
            <a:ext cx="7807325" cy="1230313"/>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81639" tIns="42452" rIns="81639" bIns="42452" numCol="1" rtlCol="0" anchor="ctr" anchorCtr="0" compatLnSpc="1">
            <a:prstTxWarp prst="textNoShape">
              <a:avLst/>
            </a:prstTxWarp>
            <a:normAutofit/>
          </a:bodyPr>
          <a:lstStyle/>
          <a:p>
            <a:pPr defTabSz="457189">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defRPr/>
            </a:pPr>
            <a:r>
              <a:rPr lang="en-GB">
                <a:cs typeface="+mj-cs"/>
              </a:rPr>
              <a:t>TCP SYN flooding</a:t>
            </a:r>
          </a:p>
        </p:txBody>
      </p:sp>
      <p:sp>
        <p:nvSpPr>
          <p:cNvPr id="15363" name="Rectangle 3"/>
          <p:cNvSpPr>
            <a:spLocks noGrp="1" noChangeArrowheads="1"/>
          </p:cNvSpPr>
          <p:nvPr>
            <p:ph type="body" idx="1"/>
          </p:nvPr>
        </p:nvSpPr>
        <p:spPr>
          <a:xfrm>
            <a:off x="2195514" y="1828801"/>
            <a:ext cx="7807325" cy="4405313"/>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81639" tIns="42452" rIns="81639" bIns="42452" numCol="1" rtlCol="0" anchor="t" anchorCtr="0" compatLnSpc="1">
            <a:prstTxWarp prst="textNoShape">
              <a:avLst/>
            </a:prstTxWarp>
            <a:normAutofit/>
          </a:bodyPr>
          <a:lstStyle/>
          <a:p>
            <a:pPr marL="430203" indent="-323843"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b="1">
                <a:solidFill>
                  <a:srgbClr val="FF0000"/>
                </a:solidFill>
                <a:cs typeface="+mn-cs"/>
              </a:rPr>
              <a:t>Problem:</a:t>
            </a:r>
            <a:r>
              <a:rPr lang="en-GB">
                <a:cs typeface="+mn-cs"/>
              </a:rPr>
              <a:t> No client authentication of packets before resources allocated</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endParaRPr lang="en-GB"/>
          </a:p>
          <a:p>
            <a:pPr marL="430203" indent="-323843"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cs typeface="+mn-cs"/>
              </a:rPr>
              <a:t>Attacker sends many connection requests</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Spoofed source addresses</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RSTs quickly generated if source address exists</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No reply for non-existent sources</a:t>
            </a:r>
          </a:p>
          <a:p>
            <a:pPr marL="1293781" lvl="2" indent="-215895"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Attacker exhausts TCP buffer to w/ half-open connections</a:t>
            </a:r>
          </a:p>
        </p:txBody>
      </p:sp>
    </p:spTree>
    <p:extLst>
      <p:ext uri="{BB962C8B-B14F-4D97-AF65-F5344CB8AC3E}">
        <p14:creationId xmlns:p14="http://schemas.microsoft.com/office/powerpoint/2010/main" val="280182518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2"/>
          </p:nvPr>
        </p:nvSpPr>
        <p:spPr/>
        <p:txBody>
          <a:bodyPr/>
          <a:lstStyle/>
          <a:p>
            <a:pPr>
              <a:defRPr/>
            </a:pPr>
            <a:fld id="{0D4B40D3-9D64-C04D-926F-ABE2FDC33E73}" type="slidenum">
              <a:rPr lang="en-US"/>
              <a:pPr>
                <a:defRPr/>
              </a:pPr>
              <a:t>11</a:t>
            </a:fld>
            <a:endParaRPr lang="en-US"/>
          </a:p>
        </p:txBody>
      </p:sp>
      <p:sp>
        <p:nvSpPr>
          <p:cNvPr id="17410" name="Rectangle 2"/>
          <p:cNvSpPr>
            <a:spLocks noGrp="1" noChangeArrowheads="1"/>
          </p:cNvSpPr>
          <p:nvPr>
            <p:ph type="title"/>
          </p:nvPr>
        </p:nvSpPr>
        <p:spPr>
          <a:xfrm>
            <a:off x="1930400" y="228600"/>
            <a:ext cx="7770813" cy="914400"/>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81639" tIns="42452" rIns="81639" bIns="42452" numCol="1" rtlCol="0" anchor="b" anchorCtr="0" compatLnSpc="1">
            <a:prstTxWarp prst="textNoShape">
              <a:avLst/>
            </a:prstTxWarp>
            <a:normAutofit/>
          </a:bodyPr>
          <a:lstStyle/>
          <a:p>
            <a:pPr defTabSz="457189">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defRPr/>
            </a:pPr>
            <a:r>
              <a:rPr lang="en-GB">
                <a:cs typeface="+mj-cs"/>
              </a:rPr>
              <a:t>SYN Flooding</a:t>
            </a:r>
          </a:p>
        </p:txBody>
      </p:sp>
      <p:sp>
        <p:nvSpPr>
          <p:cNvPr id="27651" name="Line 3"/>
          <p:cNvSpPr>
            <a:spLocks noChangeShapeType="1"/>
          </p:cNvSpPr>
          <p:nvPr/>
        </p:nvSpPr>
        <p:spPr bwMode="auto">
          <a:xfrm>
            <a:off x="3308351" y="2667000"/>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7652" name="Group 4"/>
          <p:cNvGrpSpPr>
            <a:grpSpLocks/>
          </p:cNvGrpSpPr>
          <p:nvPr/>
        </p:nvGrpSpPr>
        <p:grpSpPr bwMode="auto">
          <a:xfrm>
            <a:off x="3124207" y="1752596"/>
            <a:ext cx="366563" cy="458642"/>
            <a:chOff x="1111" y="1217"/>
            <a:chExt cx="255" cy="318"/>
          </a:xfrm>
        </p:grpSpPr>
        <p:sp>
          <p:nvSpPr>
            <p:cNvPr id="27688" name="AutoShape 5"/>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89" name="AutoShape 6"/>
            <p:cNvSpPr>
              <a:spLocks noChangeArrowheads="1"/>
            </p:cNvSpPr>
            <p:nvPr/>
          </p:nvSpPr>
          <p:spPr bwMode="auto">
            <a:xfrm>
              <a:off x="1118" y="1217"/>
              <a:ext cx="243" cy="316"/>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C</a:t>
              </a:r>
            </a:p>
          </p:txBody>
        </p:sp>
      </p:grpSp>
      <p:grpSp>
        <p:nvGrpSpPr>
          <p:cNvPr id="27653" name="Group 7"/>
          <p:cNvGrpSpPr>
            <a:grpSpLocks/>
          </p:cNvGrpSpPr>
          <p:nvPr/>
        </p:nvGrpSpPr>
        <p:grpSpPr bwMode="auto">
          <a:xfrm>
            <a:off x="7245349" y="1806576"/>
            <a:ext cx="353863" cy="457051"/>
            <a:chOff x="3973" y="1254"/>
            <a:chExt cx="246" cy="318"/>
          </a:xfrm>
        </p:grpSpPr>
        <p:sp>
          <p:nvSpPr>
            <p:cNvPr id="27686" name="AutoShape 8"/>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87" name="AutoShape 9"/>
            <p:cNvSpPr>
              <a:spLocks noChangeArrowheads="1"/>
            </p:cNvSpPr>
            <p:nvPr/>
          </p:nvSpPr>
          <p:spPr bwMode="auto">
            <a:xfrm>
              <a:off x="3979" y="1254"/>
              <a:ext cx="234" cy="317"/>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a:t>
              </a:r>
            </a:p>
          </p:txBody>
        </p:sp>
      </p:grpSp>
      <p:grpSp>
        <p:nvGrpSpPr>
          <p:cNvPr id="27654" name="Group 10"/>
          <p:cNvGrpSpPr>
            <a:grpSpLocks/>
          </p:cNvGrpSpPr>
          <p:nvPr/>
        </p:nvGrpSpPr>
        <p:grpSpPr bwMode="auto">
          <a:xfrm>
            <a:off x="4640262" y="2438402"/>
            <a:ext cx="968227" cy="457051"/>
            <a:chOff x="2164" y="1693"/>
            <a:chExt cx="672" cy="318"/>
          </a:xfrm>
        </p:grpSpPr>
        <p:sp>
          <p:nvSpPr>
            <p:cNvPr id="27684" name="AutoShape 11"/>
            <p:cNvSpPr>
              <a:spLocks noChangeArrowheads="1"/>
            </p:cNvSpPr>
            <p:nvPr/>
          </p:nvSpPr>
          <p:spPr bwMode="auto">
            <a:xfrm>
              <a:off x="2164" y="1693"/>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85" name="AutoShape 12"/>
            <p:cNvSpPr>
              <a:spLocks noChangeArrowheads="1"/>
            </p:cNvSpPr>
            <p:nvPr/>
          </p:nvSpPr>
          <p:spPr bwMode="auto">
            <a:xfrm>
              <a:off x="2170" y="1693"/>
              <a:ext cx="663"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C1</a:t>
              </a:r>
            </a:p>
          </p:txBody>
        </p:sp>
      </p:grpSp>
      <p:sp>
        <p:nvSpPr>
          <p:cNvPr id="27655" name="Line 13"/>
          <p:cNvSpPr>
            <a:spLocks noChangeShapeType="1"/>
          </p:cNvSpPr>
          <p:nvPr/>
        </p:nvSpPr>
        <p:spPr bwMode="auto">
          <a:xfrm>
            <a:off x="7466013" y="2362200"/>
            <a:ext cx="1587" cy="1066800"/>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56" name="Line 14"/>
          <p:cNvSpPr>
            <a:spLocks noChangeShapeType="1"/>
          </p:cNvSpPr>
          <p:nvPr/>
        </p:nvSpPr>
        <p:spPr bwMode="auto">
          <a:xfrm>
            <a:off x="3308351" y="2286000"/>
            <a:ext cx="1588" cy="379413"/>
          </a:xfrm>
          <a:prstGeom prst="line">
            <a:avLst/>
          </a:prstGeom>
          <a:noFill/>
          <a:ln w="7632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27657" name="Group 15"/>
          <p:cNvGrpSpPr>
            <a:grpSpLocks/>
          </p:cNvGrpSpPr>
          <p:nvPr/>
        </p:nvGrpSpPr>
        <p:grpSpPr bwMode="auto">
          <a:xfrm>
            <a:off x="7624766" y="2514599"/>
            <a:ext cx="1382712" cy="458788"/>
            <a:chOff x="4237" y="1746"/>
            <a:chExt cx="960" cy="318"/>
          </a:xfrm>
        </p:grpSpPr>
        <p:sp>
          <p:nvSpPr>
            <p:cNvPr id="27682" name="AutoShape 16"/>
            <p:cNvSpPr>
              <a:spLocks noChangeArrowheads="1"/>
            </p:cNvSpPr>
            <p:nvPr/>
          </p:nvSpPr>
          <p:spPr bwMode="auto">
            <a:xfrm>
              <a:off x="4237" y="1746"/>
              <a:ext cx="960"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anchor="ctr"/>
            <a:lstStyle/>
            <a:p>
              <a:endParaRPr lang="en-US"/>
            </a:p>
          </p:txBody>
        </p:sp>
        <p:sp>
          <p:nvSpPr>
            <p:cNvPr id="27683" name="AutoShape 17"/>
            <p:cNvSpPr>
              <a:spLocks noChangeArrowheads="1"/>
            </p:cNvSpPr>
            <p:nvPr/>
          </p:nvSpPr>
          <p:spPr bwMode="auto">
            <a:xfrm>
              <a:off x="4240" y="1746"/>
              <a:ext cx="955" cy="315"/>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FF0000"/>
                  </a:solidFill>
                  <a:latin typeface="Tahoma" charset="0"/>
                </a:rPr>
                <a:t>Listening</a:t>
              </a:r>
            </a:p>
          </p:txBody>
        </p:sp>
      </p:grpSp>
      <p:grpSp>
        <p:nvGrpSpPr>
          <p:cNvPr id="27658" name="Group 18"/>
          <p:cNvGrpSpPr>
            <a:grpSpLocks/>
          </p:cNvGrpSpPr>
          <p:nvPr/>
        </p:nvGrpSpPr>
        <p:grpSpPr bwMode="auto">
          <a:xfrm>
            <a:off x="7624766" y="3352795"/>
            <a:ext cx="1577975" cy="457199"/>
            <a:chOff x="4237" y="2328"/>
            <a:chExt cx="1095" cy="318"/>
          </a:xfrm>
        </p:grpSpPr>
        <p:sp>
          <p:nvSpPr>
            <p:cNvPr id="27680" name="AutoShape 19"/>
            <p:cNvSpPr>
              <a:spLocks noChangeArrowheads="1"/>
            </p:cNvSpPr>
            <p:nvPr/>
          </p:nvSpPr>
          <p:spPr bwMode="auto">
            <a:xfrm>
              <a:off x="4237" y="2328"/>
              <a:ext cx="1095"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anchor="ctr"/>
            <a:lstStyle/>
            <a:p>
              <a:endParaRPr lang="en-US"/>
            </a:p>
          </p:txBody>
        </p:sp>
        <p:sp>
          <p:nvSpPr>
            <p:cNvPr id="27681" name="AutoShape 20"/>
            <p:cNvSpPr>
              <a:spLocks noChangeArrowheads="1"/>
            </p:cNvSpPr>
            <p:nvPr/>
          </p:nvSpPr>
          <p:spPr bwMode="auto">
            <a:xfrm>
              <a:off x="4241" y="2328"/>
              <a:ext cx="1089"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FF0000"/>
                  </a:solidFill>
                  <a:latin typeface="Tahoma" charset="0"/>
                </a:rPr>
                <a:t>Store data</a:t>
              </a:r>
            </a:p>
          </p:txBody>
        </p:sp>
      </p:grpSp>
      <p:sp>
        <p:nvSpPr>
          <p:cNvPr id="27659" name="Line 21"/>
          <p:cNvSpPr>
            <a:spLocks noChangeShapeType="1"/>
          </p:cNvSpPr>
          <p:nvPr/>
        </p:nvSpPr>
        <p:spPr bwMode="auto">
          <a:xfrm flipH="1">
            <a:off x="7462838" y="3429001"/>
            <a:ext cx="6351" cy="2998788"/>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60" name="Line 22"/>
          <p:cNvSpPr>
            <a:spLocks noChangeShapeType="1"/>
          </p:cNvSpPr>
          <p:nvPr/>
        </p:nvSpPr>
        <p:spPr bwMode="auto">
          <a:xfrm>
            <a:off x="3308351" y="3276600"/>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7661" name="Group 23"/>
          <p:cNvGrpSpPr>
            <a:grpSpLocks/>
          </p:cNvGrpSpPr>
          <p:nvPr/>
        </p:nvGrpSpPr>
        <p:grpSpPr bwMode="auto">
          <a:xfrm>
            <a:off x="4640262" y="3048001"/>
            <a:ext cx="968227" cy="457051"/>
            <a:chOff x="2164" y="2116"/>
            <a:chExt cx="672" cy="318"/>
          </a:xfrm>
        </p:grpSpPr>
        <p:sp>
          <p:nvSpPr>
            <p:cNvPr id="27678" name="AutoShape 24"/>
            <p:cNvSpPr>
              <a:spLocks noChangeArrowheads="1"/>
            </p:cNvSpPr>
            <p:nvPr/>
          </p:nvSpPr>
          <p:spPr bwMode="auto">
            <a:xfrm>
              <a:off x="2164" y="2116"/>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79" name="AutoShape 25"/>
            <p:cNvSpPr>
              <a:spLocks noChangeArrowheads="1"/>
            </p:cNvSpPr>
            <p:nvPr/>
          </p:nvSpPr>
          <p:spPr bwMode="auto">
            <a:xfrm>
              <a:off x="2170" y="2116"/>
              <a:ext cx="663"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C2</a:t>
              </a:r>
            </a:p>
          </p:txBody>
        </p:sp>
      </p:grpSp>
      <p:sp>
        <p:nvSpPr>
          <p:cNvPr id="27662" name="Line 26"/>
          <p:cNvSpPr>
            <a:spLocks noChangeShapeType="1"/>
          </p:cNvSpPr>
          <p:nvPr/>
        </p:nvSpPr>
        <p:spPr bwMode="auto">
          <a:xfrm>
            <a:off x="7543801" y="4038601"/>
            <a:ext cx="1588" cy="2389188"/>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63" name="Line 27"/>
          <p:cNvSpPr>
            <a:spLocks noChangeShapeType="1"/>
          </p:cNvSpPr>
          <p:nvPr/>
        </p:nvSpPr>
        <p:spPr bwMode="auto">
          <a:xfrm>
            <a:off x="3308351" y="3935413"/>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7664" name="Group 28"/>
          <p:cNvGrpSpPr>
            <a:grpSpLocks/>
          </p:cNvGrpSpPr>
          <p:nvPr/>
        </p:nvGrpSpPr>
        <p:grpSpPr bwMode="auto">
          <a:xfrm>
            <a:off x="4640262" y="3706803"/>
            <a:ext cx="968227" cy="458642"/>
            <a:chOff x="2164" y="2574"/>
            <a:chExt cx="672" cy="318"/>
          </a:xfrm>
        </p:grpSpPr>
        <p:sp>
          <p:nvSpPr>
            <p:cNvPr id="27676" name="AutoShape 29"/>
            <p:cNvSpPr>
              <a:spLocks noChangeArrowheads="1"/>
            </p:cNvSpPr>
            <p:nvPr/>
          </p:nvSpPr>
          <p:spPr bwMode="auto">
            <a:xfrm>
              <a:off x="2164" y="2574"/>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77" name="AutoShape 30"/>
            <p:cNvSpPr>
              <a:spLocks noChangeArrowheads="1"/>
            </p:cNvSpPr>
            <p:nvPr/>
          </p:nvSpPr>
          <p:spPr bwMode="auto">
            <a:xfrm>
              <a:off x="2170" y="2574"/>
              <a:ext cx="663" cy="316"/>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C3</a:t>
              </a:r>
            </a:p>
          </p:txBody>
        </p:sp>
      </p:grpSp>
      <p:sp>
        <p:nvSpPr>
          <p:cNvPr id="27665" name="Line 31"/>
          <p:cNvSpPr>
            <a:spLocks noChangeShapeType="1"/>
          </p:cNvSpPr>
          <p:nvPr/>
        </p:nvSpPr>
        <p:spPr bwMode="auto">
          <a:xfrm>
            <a:off x="7613650" y="4697413"/>
            <a:ext cx="6351" cy="1731963"/>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66" name="Line 32"/>
          <p:cNvSpPr>
            <a:spLocks noChangeShapeType="1"/>
          </p:cNvSpPr>
          <p:nvPr/>
        </p:nvSpPr>
        <p:spPr bwMode="auto">
          <a:xfrm>
            <a:off x="3308351" y="4621213"/>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7667" name="Group 33"/>
          <p:cNvGrpSpPr>
            <a:grpSpLocks/>
          </p:cNvGrpSpPr>
          <p:nvPr/>
        </p:nvGrpSpPr>
        <p:grpSpPr bwMode="auto">
          <a:xfrm>
            <a:off x="4640262" y="4392618"/>
            <a:ext cx="968227" cy="457050"/>
            <a:chOff x="2164" y="3050"/>
            <a:chExt cx="672" cy="318"/>
          </a:xfrm>
        </p:grpSpPr>
        <p:sp>
          <p:nvSpPr>
            <p:cNvPr id="27674" name="AutoShape 34"/>
            <p:cNvSpPr>
              <a:spLocks noChangeArrowheads="1"/>
            </p:cNvSpPr>
            <p:nvPr/>
          </p:nvSpPr>
          <p:spPr bwMode="auto">
            <a:xfrm>
              <a:off x="2164" y="3050"/>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75" name="AutoShape 35"/>
            <p:cNvSpPr>
              <a:spLocks noChangeArrowheads="1"/>
            </p:cNvSpPr>
            <p:nvPr/>
          </p:nvSpPr>
          <p:spPr bwMode="auto">
            <a:xfrm>
              <a:off x="2170" y="3050"/>
              <a:ext cx="663"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C4</a:t>
              </a:r>
            </a:p>
          </p:txBody>
        </p:sp>
      </p:grpSp>
      <p:sp>
        <p:nvSpPr>
          <p:cNvPr id="27668" name="Line 36"/>
          <p:cNvSpPr>
            <a:spLocks noChangeShapeType="1"/>
          </p:cNvSpPr>
          <p:nvPr/>
        </p:nvSpPr>
        <p:spPr bwMode="auto">
          <a:xfrm>
            <a:off x="7696201" y="5383214"/>
            <a:ext cx="1588" cy="1044575"/>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69" name="Line 37"/>
          <p:cNvSpPr>
            <a:spLocks noChangeShapeType="1"/>
          </p:cNvSpPr>
          <p:nvPr/>
        </p:nvSpPr>
        <p:spPr bwMode="auto">
          <a:xfrm>
            <a:off x="3308351" y="5257800"/>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7670" name="Group 38"/>
          <p:cNvGrpSpPr>
            <a:grpSpLocks/>
          </p:cNvGrpSpPr>
          <p:nvPr/>
        </p:nvGrpSpPr>
        <p:grpSpPr bwMode="auto">
          <a:xfrm>
            <a:off x="4640262" y="5029204"/>
            <a:ext cx="968227" cy="457051"/>
            <a:chOff x="2164" y="3492"/>
            <a:chExt cx="672" cy="318"/>
          </a:xfrm>
        </p:grpSpPr>
        <p:sp>
          <p:nvSpPr>
            <p:cNvPr id="27672" name="AutoShape 39"/>
            <p:cNvSpPr>
              <a:spLocks noChangeArrowheads="1"/>
            </p:cNvSpPr>
            <p:nvPr/>
          </p:nvSpPr>
          <p:spPr bwMode="auto">
            <a:xfrm>
              <a:off x="2164" y="3492"/>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73" name="AutoShape 40"/>
            <p:cNvSpPr>
              <a:spLocks noChangeArrowheads="1"/>
            </p:cNvSpPr>
            <p:nvPr/>
          </p:nvSpPr>
          <p:spPr bwMode="auto">
            <a:xfrm>
              <a:off x="2170" y="3492"/>
              <a:ext cx="663"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C5</a:t>
              </a:r>
            </a:p>
          </p:txBody>
        </p:sp>
      </p:grpSp>
      <p:sp>
        <p:nvSpPr>
          <p:cNvPr id="27671" name="Line 41"/>
          <p:cNvSpPr>
            <a:spLocks noChangeShapeType="1"/>
          </p:cNvSpPr>
          <p:nvPr/>
        </p:nvSpPr>
        <p:spPr bwMode="auto">
          <a:xfrm>
            <a:off x="7772401" y="6019801"/>
            <a:ext cx="1588" cy="407988"/>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289316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B96B130-3493-4647-A0B8-6E9380C0BB61}" type="slidenum">
              <a:rPr lang="en-GB"/>
              <a:pPr/>
              <a:t>12</a:t>
            </a:fld>
            <a:endParaRPr lang="en-GB"/>
          </a:p>
        </p:txBody>
      </p:sp>
      <p:sp>
        <p:nvSpPr>
          <p:cNvPr id="1431554" name="Rectangle 2"/>
          <p:cNvSpPr>
            <a:spLocks noGrp="1" noChangeArrowheads="1"/>
          </p:cNvSpPr>
          <p:nvPr>
            <p:ph type="title"/>
          </p:nvPr>
        </p:nvSpPr>
        <p:spPr/>
        <p:txBody>
          <a:bodyPr/>
          <a:lstStyle/>
          <a:p>
            <a:r>
              <a:rPr lang="en-US"/>
              <a:t>A classic SYN flood example</a:t>
            </a:r>
          </a:p>
        </p:txBody>
      </p:sp>
      <p:sp>
        <p:nvSpPr>
          <p:cNvPr id="1431555" name="Rectangle 3" descr="Rectangle: Click to edit Master text styles&#10;Second level&#10;Third level&#10;Fourth level&#10;Fifth level"/>
          <p:cNvSpPr>
            <a:spLocks noGrp="1" noChangeArrowheads="1"/>
          </p:cNvSpPr>
          <p:nvPr>
            <p:ph type="body" idx="1"/>
          </p:nvPr>
        </p:nvSpPr>
        <p:spPr>
          <a:xfrm>
            <a:off x="2362200" y="1524000"/>
            <a:ext cx="8305800" cy="5257800"/>
          </a:xfrm>
        </p:spPr>
        <p:txBody>
          <a:bodyPr/>
          <a:lstStyle/>
          <a:p>
            <a:pPr>
              <a:spcBef>
                <a:spcPct val="80000"/>
              </a:spcBef>
            </a:pPr>
            <a:endParaRPr lang="en-US">
              <a:sym typeface="Symbol" charset="0"/>
            </a:endParaRPr>
          </a:p>
          <a:p>
            <a:pPr>
              <a:spcBef>
                <a:spcPct val="0"/>
              </a:spcBef>
            </a:pPr>
            <a:r>
              <a:rPr lang="en-US" u="sng">
                <a:sym typeface="Symbol" charset="0"/>
              </a:rPr>
              <a:t>MS Blaster worm</a:t>
            </a:r>
            <a:r>
              <a:rPr lang="en-US">
                <a:sym typeface="Symbol" charset="0"/>
              </a:rPr>
              <a:t>    (2003)</a:t>
            </a:r>
          </a:p>
          <a:p>
            <a:pPr lvl="1">
              <a:lnSpc>
                <a:spcPct val="120000"/>
              </a:lnSpc>
            </a:pPr>
            <a:r>
              <a:rPr lang="en-US">
                <a:sym typeface="Symbol" charset="0"/>
              </a:rPr>
              <a:t>Infected machines at noon on Aug 16</a:t>
            </a:r>
            <a:r>
              <a:rPr lang="en-US" baseline="30000">
                <a:sym typeface="Symbol" charset="0"/>
              </a:rPr>
              <a:t>th</a:t>
            </a:r>
            <a:r>
              <a:rPr lang="en-US">
                <a:sym typeface="Symbol" charset="0"/>
              </a:rPr>
              <a:t>:</a:t>
            </a:r>
          </a:p>
          <a:p>
            <a:pPr lvl="2"/>
            <a:r>
              <a:rPr lang="en-US">
                <a:sym typeface="Symbol" charset="0"/>
              </a:rPr>
              <a:t>SYN flood on port 80 to  </a:t>
            </a:r>
            <a:r>
              <a:rPr lang="en-US" b="1">
                <a:solidFill>
                  <a:srgbClr val="009900"/>
                </a:solidFill>
                <a:sym typeface="Symbol" charset="0"/>
              </a:rPr>
              <a:t>windowsupdate.com</a:t>
            </a:r>
          </a:p>
          <a:p>
            <a:pPr lvl="2">
              <a:spcBef>
                <a:spcPct val="40000"/>
              </a:spcBef>
            </a:pPr>
            <a:r>
              <a:rPr lang="en-US">
                <a:sym typeface="Symbol" charset="0"/>
              </a:rPr>
              <a:t>50 SYN packets every second. </a:t>
            </a:r>
          </a:p>
          <a:p>
            <a:pPr lvl="3"/>
            <a:r>
              <a:rPr lang="en-US">
                <a:sym typeface="Symbol" charset="0"/>
              </a:rPr>
              <a:t>each packet is 40 bytes.</a:t>
            </a:r>
          </a:p>
          <a:p>
            <a:pPr lvl="2"/>
            <a:r>
              <a:rPr lang="en-US"/>
              <a:t>Spoofed source IP:  a.b.X.Y   where  X,Y random.</a:t>
            </a:r>
          </a:p>
          <a:p>
            <a:pPr>
              <a:spcBef>
                <a:spcPct val="80000"/>
              </a:spcBef>
            </a:pPr>
            <a:r>
              <a:rPr lang="en-US" u="sng"/>
              <a:t>MS solution</a:t>
            </a:r>
            <a:r>
              <a:rPr lang="en-US"/>
              <a:t>:    </a:t>
            </a:r>
          </a:p>
          <a:p>
            <a:pPr lvl="1">
              <a:spcBef>
                <a:spcPct val="30000"/>
              </a:spcBef>
            </a:pPr>
            <a:r>
              <a:rPr lang="en-US"/>
              <a:t>new name:   </a:t>
            </a:r>
            <a:r>
              <a:rPr lang="en-US">
                <a:solidFill>
                  <a:srgbClr val="009900"/>
                </a:solidFill>
              </a:rPr>
              <a:t>windowsupdate.microsoft.com</a:t>
            </a:r>
            <a:r>
              <a:rPr lang="en-US"/>
              <a:t> </a:t>
            </a:r>
          </a:p>
          <a:p>
            <a:pPr lvl="1"/>
            <a:r>
              <a:rPr lang="en-US"/>
              <a:t>Win update file delivered by Akamai</a:t>
            </a:r>
          </a:p>
          <a:p>
            <a:endParaRPr lang="en-US"/>
          </a:p>
        </p:txBody>
      </p:sp>
    </p:spTree>
    <p:extLst>
      <p:ext uri="{BB962C8B-B14F-4D97-AF65-F5344CB8AC3E}">
        <p14:creationId xmlns:p14="http://schemas.microsoft.com/office/powerpoint/2010/main" val="113716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70A4B5-3B19-EE4C-914B-F3324AD2E403}" type="slidenum">
              <a:rPr lang="en-GB"/>
              <a:pPr/>
              <a:t>13</a:t>
            </a:fld>
            <a:endParaRPr lang="en-GB"/>
          </a:p>
        </p:txBody>
      </p:sp>
      <p:sp>
        <p:nvSpPr>
          <p:cNvPr id="1412098" name="Rectangle 2"/>
          <p:cNvSpPr>
            <a:spLocks noGrp="1" noChangeArrowheads="1"/>
          </p:cNvSpPr>
          <p:nvPr>
            <p:ph type="title"/>
          </p:nvPr>
        </p:nvSpPr>
        <p:spPr/>
        <p:txBody>
          <a:bodyPr/>
          <a:lstStyle/>
          <a:p>
            <a:r>
              <a:rPr lang="en-US"/>
              <a:t>Low rate SYN flood defenses</a:t>
            </a:r>
          </a:p>
        </p:txBody>
      </p:sp>
      <p:sp>
        <p:nvSpPr>
          <p:cNvPr id="1412099" name="Rectangle 3" descr="Rectangle: Click to edit Master text styles&#10;Second level&#10;Third level&#10;Fourth level&#10;Fifth level"/>
          <p:cNvSpPr>
            <a:spLocks noGrp="1" noChangeArrowheads="1"/>
          </p:cNvSpPr>
          <p:nvPr>
            <p:ph type="body" idx="1"/>
          </p:nvPr>
        </p:nvSpPr>
        <p:spPr/>
        <p:txBody>
          <a:bodyPr/>
          <a:lstStyle/>
          <a:p>
            <a:endParaRPr lang="en-US"/>
          </a:p>
          <a:p>
            <a:r>
              <a:rPr lang="en-US"/>
              <a:t>Non-solution:</a:t>
            </a:r>
          </a:p>
          <a:p>
            <a:pPr lvl="1"/>
            <a:r>
              <a:rPr lang="en-US"/>
              <a:t>Increase backlog queue size or decrease timeout</a:t>
            </a:r>
          </a:p>
          <a:p>
            <a:endParaRPr lang="en-US"/>
          </a:p>
          <a:p>
            <a:r>
              <a:rPr lang="en-US" u="sng"/>
              <a:t>Correct solution</a:t>
            </a:r>
            <a:r>
              <a:rPr lang="en-US"/>
              <a:t>:   </a:t>
            </a:r>
          </a:p>
          <a:p>
            <a:pPr lvl="1"/>
            <a:r>
              <a:rPr lang="en-US" b="1">
                <a:solidFill>
                  <a:srgbClr val="009900"/>
                </a:solidFill>
              </a:rPr>
              <a:t>Syncookies</a:t>
            </a:r>
            <a:r>
              <a:rPr lang="en-US"/>
              <a:t>:  remove state from server</a:t>
            </a:r>
          </a:p>
          <a:p>
            <a:pPr lvl="1">
              <a:spcBef>
                <a:spcPct val="40000"/>
              </a:spcBef>
            </a:pPr>
            <a:r>
              <a:rPr lang="en-US"/>
              <a:t>Small performance overhead</a:t>
            </a:r>
          </a:p>
        </p:txBody>
      </p:sp>
    </p:spTree>
    <p:extLst>
      <p:ext uri="{BB962C8B-B14F-4D97-AF65-F5344CB8AC3E}">
        <p14:creationId xmlns:p14="http://schemas.microsoft.com/office/powerpoint/2010/main" val="152045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0EA6148-F2B5-AD43-BF88-8ED652F19C3D}" type="slidenum">
              <a:rPr lang="en-US"/>
              <a:pPr>
                <a:defRPr/>
              </a:pPr>
              <a:t>14</a:t>
            </a:fld>
            <a:endParaRPr lang="en-US"/>
          </a:p>
        </p:txBody>
      </p:sp>
      <p:sp>
        <p:nvSpPr>
          <p:cNvPr id="25602" name="Rectangle 2"/>
          <p:cNvSpPr>
            <a:spLocks noGrp="1" noChangeArrowheads="1"/>
          </p:cNvSpPr>
          <p:nvPr>
            <p:ph type="title"/>
          </p:nvPr>
        </p:nvSpPr>
        <p:spPr>
          <a:xfrm>
            <a:off x="1825626" y="290514"/>
            <a:ext cx="8766175" cy="1146175"/>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rmAutofit/>
          </a:bodyPr>
          <a:lstStyle/>
          <a:p>
            <a:pPr defTabSz="457189">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defRPr/>
            </a:pPr>
            <a:r>
              <a:rPr lang="en-GB" dirty="0">
                <a:cs typeface="+mj-cs"/>
              </a:rPr>
              <a:t>Idea: TCP SYN cookies</a:t>
            </a:r>
          </a:p>
        </p:txBody>
      </p:sp>
      <p:sp>
        <p:nvSpPr>
          <p:cNvPr id="25603" name="Rectangle 3"/>
          <p:cNvSpPr>
            <a:spLocks noGrp="1" noChangeArrowheads="1"/>
          </p:cNvSpPr>
          <p:nvPr>
            <p:ph type="body" idx="1"/>
          </p:nvPr>
        </p:nvSpPr>
        <p:spPr>
          <a:xfrm>
            <a:off x="1981202" y="1600200"/>
            <a:ext cx="8232775" cy="4529139"/>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p>
            <a:pPr marL="430203" indent="-323843"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cs typeface="+mn-cs"/>
              </a:rPr>
              <a:t>General idea</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Client sends SYN w/ ACK number</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Server responds to Client with SYN-ACK cookie</a:t>
            </a:r>
          </a:p>
          <a:p>
            <a:pPr marL="1293781" lvl="2" indent="-215895"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sqn = f(src addr, src port, dest addr, dest port, rand)</a:t>
            </a:r>
          </a:p>
          <a:p>
            <a:pPr marL="1293781" lvl="2" indent="-215895"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Server does not save state</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Honest client responds with ACK(sqn)</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Server checks response </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If matches SYN-ACK, establishes connection</a:t>
            </a:r>
          </a:p>
        </p:txBody>
      </p:sp>
    </p:spTree>
    <p:extLst>
      <p:ext uri="{BB962C8B-B14F-4D97-AF65-F5344CB8AC3E}">
        <p14:creationId xmlns:p14="http://schemas.microsoft.com/office/powerpoint/2010/main" val="16947422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6031C24A-2382-3044-B54F-52848A47299D}" type="slidenum">
              <a:rPr lang="en-US"/>
              <a:pPr>
                <a:defRPr/>
              </a:pPr>
              <a:t>15</a:t>
            </a:fld>
            <a:endParaRPr lang="en-US"/>
          </a:p>
        </p:txBody>
      </p:sp>
      <p:sp>
        <p:nvSpPr>
          <p:cNvPr id="27650" name="Rectangle 2"/>
          <p:cNvSpPr>
            <a:spLocks noGrp="1" noChangeArrowheads="1"/>
          </p:cNvSpPr>
          <p:nvPr>
            <p:ph type="title"/>
          </p:nvPr>
        </p:nvSpPr>
        <p:spPr>
          <a:xfrm>
            <a:off x="1676402" y="290514"/>
            <a:ext cx="8766175" cy="1146175"/>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rmAutofit/>
          </a:bodyPr>
          <a:lstStyle/>
          <a:p>
            <a:pPr defTabSz="457189">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defRPr/>
            </a:pPr>
            <a:r>
              <a:rPr lang="en-GB">
                <a:cs typeface="+mj-cs"/>
              </a:rPr>
              <a:t>TCP SYN cookie</a:t>
            </a:r>
          </a:p>
        </p:txBody>
      </p:sp>
      <p:sp>
        <p:nvSpPr>
          <p:cNvPr id="27651" name="Rectangle 3"/>
          <p:cNvSpPr>
            <a:spLocks noGrp="1" noChangeArrowheads="1"/>
          </p:cNvSpPr>
          <p:nvPr>
            <p:ph type="body" idx="1"/>
          </p:nvPr>
        </p:nvSpPr>
        <p:spPr>
          <a:xfrm>
            <a:off x="1828802" y="1338265"/>
            <a:ext cx="8232775" cy="4529137"/>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p>
            <a:pPr marL="430203" indent="-323843"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cs typeface="+mn-cs"/>
              </a:rPr>
              <a:t>TCP SYN/ACK seqno encodes a cookie</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32-bit sequence number</a:t>
            </a:r>
          </a:p>
          <a:p>
            <a:pPr marL="1293781" lvl="2" indent="-215895"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b="1">
                <a:solidFill>
                  <a:srgbClr val="FF0000"/>
                </a:solidFill>
              </a:rPr>
              <a:t>t mod 32:</a:t>
            </a:r>
            <a:r>
              <a:rPr lang="en-GB"/>
              <a:t> counter to ensure sequence numbers increase every 64 seconds</a:t>
            </a:r>
          </a:p>
          <a:p>
            <a:pPr marL="1293781" lvl="2" indent="-215895"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b="1">
                <a:solidFill>
                  <a:srgbClr val="FF0000"/>
                </a:solidFill>
              </a:rPr>
              <a:t>MSS:</a:t>
            </a:r>
            <a:r>
              <a:rPr lang="en-GB"/>
              <a:t> encoding of server MSS (can only have 8 settings)</a:t>
            </a:r>
          </a:p>
          <a:p>
            <a:pPr marL="1293781" lvl="2" indent="-215895"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b="1">
                <a:solidFill>
                  <a:srgbClr val="FF0000"/>
                </a:solidFill>
              </a:rPr>
              <a:t>Cookie:</a:t>
            </a:r>
            <a:r>
              <a:rPr lang="en-GB"/>
              <a:t> easy to create and validate, hard to forge</a:t>
            </a:r>
          </a:p>
          <a:p>
            <a:pPr marL="1725570" lvl="3" indent="-214308"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Includes timestamp, nonce, 4-tuple</a:t>
            </a:r>
          </a:p>
        </p:txBody>
      </p:sp>
      <p:sp>
        <p:nvSpPr>
          <p:cNvPr id="37892" name="AutoShape 4"/>
          <p:cNvSpPr>
            <a:spLocks noChangeArrowheads="1"/>
          </p:cNvSpPr>
          <p:nvPr/>
        </p:nvSpPr>
        <p:spPr bwMode="auto">
          <a:xfrm>
            <a:off x="2332039" y="5367339"/>
            <a:ext cx="7262812" cy="522287"/>
          </a:xfrm>
          <a:prstGeom prst="roundRect">
            <a:avLst>
              <a:gd name="adj" fmla="val 273"/>
            </a:avLst>
          </a:prstGeom>
          <a:solidFill>
            <a:srgbClr val="00B8FF"/>
          </a:solidFill>
          <a:ln w="9360">
            <a:solidFill>
              <a:srgbClr val="000000"/>
            </a:solidFill>
            <a:round/>
            <a:headEnd/>
            <a:tailEnd/>
          </a:ln>
        </p:spPr>
        <p:txBody>
          <a:bodyPr wrap="none" anchor="ctr"/>
          <a:lstStyle/>
          <a:p>
            <a:endParaRPr lang="en-US"/>
          </a:p>
        </p:txBody>
      </p:sp>
      <p:sp>
        <p:nvSpPr>
          <p:cNvPr id="37893" name="AutoShape 5"/>
          <p:cNvSpPr>
            <a:spLocks noChangeArrowheads="1"/>
          </p:cNvSpPr>
          <p:nvPr/>
        </p:nvSpPr>
        <p:spPr bwMode="auto">
          <a:xfrm>
            <a:off x="2466976" y="5503864"/>
            <a:ext cx="987450" cy="235129"/>
          </a:xfrm>
          <a:prstGeom prst="roundRect">
            <a:avLst>
              <a:gd name="adj" fmla="val 606"/>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828654" hangingPunct="0">
              <a:lnSpc>
                <a:spcPct val="94000"/>
              </a:lnSpc>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1600">
                <a:solidFill>
                  <a:srgbClr val="000000"/>
                </a:solidFill>
                <a:latin typeface="Courier New" charset="0"/>
              </a:rPr>
              <a:t>t mod 32</a:t>
            </a:r>
          </a:p>
        </p:txBody>
      </p:sp>
      <p:sp>
        <p:nvSpPr>
          <p:cNvPr id="37894" name="AutoShape 6"/>
          <p:cNvSpPr>
            <a:spLocks noChangeArrowheads="1"/>
          </p:cNvSpPr>
          <p:nvPr/>
        </p:nvSpPr>
        <p:spPr bwMode="auto">
          <a:xfrm>
            <a:off x="2286000" y="5072064"/>
            <a:ext cx="198772" cy="191014"/>
          </a:xfrm>
          <a:prstGeom prst="roundRect">
            <a:avLst>
              <a:gd name="adj" fmla="val 792"/>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828654" hangingPunct="0">
              <a:lnSpc>
                <a:spcPct val="94000"/>
              </a:lnSpc>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1300">
                <a:solidFill>
                  <a:srgbClr val="000000"/>
                </a:solidFill>
                <a:latin typeface="Courier New" charset="0"/>
              </a:rPr>
              <a:t>32</a:t>
            </a:r>
          </a:p>
        </p:txBody>
      </p:sp>
      <p:sp>
        <p:nvSpPr>
          <p:cNvPr id="37895" name="AutoShape 7"/>
          <p:cNvSpPr>
            <a:spLocks noChangeArrowheads="1"/>
          </p:cNvSpPr>
          <p:nvPr/>
        </p:nvSpPr>
        <p:spPr bwMode="auto">
          <a:xfrm>
            <a:off x="9502775" y="5105400"/>
            <a:ext cx="99386" cy="191014"/>
          </a:xfrm>
          <a:prstGeom prst="roundRect">
            <a:avLst>
              <a:gd name="adj" fmla="val 146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828654" hangingPunct="0">
              <a:lnSpc>
                <a:spcPct val="94000"/>
              </a:lnSpc>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1300">
                <a:solidFill>
                  <a:srgbClr val="000000"/>
                </a:solidFill>
                <a:latin typeface="Courier New" charset="0"/>
              </a:rPr>
              <a:t>0</a:t>
            </a:r>
          </a:p>
        </p:txBody>
      </p:sp>
      <p:sp>
        <p:nvSpPr>
          <p:cNvPr id="37896" name="Line 8"/>
          <p:cNvSpPr>
            <a:spLocks noChangeShapeType="1"/>
          </p:cNvSpPr>
          <p:nvPr/>
        </p:nvSpPr>
        <p:spPr bwMode="auto">
          <a:xfrm flipV="1">
            <a:off x="2854326" y="5976938"/>
            <a:ext cx="1588" cy="347663"/>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7897" name="AutoShape 9"/>
          <p:cNvSpPr>
            <a:spLocks noChangeArrowheads="1"/>
          </p:cNvSpPr>
          <p:nvPr/>
        </p:nvSpPr>
        <p:spPr bwMode="auto">
          <a:xfrm>
            <a:off x="2693989" y="6503988"/>
            <a:ext cx="394339" cy="200376"/>
          </a:xfrm>
          <a:prstGeom prst="roundRect">
            <a:avLst>
              <a:gd name="adj" fmla="val 755"/>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828654" hangingPunct="0">
              <a:lnSpc>
                <a:spcPct val="93000"/>
              </a:lnSpc>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1400">
                <a:solidFill>
                  <a:srgbClr val="000000"/>
                </a:solidFill>
                <a:latin typeface="Times New Roman" charset="0"/>
              </a:rPr>
              <a:t>5 bits</a:t>
            </a:r>
          </a:p>
        </p:txBody>
      </p:sp>
      <p:sp>
        <p:nvSpPr>
          <p:cNvPr id="37898" name="Line 10"/>
          <p:cNvSpPr>
            <a:spLocks noChangeShapeType="1"/>
          </p:cNvSpPr>
          <p:nvPr/>
        </p:nvSpPr>
        <p:spPr bwMode="auto">
          <a:xfrm>
            <a:off x="3568701" y="5362575"/>
            <a:ext cx="1588" cy="522288"/>
          </a:xfrm>
          <a:prstGeom prst="line">
            <a:avLst/>
          </a:prstGeom>
          <a:noFill/>
          <a:ln w="936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7899" name="AutoShape 11"/>
          <p:cNvSpPr>
            <a:spLocks noChangeArrowheads="1"/>
          </p:cNvSpPr>
          <p:nvPr/>
        </p:nvSpPr>
        <p:spPr bwMode="auto">
          <a:xfrm>
            <a:off x="3773490" y="5503864"/>
            <a:ext cx="370294" cy="235129"/>
          </a:xfrm>
          <a:prstGeom prst="roundRect">
            <a:avLst>
              <a:gd name="adj" fmla="val 606"/>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828654" hangingPunct="0">
              <a:lnSpc>
                <a:spcPct val="94000"/>
              </a:lnSpc>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1600">
                <a:solidFill>
                  <a:srgbClr val="000000"/>
                </a:solidFill>
                <a:latin typeface="Courier New" charset="0"/>
              </a:rPr>
              <a:t>MSS</a:t>
            </a:r>
          </a:p>
        </p:txBody>
      </p:sp>
      <p:sp>
        <p:nvSpPr>
          <p:cNvPr id="37900" name="Line 12"/>
          <p:cNvSpPr>
            <a:spLocks noChangeShapeType="1"/>
          </p:cNvSpPr>
          <p:nvPr/>
        </p:nvSpPr>
        <p:spPr bwMode="auto">
          <a:xfrm>
            <a:off x="4287839" y="5362575"/>
            <a:ext cx="1587" cy="522288"/>
          </a:xfrm>
          <a:prstGeom prst="line">
            <a:avLst/>
          </a:prstGeom>
          <a:noFill/>
          <a:ln w="936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7901" name="Line 13"/>
          <p:cNvSpPr>
            <a:spLocks noChangeShapeType="1"/>
          </p:cNvSpPr>
          <p:nvPr/>
        </p:nvSpPr>
        <p:spPr bwMode="auto">
          <a:xfrm flipV="1">
            <a:off x="3965575" y="5976938"/>
            <a:ext cx="0" cy="347663"/>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7902" name="AutoShape 14"/>
          <p:cNvSpPr>
            <a:spLocks noChangeArrowheads="1"/>
          </p:cNvSpPr>
          <p:nvPr/>
        </p:nvSpPr>
        <p:spPr bwMode="auto">
          <a:xfrm>
            <a:off x="3805240" y="6503988"/>
            <a:ext cx="394339" cy="200376"/>
          </a:xfrm>
          <a:prstGeom prst="roundRect">
            <a:avLst>
              <a:gd name="adj" fmla="val 755"/>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828654" hangingPunct="0">
              <a:lnSpc>
                <a:spcPct val="93000"/>
              </a:lnSpc>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1400">
                <a:solidFill>
                  <a:srgbClr val="000000"/>
                </a:solidFill>
                <a:latin typeface="Times New Roman" charset="0"/>
              </a:rPr>
              <a:t>3 bits</a:t>
            </a:r>
          </a:p>
        </p:txBody>
      </p:sp>
      <p:sp>
        <p:nvSpPr>
          <p:cNvPr id="37903" name="AutoShape 15"/>
          <p:cNvSpPr>
            <a:spLocks noChangeArrowheads="1"/>
          </p:cNvSpPr>
          <p:nvPr/>
        </p:nvSpPr>
        <p:spPr bwMode="auto">
          <a:xfrm>
            <a:off x="4394202" y="5503864"/>
            <a:ext cx="5142433" cy="235129"/>
          </a:xfrm>
          <a:prstGeom prst="roundRect">
            <a:avLst>
              <a:gd name="adj" fmla="val 481"/>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828654" hangingPunct="0">
              <a:lnSpc>
                <a:spcPct val="94000"/>
              </a:lnSpc>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1600">
                <a:solidFill>
                  <a:srgbClr val="000000"/>
                </a:solidFill>
                <a:latin typeface="Courier New" charset="0"/>
              </a:rPr>
              <a:t>Cookie=HMAC(t, N</a:t>
            </a:r>
            <a:r>
              <a:rPr lang="en-GB" sz="1600" baseline="-33000">
                <a:solidFill>
                  <a:srgbClr val="000000"/>
                </a:solidFill>
                <a:latin typeface="Courier New" charset="0"/>
              </a:rPr>
              <a:t>s</a:t>
            </a:r>
            <a:r>
              <a:rPr lang="en-GB" sz="1600">
                <a:solidFill>
                  <a:srgbClr val="000000"/>
                </a:solidFill>
                <a:latin typeface="Courier New" charset="0"/>
              </a:rPr>
              <a:t>, SIP, SPort, DIP, DPort)</a:t>
            </a:r>
          </a:p>
        </p:txBody>
      </p:sp>
    </p:spTree>
    <p:extLst>
      <p:ext uri="{BB962C8B-B14F-4D97-AF65-F5344CB8AC3E}">
        <p14:creationId xmlns:p14="http://schemas.microsoft.com/office/powerpoint/2010/main" val="119998355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3F851-A127-C042-AA27-584AF98F13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3E48D77-929C-6749-9094-A8B037D4C06D}"/>
              </a:ext>
            </a:extLst>
          </p:cNvPr>
          <p:cNvSpPr>
            <a:spLocks noGrp="1"/>
          </p:cNvSpPr>
          <p:nvPr>
            <p:ph idx="1"/>
          </p:nvPr>
        </p:nvSpPr>
        <p:spPr/>
        <p:txBody>
          <a:bodyPr/>
          <a:lstStyle/>
          <a:p>
            <a:r>
              <a:rPr lang="en-US" dirty="0"/>
              <a:t>Denial of Service attacks exhaust some limited resource:</a:t>
            </a:r>
          </a:p>
          <a:p>
            <a:pPr lvl="1"/>
            <a:r>
              <a:rPr lang="en-US" dirty="0"/>
              <a:t>Network bandwidth</a:t>
            </a:r>
          </a:p>
          <a:p>
            <a:pPr lvl="1"/>
            <a:r>
              <a:rPr lang="en-US" dirty="0"/>
              <a:t>Server resources</a:t>
            </a:r>
          </a:p>
          <a:p>
            <a:pPr lvl="1"/>
            <a:endParaRPr lang="en-US" dirty="0"/>
          </a:p>
          <a:p>
            <a:r>
              <a:rPr lang="en-US" dirty="0"/>
              <a:t>These attacks are typically (but not always) high-volume</a:t>
            </a:r>
          </a:p>
          <a:p>
            <a:endParaRPr lang="en-US" dirty="0"/>
          </a:p>
          <a:p>
            <a:r>
              <a:rPr lang="en-US" dirty="0"/>
              <a:t>Early DoS attacks involved TCP (e.g., “SYN Flood” attacks)</a:t>
            </a:r>
          </a:p>
          <a:p>
            <a:pPr lvl="1"/>
            <a:endParaRPr lang="en-US" dirty="0"/>
          </a:p>
        </p:txBody>
      </p:sp>
    </p:spTree>
    <p:extLst>
      <p:ext uri="{BB962C8B-B14F-4D97-AF65-F5344CB8AC3E}">
        <p14:creationId xmlns:p14="http://schemas.microsoft.com/office/powerpoint/2010/main" val="1667850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fld id="{122FE2CF-57F7-794E-AA54-F3B24AA56A2D}" type="slidenum">
              <a:rPr lang="en-GB"/>
              <a:pPr/>
              <a:t>17</a:t>
            </a:fld>
            <a:endParaRPr lang="en-GB"/>
          </a:p>
        </p:txBody>
      </p:sp>
      <p:sp>
        <p:nvSpPr>
          <p:cNvPr id="1425410" name="Rectangle 2"/>
          <p:cNvSpPr>
            <a:spLocks noGrp="1" noChangeArrowheads="1"/>
          </p:cNvSpPr>
          <p:nvPr>
            <p:ph type="title"/>
          </p:nvPr>
        </p:nvSpPr>
        <p:spPr/>
        <p:txBody>
          <a:bodyPr/>
          <a:lstStyle/>
          <a:p>
            <a:r>
              <a:rPr lang="en-US" dirty="0"/>
              <a:t>Common Example Today  </a:t>
            </a:r>
            <a:r>
              <a:rPr lang="en-US" sz="2800" dirty="0"/>
              <a:t>(First seen around May 2006)</a:t>
            </a:r>
          </a:p>
        </p:txBody>
      </p:sp>
      <p:sp>
        <p:nvSpPr>
          <p:cNvPr id="1425411" name="Rectangle 3" descr="Rectangle: Click to edit Master text styles&#10;Second level&#10;Third level&#10;Fourth level&#10;Fifth level"/>
          <p:cNvSpPr>
            <a:spLocks noGrp="1" noChangeArrowheads="1"/>
          </p:cNvSpPr>
          <p:nvPr>
            <p:ph type="body" idx="1"/>
          </p:nvPr>
        </p:nvSpPr>
        <p:spPr>
          <a:xfrm>
            <a:off x="2057400" y="1600201"/>
            <a:ext cx="7848600" cy="5045075"/>
          </a:xfrm>
        </p:spPr>
        <p:txBody>
          <a:bodyPr/>
          <a:lstStyle/>
          <a:p>
            <a:endParaRPr lang="en-US"/>
          </a:p>
          <a:p>
            <a:endParaRPr lang="en-US"/>
          </a:p>
          <a:p>
            <a:endParaRPr lang="en-US"/>
          </a:p>
          <a:p>
            <a:endParaRPr lang="en-US"/>
          </a:p>
          <a:p>
            <a:endParaRPr lang="en-US"/>
          </a:p>
          <a:p>
            <a:pPr>
              <a:buFont typeface="Wingdings" charset="0"/>
              <a:buNone/>
            </a:pPr>
            <a:endParaRPr lang="en-US" sz="2000"/>
          </a:p>
        </p:txBody>
      </p:sp>
      <p:sp>
        <p:nvSpPr>
          <p:cNvPr id="1425412" name="Text Box 4"/>
          <p:cNvSpPr txBox="1">
            <a:spLocks noChangeArrowheads="1"/>
          </p:cNvSpPr>
          <p:nvPr/>
        </p:nvSpPr>
        <p:spPr bwMode="auto">
          <a:xfrm>
            <a:off x="2770189" y="5562601"/>
            <a:ext cx="6983412" cy="8679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eaLnBrk="0" hangingPunct="0">
              <a:spcBef>
                <a:spcPct val="20000"/>
              </a:spcBef>
              <a:buClr>
                <a:schemeClr val="accent2"/>
              </a:buClr>
            </a:pPr>
            <a:r>
              <a:rPr kumimoji="1" lang="en-US"/>
              <a:t>580,000 open resolvers on Internet  (Kaminsky-Shiffman</a:t>
            </a:r>
            <a:r>
              <a:rPr kumimoji="1" lang="ja-JP" altLang="en-US">
                <a:latin typeface="Arial"/>
              </a:rPr>
              <a:t>’</a:t>
            </a:r>
            <a:r>
              <a:rPr kumimoji="1" lang="en-US"/>
              <a:t>06)</a:t>
            </a:r>
          </a:p>
          <a:p>
            <a:pPr eaLnBrk="0" hangingPunct="0">
              <a:spcBef>
                <a:spcPct val="80000"/>
              </a:spcBef>
              <a:buClr>
                <a:schemeClr val="accent2"/>
              </a:buClr>
            </a:pPr>
            <a:r>
              <a:rPr kumimoji="1" lang="en-US"/>
              <a:t>Prevention: reject DNS queries from external addresses</a:t>
            </a:r>
          </a:p>
        </p:txBody>
      </p:sp>
      <p:sp>
        <p:nvSpPr>
          <p:cNvPr id="1425413" name="Rectangle 5"/>
          <p:cNvSpPr>
            <a:spLocks noChangeArrowheads="1"/>
          </p:cNvSpPr>
          <p:nvPr/>
        </p:nvSpPr>
        <p:spPr bwMode="auto">
          <a:xfrm>
            <a:off x="5651502" y="4114800"/>
            <a:ext cx="1490663" cy="838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0" hangingPunct="0">
              <a:spcBef>
                <a:spcPct val="20000"/>
              </a:spcBef>
              <a:buClr>
                <a:schemeClr val="accent2"/>
              </a:buClr>
            </a:pPr>
            <a:r>
              <a:rPr lang="en-US" sz="2400"/>
              <a:t>DNS</a:t>
            </a:r>
            <a:br>
              <a:rPr lang="en-US" sz="2400"/>
            </a:br>
            <a:r>
              <a:rPr lang="en-US" sz="2400"/>
              <a:t>Server</a:t>
            </a:r>
          </a:p>
        </p:txBody>
      </p:sp>
      <p:pic>
        <p:nvPicPr>
          <p:cNvPr id="1425414" name="Picture 6"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00" y="3657601"/>
            <a:ext cx="762000" cy="641351"/>
          </a:xfrm>
          <a:prstGeom prst="rect">
            <a:avLst/>
          </a:prstGeom>
          <a:noFill/>
          <a:extLst>
            <a:ext uri="{909E8E84-426E-40dd-AFC4-6F175D3DCCD1}">
              <a14:hiddenFill xmlns="" xmlns:a14="http://schemas.microsoft.com/office/drawing/2010/main">
                <a:solidFill>
                  <a:srgbClr val="FFFFFF"/>
                </a:solidFill>
              </a14:hiddenFill>
            </a:ext>
          </a:extLst>
        </p:spPr>
      </p:pic>
      <p:sp>
        <p:nvSpPr>
          <p:cNvPr id="1425415" name="Text Box 7"/>
          <p:cNvSpPr txBox="1">
            <a:spLocks noChangeArrowheads="1"/>
          </p:cNvSpPr>
          <p:nvPr/>
        </p:nvSpPr>
        <p:spPr bwMode="auto">
          <a:xfrm>
            <a:off x="2442291" y="4235451"/>
            <a:ext cx="824072"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DoS</a:t>
            </a:r>
            <a:br>
              <a:rPr lang="en-US"/>
            </a:br>
            <a:r>
              <a:rPr lang="en-US"/>
              <a:t>Source</a:t>
            </a:r>
          </a:p>
        </p:txBody>
      </p:sp>
      <p:pic>
        <p:nvPicPr>
          <p:cNvPr id="1425416" name="Picture 8"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5300" y="3657601"/>
            <a:ext cx="762000" cy="641351"/>
          </a:xfrm>
          <a:prstGeom prst="rect">
            <a:avLst/>
          </a:prstGeom>
          <a:noFill/>
          <a:extLst>
            <a:ext uri="{909E8E84-426E-40dd-AFC4-6F175D3DCCD1}">
              <a14:hiddenFill xmlns="" xmlns:a14="http://schemas.microsoft.com/office/drawing/2010/main">
                <a:solidFill>
                  <a:srgbClr val="FFFFFF"/>
                </a:solidFill>
              </a14:hiddenFill>
            </a:ext>
          </a:extLst>
        </p:spPr>
      </p:pic>
      <p:sp>
        <p:nvSpPr>
          <p:cNvPr id="1425417" name="Text Box 9"/>
          <p:cNvSpPr txBox="1">
            <a:spLocks noChangeArrowheads="1"/>
          </p:cNvSpPr>
          <p:nvPr/>
        </p:nvSpPr>
        <p:spPr bwMode="auto">
          <a:xfrm>
            <a:off x="9406177" y="4235451"/>
            <a:ext cx="764697"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DoS</a:t>
            </a:r>
            <a:br>
              <a:rPr lang="en-US"/>
            </a:br>
            <a:r>
              <a:rPr lang="en-US"/>
              <a:t>Target</a:t>
            </a:r>
          </a:p>
        </p:txBody>
      </p:sp>
      <p:grpSp>
        <p:nvGrpSpPr>
          <p:cNvPr id="1425418" name="Group 10"/>
          <p:cNvGrpSpPr>
            <a:grpSpLocks/>
          </p:cNvGrpSpPr>
          <p:nvPr/>
        </p:nvGrpSpPr>
        <p:grpSpPr bwMode="auto">
          <a:xfrm>
            <a:off x="3213100" y="3124202"/>
            <a:ext cx="2590800" cy="990600"/>
            <a:chOff x="816" y="960"/>
            <a:chExt cx="1632" cy="624"/>
          </a:xfrm>
        </p:grpSpPr>
        <p:sp>
          <p:nvSpPr>
            <p:cNvPr id="1425419" name="Line 11"/>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0" name="Line 12"/>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1" name="Text Box 13"/>
            <p:cNvSpPr txBox="1">
              <a:spLocks noChangeArrowheads="1"/>
            </p:cNvSpPr>
            <p:nvPr/>
          </p:nvSpPr>
          <p:spPr bwMode="auto">
            <a:xfrm>
              <a:off x="1003" y="960"/>
              <a:ext cx="1132" cy="6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eaLnBrk="0" hangingPunct="0">
                <a:spcBef>
                  <a:spcPct val="20000"/>
                </a:spcBef>
                <a:buClr>
                  <a:schemeClr val="accent2"/>
                </a:buClr>
              </a:pPr>
              <a:r>
                <a:rPr lang="en-US"/>
                <a:t>DNS Query</a:t>
              </a:r>
              <a:br>
                <a:rPr lang="en-US"/>
              </a:br>
              <a:r>
                <a:rPr lang="en-US"/>
                <a:t>SrcIP:  Dos Target</a:t>
              </a:r>
            </a:p>
            <a:p>
              <a:pPr eaLnBrk="0" hangingPunct="0">
                <a:spcBef>
                  <a:spcPct val="20000"/>
                </a:spcBef>
                <a:buClr>
                  <a:schemeClr val="accent2"/>
                </a:buClr>
              </a:pPr>
              <a:r>
                <a:rPr lang="en-US"/>
                <a:t>    (60 bytes)</a:t>
              </a:r>
            </a:p>
          </p:txBody>
        </p:sp>
      </p:grpSp>
      <p:grpSp>
        <p:nvGrpSpPr>
          <p:cNvPr id="1425422" name="Group 14"/>
          <p:cNvGrpSpPr>
            <a:grpSpLocks/>
          </p:cNvGrpSpPr>
          <p:nvPr/>
        </p:nvGrpSpPr>
        <p:grpSpPr bwMode="auto">
          <a:xfrm>
            <a:off x="6870700" y="3124198"/>
            <a:ext cx="2743200" cy="1039812"/>
            <a:chOff x="3120" y="960"/>
            <a:chExt cx="1728" cy="655"/>
          </a:xfrm>
        </p:grpSpPr>
        <p:sp>
          <p:nvSpPr>
            <p:cNvPr id="1425423" name="Line 15"/>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4" name="Line 16"/>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5" name="Text Box 17"/>
            <p:cNvSpPr txBox="1">
              <a:spLocks noChangeArrowheads="1"/>
            </p:cNvSpPr>
            <p:nvPr/>
          </p:nvSpPr>
          <p:spPr bwMode="auto">
            <a:xfrm>
              <a:off x="3516" y="960"/>
              <a:ext cx="979" cy="6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endParaRPr lang="en-US"/>
            </a:p>
            <a:p>
              <a:pPr algn="ctr" eaLnBrk="0" hangingPunct="0">
                <a:lnSpc>
                  <a:spcPct val="80000"/>
                </a:lnSpc>
                <a:buClr>
                  <a:schemeClr val="accent2"/>
                </a:buClr>
              </a:pPr>
              <a:r>
                <a:rPr lang="en-US"/>
                <a:t>EDNS Reponse</a:t>
              </a:r>
            </a:p>
            <a:p>
              <a:pPr algn="ctr" eaLnBrk="0" hangingPunct="0">
                <a:lnSpc>
                  <a:spcPct val="80000"/>
                </a:lnSpc>
                <a:buClr>
                  <a:schemeClr val="accent2"/>
                </a:buClr>
              </a:pPr>
              <a:endParaRPr lang="en-US"/>
            </a:p>
            <a:p>
              <a:pPr algn="ctr" eaLnBrk="0" hangingPunct="0">
                <a:lnSpc>
                  <a:spcPct val="80000"/>
                </a:lnSpc>
                <a:buClr>
                  <a:schemeClr val="accent2"/>
                </a:buClr>
              </a:pPr>
              <a:r>
                <a:rPr lang="en-US"/>
                <a:t>(3000 bytes)</a:t>
              </a:r>
            </a:p>
          </p:txBody>
        </p:sp>
      </p:grpSp>
      <p:sp>
        <p:nvSpPr>
          <p:cNvPr id="1425426" name="Text Box 18"/>
          <p:cNvSpPr txBox="1">
            <a:spLocks noChangeArrowheads="1"/>
          </p:cNvSpPr>
          <p:nvPr/>
        </p:nvSpPr>
        <p:spPr bwMode="auto">
          <a:xfrm>
            <a:off x="2667000" y="2016126"/>
            <a:ext cx="626697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t>DNS Amplification attack:     ( </a:t>
            </a:r>
            <a:r>
              <a:rPr lang="en-US" sz="2400">
                <a:sym typeface="Symbol" charset="0"/>
              </a:rPr>
              <a:t>40  amplification )</a:t>
            </a:r>
          </a:p>
        </p:txBody>
      </p:sp>
    </p:spTree>
    <p:extLst>
      <p:ext uri="{BB962C8B-B14F-4D97-AF65-F5344CB8AC3E}">
        <p14:creationId xmlns:p14="http://schemas.microsoft.com/office/powerpoint/2010/main" val="33545587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5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54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5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5412"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5538" name="Rectangle 2"/>
          <p:cNvSpPr>
            <a:spLocks noGrp="1" noChangeArrowheads="1"/>
          </p:cNvSpPr>
          <p:nvPr>
            <p:ph type="title"/>
          </p:nvPr>
        </p:nvSpPr>
        <p:spPr>
          <a:xfrm>
            <a:off x="2133600" y="304800"/>
            <a:ext cx="8229600" cy="838200"/>
          </a:xfrm>
        </p:spPr>
        <p:txBody>
          <a:bodyPr/>
          <a:lstStyle/>
          <a:p>
            <a:r>
              <a:rPr lang="en-US" dirty="0"/>
              <a:t>DNS </a:t>
            </a:r>
            <a:r>
              <a:rPr lang="en-US" dirty="0" err="1"/>
              <a:t>DoS</a:t>
            </a:r>
            <a:r>
              <a:rPr lang="en-US" dirty="0"/>
              <a:t> Attacks</a:t>
            </a:r>
            <a:endParaRPr lang="en-US" sz="2800" dirty="0"/>
          </a:p>
        </p:txBody>
      </p:sp>
      <p:sp>
        <p:nvSpPr>
          <p:cNvPr id="1345539" name="Rectangle 3" descr="Rectangle: Click to edit Master text styles&#10;Second level&#10;Third level&#10;Fourth level&#10;Fifth level"/>
          <p:cNvSpPr>
            <a:spLocks noGrp="1" noChangeArrowheads="1"/>
          </p:cNvSpPr>
          <p:nvPr>
            <p:ph type="body" idx="1"/>
          </p:nvPr>
        </p:nvSpPr>
        <p:spPr>
          <a:xfrm>
            <a:off x="2209800" y="1524001"/>
            <a:ext cx="8305800" cy="4114955"/>
          </a:xfrm>
        </p:spPr>
        <p:txBody>
          <a:bodyPr>
            <a:noAutofit/>
          </a:bodyPr>
          <a:lstStyle/>
          <a:p>
            <a:pPr>
              <a:lnSpc>
                <a:spcPct val="90000"/>
              </a:lnSpc>
            </a:pPr>
            <a:r>
              <a:rPr lang="en-US" dirty="0"/>
              <a:t>DNS runs on UDP port 53</a:t>
            </a:r>
          </a:p>
          <a:p>
            <a:pPr lvl="1">
              <a:lnSpc>
                <a:spcPct val="90000"/>
              </a:lnSpc>
            </a:pPr>
            <a:r>
              <a:rPr lang="en-US" dirty="0"/>
              <a:t>DNS entry for  </a:t>
            </a:r>
            <a:r>
              <a:rPr lang="en-US" dirty="0" err="1"/>
              <a:t>victim.com</a:t>
            </a:r>
            <a:r>
              <a:rPr lang="en-US" dirty="0"/>
              <a:t>   hosted at </a:t>
            </a:r>
            <a:r>
              <a:rPr lang="en-US" dirty="0" err="1"/>
              <a:t>victim_isp.com</a:t>
            </a:r>
            <a:endParaRPr lang="en-US" dirty="0"/>
          </a:p>
          <a:p>
            <a:pPr>
              <a:lnSpc>
                <a:spcPct val="90000"/>
              </a:lnSpc>
            </a:pPr>
            <a:endParaRPr lang="en-US" dirty="0"/>
          </a:p>
          <a:p>
            <a:pPr>
              <a:lnSpc>
                <a:spcPct val="90000"/>
              </a:lnSpc>
            </a:pPr>
            <a:r>
              <a:rPr lang="en-US" dirty="0" err="1"/>
              <a:t>DDoS</a:t>
            </a:r>
            <a:r>
              <a:rPr lang="en-US" dirty="0"/>
              <a:t> attack:</a:t>
            </a:r>
          </a:p>
          <a:p>
            <a:pPr lvl="1">
              <a:lnSpc>
                <a:spcPct val="90000"/>
              </a:lnSpc>
            </a:pPr>
            <a:r>
              <a:rPr lang="en-US" dirty="0"/>
              <a:t>flood </a:t>
            </a:r>
            <a:r>
              <a:rPr lang="en-US" dirty="0" err="1"/>
              <a:t>victim_isp.com</a:t>
            </a:r>
            <a:r>
              <a:rPr lang="en-US" dirty="0"/>
              <a:t> with requests for </a:t>
            </a:r>
            <a:r>
              <a:rPr lang="en-US" dirty="0" err="1"/>
              <a:t>victim.com</a:t>
            </a:r>
            <a:endParaRPr lang="en-US" dirty="0"/>
          </a:p>
          <a:p>
            <a:pPr lvl="1">
              <a:lnSpc>
                <a:spcPct val="90000"/>
              </a:lnSpc>
            </a:pPr>
            <a:r>
              <a:rPr lang="en-US" b="1" dirty="0"/>
              <a:t>Random source IP address</a:t>
            </a:r>
            <a:r>
              <a:rPr lang="en-US" dirty="0"/>
              <a:t> in UDP packets</a:t>
            </a:r>
          </a:p>
          <a:p>
            <a:pPr lvl="1">
              <a:lnSpc>
                <a:spcPct val="90000"/>
              </a:lnSpc>
            </a:pPr>
            <a:endParaRPr lang="en-US" dirty="0"/>
          </a:p>
          <a:p>
            <a:pPr>
              <a:lnSpc>
                <a:spcPct val="90000"/>
              </a:lnSpc>
            </a:pPr>
            <a:r>
              <a:rPr lang="en-US" dirty="0"/>
              <a:t>Takes out entire DNS server:     (collateral damage)</a:t>
            </a:r>
          </a:p>
          <a:p>
            <a:pPr lvl="1">
              <a:lnSpc>
                <a:spcPct val="90000"/>
              </a:lnSpc>
            </a:pPr>
            <a:r>
              <a:rPr lang="en-US" dirty="0" err="1"/>
              <a:t>bluesecurity</a:t>
            </a:r>
            <a:r>
              <a:rPr lang="en-US" dirty="0"/>
              <a:t> DNS hosted at </a:t>
            </a:r>
            <a:r>
              <a:rPr lang="en-US" dirty="0" err="1"/>
              <a:t>Tucows</a:t>
            </a:r>
            <a:r>
              <a:rPr lang="en-US" dirty="0"/>
              <a:t> DNS server</a:t>
            </a:r>
          </a:p>
          <a:p>
            <a:pPr lvl="1">
              <a:lnSpc>
                <a:spcPct val="90000"/>
              </a:lnSpc>
            </a:pPr>
            <a:r>
              <a:rPr lang="en-US" dirty="0"/>
              <a:t>DNS </a:t>
            </a:r>
            <a:r>
              <a:rPr lang="en-US" dirty="0" err="1"/>
              <a:t>DDoS</a:t>
            </a:r>
            <a:r>
              <a:rPr lang="en-US" dirty="0"/>
              <a:t> took out </a:t>
            </a:r>
            <a:r>
              <a:rPr lang="en-US" dirty="0" err="1"/>
              <a:t>Tucows</a:t>
            </a:r>
            <a:r>
              <a:rPr lang="en-US" dirty="0"/>
              <a:t> hosting many many sites</a:t>
            </a:r>
          </a:p>
        </p:txBody>
      </p:sp>
    </p:spTree>
    <p:extLst>
      <p:ext uri="{BB962C8B-B14F-4D97-AF65-F5344CB8AC3E}">
        <p14:creationId xmlns:p14="http://schemas.microsoft.com/office/powerpoint/2010/main" val="1551676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1AC3A72-9F38-2F45-9A77-5FF29DD35B2E}" type="slidenum">
              <a:rPr lang="en-GB"/>
              <a:pPr/>
              <a:t>19</a:t>
            </a:fld>
            <a:endParaRPr lang="en-GB"/>
          </a:p>
        </p:txBody>
      </p:sp>
      <p:sp>
        <p:nvSpPr>
          <p:cNvPr id="1435652" name="Rectangle 4"/>
          <p:cNvSpPr>
            <a:spLocks noChangeArrowheads="1"/>
          </p:cNvSpPr>
          <p:nvPr/>
        </p:nvSpPr>
        <p:spPr bwMode="auto">
          <a:xfrm>
            <a:off x="1524000" y="1143000"/>
            <a:ext cx="2514600" cy="762000"/>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650" name="Rectangle 2"/>
          <p:cNvSpPr>
            <a:spLocks noGrp="1" noChangeArrowheads="1"/>
          </p:cNvSpPr>
          <p:nvPr>
            <p:ph type="title"/>
          </p:nvPr>
        </p:nvSpPr>
        <p:spPr/>
        <p:txBody>
          <a:bodyPr/>
          <a:lstStyle/>
          <a:p>
            <a:r>
              <a:rPr lang="en-US" dirty="0"/>
              <a:t>Root Level DNS Attacks</a:t>
            </a:r>
          </a:p>
        </p:txBody>
      </p:sp>
      <p:sp>
        <p:nvSpPr>
          <p:cNvPr id="1435651" name="Rectangle 3" descr="Rectangle: Click to edit Master text styles&#10;Second level&#10;Third level&#10;Fourth level&#10;Fifth level"/>
          <p:cNvSpPr>
            <a:spLocks noGrp="1" noChangeArrowheads="1"/>
          </p:cNvSpPr>
          <p:nvPr>
            <p:ph type="body" idx="1"/>
          </p:nvPr>
        </p:nvSpPr>
        <p:spPr>
          <a:xfrm>
            <a:off x="2362200" y="1371600"/>
            <a:ext cx="8001000" cy="5486400"/>
          </a:xfrm>
        </p:spPr>
        <p:txBody>
          <a:bodyPr/>
          <a:lstStyle/>
          <a:p>
            <a:endParaRPr lang="en-US" u="sng"/>
          </a:p>
          <a:p>
            <a:r>
              <a:rPr lang="en-US" u="sng"/>
              <a:t>Feb. 6, 2007</a:t>
            </a:r>
            <a:r>
              <a:rPr lang="en-US"/>
              <a:t>:</a:t>
            </a:r>
          </a:p>
          <a:p>
            <a:pPr lvl="1"/>
            <a:r>
              <a:rPr lang="en-US"/>
              <a:t>Botnet attack on the 13 Internet DNS root servers</a:t>
            </a:r>
          </a:p>
          <a:p>
            <a:pPr lvl="1"/>
            <a:r>
              <a:rPr lang="en-US"/>
              <a:t>Lasted 2.5 hours</a:t>
            </a:r>
          </a:p>
          <a:p>
            <a:pPr lvl="1"/>
            <a:r>
              <a:rPr lang="en-US"/>
              <a:t>None crashed, but two performed badly:</a:t>
            </a:r>
          </a:p>
          <a:p>
            <a:pPr lvl="2"/>
            <a:r>
              <a:rPr lang="en-US"/>
              <a:t>g-root (DoD),   l-root  (ICANN)</a:t>
            </a:r>
          </a:p>
          <a:p>
            <a:pPr lvl="2"/>
            <a:r>
              <a:rPr lang="en-US"/>
              <a:t>Most other root servers use anycast</a:t>
            </a:r>
          </a:p>
        </p:txBody>
      </p:sp>
    </p:spTree>
    <p:extLst>
      <p:ext uri="{BB962C8B-B14F-4D97-AF65-F5344CB8AC3E}">
        <p14:creationId xmlns:p14="http://schemas.microsoft.com/office/powerpoint/2010/main" val="217267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3.1: Denial of Service</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1326199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3D1EE6E3-9BA7-C84B-925C-642F0EAC6F2B}" type="slidenum">
              <a:rPr lang="en-GB"/>
              <a:pPr/>
              <a:t>20</a:t>
            </a:fld>
            <a:endParaRPr lang="en-GB"/>
          </a:p>
        </p:txBody>
      </p:sp>
      <p:sp>
        <p:nvSpPr>
          <p:cNvPr id="1336341" name="Rectangle 21"/>
          <p:cNvSpPr>
            <a:spLocks noChangeArrowheads="1"/>
          </p:cNvSpPr>
          <p:nvPr/>
        </p:nvSpPr>
        <p:spPr bwMode="auto">
          <a:xfrm>
            <a:off x="1524000" y="1143000"/>
            <a:ext cx="2590800" cy="381000"/>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6322" name="Rectangle 2"/>
          <p:cNvSpPr>
            <a:spLocks noGrp="1" noChangeArrowheads="1"/>
          </p:cNvSpPr>
          <p:nvPr>
            <p:ph type="title"/>
          </p:nvPr>
        </p:nvSpPr>
        <p:spPr>
          <a:xfrm>
            <a:off x="2133600" y="152400"/>
            <a:ext cx="7772400" cy="838200"/>
          </a:xfrm>
        </p:spPr>
        <p:txBody>
          <a:bodyPr/>
          <a:lstStyle/>
          <a:p>
            <a:r>
              <a:rPr lang="en-US" dirty="0" err="1"/>
              <a:t>DoS</a:t>
            </a:r>
            <a:r>
              <a:rPr lang="en-US" dirty="0"/>
              <a:t> of SSL/TLS</a:t>
            </a:r>
          </a:p>
        </p:txBody>
      </p:sp>
      <p:sp>
        <p:nvSpPr>
          <p:cNvPr id="1336323" name="Rectangle 3" descr="Rectangle: Click to edit Master text styles&#10;Second level&#10;Third level&#10;Fourth level&#10;Fifth level"/>
          <p:cNvSpPr>
            <a:spLocks noGrp="1" noChangeArrowheads="1"/>
          </p:cNvSpPr>
          <p:nvPr>
            <p:ph type="body" idx="1"/>
          </p:nvPr>
        </p:nvSpPr>
        <p:spPr>
          <a:xfrm>
            <a:off x="2362200" y="1295400"/>
            <a:ext cx="8001000" cy="5562600"/>
          </a:xfrm>
        </p:spPr>
        <p:txBody>
          <a:bodyPr>
            <a:normAutofit/>
          </a:bodyPr>
          <a:lstStyle/>
          <a:p>
            <a:r>
              <a:rPr lang="en-US" dirty="0"/>
              <a:t>SSL/TLS handshake   </a:t>
            </a:r>
            <a:r>
              <a:rPr lang="en-US" sz="2000" dirty="0"/>
              <a:t>[SD</a:t>
            </a:r>
            <a:r>
              <a:rPr lang="ja-JP" altLang="en-US" sz="2000" dirty="0">
                <a:latin typeface="Arial"/>
              </a:rPr>
              <a:t>’</a:t>
            </a:r>
            <a:r>
              <a:rPr lang="en-US" sz="2000" dirty="0"/>
              <a:t>03]</a:t>
            </a:r>
          </a:p>
          <a:p>
            <a:endParaRPr lang="en-US" sz="2000" dirty="0"/>
          </a:p>
          <a:p>
            <a:endParaRPr lang="en-US" sz="2000" dirty="0"/>
          </a:p>
          <a:p>
            <a:endParaRPr lang="en-US" sz="2000" dirty="0"/>
          </a:p>
          <a:p>
            <a:endParaRPr lang="en-US" sz="2000" dirty="0"/>
          </a:p>
          <a:p>
            <a:endParaRPr lang="en-US" sz="2000" dirty="0"/>
          </a:p>
          <a:p>
            <a:endParaRPr lang="en-US" sz="2000" dirty="0"/>
          </a:p>
          <a:p>
            <a:pPr lvl="1">
              <a:spcBef>
                <a:spcPct val="120000"/>
              </a:spcBef>
            </a:pPr>
            <a:r>
              <a:rPr lang="en-US" dirty="0"/>
              <a:t>RSA-encrypt speed   </a:t>
            </a:r>
            <a:r>
              <a:rPr lang="en-US" dirty="0">
                <a:sym typeface="Symbol" charset="0"/>
              </a:rPr>
              <a:t>   10 RSA-decrypt speed</a:t>
            </a:r>
          </a:p>
          <a:p>
            <a:pPr lvl="1">
              <a:buFont typeface="Wingdings" charset="0"/>
              <a:buNone/>
            </a:pPr>
            <a:r>
              <a:rPr lang="en-US" dirty="0">
                <a:sym typeface="Symbol" charset="0"/>
              </a:rPr>
              <a:t>  Single machine can bring down ten web servers</a:t>
            </a:r>
          </a:p>
          <a:p>
            <a:pPr>
              <a:spcBef>
                <a:spcPct val="80000"/>
              </a:spcBef>
            </a:pPr>
            <a:r>
              <a:rPr lang="en-US" dirty="0">
                <a:sym typeface="Symbol" charset="0"/>
              </a:rPr>
              <a:t>Similar problem with application </a:t>
            </a:r>
            <a:r>
              <a:rPr lang="en-US" dirty="0" err="1">
                <a:sym typeface="Symbol" charset="0"/>
              </a:rPr>
              <a:t>DoS</a:t>
            </a:r>
            <a:r>
              <a:rPr lang="en-US" dirty="0">
                <a:sym typeface="Symbol" charset="0"/>
              </a:rPr>
              <a:t>:</a:t>
            </a:r>
          </a:p>
          <a:p>
            <a:pPr lvl="1"/>
            <a:r>
              <a:rPr lang="en-US" dirty="0">
                <a:sym typeface="Symbol" charset="0"/>
              </a:rPr>
              <a:t>Send HTTP request for some large PDF file</a:t>
            </a:r>
          </a:p>
          <a:p>
            <a:pPr lvl="1">
              <a:buFont typeface="Wingdings" charset="0"/>
              <a:buNone/>
            </a:pPr>
            <a:r>
              <a:rPr lang="en-US" dirty="0">
                <a:sym typeface="Symbol" charset="0"/>
              </a:rPr>
              <a:t>  Easy work for client,   hard work for server.</a:t>
            </a:r>
          </a:p>
        </p:txBody>
      </p:sp>
      <p:pic>
        <p:nvPicPr>
          <p:cNvPr id="1336325" name="Picture 5"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209800"/>
            <a:ext cx="914400" cy="769938"/>
          </a:xfrm>
          <a:prstGeom prst="rect">
            <a:avLst/>
          </a:prstGeom>
          <a:noFill/>
          <a:extLst>
            <a:ext uri="{909E8E84-426E-40dd-AFC4-6F175D3DCCD1}">
              <a14:hiddenFill xmlns:a14="http://schemas.microsoft.com/office/drawing/2010/main" xmlns="">
                <a:solidFill>
                  <a:srgbClr val="FFFFFF"/>
                </a:solidFill>
              </a14:hiddenFill>
            </a:ext>
          </a:extLst>
        </p:spPr>
      </p:pic>
      <p:sp>
        <p:nvSpPr>
          <p:cNvPr id="1336330" name="Rectangle 10"/>
          <p:cNvSpPr>
            <a:spLocks noChangeArrowheads="1"/>
          </p:cNvSpPr>
          <p:nvPr/>
        </p:nvSpPr>
        <p:spPr bwMode="auto">
          <a:xfrm>
            <a:off x="8991600" y="2057400"/>
            <a:ext cx="1066800" cy="1600200"/>
          </a:xfrm>
          <a:prstGeom prst="rect">
            <a:avLst/>
          </a:prstGeom>
          <a:solidFill>
            <a:schemeClr val="accent1"/>
          </a:solidFill>
          <a:ln w="12700">
            <a:solidFill>
              <a:schemeClr val="tx1"/>
            </a:solidFill>
            <a:miter lim="800000"/>
            <a:headEnd/>
            <a:tailEnd type="none" w="lg"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Web</a:t>
            </a:r>
          </a:p>
          <a:p>
            <a:pPr algn="ctr"/>
            <a:r>
              <a:rPr lang="en-US"/>
              <a:t>Server</a:t>
            </a:r>
          </a:p>
        </p:txBody>
      </p:sp>
      <p:grpSp>
        <p:nvGrpSpPr>
          <p:cNvPr id="1336340" name="Group 20"/>
          <p:cNvGrpSpPr>
            <a:grpSpLocks/>
          </p:cNvGrpSpPr>
          <p:nvPr/>
        </p:nvGrpSpPr>
        <p:grpSpPr bwMode="auto">
          <a:xfrm>
            <a:off x="3505200" y="1905001"/>
            <a:ext cx="5257800" cy="396875"/>
            <a:chOff x="1152" y="1382"/>
            <a:chExt cx="3312" cy="250"/>
          </a:xfrm>
        </p:grpSpPr>
        <p:sp>
          <p:nvSpPr>
            <p:cNvPr id="1336331" name="Line 11"/>
            <p:cNvSpPr>
              <a:spLocks noChangeShapeType="1"/>
            </p:cNvSpPr>
            <p:nvPr/>
          </p:nvSpPr>
          <p:spPr bwMode="auto">
            <a:xfrm>
              <a:off x="1152" y="1632"/>
              <a:ext cx="3312"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1336332" name="Text Box 12"/>
            <p:cNvSpPr txBox="1">
              <a:spLocks noChangeArrowheads="1"/>
            </p:cNvSpPr>
            <p:nvPr/>
          </p:nvSpPr>
          <p:spPr bwMode="auto">
            <a:xfrm>
              <a:off x="2252" y="1382"/>
              <a:ext cx="79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Client Hello</a:t>
              </a:r>
            </a:p>
          </p:txBody>
        </p:sp>
      </p:grpSp>
      <p:grpSp>
        <p:nvGrpSpPr>
          <p:cNvPr id="1336339" name="Group 19"/>
          <p:cNvGrpSpPr>
            <a:grpSpLocks/>
          </p:cNvGrpSpPr>
          <p:nvPr/>
        </p:nvGrpSpPr>
        <p:grpSpPr bwMode="auto">
          <a:xfrm>
            <a:off x="3505200" y="2473329"/>
            <a:ext cx="5257800" cy="369888"/>
            <a:chOff x="1152" y="1670"/>
            <a:chExt cx="3312" cy="233"/>
          </a:xfrm>
        </p:grpSpPr>
        <p:sp>
          <p:nvSpPr>
            <p:cNvPr id="1336333" name="Line 13"/>
            <p:cNvSpPr>
              <a:spLocks noChangeShapeType="1"/>
            </p:cNvSpPr>
            <p:nvPr/>
          </p:nvSpPr>
          <p:spPr bwMode="auto">
            <a:xfrm flipH="1">
              <a:off x="1152" y="1892"/>
              <a:ext cx="3312"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1336334" name="Text Box 14"/>
            <p:cNvSpPr txBox="1">
              <a:spLocks noChangeArrowheads="1"/>
            </p:cNvSpPr>
            <p:nvPr/>
          </p:nvSpPr>
          <p:spPr bwMode="auto">
            <a:xfrm>
              <a:off x="2256" y="1670"/>
              <a:ext cx="146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Server Hello  (pub-key)</a:t>
              </a:r>
            </a:p>
          </p:txBody>
        </p:sp>
      </p:grpSp>
      <p:sp>
        <p:nvSpPr>
          <p:cNvPr id="1336335" name="Line 15"/>
          <p:cNvSpPr>
            <a:spLocks noChangeShapeType="1"/>
          </p:cNvSpPr>
          <p:nvPr/>
        </p:nvSpPr>
        <p:spPr bwMode="auto">
          <a:xfrm>
            <a:off x="3581400" y="3352800"/>
            <a:ext cx="52578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1336336" name="Text Box 16"/>
          <p:cNvSpPr txBox="1">
            <a:spLocks noChangeArrowheads="1"/>
          </p:cNvSpPr>
          <p:nvPr/>
        </p:nvSpPr>
        <p:spPr bwMode="auto">
          <a:xfrm>
            <a:off x="4953000" y="3032125"/>
            <a:ext cx="202735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Client key exchange</a:t>
            </a:r>
          </a:p>
        </p:txBody>
      </p:sp>
      <p:sp>
        <p:nvSpPr>
          <p:cNvPr id="1336337" name="Text Box 17"/>
          <p:cNvSpPr txBox="1">
            <a:spLocks noChangeArrowheads="1"/>
          </p:cNvSpPr>
          <p:nvPr/>
        </p:nvSpPr>
        <p:spPr bwMode="auto">
          <a:xfrm>
            <a:off x="2768791" y="3124201"/>
            <a:ext cx="89973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t>RSA</a:t>
            </a:r>
          </a:p>
          <a:p>
            <a:pPr algn="ctr"/>
            <a:r>
              <a:rPr lang="en-US"/>
              <a:t>Encrypt</a:t>
            </a:r>
          </a:p>
        </p:txBody>
      </p:sp>
      <p:sp>
        <p:nvSpPr>
          <p:cNvPr id="1336338" name="Text Box 18"/>
          <p:cNvSpPr txBox="1">
            <a:spLocks noChangeArrowheads="1"/>
          </p:cNvSpPr>
          <p:nvPr/>
        </p:nvSpPr>
        <p:spPr bwMode="auto">
          <a:xfrm>
            <a:off x="8243168" y="3429001"/>
            <a:ext cx="923779" cy="646331"/>
          </a:xfrm>
          <a:prstGeom prst="rect">
            <a:avLst/>
          </a:prstGeom>
          <a:solidFill>
            <a:schemeClr val="accent2"/>
          </a:solidFill>
          <a:ln>
            <a:noFill/>
          </a:ln>
          <a:effectLst/>
        </p:spPr>
        <p:txBody>
          <a:bodyPr wrap="none">
            <a:spAutoFit/>
          </a:bodyPr>
          <a:lstStyle/>
          <a:p>
            <a:pPr algn="ctr"/>
            <a:r>
              <a:rPr lang="en-US" dirty="0"/>
              <a:t>RSA</a:t>
            </a:r>
          </a:p>
          <a:p>
            <a:pPr algn="ctr"/>
            <a:r>
              <a:rPr lang="en-US" dirty="0"/>
              <a:t>Decrypt</a:t>
            </a:r>
          </a:p>
        </p:txBody>
      </p:sp>
    </p:spTree>
    <p:extLst>
      <p:ext uri="{BB962C8B-B14F-4D97-AF65-F5344CB8AC3E}">
        <p14:creationId xmlns:p14="http://schemas.microsoft.com/office/powerpoint/2010/main" val="298463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632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6323">
                                            <p:txEl>
                                              <p:pRg st="8" end="8"/>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632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632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632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632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63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TCP Session Hijack</a:t>
            </a:r>
          </a:p>
        </p:txBody>
      </p:sp>
      <p:sp>
        <p:nvSpPr>
          <p:cNvPr id="90115" name="Rectangle 3"/>
          <p:cNvSpPr>
            <a:spLocks noGrp="1" noChangeArrowheads="1"/>
          </p:cNvSpPr>
          <p:nvPr>
            <p:ph type="body" idx="1"/>
          </p:nvPr>
        </p:nvSpPr>
        <p:spPr/>
        <p:txBody>
          <a:bodyPr/>
          <a:lstStyle/>
          <a:p>
            <a:r>
              <a:rPr lang="en-US" dirty="0"/>
              <a:t>When is a TCP packet valid?</a:t>
            </a:r>
          </a:p>
          <a:p>
            <a:pPr lvl="1"/>
            <a:r>
              <a:rPr lang="en-US" dirty="0"/>
              <a:t>Address/Port/Sequence Number in window</a:t>
            </a:r>
          </a:p>
          <a:p>
            <a:pPr lvl="1"/>
            <a:endParaRPr lang="en-US" dirty="0"/>
          </a:p>
          <a:p>
            <a:r>
              <a:rPr lang="en-US" dirty="0"/>
              <a:t>How to get sequence number?</a:t>
            </a:r>
          </a:p>
          <a:p>
            <a:pPr lvl="1"/>
            <a:r>
              <a:rPr lang="en-US" dirty="0"/>
              <a:t>Sniff traffic</a:t>
            </a:r>
          </a:p>
          <a:p>
            <a:pPr lvl="1"/>
            <a:r>
              <a:rPr lang="en-US" dirty="0"/>
              <a:t>Guess it</a:t>
            </a:r>
          </a:p>
          <a:p>
            <a:pPr lvl="2"/>
            <a:r>
              <a:rPr lang="en-US" dirty="0"/>
              <a:t>Many earlier systems had predictable ISN</a:t>
            </a:r>
          </a:p>
          <a:p>
            <a:pPr lvl="3"/>
            <a:endParaRPr lang="en-US" dirty="0"/>
          </a:p>
          <a:p>
            <a:r>
              <a:rPr lang="en-US" dirty="0"/>
              <a:t>Inject arbitrary data to the connection</a:t>
            </a:r>
          </a:p>
        </p:txBody>
      </p:sp>
    </p:spTree>
    <p:extLst>
      <p:ext uri="{BB962C8B-B14F-4D97-AF65-F5344CB8AC3E}">
        <p14:creationId xmlns:p14="http://schemas.microsoft.com/office/powerpoint/2010/main" val="1684536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01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0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TCP Session Poisoning</a:t>
            </a:r>
          </a:p>
        </p:txBody>
      </p:sp>
      <p:sp>
        <p:nvSpPr>
          <p:cNvPr id="91139" name="Rectangle 3"/>
          <p:cNvSpPr>
            <a:spLocks noGrp="1" noChangeArrowheads="1"/>
          </p:cNvSpPr>
          <p:nvPr>
            <p:ph type="body" idx="1"/>
          </p:nvPr>
        </p:nvSpPr>
        <p:spPr/>
        <p:txBody>
          <a:bodyPr/>
          <a:lstStyle/>
          <a:p>
            <a:r>
              <a:rPr lang="en-US" dirty="0"/>
              <a:t>Send RST packet</a:t>
            </a:r>
          </a:p>
          <a:p>
            <a:pPr lvl="2"/>
            <a:r>
              <a:rPr lang="en-US" dirty="0"/>
              <a:t>Will tear down connection</a:t>
            </a:r>
          </a:p>
          <a:p>
            <a:pPr lvl="2"/>
            <a:endParaRPr lang="en-US" dirty="0"/>
          </a:p>
          <a:p>
            <a:r>
              <a:rPr lang="en-US" dirty="0"/>
              <a:t>Do you have to guess the exact sequence number?</a:t>
            </a:r>
          </a:p>
          <a:p>
            <a:pPr lvl="1"/>
            <a:r>
              <a:rPr lang="en-US" dirty="0"/>
              <a:t>Anywhere in window is fine</a:t>
            </a:r>
          </a:p>
          <a:p>
            <a:pPr lvl="1"/>
            <a:r>
              <a:rPr lang="en-US" dirty="0"/>
              <a:t>For 64k window it takes 64k packets to reset</a:t>
            </a:r>
          </a:p>
        </p:txBody>
      </p:sp>
    </p:spTree>
    <p:extLst>
      <p:ext uri="{BB962C8B-B14F-4D97-AF65-F5344CB8AC3E}">
        <p14:creationId xmlns:p14="http://schemas.microsoft.com/office/powerpoint/2010/main" val="950712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a:xfrm>
            <a:off x="1523999" y="1122363"/>
            <a:ext cx="9328879" cy="2387600"/>
          </a:xfrm>
        </p:spPr>
        <p:txBody>
          <a:bodyPr>
            <a:normAutofit/>
          </a:bodyPr>
          <a:lstStyle/>
          <a:p>
            <a:r>
              <a:rPr lang="en-US" sz="4400" b="1" dirty="0"/>
              <a:t>Internet Censorship and Online Speech</a:t>
            </a:r>
            <a:br>
              <a:rPr lang="en-US" sz="4400" dirty="0"/>
            </a:br>
            <a:r>
              <a:rPr lang="en-US" sz="4000" dirty="0"/>
              <a:t>Chapter 3.2: DNS (and Amplification) Attacks</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1758823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IoT-Based Denial of Service</a:t>
            </a:r>
          </a:p>
        </p:txBody>
      </p:sp>
      <p:pic>
        <p:nvPicPr>
          <p:cNvPr id="4" name="Picture 3"/>
          <p:cNvPicPr>
            <a:picLocks noChangeAspect="1"/>
          </p:cNvPicPr>
          <p:nvPr/>
        </p:nvPicPr>
        <p:blipFill>
          <a:blip r:embed="rId3"/>
          <a:stretch>
            <a:fillRect/>
          </a:stretch>
        </p:blipFill>
        <p:spPr>
          <a:xfrm>
            <a:off x="3552894" y="1522307"/>
            <a:ext cx="4737356" cy="5335695"/>
          </a:xfrm>
          <a:prstGeom prst="rect">
            <a:avLst/>
          </a:prstGeom>
        </p:spPr>
      </p:pic>
      <p:pic>
        <p:nvPicPr>
          <p:cNvPr id="5" name="Picture 4"/>
          <p:cNvPicPr>
            <a:picLocks noChangeAspect="1"/>
          </p:cNvPicPr>
          <p:nvPr/>
        </p:nvPicPr>
        <p:blipFill>
          <a:blip r:embed="rId4"/>
          <a:stretch>
            <a:fillRect/>
          </a:stretch>
        </p:blipFill>
        <p:spPr>
          <a:xfrm>
            <a:off x="1524000" y="2488257"/>
            <a:ext cx="9144000" cy="1060561"/>
          </a:xfrm>
          <a:prstGeom prst="rect">
            <a:avLst/>
          </a:prstGeom>
        </p:spPr>
      </p:pic>
    </p:spTree>
    <p:extLst>
      <p:ext uri="{BB962C8B-B14F-4D97-AF65-F5344CB8AC3E}">
        <p14:creationId xmlns:p14="http://schemas.microsoft.com/office/powerpoint/2010/main" val="543499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76767" y="301448"/>
            <a:ext cx="8835944" cy="4818043"/>
          </a:xfrm>
          <a:prstGeom prst="rect">
            <a:avLst/>
          </a:prstGeom>
        </p:spPr>
      </p:pic>
      <p:cxnSp>
        <p:nvCxnSpPr>
          <p:cNvPr id="6" name="Straight Arrow Connector 5"/>
          <p:cNvCxnSpPr/>
          <p:nvPr/>
        </p:nvCxnSpPr>
        <p:spPr>
          <a:xfrm flipH="1">
            <a:off x="3313223" y="516700"/>
            <a:ext cx="686948" cy="1421720"/>
          </a:xfrm>
          <a:prstGeom prst="straightConnector1">
            <a:avLst/>
          </a:prstGeom>
          <a:ln w="76200" cmpd="sng">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7789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Mirai</a:t>
            </a:r>
            <a:r>
              <a:rPr lang="en-US" dirty="0"/>
              <a:t> </a:t>
            </a:r>
            <a:r>
              <a:rPr lang="en-US" dirty="0" err="1"/>
              <a:t>DDoS</a:t>
            </a:r>
            <a:r>
              <a:rPr lang="en-US" dirty="0"/>
              <a:t> Post-Mortem</a:t>
            </a:r>
          </a:p>
        </p:txBody>
      </p:sp>
      <p:sp>
        <p:nvSpPr>
          <p:cNvPr id="3" name="TextBox 2"/>
          <p:cNvSpPr txBox="1"/>
          <p:nvPr/>
        </p:nvSpPr>
        <p:spPr>
          <a:xfrm>
            <a:off x="2067172" y="1499463"/>
            <a:ext cx="7476553" cy="3970318"/>
          </a:xfrm>
          <a:prstGeom prst="rect">
            <a:avLst/>
          </a:prstGeom>
          <a:noFill/>
        </p:spPr>
        <p:txBody>
          <a:bodyPr wrap="square" rtlCol="0">
            <a:spAutoFit/>
          </a:bodyPr>
          <a:lstStyle/>
          <a:p>
            <a:r>
              <a:rPr lang="en-US" dirty="0"/>
              <a:t>“During a </a:t>
            </a:r>
            <a:r>
              <a:rPr lang="en-US" dirty="0" err="1"/>
              <a:t>DDoS</a:t>
            </a:r>
            <a:r>
              <a:rPr lang="en-US" dirty="0"/>
              <a:t> which uses the DNS protocol </a:t>
            </a:r>
            <a:r>
              <a:rPr lang="en-US" b="1" dirty="0">
                <a:solidFill>
                  <a:srgbClr val="C0504D"/>
                </a:solidFill>
              </a:rPr>
              <a:t>it can be difficult to distinguish legitimate traffic from attack traffic</a:t>
            </a:r>
            <a:r>
              <a:rPr lang="en-US" dirty="0"/>
              <a:t>. For example, the impact of the attack generated a </a:t>
            </a:r>
            <a:r>
              <a:rPr lang="en-US" b="1" dirty="0">
                <a:solidFill>
                  <a:srgbClr val="C0504D"/>
                </a:solidFill>
              </a:rPr>
              <a:t>storm of legitimate retry activity </a:t>
            </a:r>
            <a:r>
              <a:rPr lang="en-US" dirty="0"/>
              <a:t>as recursive servers attempted to refresh their caches, creating 10-20X normal traffic volume across a large number of IP addresses. When DNS traffic congestion occurs, </a:t>
            </a:r>
            <a:r>
              <a:rPr lang="en-US" b="1" dirty="0">
                <a:solidFill>
                  <a:srgbClr val="C0504D"/>
                </a:solidFill>
              </a:rPr>
              <a:t>legitimate retries can further contribute to traffic volume</a:t>
            </a:r>
            <a:r>
              <a:rPr lang="en-US" dirty="0"/>
              <a:t>. </a:t>
            </a:r>
          </a:p>
          <a:p>
            <a:endParaRPr lang="en-US" dirty="0"/>
          </a:p>
          <a:p>
            <a:r>
              <a:rPr lang="en-US" dirty="0"/>
              <a:t>We saw both attack and legitimate traffic coming from millions of IPs across all geographies. It appears the malicious attacks were sourced from at least one botnet, with the retry storm providing a false indicator of a significantly larger set of endpoints than we now know it to be. </a:t>
            </a:r>
            <a:r>
              <a:rPr lang="en-US" b="1" dirty="0">
                <a:solidFill>
                  <a:srgbClr val="C0504D"/>
                </a:solidFill>
              </a:rPr>
              <a:t>We are still working on analyzing the data but the estimate at the time of this report is up to 100,000 malicious endpoints. </a:t>
            </a:r>
            <a:r>
              <a:rPr lang="en-US" dirty="0"/>
              <a:t>We are able to confirm that a significant volume of attack traffic originated from </a:t>
            </a:r>
            <a:r>
              <a:rPr lang="en-US" dirty="0" err="1"/>
              <a:t>Mirai</a:t>
            </a:r>
            <a:r>
              <a:rPr lang="en-US" dirty="0"/>
              <a:t>-based botnets.</a:t>
            </a:r>
          </a:p>
        </p:txBody>
      </p:sp>
    </p:spTree>
    <p:extLst>
      <p:ext uri="{BB962C8B-B14F-4D97-AF65-F5344CB8AC3E}">
        <p14:creationId xmlns:p14="http://schemas.microsoft.com/office/powerpoint/2010/main" val="154008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0"/>
          </p:nvPr>
        </p:nvSpPr>
        <p:spPr/>
        <p:txBody>
          <a:bodyPr/>
          <a:lstStyle/>
          <a:p>
            <a:fld id="{592FBE49-242D-3F4E-866C-A30E842212D1}" type="slidenum">
              <a:rPr lang="en-GB"/>
              <a:pPr/>
              <a:t>27</a:t>
            </a:fld>
            <a:endParaRPr lang="en-GB"/>
          </a:p>
        </p:txBody>
      </p:sp>
      <p:sp>
        <p:nvSpPr>
          <p:cNvPr id="1424386" name="Rectangle 2"/>
          <p:cNvSpPr>
            <a:spLocks noGrp="1" noChangeArrowheads="1"/>
          </p:cNvSpPr>
          <p:nvPr>
            <p:ph type="title"/>
          </p:nvPr>
        </p:nvSpPr>
        <p:spPr/>
        <p:txBody>
          <a:bodyPr/>
          <a:lstStyle/>
          <a:p>
            <a:r>
              <a:rPr lang="en-US" sz="4000" dirty="0"/>
              <a:t>Basic Amplification Attack</a:t>
            </a:r>
          </a:p>
        </p:txBody>
      </p:sp>
      <p:sp>
        <p:nvSpPr>
          <p:cNvPr id="1424387" name="Rectangle 3" descr="Rectangle: Click to edit Master text styles&#10;Second level&#10;Third level&#10;Fourth level&#10;Fifth level"/>
          <p:cNvSpPr>
            <a:spLocks noGrp="1" noChangeArrowheads="1"/>
          </p:cNvSpPr>
          <p:nvPr>
            <p:ph type="body" idx="1"/>
          </p:nvPr>
        </p:nvSpPr>
        <p:spPr>
          <a:xfrm>
            <a:off x="2057400" y="1600201"/>
            <a:ext cx="7848600" cy="5045075"/>
          </a:xfrm>
        </p:spPr>
        <p:txBody>
          <a:bodyPr>
            <a:normAutofit/>
          </a:bodyPr>
          <a:lstStyle/>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Send ping request to broadcast address (ICMP Echo </a:t>
            </a:r>
            <a:r>
              <a:rPr lang="en-US" sz="2000" dirty="0" err="1"/>
              <a:t>Req</a:t>
            </a:r>
            <a:r>
              <a:rPr lang="en-US" sz="2000" dirty="0"/>
              <a:t>) </a:t>
            </a:r>
          </a:p>
          <a:p>
            <a:r>
              <a:rPr lang="en-US" sz="2000" dirty="0"/>
              <a:t>Lots of responses:</a:t>
            </a:r>
          </a:p>
          <a:p>
            <a:pPr lvl="1"/>
            <a:r>
              <a:rPr lang="en-US" sz="2000" dirty="0"/>
              <a:t>Every host on target network generates a ping reply (ICMP Echo Reply) to victim</a:t>
            </a:r>
          </a:p>
        </p:txBody>
      </p:sp>
      <p:pic>
        <p:nvPicPr>
          <p:cNvPr id="1424389" name="Picture 5"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473450"/>
            <a:ext cx="762000" cy="641350"/>
          </a:xfrm>
          <a:prstGeom prst="rect">
            <a:avLst/>
          </a:prstGeom>
          <a:noFill/>
          <a:extLst>
            <a:ext uri="{909E8E84-426E-40dd-AFC4-6F175D3DCCD1}">
              <a14:hiddenFill xmlns:a14="http://schemas.microsoft.com/office/drawing/2010/main" xmlns="">
                <a:solidFill>
                  <a:srgbClr val="FFFFFF"/>
                </a:solidFill>
              </a14:hiddenFill>
            </a:ext>
          </a:extLst>
        </p:spPr>
      </p:pic>
      <p:pic>
        <p:nvPicPr>
          <p:cNvPr id="1424390" name="Picture 6"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473450"/>
            <a:ext cx="762000" cy="641350"/>
          </a:xfrm>
          <a:prstGeom prst="rect">
            <a:avLst/>
          </a:prstGeom>
          <a:noFill/>
          <a:extLst>
            <a:ext uri="{909E8E84-426E-40dd-AFC4-6F175D3DCCD1}">
              <a14:hiddenFill xmlns:a14="http://schemas.microsoft.com/office/drawing/2010/main" xmlns="">
                <a:solidFill>
                  <a:srgbClr val="FFFFFF"/>
                </a:solidFill>
              </a14:hiddenFill>
            </a:ext>
          </a:extLst>
        </p:spPr>
      </p:pic>
      <p:pic>
        <p:nvPicPr>
          <p:cNvPr id="1424391" name="Picture 7"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3473450"/>
            <a:ext cx="762000" cy="641350"/>
          </a:xfrm>
          <a:prstGeom prst="rect">
            <a:avLst/>
          </a:prstGeom>
          <a:noFill/>
          <a:extLst>
            <a:ext uri="{909E8E84-426E-40dd-AFC4-6F175D3DCCD1}">
              <a14:hiddenFill xmlns:a14="http://schemas.microsoft.com/office/drawing/2010/main" xmlns="">
                <a:solidFill>
                  <a:srgbClr val="FFFFFF"/>
                </a:solidFill>
              </a14:hiddenFill>
            </a:ext>
          </a:extLst>
        </p:spPr>
      </p:pic>
      <p:sp>
        <p:nvSpPr>
          <p:cNvPr id="1424392" name="Rectangle 8"/>
          <p:cNvSpPr>
            <a:spLocks noChangeArrowheads="1"/>
          </p:cNvSpPr>
          <p:nvPr/>
        </p:nvSpPr>
        <p:spPr bwMode="auto">
          <a:xfrm>
            <a:off x="5181600" y="2514600"/>
            <a:ext cx="1600200" cy="457200"/>
          </a:xfrm>
          <a:prstGeom prst="rect">
            <a:avLst/>
          </a:prstGeom>
          <a:solidFill>
            <a:srgbClr val="D9D9D9"/>
          </a:solidFill>
          <a:ln w="9525">
            <a:solidFill>
              <a:schemeClr val="tx1"/>
            </a:solidFill>
            <a:miter lim="800000"/>
            <a:headEnd/>
            <a:tailEnd/>
          </a:ln>
          <a:effectLst/>
        </p:spPr>
        <p:txBody>
          <a:bodyPr wrap="none" anchor="ctr"/>
          <a:lstStyle/>
          <a:p>
            <a:pPr algn="ctr" eaLnBrk="0" hangingPunct="0">
              <a:spcBef>
                <a:spcPct val="20000"/>
              </a:spcBef>
              <a:buClr>
                <a:schemeClr val="accent2"/>
              </a:buClr>
            </a:pPr>
            <a:r>
              <a:rPr lang="en-US" sz="1600" dirty="0"/>
              <a:t>Network</a:t>
            </a:r>
            <a:br>
              <a:rPr lang="en-US" sz="1600" dirty="0"/>
            </a:br>
            <a:r>
              <a:rPr lang="en-US" sz="1600" dirty="0"/>
              <a:t>switch</a:t>
            </a:r>
          </a:p>
        </p:txBody>
      </p:sp>
      <p:sp>
        <p:nvSpPr>
          <p:cNvPr id="1424393" name="Line 9"/>
          <p:cNvSpPr>
            <a:spLocks noChangeShapeType="1"/>
          </p:cNvSpPr>
          <p:nvPr/>
        </p:nvSpPr>
        <p:spPr bwMode="auto">
          <a:xfrm>
            <a:off x="5943600" y="2971800"/>
            <a:ext cx="0" cy="50165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394" name="Line 10"/>
          <p:cNvSpPr>
            <a:spLocks noChangeShapeType="1"/>
          </p:cNvSpPr>
          <p:nvPr/>
        </p:nvSpPr>
        <p:spPr bwMode="auto">
          <a:xfrm flipV="1">
            <a:off x="5105400" y="3200400"/>
            <a:ext cx="0" cy="27305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395" name="Line 11"/>
          <p:cNvSpPr>
            <a:spLocks noChangeShapeType="1"/>
          </p:cNvSpPr>
          <p:nvPr/>
        </p:nvSpPr>
        <p:spPr bwMode="auto">
          <a:xfrm>
            <a:off x="5105400" y="3200400"/>
            <a:ext cx="16764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396" name="Line 12"/>
          <p:cNvSpPr>
            <a:spLocks noChangeShapeType="1"/>
          </p:cNvSpPr>
          <p:nvPr/>
        </p:nvSpPr>
        <p:spPr bwMode="auto">
          <a:xfrm>
            <a:off x="6781800" y="3200400"/>
            <a:ext cx="0" cy="27305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pic>
        <p:nvPicPr>
          <p:cNvPr id="1424397" name="Picture 13"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133600"/>
            <a:ext cx="762000" cy="641350"/>
          </a:xfrm>
          <a:prstGeom prst="rect">
            <a:avLst/>
          </a:prstGeom>
          <a:noFill/>
          <a:extLst>
            <a:ext uri="{909E8E84-426E-40dd-AFC4-6F175D3DCCD1}">
              <a14:hiddenFill xmlns:a14="http://schemas.microsoft.com/office/drawing/2010/main" xmlns="">
                <a:solidFill>
                  <a:srgbClr val="FFFFFF"/>
                </a:solidFill>
              </a14:hiddenFill>
            </a:ext>
          </a:extLst>
        </p:spPr>
      </p:pic>
      <p:sp>
        <p:nvSpPr>
          <p:cNvPr id="1424398" name="Text Box 14"/>
          <p:cNvSpPr txBox="1">
            <a:spLocks noChangeArrowheads="1"/>
          </p:cNvSpPr>
          <p:nvPr/>
        </p:nvSpPr>
        <p:spPr bwMode="auto">
          <a:xfrm>
            <a:off x="2048589" y="2711451"/>
            <a:ext cx="824072"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DoS</a:t>
            </a:r>
            <a:br>
              <a:rPr lang="en-US"/>
            </a:br>
            <a:r>
              <a:rPr lang="en-US"/>
              <a:t>Source</a:t>
            </a:r>
          </a:p>
        </p:txBody>
      </p:sp>
      <p:pic>
        <p:nvPicPr>
          <p:cNvPr id="1424399" name="Picture 15"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2057400"/>
            <a:ext cx="762000" cy="641350"/>
          </a:xfrm>
          <a:prstGeom prst="rect">
            <a:avLst/>
          </a:prstGeom>
          <a:noFill/>
          <a:extLst>
            <a:ext uri="{909E8E84-426E-40dd-AFC4-6F175D3DCCD1}">
              <a14:hiddenFill xmlns:a14="http://schemas.microsoft.com/office/drawing/2010/main" xmlns="">
                <a:solidFill>
                  <a:srgbClr val="FFFFFF"/>
                </a:solidFill>
              </a14:hiddenFill>
            </a:ext>
          </a:extLst>
        </p:spPr>
      </p:pic>
      <p:sp>
        <p:nvSpPr>
          <p:cNvPr id="1424400" name="Text Box 16"/>
          <p:cNvSpPr txBox="1">
            <a:spLocks noChangeArrowheads="1"/>
          </p:cNvSpPr>
          <p:nvPr/>
        </p:nvSpPr>
        <p:spPr bwMode="auto">
          <a:xfrm>
            <a:off x="9012477" y="2635251"/>
            <a:ext cx="76469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DoS</a:t>
            </a:r>
            <a:br>
              <a:rPr lang="en-US"/>
            </a:br>
            <a:r>
              <a:rPr lang="en-US"/>
              <a:t>Target</a:t>
            </a:r>
          </a:p>
        </p:txBody>
      </p:sp>
      <p:grpSp>
        <p:nvGrpSpPr>
          <p:cNvPr id="1424401" name="Group 17"/>
          <p:cNvGrpSpPr>
            <a:grpSpLocks/>
          </p:cNvGrpSpPr>
          <p:nvPr/>
        </p:nvGrpSpPr>
        <p:grpSpPr bwMode="auto">
          <a:xfrm>
            <a:off x="2819400" y="1524000"/>
            <a:ext cx="2590800" cy="990600"/>
            <a:chOff x="816" y="960"/>
            <a:chExt cx="1632" cy="624"/>
          </a:xfrm>
        </p:grpSpPr>
        <p:sp>
          <p:nvSpPr>
            <p:cNvPr id="1424402" name="Line 18"/>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3" name="Line 19"/>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4" name="Text Box 20"/>
            <p:cNvSpPr txBox="1">
              <a:spLocks noChangeArrowheads="1"/>
            </p:cNvSpPr>
            <p:nvPr/>
          </p:nvSpPr>
          <p:spPr bwMode="auto">
            <a:xfrm>
              <a:off x="819" y="960"/>
              <a:ext cx="1629" cy="6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hlink"/>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p>
              <a:pPr algn="ctr" eaLnBrk="0" hangingPunct="0">
                <a:spcBef>
                  <a:spcPct val="20000"/>
                </a:spcBef>
                <a:buClr>
                  <a:schemeClr val="accent2"/>
                </a:buClr>
              </a:pPr>
              <a:r>
                <a:rPr lang="en-US" dirty="0"/>
                <a:t>1. ICMP Echo Request </a:t>
              </a:r>
              <a:r>
                <a:rPr lang="en-US" dirty="0" err="1"/>
                <a:t>Src</a:t>
              </a:r>
              <a:r>
                <a:rPr lang="en-US" dirty="0"/>
                <a:t>:  </a:t>
              </a:r>
              <a:r>
                <a:rPr lang="en-US" dirty="0" err="1"/>
                <a:t>DoS</a:t>
              </a:r>
              <a:r>
                <a:rPr lang="en-US" dirty="0"/>
                <a:t> Target</a:t>
              </a:r>
            </a:p>
            <a:p>
              <a:pPr algn="ctr" eaLnBrk="0" hangingPunct="0">
                <a:spcBef>
                  <a:spcPct val="20000"/>
                </a:spcBef>
                <a:buClr>
                  <a:schemeClr val="accent2"/>
                </a:buClr>
              </a:pPr>
              <a:r>
                <a:rPr lang="en-US" dirty="0" err="1"/>
                <a:t>Dest</a:t>
              </a:r>
              <a:r>
                <a:rPr lang="en-US" dirty="0"/>
                <a:t>:  broadcast address</a:t>
              </a:r>
            </a:p>
          </p:txBody>
        </p:sp>
      </p:grpSp>
      <p:grpSp>
        <p:nvGrpSpPr>
          <p:cNvPr id="1424405" name="Group 21"/>
          <p:cNvGrpSpPr>
            <a:grpSpLocks/>
          </p:cNvGrpSpPr>
          <p:nvPr/>
        </p:nvGrpSpPr>
        <p:grpSpPr bwMode="auto">
          <a:xfrm>
            <a:off x="6477000" y="1524000"/>
            <a:ext cx="2743200" cy="990600"/>
            <a:chOff x="3120" y="960"/>
            <a:chExt cx="1728" cy="624"/>
          </a:xfrm>
        </p:grpSpPr>
        <p:sp>
          <p:nvSpPr>
            <p:cNvPr id="1424406" name="Line 22"/>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7" name="Line 23"/>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8" name="Text Box 24"/>
            <p:cNvSpPr txBox="1">
              <a:spLocks noChangeArrowheads="1"/>
            </p:cNvSpPr>
            <p:nvPr/>
          </p:nvSpPr>
          <p:spPr bwMode="auto">
            <a:xfrm>
              <a:off x="3399" y="960"/>
              <a:ext cx="1211"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hlink"/>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3 ICMP Echo Reply</a:t>
              </a:r>
              <a:br>
                <a:rPr lang="en-US"/>
              </a:br>
              <a:r>
                <a:rPr lang="en-US"/>
                <a:t>Dest:  Dos Target</a:t>
              </a:r>
            </a:p>
          </p:txBody>
        </p:sp>
      </p:grpSp>
    </p:spTree>
    <p:extLst>
      <p:ext uri="{BB962C8B-B14F-4D97-AF65-F5344CB8AC3E}">
        <p14:creationId xmlns:p14="http://schemas.microsoft.com/office/powerpoint/2010/main" val="12340442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44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4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fld id="{122FE2CF-57F7-794E-AA54-F3B24AA56A2D}" type="slidenum">
              <a:rPr lang="en-GB"/>
              <a:pPr/>
              <a:t>28</a:t>
            </a:fld>
            <a:endParaRPr lang="en-GB"/>
          </a:p>
        </p:txBody>
      </p:sp>
      <p:sp>
        <p:nvSpPr>
          <p:cNvPr id="1425410" name="Rectangle 2"/>
          <p:cNvSpPr>
            <a:spLocks noGrp="1" noChangeArrowheads="1"/>
          </p:cNvSpPr>
          <p:nvPr>
            <p:ph type="title"/>
          </p:nvPr>
        </p:nvSpPr>
        <p:spPr/>
        <p:txBody>
          <a:bodyPr>
            <a:normAutofit/>
          </a:bodyPr>
          <a:lstStyle/>
          <a:p>
            <a:r>
              <a:rPr lang="en-US" dirty="0"/>
              <a:t>DNS Amplification </a:t>
            </a:r>
            <a:br>
              <a:rPr lang="en-US" dirty="0"/>
            </a:br>
            <a:r>
              <a:rPr lang="en-US" dirty="0"/>
              <a:t>(Common Today)</a:t>
            </a:r>
            <a:endParaRPr lang="en-US" sz="2800" dirty="0"/>
          </a:p>
        </p:txBody>
      </p:sp>
      <p:sp>
        <p:nvSpPr>
          <p:cNvPr id="1425411" name="Rectangle 3" descr="Rectangle: Click to edit Master text styles&#10;Second level&#10;Third level&#10;Fourth level&#10;Fifth level"/>
          <p:cNvSpPr>
            <a:spLocks noGrp="1" noChangeArrowheads="1"/>
          </p:cNvSpPr>
          <p:nvPr>
            <p:ph type="body" idx="1"/>
          </p:nvPr>
        </p:nvSpPr>
        <p:spPr>
          <a:xfrm>
            <a:off x="2057400" y="1600201"/>
            <a:ext cx="7848600" cy="5045075"/>
          </a:xfrm>
        </p:spPr>
        <p:txBody>
          <a:bodyPr/>
          <a:lstStyle/>
          <a:p>
            <a:endParaRPr lang="en-US"/>
          </a:p>
          <a:p>
            <a:endParaRPr lang="en-US"/>
          </a:p>
          <a:p>
            <a:endParaRPr lang="en-US"/>
          </a:p>
          <a:p>
            <a:endParaRPr lang="en-US"/>
          </a:p>
          <a:p>
            <a:endParaRPr lang="en-US"/>
          </a:p>
          <a:p>
            <a:pPr>
              <a:buFont typeface="Wingdings" charset="0"/>
              <a:buNone/>
            </a:pPr>
            <a:endParaRPr lang="en-US" sz="2000"/>
          </a:p>
        </p:txBody>
      </p:sp>
      <p:sp>
        <p:nvSpPr>
          <p:cNvPr id="1425412" name="Text Box 4"/>
          <p:cNvSpPr txBox="1">
            <a:spLocks noChangeArrowheads="1"/>
          </p:cNvSpPr>
          <p:nvPr/>
        </p:nvSpPr>
        <p:spPr bwMode="auto">
          <a:xfrm>
            <a:off x="2770188" y="5562600"/>
            <a:ext cx="698341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spAutoFit/>
          </a:bodyPr>
          <a:lstStyle/>
          <a:p>
            <a:pPr eaLnBrk="0" hangingPunct="0">
              <a:spcBef>
                <a:spcPct val="80000"/>
              </a:spcBef>
              <a:buClr>
                <a:schemeClr val="accent2"/>
              </a:buClr>
            </a:pPr>
            <a:r>
              <a:rPr kumimoji="1" lang="en-US"/>
              <a:t>Prevention</a:t>
            </a:r>
            <a:r>
              <a:rPr kumimoji="1" lang="en-US" dirty="0"/>
              <a:t>: reject DNS queries from external addresses</a:t>
            </a:r>
          </a:p>
        </p:txBody>
      </p:sp>
      <p:sp>
        <p:nvSpPr>
          <p:cNvPr id="1425413" name="Rectangle 5"/>
          <p:cNvSpPr>
            <a:spLocks noChangeArrowheads="1"/>
          </p:cNvSpPr>
          <p:nvPr/>
        </p:nvSpPr>
        <p:spPr bwMode="auto">
          <a:xfrm>
            <a:off x="5651501" y="4114800"/>
            <a:ext cx="1490663"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eaLnBrk="0" hangingPunct="0">
              <a:spcBef>
                <a:spcPct val="20000"/>
              </a:spcBef>
              <a:buClr>
                <a:schemeClr val="accent2"/>
              </a:buClr>
            </a:pPr>
            <a:r>
              <a:rPr lang="en-US" sz="2400"/>
              <a:t>DNS</a:t>
            </a:r>
            <a:br>
              <a:rPr lang="en-US" sz="2400"/>
            </a:br>
            <a:r>
              <a:rPr lang="en-US" sz="2400"/>
              <a:t>Server</a:t>
            </a:r>
          </a:p>
        </p:txBody>
      </p:sp>
      <p:pic>
        <p:nvPicPr>
          <p:cNvPr id="1425414" name="Picture 6"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00" y="3657600"/>
            <a:ext cx="762000" cy="641350"/>
          </a:xfrm>
          <a:prstGeom prst="rect">
            <a:avLst/>
          </a:prstGeom>
          <a:noFill/>
          <a:extLst>
            <a:ext uri="{909E8E84-426E-40dd-AFC4-6F175D3DCCD1}">
              <a14:hiddenFill xmlns:a14="http://schemas.microsoft.com/office/drawing/2010/main" xmlns="">
                <a:solidFill>
                  <a:srgbClr val="FFFFFF"/>
                </a:solidFill>
              </a14:hiddenFill>
            </a:ext>
          </a:extLst>
        </p:spPr>
      </p:pic>
      <p:sp>
        <p:nvSpPr>
          <p:cNvPr id="1425415" name="Text Box 7"/>
          <p:cNvSpPr txBox="1">
            <a:spLocks noChangeArrowheads="1"/>
          </p:cNvSpPr>
          <p:nvPr/>
        </p:nvSpPr>
        <p:spPr bwMode="auto">
          <a:xfrm>
            <a:off x="2442289" y="4235451"/>
            <a:ext cx="824072"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DoS</a:t>
            </a:r>
            <a:br>
              <a:rPr lang="en-US"/>
            </a:br>
            <a:r>
              <a:rPr lang="en-US"/>
              <a:t>Source</a:t>
            </a:r>
          </a:p>
        </p:txBody>
      </p:sp>
      <p:pic>
        <p:nvPicPr>
          <p:cNvPr id="1425416" name="Picture 8"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5300" y="3657600"/>
            <a:ext cx="762000" cy="641350"/>
          </a:xfrm>
          <a:prstGeom prst="rect">
            <a:avLst/>
          </a:prstGeom>
          <a:noFill/>
          <a:extLst>
            <a:ext uri="{909E8E84-426E-40dd-AFC4-6F175D3DCCD1}">
              <a14:hiddenFill xmlns:a14="http://schemas.microsoft.com/office/drawing/2010/main" xmlns="">
                <a:solidFill>
                  <a:srgbClr val="FFFFFF"/>
                </a:solidFill>
              </a14:hiddenFill>
            </a:ext>
          </a:extLst>
        </p:spPr>
      </p:pic>
      <p:sp>
        <p:nvSpPr>
          <p:cNvPr id="1425417" name="Text Box 9"/>
          <p:cNvSpPr txBox="1">
            <a:spLocks noChangeArrowheads="1"/>
          </p:cNvSpPr>
          <p:nvPr/>
        </p:nvSpPr>
        <p:spPr bwMode="auto">
          <a:xfrm>
            <a:off x="9406177" y="4235451"/>
            <a:ext cx="76469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DoS</a:t>
            </a:r>
            <a:br>
              <a:rPr lang="en-US"/>
            </a:br>
            <a:r>
              <a:rPr lang="en-US"/>
              <a:t>Target</a:t>
            </a:r>
          </a:p>
        </p:txBody>
      </p:sp>
      <p:grpSp>
        <p:nvGrpSpPr>
          <p:cNvPr id="1425418" name="Group 10"/>
          <p:cNvGrpSpPr>
            <a:grpSpLocks/>
          </p:cNvGrpSpPr>
          <p:nvPr/>
        </p:nvGrpSpPr>
        <p:grpSpPr bwMode="auto">
          <a:xfrm>
            <a:off x="3213100" y="3124200"/>
            <a:ext cx="2590800" cy="990600"/>
            <a:chOff x="816" y="960"/>
            <a:chExt cx="1632" cy="624"/>
          </a:xfrm>
        </p:grpSpPr>
        <p:sp>
          <p:nvSpPr>
            <p:cNvPr id="1425419" name="Line 11"/>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0" name="Line 12"/>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1" name="Text Box 13"/>
            <p:cNvSpPr txBox="1">
              <a:spLocks noChangeArrowheads="1"/>
            </p:cNvSpPr>
            <p:nvPr/>
          </p:nvSpPr>
          <p:spPr bwMode="auto">
            <a:xfrm>
              <a:off x="1003" y="960"/>
              <a:ext cx="1132" cy="6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hlink"/>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eaLnBrk="0" hangingPunct="0">
                <a:spcBef>
                  <a:spcPct val="20000"/>
                </a:spcBef>
                <a:buClr>
                  <a:schemeClr val="accent2"/>
                </a:buClr>
              </a:pPr>
              <a:r>
                <a:rPr lang="en-US"/>
                <a:t>DNS Query</a:t>
              </a:r>
              <a:br>
                <a:rPr lang="en-US"/>
              </a:br>
              <a:r>
                <a:rPr lang="en-US"/>
                <a:t>SrcIP:  Dos Target</a:t>
              </a:r>
            </a:p>
            <a:p>
              <a:pPr eaLnBrk="0" hangingPunct="0">
                <a:spcBef>
                  <a:spcPct val="20000"/>
                </a:spcBef>
                <a:buClr>
                  <a:schemeClr val="accent2"/>
                </a:buClr>
              </a:pPr>
              <a:r>
                <a:rPr lang="en-US"/>
                <a:t>    (60 bytes)</a:t>
              </a:r>
            </a:p>
          </p:txBody>
        </p:sp>
      </p:grpSp>
      <p:grpSp>
        <p:nvGrpSpPr>
          <p:cNvPr id="1425422" name="Group 14"/>
          <p:cNvGrpSpPr>
            <a:grpSpLocks/>
          </p:cNvGrpSpPr>
          <p:nvPr/>
        </p:nvGrpSpPr>
        <p:grpSpPr bwMode="auto">
          <a:xfrm>
            <a:off x="6870700" y="3124201"/>
            <a:ext cx="2743200" cy="1039813"/>
            <a:chOff x="3120" y="960"/>
            <a:chExt cx="1728" cy="655"/>
          </a:xfrm>
        </p:grpSpPr>
        <p:sp>
          <p:nvSpPr>
            <p:cNvPr id="1425423" name="Line 15"/>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4" name="Line 16"/>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5" name="Text Box 17"/>
            <p:cNvSpPr txBox="1">
              <a:spLocks noChangeArrowheads="1"/>
            </p:cNvSpPr>
            <p:nvPr/>
          </p:nvSpPr>
          <p:spPr bwMode="auto">
            <a:xfrm>
              <a:off x="3516" y="960"/>
              <a:ext cx="979" cy="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hlink"/>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endParaRPr lang="en-US"/>
            </a:p>
            <a:p>
              <a:pPr algn="ctr" eaLnBrk="0" hangingPunct="0">
                <a:lnSpc>
                  <a:spcPct val="80000"/>
                </a:lnSpc>
                <a:buClr>
                  <a:schemeClr val="accent2"/>
                </a:buClr>
              </a:pPr>
              <a:r>
                <a:rPr lang="en-US"/>
                <a:t>EDNS Reponse</a:t>
              </a:r>
            </a:p>
            <a:p>
              <a:pPr algn="ctr" eaLnBrk="0" hangingPunct="0">
                <a:lnSpc>
                  <a:spcPct val="80000"/>
                </a:lnSpc>
                <a:buClr>
                  <a:schemeClr val="accent2"/>
                </a:buClr>
              </a:pPr>
              <a:endParaRPr lang="en-US"/>
            </a:p>
            <a:p>
              <a:pPr algn="ctr" eaLnBrk="0" hangingPunct="0">
                <a:lnSpc>
                  <a:spcPct val="80000"/>
                </a:lnSpc>
                <a:buClr>
                  <a:schemeClr val="accent2"/>
                </a:buClr>
              </a:pPr>
              <a:r>
                <a:rPr lang="en-US"/>
                <a:t>(3000 bytes)</a:t>
              </a:r>
            </a:p>
          </p:txBody>
        </p:sp>
      </p:grpSp>
      <p:sp>
        <p:nvSpPr>
          <p:cNvPr id="1425426" name="Text Box 18"/>
          <p:cNvSpPr txBox="1">
            <a:spLocks noChangeArrowheads="1"/>
          </p:cNvSpPr>
          <p:nvPr/>
        </p:nvSpPr>
        <p:spPr bwMode="auto">
          <a:xfrm>
            <a:off x="2667000" y="2016126"/>
            <a:ext cx="62669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a:t>DNS Amplification attack:     ( </a:t>
            </a:r>
            <a:r>
              <a:rPr lang="en-US" sz="2400">
                <a:sym typeface="Symbol" charset="0"/>
              </a:rPr>
              <a:t>40  amplification )</a:t>
            </a:r>
          </a:p>
        </p:txBody>
      </p:sp>
    </p:spTree>
    <p:extLst>
      <p:ext uri="{BB962C8B-B14F-4D97-AF65-F5344CB8AC3E}">
        <p14:creationId xmlns:p14="http://schemas.microsoft.com/office/powerpoint/2010/main" val="15095479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5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54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5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54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AA5D-6969-F64B-A854-096B25C37D43}"/>
              </a:ext>
            </a:extLst>
          </p:cNvPr>
          <p:cNvSpPr>
            <a:spLocks noGrp="1"/>
          </p:cNvSpPr>
          <p:nvPr>
            <p:ph type="title"/>
          </p:nvPr>
        </p:nvSpPr>
        <p:spPr/>
        <p:txBody>
          <a:bodyPr>
            <a:normAutofit/>
          </a:bodyPr>
          <a:lstStyle/>
          <a:p>
            <a:r>
              <a:rPr lang="en-US" dirty="0">
                <a:solidFill>
                  <a:schemeClr val="tx1"/>
                </a:solidFill>
                <a:ea typeface="Helvetica Neue Condensed" charset="0"/>
                <a:cs typeface="Helvetica Neue Condensed" charset="0"/>
              </a:rPr>
              <a:t>DNS Reflection Attacks</a:t>
            </a:r>
          </a:p>
        </p:txBody>
      </p:sp>
      <p:sp>
        <p:nvSpPr>
          <p:cNvPr id="4" name="Slide Number Placeholder 3">
            <a:extLst>
              <a:ext uri="{FF2B5EF4-FFF2-40B4-BE49-F238E27FC236}">
                <a16:creationId xmlns:a16="http://schemas.microsoft.com/office/drawing/2014/main" id="{53894EC2-1A01-794B-9E9A-F750AC004141}"/>
              </a:ext>
            </a:extLst>
          </p:cNvPr>
          <p:cNvSpPr>
            <a:spLocks noGrp="1"/>
          </p:cNvSpPr>
          <p:nvPr>
            <p:ph type="sldNum" sz="quarter" idx="12"/>
          </p:nvPr>
        </p:nvSpPr>
        <p:spPr/>
        <p:txBody>
          <a:bodyPr/>
          <a:lstStyle/>
          <a:p>
            <a:fld id="{4748F3B0-5290-A241-88FF-F03DD1126586}" type="slidenum">
              <a:rPr lang="en-US" smtClean="0"/>
              <a:pPr/>
              <a:t>29</a:t>
            </a:fld>
            <a:endParaRPr lang="en-US" dirty="0"/>
          </a:p>
        </p:txBody>
      </p:sp>
      <p:sp>
        <p:nvSpPr>
          <p:cNvPr id="5" name="Cloud 4">
            <a:extLst>
              <a:ext uri="{FF2B5EF4-FFF2-40B4-BE49-F238E27FC236}">
                <a16:creationId xmlns:a16="http://schemas.microsoft.com/office/drawing/2014/main" id="{B466617B-ED54-FD47-AC40-6788CDAE2FB7}"/>
              </a:ext>
            </a:extLst>
          </p:cNvPr>
          <p:cNvSpPr/>
          <p:nvPr/>
        </p:nvSpPr>
        <p:spPr>
          <a:xfrm>
            <a:off x="4573502" y="2636050"/>
            <a:ext cx="3060210" cy="1833135"/>
          </a:xfrm>
          <a:prstGeom prst="cloud">
            <a:avLst/>
          </a:prstGeom>
          <a:solidFill>
            <a:schemeClr val="bg1"/>
          </a:solidFill>
          <a:effectLst>
            <a:outerShdw blurRad="101600" dist="50800" dir="2700000" algn="br"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i="1" dirty="0">
              <a:solidFill>
                <a:schemeClr val="tx1"/>
              </a:solidFill>
              <a:latin typeface="Helvetica Neue" charset="0"/>
              <a:ea typeface="Helvetica Neue" charset="0"/>
              <a:cs typeface="Helvetica Neue" charset="0"/>
            </a:endParaRPr>
          </a:p>
        </p:txBody>
      </p:sp>
      <p:grpSp>
        <p:nvGrpSpPr>
          <p:cNvPr id="6" name="Group 5">
            <a:extLst>
              <a:ext uri="{FF2B5EF4-FFF2-40B4-BE49-F238E27FC236}">
                <a16:creationId xmlns:a16="http://schemas.microsoft.com/office/drawing/2014/main" id="{68151764-5F7F-EF4A-A5EA-7911EDEBA44F}"/>
              </a:ext>
            </a:extLst>
          </p:cNvPr>
          <p:cNvGrpSpPr/>
          <p:nvPr/>
        </p:nvGrpSpPr>
        <p:grpSpPr>
          <a:xfrm>
            <a:off x="5719535" y="2346418"/>
            <a:ext cx="768142" cy="625130"/>
            <a:chOff x="4857394" y="2350956"/>
            <a:chExt cx="768142" cy="625130"/>
          </a:xfrm>
        </p:grpSpPr>
        <p:pic>
          <p:nvPicPr>
            <p:cNvPr id="7" name="Picture 6">
              <a:extLst>
                <a:ext uri="{FF2B5EF4-FFF2-40B4-BE49-F238E27FC236}">
                  <a16:creationId xmlns:a16="http://schemas.microsoft.com/office/drawing/2014/main" id="{83D8D25B-3450-7942-A057-BB5C518FA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94" y="2350956"/>
              <a:ext cx="768142" cy="625130"/>
            </a:xfrm>
            <a:prstGeom prst="rect">
              <a:avLst/>
            </a:prstGeom>
            <a:effectLst>
              <a:outerShdw blurRad="50800" dist="38100" dir="2700000" algn="tl" rotWithShape="0">
                <a:prstClr val="black">
                  <a:alpha val="40000"/>
                </a:prstClr>
              </a:outerShdw>
            </a:effectLst>
          </p:spPr>
        </p:pic>
        <p:sp>
          <p:nvSpPr>
            <p:cNvPr id="8" name="Oval 7">
              <a:extLst>
                <a:ext uri="{FF2B5EF4-FFF2-40B4-BE49-F238E27FC236}">
                  <a16:creationId xmlns:a16="http://schemas.microsoft.com/office/drawing/2014/main" id="{AB39D1E7-963F-AA45-BA68-C7C4553D2C6D}"/>
                </a:ext>
              </a:extLst>
            </p:cNvPr>
            <p:cNvSpPr/>
            <p:nvPr/>
          </p:nvSpPr>
          <p:spPr>
            <a:xfrm>
              <a:off x="5193979" y="2596390"/>
              <a:ext cx="45719" cy="45719"/>
            </a:xfrm>
            <a:prstGeom prst="ellipse">
              <a:avLst/>
            </a:prstGeom>
            <a:solidFill>
              <a:srgbClr val="3379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charset="0"/>
                <a:ea typeface="Helvetica Neue" charset="0"/>
                <a:cs typeface="Helvetica Neue" charset="0"/>
              </a:endParaRPr>
            </a:p>
          </p:txBody>
        </p:sp>
      </p:grpSp>
      <p:grpSp>
        <p:nvGrpSpPr>
          <p:cNvPr id="9" name="Group 8">
            <a:extLst>
              <a:ext uri="{FF2B5EF4-FFF2-40B4-BE49-F238E27FC236}">
                <a16:creationId xmlns:a16="http://schemas.microsoft.com/office/drawing/2014/main" id="{730D0E91-1A33-3B42-BA0F-9ACE65B46440}"/>
              </a:ext>
            </a:extLst>
          </p:cNvPr>
          <p:cNvGrpSpPr/>
          <p:nvPr/>
        </p:nvGrpSpPr>
        <p:grpSpPr>
          <a:xfrm>
            <a:off x="5711929" y="4133685"/>
            <a:ext cx="768142" cy="625130"/>
            <a:chOff x="4857394" y="2350956"/>
            <a:chExt cx="768142" cy="625130"/>
          </a:xfrm>
        </p:grpSpPr>
        <p:pic>
          <p:nvPicPr>
            <p:cNvPr id="10" name="Picture 9">
              <a:extLst>
                <a:ext uri="{FF2B5EF4-FFF2-40B4-BE49-F238E27FC236}">
                  <a16:creationId xmlns:a16="http://schemas.microsoft.com/office/drawing/2014/main" id="{EE50A912-C388-874C-BF51-0B7221BE7B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94" y="2350956"/>
              <a:ext cx="768142" cy="625130"/>
            </a:xfrm>
            <a:prstGeom prst="rect">
              <a:avLst/>
            </a:prstGeom>
            <a:effectLst>
              <a:outerShdw blurRad="50800" dist="38100" dir="2700000" algn="tl" rotWithShape="0">
                <a:prstClr val="black">
                  <a:alpha val="40000"/>
                </a:prstClr>
              </a:outerShdw>
            </a:effectLst>
          </p:spPr>
        </p:pic>
        <p:sp>
          <p:nvSpPr>
            <p:cNvPr id="11" name="Oval 10">
              <a:extLst>
                <a:ext uri="{FF2B5EF4-FFF2-40B4-BE49-F238E27FC236}">
                  <a16:creationId xmlns:a16="http://schemas.microsoft.com/office/drawing/2014/main" id="{863E6308-239A-EF41-85CB-2E31DE976CD5}"/>
                </a:ext>
              </a:extLst>
            </p:cNvPr>
            <p:cNvSpPr/>
            <p:nvPr/>
          </p:nvSpPr>
          <p:spPr>
            <a:xfrm>
              <a:off x="5193979" y="2596390"/>
              <a:ext cx="45719" cy="45719"/>
            </a:xfrm>
            <a:prstGeom prst="ellipse">
              <a:avLst/>
            </a:prstGeom>
            <a:solidFill>
              <a:srgbClr val="3379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charset="0"/>
                <a:ea typeface="Helvetica Neue" charset="0"/>
                <a:cs typeface="Helvetica Neue" charset="0"/>
              </a:endParaRPr>
            </a:p>
          </p:txBody>
        </p:sp>
      </p:grpSp>
      <p:grpSp>
        <p:nvGrpSpPr>
          <p:cNvPr id="12" name="Group 11">
            <a:extLst>
              <a:ext uri="{FF2B5EF4-FFF2-40B4-BE49-F238E27FC236}">
                <a16:creationId xmlns:a16="http://schemas.microsoft.com/office/drawing/2014/main" id="{389DEB22-96F0-C643-8B7E-A1813ED8539A}"/>
              </a:ext>
            </a:extLst>
          </p:cNvPr>
          <p:cNvGrpSpPr/>
          <p:nvPr/>
        </p:nvGrpSpPr>
        <p:grpSpPr>
          <a:xfrm>
            <a:off x="7156676" y="3139584"/>
            <a:ext cx="768142" cy="625130"/>
            <a:chOff x="4857394" y="2350956"/>
            <a:chExt cx="768142" cy="625130"/>
          </a:xfrm>
        </p:grpSpPr>
        <p:pic>
          <p:nvPicPr>
            <p:cNvPr id="13" name="Picture 12">
              <a:extLst>
                <a:ext uri="{FF2B5EF4-FFF2-40B4-BE49-F238E27FC236}">
                  <a16:creationId xmlns:a16="http://schemas.microsoft.com/office/drawing/2014/main" id="{E4A17420-3731-0540-B336-B5A9E6747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94" y="2350956"/>
              <a:ext cx="768142" cy="625130"/>
            </a:xfrm>
            <a:prstGeom prst="rect">
              <a:avLst/>
            </a:prstGeom>
            <a:effectLst>
              <a:outerShdw blurRad="50800" dist="38100" dir="2700000" algn="tl" rotWithShape="0">
                <a:prstClr val="black">
                  <a:alpha val="40000"/>
                </a:prstClr>
              </a:outerShdw>
            </a:effectLst>
          </p:spPr>
        </p:pic>
        <p:sp>
          <p:nvSpPr>
            <p:cNvPr id="14" name="Oval 13">
              <a:extLst>
                <a:ext uri="{FF2B5EF4-FFF2-40B4-BE49-F238E27FC236}">
                  <a16:creationId xmlns:a16="http://schemas.microsoft.com/office/drawing/2014/main" id="{5703C604-DF5A-264D-8917-84D4B81695F0}"/>
                </a:ext>
              </a:extLst>
            </p:cNvPr>
            <p:cNvSpPr/>
            <p:nvPr/>
          </p:nvSpPr>
          <p:spPr>
            <a:xfrm>
              <a:off x="5193979" y="2596390"/>
              <a:ext cx="45719" cy="45719"/>
            </a:xfrm>
            <a:prstGeom prst="ellipse">
              <a:avLst/>
            </a:prstGeom>
            <a:solidFill>
              <a:srgbClr val="3379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charset="0"/>
                <a:ea typeface="Helvetica Neue" charset="0"/>
                <a:cs typeface="Helvetica Neue" charset="0"/>
              </a:endParaRPr>
            </a:p>
          </p:txBody>
        </p:sp>
      </p:grpSp>
      <p:pic>
        <p:nvPicPr>
          <p:cNvPr id="25" name="Picture 24">
            <a:extLst>
              <a:ext uri="{FF2B5EF4-FFF2-40B4-BE49-F238E27FC236}">
                <a16:creationId xmlns:a16="http://schemas.microsoft.com/office/drawing/2014/main" id="{A1657614-E661-164D-B631-6BB40D2D6235}"/>
              </a:ext>
            </a:extLst>
          </p:cNvPr>
          <p:cNvPicPr>
            <a:picLocks noChangeAspect="1"/>
          </p:cNvPicPr>
          <p:nvPr/>
        </p:nvPicPr>
        <p:blipFill>
          <a:blip r:embed="rId4"/>
          <a:stretch>
            <a:fillRect/>
          </a:stretch>
        </p:blipFill>
        <p:spPr>
          <a:xfrm>
            <a:off x="5692789" y="1539996"/>
            <a:ext cx="806423" cy="806423"/>
          </a:xfrm>
          <a:prstGeom prst="rect">
            <a:avLst/>
          </a:prstGeom>
        </p:spPr>
      </p:pic>
      <p:pic>
        <p:nvPicPr>
          <p:cNvPr id="27" name="Picture 26">
            <a:extLst>
              <a:ext uri="{FF2B5EF4-FFF2-40B4-BE49-F238E27FC236}">
                <a16:creationId xmlns:a16="http://schemas.microsoft.com/office/drawing/2014/main" id="{2CD1A9C9-4F2C-124E-AD5D-B21432C24F5C}"/>
              </a:ext>
            </a:extLst>
          </p:cNvPr>
          <p:cNvPicPr>
            <a:picLocks noChangeAspect="1"/>
          </p:cNvPicPr>
          <p:nvPr/>
        </p:nvPicPr>
        <p:blipFill>
          <a:blip r:embed="rId5"/>
          <a:stretch>
            <a:fillRect/>
          </a:stretch>
        </p:blipFill>
        <p:spPr>
          <a:xfrm>
            <a:off x="7970298" y="2910166"/>
            <a:ext cx="806423" cy="806423"/>
          </a:xfrm>
          <a:prstGeom prst="rect">
            <a:avLst/>
          </a:prstGeom>
        </p:spPr>
      </p:pic>
      <p:grpSp>
        <p:nvGrpSpPr>
          <p:cNvPr id="36" name="Group 35">
            <a:extLst>
              <a:ext uri="{FF2B5EF4-FFF2-40B4-BE49-F238E27FC236}">
                <a16:creationId xmlns:a16="http://schemas.microsoft.com/office/drawing/2014/main" id="{B63BDB28-473E-2C4F-A882-EDC1B9CA631B}"/>
              </a:ext>
            </a:extLst>
          </p:cNvPr>
          <p:cNvGrpSpPr/>
          <p:nvPr/>
        </p:nvGrpSpPr>
        <p:grpSpPr>
          <a:xfrm>
            <a:off x="3896325" y="2646928"/>
            <a:ext cx="1200314" cy="695879"/>
            <a:chOff x="2372325" y="2623778"/>
            <a:chExt cx="1200314" cy="695879"/>
          </a:xfrm>
        </p:grpSpPr>
        <p:grpSp>
          <p:nvGrpSpPr>
            <p:cNvPr id="17" name="Group 16">
              <a:extLst>
                <a:ext uri="{FF2B5EF4-FFF2-40B4-BE49-F238E27FC236}">
                  <a16:creationId xmlns:a16="http://schemas.microsoft.com/office/drawing/2014/main" id="{0B5276B0-FA97-6F4E-9256-8F8E860F493E}"/>
                </a:ext>
              </a:extLst>
            </p:cNvPr>
            <p:cNvGrpSpPr/>
            <p:nvPr/>
          </p:nvGrpSpPr>
          <p:grpSpPr>
            <a:xfrm>
              <a:off x="2388945" y="2623778"/>
              <a:ext cx="1080633" cy="695879"/>
              <a:chOff x="695898" y="2897841"/>
              <a:chExt cx="378836" cy="249815"/>
            </a:xfrm>
            <a:solidFill>
              <a:schemeClr val="tx1">
                <a:lumMod val="50000"/>
                <a:lumOff val="50000"/>
              </a:schemeClr>
            </a:solidFill>
          </p:grpSpPr>
          <p:sp>
            <p:nvSpPr>
              <p:cNvPr id="18" name="Rectangle 17">
                <a:extLst>
                  <a:ext uri="{FF2B5EF4-FFF2-40B4-BE49-F238E27FC236}">
                    <a16:creationId xmlns:a16="http://schemas.microsoft.com/office/drawing/2014/main" id="{7659D378-B6DA-6D41-8FBA-863C61FE8770}"/>
                  </a:ext>
                </a:extLst>
              </p:cNvPr>
              <p:cNvSpPr/>
              <p:nvPr/>
            </p:nvSpPr>
            <p:spPr>
              <a:xfrm>
                <a:off x="695898" y="2897841"/>
                <a:ext cx="378836" cy="249815"/>
              </a:xfrm>
              <a:prstGeom prst="rect">
                <a:avLst/>
              </a:prstGeom>
              <a:grpFill/>
              <a:ln>
                <a:solidFill>
                  <a:schemeClr val="tx1">
                    <a:lumMod val="50000"/>
                    <a:lumOff val="50000"/>
                  </a:schemeClr>
                </a:solidFill>
              </a:ln>
              <a:effectLst>
                <a:outerShdw blurRad="25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sp>
            <p:nvSpPr>
              <p:cNvPr id="19" name="Triangle 18">
                <a:extLst>
                  <a:ext uri="{FF2B5EF4-FFF2-40B4-BE49-F238E27FC236}">
                    <a16:creationId xmlns:a16="http://schemas.microsoft.com/office/drawing/2014/main" id="{D632B2CD-A103-3A42-A7C8-DAB3AD1E17FC}"/>
                  </a:ext>
                </a:extLst>
              </p:cNvPr>
              <p:cNvSpPr/>
              <p:nvPr/>
            </p:nvSpPr>
            <p:spPr>
              <a:xfrm flipV="1">
                <a:off x="695898" y="2897841"/>
                <a:ext cx="378836" cy="174812"/>
              </a:xfrm>
              <a:prstGeom prst="triangle">
                <a:avLst/>
              </a:prstGeom>
              <a:grpFill/>
              <a:ln>
                <a:solidFill>
                  <a:schemeClr val="tx1">
                    <a:lumMod val="50000"/>
                    <a:lumOff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grpSp>
        <p:sp>
          <p:nvSpPr>
            <p:cNvPr id="20" name="TextBox 19">
              <a:extLst>
                <a:ext uri="{FF2B5EF4-FFF2-40B4-BE49-F238E27FC236}">
                  <a16:creationId xmlns:a16="http://schemas.microsoft.com/office/drawing/2014/main" id="{49B87F3C-D98C-9E4D-AC9A-EA7543C7CD94}"/>
                </a:ext>
              </a:extLst>
            </p:cNvPr>
            <p:cNvSpPr txBox="1"/>
            <p:nvPr/>
          </p:nvSpPr>
          <p:spPr>
            <a:xfrm>
              <a:off x="2372325" y="2625233"/>
              <a:ext cx="1200314" cy="523220"/>
            </a:xfrm>
            <a:prstGeom prst="rect">
              <a:avLst/>
            </a:prstGeom>
            <a:noFill/>
          </p:spPr>
          <p:txBody>
            <a:bodyPr wrap="square" rtlCol="0">
              <a:spAutoFit/>
            </a:bodyPr>
            <a:lstStyle/>
            <a:p>
              <a:r>
                <a:rPr lang="en-US" sz="1400" b="1" dirty="0" err="1">
                  <a:solidFill>
                    <a:schemeClr val="bg1"/>
                  </a:solidFill>
                  <a:latin typeface="Helvetica Neue" charset="0"/>
                  <a:ea typeface="Helvetica Neue" charset="0"/>
                  <a:cs typeface="Helvetica Neue" charset="0"/>
                </a:rPr>
                <a:t>Src</a:t>
              </a:r>
              <a:r>
                <a:rPr lang="en-US" sz="1400" b="1" dirty="0">
                  <a:solidFill>
                    <a:schemeClr val="bg1"/>
                  </a:solidFill>
                  <a:latin typeface="Helvetica Neue" charset="0"/>
                  <a:ea typeface="Helvetica Neue" charset="0"/>
                  <a:cs typeface="Helvetica Neue" charset="0"/>
                </a:rPr>
                <a:t>: </a:t>
              </a:r>
              <a:r>
                <a:rPr lang="en-US" sz="1400" b="1" dirty="0">
                  <a:solidFill>
                    <a:srgbClr val="FFFF00"/>
                  </a:solidFill>
                  <a:latin typeface="Helvetica Neue" charset="0"/>
                  <a:ea typeface="Helvetica Neue" charset="0"/>
                  <a:cs typeface="Helvetica Neue" charset="0"/>
                </a:rPr>
                <a:t>Victim</a:t>
              </a:r>
            </a:p>
            <a:p>
              <a:r>
                <a:rPr lang="en-US" sz="1400" b="1" dirty="0" err="1">
                  <a:solidFill>
                    <a:schemeClr val="bg1"/>
                  </a:solidFill>
                  <a:latin typeface="Helvetica Neue" charset="0"/>
                  <a:ea typeface="Helvetica Neue" charset="0"/>
                  <a:cs typeface="Helvetica Neue" charset="0"/>
                </a:rPr>
                <a:t>Dst</a:t>
              </a:r>
              <a:r>
                <a:rPr lang="en-US" sz="1400" b="1" dirty="0">
                  <a:solidFill>
                    <a:schemeClr val="bg1"/>
                  </a:solidFill>
                  <a:latin typeface="Helvetica Neue" charset="0"/>
                  <a:ea typeface="Helvetica Neue" charset="0"/>
                  <a:cs typeface="Helvetica Neue" charset="0"/>
                </a:rPr>
                <a:t>: </a:t>
              </a:r>
              <a:r>
                <a:rPr lang="en-US" sz="1400" b="1" dirty="0">
                  <a:solidFill>
                    <a:srgbClr val="FF9300"/>
                  </a:solidFill>
                  <a:latin typeface="Helvetica Neue" charset="0"/>
                  <a:ea typeface="Helvetica Neue" charset="0"/>
                  <a:cs typeface="Helvetica Neue" charset="0"/>
                </a:rPr>
                <a:t>DNS</a:t>
              </a:r>
              <a:endParaRPr lang="en-US" sz="1400" b="1" baseline="-25000" dirty="0">
                <a:solidFill>
                  <a:srgbClr val="FF9300"/>
                </a:solidFill>
                <a:latin typeface="Helvetica Neue" charset="0"/>
                <a:ea typeface="Helvetica Neue" charset="0"/>
                <a:cs typeface="Helvetica Neue" charset="0"/>
              </a:endParaRPr>
            </a:p>
          </p:txBody>
        </p:sp>
      </p:grpSp>
      <p:grpSp>
        <p:nvGrpSpPr>
          <p:cNvPr id="37" name="Group 36">
            <a:extLst>
              <a:ext uri="{FF2B5EF4-FFF2-40B4-BE49-F238E27FC236}">
                <a16:creationId xmlns:a16="http://schemas.microsoft.com/office/drawing/2014/main" id="{9E393CF6-12B3-B641-BAC3-BE6875E05F71}"/>
              </a:ext>
            </a:extLst>
          </p:cNvPr>
          <p:cNvGrpSpPr/>
          <p:nvPr/>
        </p:nvGrpSpPr>
        <p:grpSpPr>
          <a:xfrm>
            <a:off x="3900055" y="3485900"/>
            <a:ext cx="1200314" cy="695879"/>
            <a:chOff x="2376055" y="3462750"/>
            <a:chExt cx="1200314" cy="695879"/>
          </a:xfrm>
        </p:grpSpPr>
        <p:grpSp>
          <p:nvGrpSpPr>
            <p:cNvPr id="28" name="Group 27">
              <a:extLst>
                <a:ext uri="{FF2B5EF4-FFF2-40B4-BE49-F238E27FC236}">
                  <a16:creationId xmlns:a16="http://schemas.microsoft.com/office/drawing/2014/main" id="{7A5ECA65-5DAD-FF40-B647-321BE44902D6}"/>
                </a:ext>
              </a:extLst>
            </p:cNvPr>
            <p:cNvGrpSpPr/>
            <p:nvPr/>
          </p:nvGrpSpPr>
          <p:grpSpPr>
            <a:xfrm>
              <a:off x="2392675" y="3462750"/>
              <a:ext cx="1080633" cy="695879"/>
              <a:chOff x="695898" y="2897841"/>
              <a:chExt cx="378836" cy="249815"/>
            </a:xfrm>
            <a:solidFill>
              <a:schemeClr val="tx1">
                <a:lumMod val="50000"/>
                <a:lumOff val="50000"/>
              </a:schemeClr>
            </a:solidFill>
          </p:grpSpPr>
          <p:sp>
            <p:nvSpPr>
              <p:cNvPr id="29" name="Rectangle 28">
                <a:extLst>
                  <a:ext uri="{FF2B5EF4-FFF2-40B4-BE49-F238E27FC236}">
                    <a16:creationId xmlns:a16="http://schemas.microsoft.com/office/drawing/2014/main" id="{755E3AB0-73A6-7149-8F5E-3FA863C613DC}"/>
                  </a:ext>
                </a:extLst>
              </p:cNvPr>
              <p:cNvSpPr/>
              <p:nvPr/>
            </p:nvSpPr>
            <p:spPr>
              <a:xfrm>
                <a:off x="695898" y="2897841"/>
                <a:ext cx="378836" cy="249815"/>
              </a:xfrm>
              <a:prstGeom prst="rect">
                <a:avLst/>
              </a:prstGeom>
              <a:grpFill/>
              <a:ln>
                <a:solidFill>
                  <a:schemeClr val="tx1">
                    <a:lumMod val="50000"/>
                    <a:lumOff val="50000"/>
                  </a:schemeClr>
                </a:solidFill>
              </a:ln>
              <a:effectLst>
                <a:outerShdw blurRad="25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sp>
            <p:nvSpPr>
              <p:cNvPr id="30" name="Triangle 29">
                <a:extLst>
                  <a:ext uri="{FF2B5EF4-FFF2-40B4-BE49-F238E27FC236}">
                    <a16:creationId xmlns:a16="http://schemas.microsoft.com/office/drawing/2014/main" id="{07F15FA7-9F74-1246-9798-C6E6B8C92B7C}"/>
                  </a:ext>
                </a:extLst>
              </p:cNvPr>
              <p:cNvSpPr/>
              <p:nvPr/>
            </p:nvSpPr>
            <p:spPr>
              <a:xfrm flipV="1">
                <a:off x="695898" y="2897841"/>
                <a:ext cx="378836" cy="174812"/>
              </a:xfrm>
              <a:prstGeom prst="triangle">
                <a:avLst/>
              </a:prstGeom>
              <a:grpFill/>
              <a:ln>
                <a:solidFill>
                  <a:schemeClr val="tx1">
                    <a:lumMod val="50000"/>
                    <a:lumOff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grpSp>
        <p:sp>
          <p:nvSpPr>
            <p:cNvPr id="31" name="TextBox 30">
              <a:extLst>
                <a:ext uri="{FF2B5EF4-FFF2-40B4-BE49-F238E27FC236}">
                  <a16:creationId xmlns:a16="http://schemas.microsoft.com/office/drawing/2014/main" id="{65ED9264-9D22-E047-99A7-A1EDDAA5B5F1}"/>
                </a:ext>
              </a:extLst>
            </p:cNvPr>
            <p:cNvSpPr txBox="1"/>
            <p:nvPr/>
          </p:nvSpPr>
          <p:spPr>
            <a:xfrm>
              <a:off x="2376055" y="3464205"/>
              <a:ext cx="1200314" cy="523220"/>
            </a:xfrm>
            <a:prstGeom prst="rect">
              <a:avLst/>
            </a:prstGeom>
            <a:noFill/>
          </p:spPr>
          <p:txBody>
            <a:bodyPr wrap="square" rtlCol="0">
              <a:spAutoFit/>
            </a:bodyPr>
            <a:lstStyle/>
            <a:p>
              <a:r>
                <a:rPr lang="en-US" sz="1400" b="1" dirty="0" err="1">
                  <a:solidFill>
                    <a:schemeClr val="bg1"/>
                  </a:solidFill>
                  <a:latin typeface="Helvetica Neue" charset="0"/>
                  <a:ea typeface="Helvetica Neue" charset="0"/>
                  <a:cs typeface="Helvetica Neue" charset="0"/>
                </a:rPr>
                <a:t>Src</a:t>
              </a:r>
              <a:r>
                <a:rPr lang="en-US" sz="1400" b="1" dirty="0">
                  <a:solidFill>
                    <a:schemeClr val="bg1"/>
                  </a:solidFill>
                  <a:latin typeface="Helvetica Neue" charset="0"/>
                  <a:ea typeface="Helvetica Neue" charset="0"/>
                  <a:cs typeface="Helvetica Neue" charset="0"/>
                </a:rPr>
                <a:t>: </a:t>
              </a:r>
              <a:r>
                <a:rPr lang="en-US" sz="1400" b="1" dirty="0">
                  <a:solidFill>
                    <a:srgbClr val="FFFF00"/>
                  </a:solidFill>
                  <a:latin typeface="Helvetica Neue" charset="0"/>
                  <a:ea typeface="Helvetica Neue" charset="0"/>
                  <a:cs typeface="Helvetica Neue" charset="0"/>
                </a:rPr>
                <a:t>Victim</a:t>
              </a:r>
            </a:p>
            <a:p>
              <a:r>
                <a:rPr lang="en-US" sz="1400" b="1" dirty="0" err="1">
                  <a:solidFill>
                    <a:schemeClr val="bg1"/>
                  </a:solidFill>
                  <a:latin typeface="Helvetica Neue" charset="0"/>
                  <a:ea typeface="Helvetica Neue" charset="0"/>
                  <a:cs typeface="Helvetica Neue" charset="0"/>
                </a:rPr>
                <a:t>Dst</a:t>
              </a:r>
              <a:r>
                <a:rPr lang="en-US" sz="1400" b="1" dirty="0">
                  <a:solidFill>
                    <a:schemeClr val="bg1"/>
                  </a:solidFill>
                  <a:latin typeface="Helvetica Neue" charset="0"/>
                  <a:ea typeface="Helvetica Neue" charset="0"/>
                  <a:cs typeface="Helvetica Neue" charset="0"/>
                </a:rPr>
                <a:t>: </a:t>
              </a:r>
              <a:r>
                <a:rPr lang="en-US" sz="1400" b="1" dirty="0">
                  <a:solidFill>
                    <a:srgbClr val="008000"/>
                  </a:solidFill>
                  <a:latin typeface="Helvetica Neue" charset="0"/>
                  <a:ea typeface="Helvetica Neue" charset="0"/>
                  <a:cs typeface="Helvetica Neue" charset="0"/>
                </a:rPr>
                <a:t>DNS</a:t>
              </a:r>
              <a:endParaRPr lang="en-US" sz="1400" b="1" baseline="-25000" dirty="0">
                <a:solidFill>
                  <a:srgbClr val="008000"/>
                </a:solidFill>
                <a:latin typeface="Helvetica Neue" charset="0"/>
                <a:ea typeface="Helvetica Neue" charset="0"/>
                <a:cs typeface="Helvetica Neue" charset="0"/>
              </a:endParaRPr>
            </a:p>
          </p:txBody>
        </p:sp>
      </p:grpSp>
      <p:grpSp>
        <p:nvGrpSpPr>
          <p:cNvPr id="38" name="Group 37">
            <a:extLst>
              <a:ext uri="{FF2B5EF4-FFF2-40B4-BE49-F238E27FC236}">
                <a16:creationId xmlns:a16="http://schemas.microsoft.com/office/drawing/2014/main" id="{F3648A48-BA7F-3047-BDA1-4F62DC2DB4C0}"/>
              </a:ext>
            </a:extLst>
          </p:cNvPr>
          <p:cNvGrpSpPr/>
          <p:nvPr/>
        </p:nvGrpSpPr>
        <p:grpSpPr>
          <a:xfrm>
            <a:off x="7875566" y="3101127"/>
            <a:ext cx="1265359" cy="695879"/>
            <a:chOff x="2372324" y="2623778"/>
            <a:chExt cx="1265359" cy="695879"/>
          </a:xfrm>
        </p:grpSpPr>
        <p:grpSp>
          <p:nvGrpSpPr>
            <p:cNvPr id="39" name="Group 38">
              <a:extLst>
                <a:ext uri="{FF2B5EF4-FFF2-40B4-BE49-F238E27FC236}">
                  <a16:creationId xmlns:a16="http://schemas.microsoft.com/office/drawing/2014/main" id="{3D36B6EE-E55F-E242-AD3C-96CBAEF01965}"/>
                </a:ext>
              </a:extLst>
            </p:cNvPr>
            <p:cNvGrpSpPr/>
            <p:nvPr/>
          </p:nvGrpSpPr>
          <p:grpSpPr>
            <a:xfrm>
              <a:off x="2388945" y="2623778"/>
              <a:ext cx="1080633" cy="695879"/>
              <a:chOff x="695898" y="2897841"/>
              <a:chExt cx="378836" cy="249815"/>
            </a:xfrm>
            <a:solidFill>
              <a:schemeClr val="tx1">
                <a:lumMod val="50000"/>
                <a:lumOff val="50000"/>
              </a:schemeClr>
            </a:solidFill>
          </p:grpSpPr>
          <p:sp>
            <p:nvSpPr>
              <p:cNvPr id="41" name="Rectangle 40">
                <a:extLst>
                  <a:ext uri="{FF2B5EF4-FFF2-40B4-BE49-F238E27FC236}">
                    <a16:creationId xmlns:a16="http://schemas.microsoft.com/office/drawing/2014/main" id="{F0AF0FE9-30A7-A54B-84F8-67A7B8985777}"/>
                  </a:ext>
                </a:extLst>
              </p:cNvPr>
              <p:cNvSpPr/>
              <p:nvPr/>
            </p:nvSpPr>
            <p:spPr>
              <a:xfrm>
                <a:off x="695898" y="2897841"/>
                <a:ext cx="378836" cy="249815"/>
              </a:xfrm>
              <a:prstGeom prst="rect">
                <a:avLst/>
              </a:prstGeom>
              <a:grpFill/>
              <a:ln>
                <a:solidFill>
                  <a:schemeClr val="tx1">
                    <a:lumMod val="50000"/>
                    <a:lumOff val="50000"/>
                  </a:schemeClr>
                </a:solidFill>
              </a:ln>
              <a:effectLst>
                <a:outerShdw blurRad="25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sp>
            <p:nvSpPr>
              <p:cNvPr id="42" name="Triangle 41">
                <a:extLst>
                  <a:ext uri="{FF2B5EF4-FFF2-40B4-BE49-F238E27FC236}">
                    <a16:creationId xmlns:a16="http://schemas.microsoft.com/office/drawing/2014/main" id="{EEAF5660-84CF-0042-90B6-8742ABEF0997}"/>
                  </a:ext>
                </a:extLst>
              </p:cNvPr>
              <p:cNvSpPr/>
              <p:nvPr/>
            </p:nvSpPr>
            <p:spPr>
              <a:xfrm flipV="1">
                <a:off x="695898" y="2897841"/>
                <a:ext cx="378836" cy="174812"/>
              </a:xfrm>
              <a:prstGeom prst="triangle">
                <a:avLst/>
              </a:prstGeom>
              <a:grpFill/>
              <a:ln>
                <a:solidFill>
                  <a:schemeClr val="tx1">
                    <a:lumMod val="50000"/>
                    <a:lumOff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grpSp>
        <p:sp>
          <p:nvSpPr>
            <p:cNvPr id="40" name="TextBox 39">
              <a:extLst>
                <a:ext uri="{FF2B5EF4-FFF2-40B4-BE49-F238E27FC236}">
                  <a16:creationId xmlns:a16="http://schemas.microsoft.com/office/drawing/2014/main" id="{E26EA645-324D-674B-B716-F5AB58FA73DD}"/>
                </a:ext>
              </a:extLst>
            </p:cNvPr>
            <p:cNvSpPr txBox="1"/>
            <p:nvPr/>
          </p:nvSpPr>
          <p:spPr>
            <a:xfrm>
              <a:off x="2372324" y="2625233"/>
              <a:ext cx="1265359" cy="523220"/>
            </a:xfrm>
            <a:prstGeom prst="rect">
              <a:avLst/>
            </a:prstGeom>
            <a:noFill/>
          </p:spPr>
          <p:txBody>
            <a:bodyPr wrap="square" rtlCol="0">
              <a:spAutoFit/>
            </a:bodyPr>
            <a:lstStyle/>
            <a:p>
              <a:r>
                <a:rPr lang="en-US" sz="1400" b="1" dirty="0" err="1">
                  <a:solidFill>
                    <a:schemeClr val="bg1"/>
                  </a:solidFill>
                  <a:latin typeface="Helvetica Neue" charset="0"/>
                  <a:ea typeface="Helvetica Neue" charset="0"/>
                  <a:cs typeface="Helvetica Neue" charset="0"/>
                </a:rPr>
                <a:t>Src</a:t>
              </a:r>
              <a:r>
                <a:rPr lang="en-US" sz="1400" b="1" dirty="0">
                  <a:solidFill>
                    <a:schemeClr val="bg1"/>
                  </a:solidFill>
                  <a:latin typeface="Helvetica Neue" charset="0"/>
                  <a:ea typeface="Helvetica Neue" charset="0"/>
                  <a:cs typeface="Helvetica Neue" charset="0"/>
                </a:rPr>
                <a:t>: </a:t>
              </a:r>
              <a:r>
                <a:rPr lang="en-US" sz="1400" b="1" dirty="0">
                  <a:solidFill>
                    <a:srgbClr val="008000"/>
                  </a:solidFill>
                  <a:latin typeface="Helvetica Neue" charset="0"/>
                  <a:ea typeface="Helvetica Neue" charset="0"/>
                  <a:cs typeface="Helvetica Neue" charset="0"/>
                </a:rPr>
                <a:t>DNS</a:t>
              </a:r>
            </a:p>
            <a:p>
              <a:r>
                <a:rPr lang="en-US" sz="1400" b="1" dirty="0" err="1">
                  <a:solidFill>
                    <a:schemeClr val="bg1"/>
                  </a:solidFill>
                  <a:latin typeface="Helvetica Neue" charset="0"/>
                  <a:ea typeface="Helvetica Neue" charset="0"/>
                  <a:cs typeface="Helvetica Neue" charset="0"/>
                </a:rPr>
                <a:t>Dst</a:t>
              </a:r>
              <a:r>
                <a:rPr lang="en-US" sz="1400" b="1" dirty="0">
                  <a:solidFill>
                    <a:schemeClr val="bg1"/>
                  </a:solidFill>
                  <a:latin typeface="Helvetica Neue" charset="0"/>
                  <a:ea typeface="Helvetica Neue" charset="0"/>
                  <a:cs typeface="Helvetica Neue" charset="0"/>
                </a:rPr>
                <a:t>: </a:t>
              </a:r>
              <a:r>
                <a:rPr lang="en-US" sz="1400" b="1" dirty="0">
                  <a:solidFill>
                    <a:srgbClr val="FFFF00"/>
                  </a:solidFill>
                  <a:latin typeface="Helvetica Neue" charset="0"/>
                  <a:ea typeface="Helvetica Neue" charset="0"/>
                  <a:cs typeface="Helvetica Neue" charset="0"/>
                </a:rPr>
                <a:t>Victim</a:t>
              </a:r>
              <a:endParaRPr lang="en-US" sz="1400" b="1" baseline="-25000" dirty="0">
                <a:solidFill>
                  <a:srgbClr val="FFFF00"/>
                </a:solidFill>
                <a:latin typeface="Helvetica Neue" charset="0"/>
                <a:ea typeface="Helvetica Neue" charset="0"/>
                <a:cs typeface="Helvetica Neue" charset="0"/>
              </a:endParaRPr>
            </a:p>
          </p:txBody>
        </p:sp>
      </p:grpSp>
      <p:grpSp>
        <p:nvGrpSpPr>
          <p:cNvPr id="43" name="Group 42">
            <a:extLst>
              <a:ext uri="{FF2B5EF4-FFF2-40B4-BE49-F238E27FC236}">
                <a16:creationId xmlns:a16="http://schemas.microsoft.com/office/drawing/2014/main" id="{69E2EBDB-69FA-DF42-8A3A-071EC20DD7FE}"/>
              </a:ext>
            </a:extLst>
          </p:cNvPr>
          <p:cNvGrpSpPr/>
          <p:nvPr/>
        </p:nvGrpSpPr>
        <p:grpSpPr>
          <a:xfrm>
            <a:off x="5584747" y="1599730"/>
            <a:ext cx="1261628" cy="695879"/>
            <a:chOff x="2376055" y="3462750"/>
            <a:chExt cx="1261628" cy="695879"/>
          </a:xfrm>
        </p:grpSpPr>
        <p:grpSp>
          <p:nvGrpSpPr>
            <p:cNvPr id="44" name="Group 43">
              <a:extLst>
                <a:ext uri="{FF2B5EF4-FFF2-40B4-BE49-F238E27FC236}">
                  <a16:creationId xmlns:a16="http://schemas.microsoft.com/office/drawing/2014/main" id="{EDC17E48-1204-6E4F-A5B8-4C43539BABF5}"/>
                </a:ext>
              </a:extLst>
            </p:cNvPr>
            <p:cNvGrpSpPr/>
            <p:nvPr/>
          </p:nvGrpSpPr>
          <p:grpSpPr>
            <a:xfrm>
              <a:off x="2392675" y="3462750"/>
              <a:ext cx="1080633" cy="695879"/>
              <a:chOff x="695898" y="2897841"/>
              <a:chExt cx="378836" cy="249815"/>
            </a:xfrm>
            <a:solidFill>
              <a:schemeClr val="tx1">
                <a:lumMod val="50000"/>
                <a:lumOff val="50000"/>
              </a:schemeClr>
            </a:solidFill>
          </p:grpSpPr>
          <p:sp>
            <p:nvSpPr>
              <p:cNvPr id="46" name="Rectangle 45">
                <a:extLst>
                  <a:ext uri="{FF2B5EF4-FFF2-40B4-BE49-F238E27FC236}">
                    <a16:creationId xmlns:a16="http://schemas.microsoft.com/office/drawing/2014/main" id="{81D63680-C13E-524A-9B94-1D1290548838}"/>
                  </a:ext>
                </a:extLst>
              </p:cNvPr>
              <p:cNvSpPr/>
              <p:nvPr/>
            </p:nvSpPr>
            <p:spPr>
              <a:xfrm>
                <a:off x="695898" y="2897841"/>
                <a:ext cx="378836" cy="249815"/>
              </a:xfrm>
              <a:prstGeom prst="rect">
                <a:avLst/>
              </a:prstGeom>
              <a:grpFill/>
              <a:ln>
                <a:solidFill>
                  <a:schemeClr val="tx1">
                    <a:lumMod val="50000"/>
                    <a:lumOff val="50000"/>
                  </a:schemeClr>
                </a:solidFill>
              </a:ln>
              <a:effectLst>
                <a:outerShdw blurRad="25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sp>
            <p:nvSpPr>
              <p:cNvPr id="47" name="Triangle 46">
                <a:extLst>
                  <a:ext uri="{FF2B5EF4-FFF2-40B4-BE49-F238E27FC236}">
                    <a16:creationId xmlns:a16="http://schemas.microsoft.com/office/drawing/2014/main" id="{4109EDFE-B998-3040-8E85-91F8B2443D69}"/>
                  </a:ext>
                </a:extLst>
              </p:cNvPr>
              <p:cNvSpPr/>
              <p:nvPr/>
            </p:nvSpPr>
            <p:spPr>
              <a:xfrm flipV="1">
                <a:off x="695898" y="2897841"/>
                <a:ext cx="378836" cy="174812"/>
              </a:xfrm>
              <a:prstGeom prst="triangle">
                <a:avLst/>
              </a:prstGeom>
              <a:grpFill/>
              <a:ln>
                <a:solidFill>
                  <a:schemeClr val="tx1">
                    <a:lumMod val="50000"/>
                    <a:lumOff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grpSp>
        <p:sp>
          <p:nvSpPr>
            <p:cNvPr id="45" name="TextBox 44">
              <a:extLst>
                <a:ext uri="{FF2B5EF4-FFF2-40B4-BE49-F238E27FC236}">
                  <a16:creationId xmlns:a16="http://schemas.microsoft.com/office/drawing/2014/main" id="{C6EDDCB2-830E-B141-BA75-6DEA8D345C54}"/>
                </a:ext>
              </a:extLst>
            </p:cNvPr>
            <p:cNvSpPr txBox="1"/>
            <p:nvPr/>
          </p:nvSpPr>
          <p:spPr>
            <a:xfrm>
              <a:off x="2376055" y="3464205"/>
              <a:ext cx="1261628" cy="523220"/>
            </a:xfrm>
            <a:prstGeom prst="rect">
              <a:avLst/>
            </a:prstGeom>
            <a:noFill/>
          </p:spPr>
          <p:txBody>
            <a:bodyPr wrap="square" rtlCol="0">
              <a:spAutoFit/>
            </a:bodyPr>
            <a:lstStyle/>
            <a:p>
              <a:r>
                <a:rPr lang="en-US" sz="1400" b="1" dirty="0" err="1">
                  <a:solidFill>
                    <a:schemeClr val="bg1"/>
                  </a:solidFill>
                  <a:latin typeface="Helvetica Neue" charset="0"/>
                  <a:ea typeface="Helvetica Neue" charset="0"/>
                  <a:cs typeface="Helvetica Neue" charset="0"/>
                </a:rPr>
                <a:t>Src</a:t>
              </a:r>
              <a:r>
                <a:rPr lang="en-US" sz="1400" b="1" dirty="0">
                  <a:solidFill>
                    <a:schemeClr val="bg1"/>
                  </a:solidFill>
                  <a:latin typeface="Helvetica Neue" charset="0"/>
                  <a:ea typeface="Helvetica Neue" charset="0"/>
                  <a:cs typeface="Helvetica Neue" charset="0"/>
                </a:rPr>
                <a:t>: </a:t>
              </a:r>
              <a:r>
                <a:rPr lang="en-US" sz="1400" b="1" dirty="0">
                  <a:solidFill>
                    <a:srgbClr val="FF9300"/>
                  </a:solidFill>
                  <a:latin typeface="Helvetica Neue" charset="0"/>
                  <a:ea typeface="Helvetica Neue" charset="0"/>
                  <a:cs typeface="Helvetica Neue" charset="0"/>
                </a:rPr>
                <a:t>DNS</a:t>
              </a:r>
            </a:p>
            <a:p>
              <a:r>
                <a:rPr lang="en-US" sz="1400" b="1" dirty="0" err="1">
                  <a:solidFill>
                    <a:schemeClr val="bg1"/>
                  </a:solidFill>
                  <a:latin typeface="Helvetica Neue" charset="0"/>
                  <a:ea typeface="Helvetica Neue" charset="0"/>
                  <a:cs typeface="Helvetica Neue" charset="0"/>
                </a:rPr>
                <a:t>Dst</a:t>
              </a:r>
              <a:r>
                <a:rPr lang="en-US" sz="1400" b="1" dirty="0">
                  <a:solidFill>
                    <a:schemeClr val="bg1"/>
                  </a:solidFill>
                  <a:latin typeface="Helvetica Neue" charset="0"/>
                  <a:ea typeface="Helvetica Neue" charset="0"/>
                  <a:cs typeface="Helvetica Neue" charset="0"/>
                </a:rPr>
                <a:t>: </a:t>
              </a:r>
              <a:r>
                <a:rPr lang="en-US" sz="1400" b="1" dirty="0">
                  <a:solidFill>
                    <a:srgbClr val="FFFF00"/>
                  </a:solidFill>
                  <a:latin typeface="Helvetica Neue" charset="0"/>
                  <a:ea typeface="Helvetica Neue" charset="0"/>
                  <a:cs typeface="Helvetica Neue" charset="0"/>
                </a:rPr>
                <a:t>Victim</a:t>
              </a:r>
              <a:endParaRPr lang="en-US" sz="1400" b="1" baseline="-25000" dirty="0">
                <a:solidFill>
                  <a:srgbClr val="FFFF00"/>
                </a:solidFill>
                <a:latin typeface="Helvetica Neue" charset="0"/>
                <a:ea typeface="Helvetica Neue" charset="0"/>
                <a:cs typeface="Helvetica Neue" charset="0"/>
              </a:endParaRPr>
            </a:p>
          </p:txBody>
        </p:sp>
      </p:grpSp>
      <p:sp>
        <p:nvSpPr>
          <p:cNvPr id="48" name="TextBox 47">
            <a:extLst>
              <a:ext uri="{FF2B5EF4-FFF2-40B4-BE49-F238E27FC236}">
                <a16:creationId xmlns:a16="http://schemas.microsoft.com/office/drawing/2014/main" id="{B3B34662-FDC6-B440-9058-4B809D14BC53}"/>
              </a:ext>
            </a:extLst>
          </p:cNvPr>
          <p:cNvSpPr txBox="1"/>
          <p:nvPr/>
        </p:nvSpPr>
        <p:spPr>
          <a:xfrm>
            <a:off x="5850577" y="1244843"/>
            <a:ext cx="670376" cy="369332"/>
          </a:xfrm>
          <a:prstGeom prst="rect">
            <a:avLst/>
          </a:prstGeom>
          <a:noFill/>
        </p:spPr>
        <p:txBody>
          <a:bodyPr wrap="none" rtlCol="0">
            <a:spAutoFit/>
          </a:bodyPr>
          <a:lstStyle/>
          <a:p>
            <a:r>
              <a:rPr lang="en-US" b="1" dirty="0">
                <a:solidFill>
                  <a:srgbClr val="FF9300"/>
                </a:solidFill>
                <a:latin typeface="Helvetica Neue" charset="0"/>
                <a:ea typeface="Helvetica Neue" charset="0"/>
                <a:cs typeface="Helvetica Neue" charset="0"/>
              </a:rPr>
              <a:t>DNS</a:t>
            </a:r>
          </a:p>
        </p:txBody>
      </p:sp>
      <p:sp>
        <p:nvSpPr>
          <p:cNvPr id="49" name="TextBox 48">
            <a:extLst>
              <a:ext uri="{FF2B5EF4-FFF2-40B4-BE49-F238E27FC236}">
                <a16:creationId xmlns:a16="http://schemas.microsoft.com/office/drawing/2014/main" id="{CDE026BB-6047-2045-9909-EFF6E9081BC2}"/>
              </a:ext>
            </a:extLst>
          </p:cNvPr>
          <p:cNvSpPr txBox="1"/>
          <p:nvPr/>
        </p:nvSpPr>
        <p:spPr>
          <a:xfrm>
            <a:off x="8136587" y="2599997"/>
            <a:ext cx="670376" cy="369332"/>
          </a:xfrm>
          <a:prstGeom prst="rect">
            <a:avLst/>
          </a:prstGeom>
          <a:noFill/>
        </p:spPr>
        <p:txBody>
          <a:bodyPr wrap="none" rtlCol="0">
            <a:spAutoFit/>
          </a:bodyPr>
          <a:lstStyle/>
          <a:p>
            <a:r>
              <a:rPr lang="en-US" b="1" dirty="0">
                <a:solidFill>
                  <a:srgbClr val="008000"/>
                </a:solidFill>
                <a:latin typeface="Helvetica Neue" charset="0"/>
                <a:ea typeface="Helvetica Neue" charset="0"/>
                <a:cs typeface="Helvetica Neue" charset="0"/>
              </a:rPr>
              <a:t>DNS</a:t>
            </a:r>
          </a:p>
        </p:txBody>
      </p:sp>
      <p:sp>
        <p:nvSpPr>
          <p:cNvPr id="50" name="TextBox 49">
            <a:extLst>
              <a:ext uri="{FF2B5EF4-FFF2-40B4-BE49-F238E27FC236}">
                <a16:creationId xmlns:a16="http://schemas.microsoft.com/office/drawing/2014/main" id="{51FA7F18-A22F-FC4B-9744-52D8E608A6CA}"/>
              </a:ext>
            </a:extLst>
          </p:cNvPr>
          <p:cNvSpPr txBox="1"/>
          <p:nvPr/>
        </p:nvSpPr>
        <p:spPr>
          <a:xfrm>
            <a:off x="2886282" y="3748075"/>
            <a:ext cx="1068306" cy="369332"/>
          </a:xfrm>
          <a:prstGeom prst="rect">
            <a:avLst/>
          </a:prstGeom>
          <a:noFill/>
        </p:spPr>
        <p:txBody>
          <a:bodyPr wrap="none" rtlCol="0">
            <a:spAutoFit/>
          </a:bodyPr>
          <a:lstStyle/>
          <a:p>
            <a:r>
              <a:rPr lang="en-US" dirty="0">
                <a:solidFill>
                  <a:srgbClr val="FF0000"/>
                </a:solidFill>
                <a:latin typeface="Helvetica Neue" charset="0"/>
                <a:ea typeface="Helvetica Neue" charset="0"/>
                <a:cs typeface="Helvetica Neue" charset="0"/>
              </a:rPr>
              <a:t>Attacker</a:t>
            </a:r>
          </a:p>
        </p:txBody>
      </p:sp>
      <p:sp>
        <p:nvSpPr>
          <p:cNvPr id="51" name="TextBox 50">
            <a:extLst>
              <a:ext uri="{FF2B5EF4-FFF2-40B4-BE49-F238E27FC236}">
                <a16:creationId xmlns:a16="http://schemas.microsoft.com/office/drawing/2014/main" id="{7DA4B667-FD06-4D4E-BBCF-26254B14D969}"/>
              </a:ext>
            </a:extLst>
          </p:cNvPr>
          <p:cNvSpPr txBox="1"/>
          <p:nvPr/>
        </p:nvSpPr>
        <p:spPr>
          <a:xfrm>
            <a:off x="5658511" y="4887483"/>
            <a:ext cx="840936" cy="369332"/>
          </a:xfrm>
          <a:prstGeom prst="rect">
            <a:avLst/>
          </a:prstGeom>
          <a:noFill/>
        </p:spPr>
        <p:txBody>
          <a:bodyPr wrap="none" rtlCol="0">
            <a:spAutoFit/>
          </a:bodyPr>
          <a:lstStyle/>
          <a:p>
            <a:r>
              <a:rPr lang="en-US" dirty="0">
                <a:latin typeface="Helvetica Neue" charset="0"/>
                <a:ea typeface="Helvetica Neue" charset="0"/>
                <a:cs typeface="Helvetica Neue" charset="0"/>
              </a:rPr>
              <a:t>Victim</a:t>
            </a:r>
          </a:p>
        </p:txBody>
      </p:sp>
    </p:spTree>
    <p:extLst>
      <p:ext uri="{BB962C8B-B14F-4D97-AF65-F5344CB8AC3E}">
        <p14:creationId xmlns:p14="http://schemas.microsoft.com/office/powerpoint/2010/main" val="227005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8.33333E-7 2.22222E-6 L 0.42361 -0.05324 " pathEditMode="relative" rAng="0" ptsTypes="AA">
                                      <p:cBhvr>
                                        <p:cTn id="18" dur="1000" fill="hold"/>
                                        <p:tgtEl>
                                          <p:spTgt spid="37"/>
                                        </p:tgtEl>
                                        <p:attrNameLst>
                                          <p:attrName>ppt_x</p:attrName>
                                          <p:attrName>ppt_y</p:attrName>
                                        </p:attrNameLst>
                                      </p:cBhvr>
                                      <p:rCtr x="21181" y="-2662"/>
                                    </p:animMotion>
                                  </p:childTnLst>
                                  <p:subTnLst>
                                    <p:set>
                                      <p:cBhvr override="childStyle">
                                        <p:cTn dur="1" fill="hold" display="0" masterRel="sameClick" afterEffect="1">
                                          <p:stCondLst>
                                            <p:cond evt="end" delay="0">
                                              <p:tn val="17"/>
                                            </p:cond>
                                          </p:stCondLst>
                                        </p:cTn>
                                        <p:tgtEl>
                                          <p:spTgt spid="37"/>
                                        </p:tgtEl>
                                        <p:attrNameLst>
                                          <p:attrName>style.visibility</p:attrName>
                                        </p:attrNameLst>
                                      </p:cBhvr>
                                      <p:to>
                                        <p:strVal val="hidden"/>
                                      </p:to>
                                    </p:set>
                                  </p:subTnLst>
                                </p:cTn>
                              </p:par>
                              <p:par>
                                <p:cTn id="19" presetID="0" presetClass="path" presetSubtype="0" accel="50000" decel="50000" fill="hold" nodeType="withEffect">
                                  <p:stCondLst>
                                    <p:cond delay="0"/>
                                  </p:stCondLst>
                                  <p:childTnLst>
                                    <p:animMotion origin="layout" path="M -0.00243 0.00533 L 0.18472 -0.15254 " pathEditMode="relative" rAng="0" ptsTypes="AA">
                                      <p:cBhvr>
                                        <p:cTn id="20" dur="1000" fill="hold"/>
                                        <p:tgtEl>
                                          <p:spTgt spid="36"/>
                                        </p:tgtEl>
                                        <p:attrNameLst>
                                          <p:attrName>ppt_x</p:attrName>
                                          <p:attrName>ppt_y</p:attrName>
                                        </p:attrNameLst>
                                      </p:cBhvr>
                                      <p:rCtr x="9358" y="-7894"/>
                                    </p:animMotion>
                                  </p:childTnLst>
                                  <p:subTnLst>
                                    <p:set>
                                      <p:cBhvr override="childStyle">
                                        <p:cTn dur="1" fill="hold" display="0" masterRel="sameClick" afterEffect="1">
                                          <p:stCondLst>
                                            <p:cond evt="end" delay="0">
                                              <p:tn val="19"/>
                                            </p:cond>
                                          </p:stCondLst>
                                        </p:cTn>
                                        <p:tgtEl>
                                          <p:spTgt spid="3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0" presetClass="path" presetSubtype="0" accel="50000" decel="50000" fill="hold" nodeType="withEffect">
                                  <p:stCondLst>
                                    <p:cond delay="0"/>
                                  </p:stCondLst>
                                  <p:childTnLst>
                                    <p:animMotion origin="layout" path="M -0.01059 0.00416 L -0.01059 0.47616 " pathEditMode="relative" rAng="0" ptsTypes="AA">
                                      <p:cBhvr>
                                        <p:cTn id="28" dur="1000" fill="hold"/>
                                        <p:tgtEl>
                                          <p:spTgt spid="43"/>
                                        </p:tgtEl>
                                        <p:attrNameLst>
                                          <p:attrName>ppt_x</p:attrName>
                                          <p:attrName>ppt_y</p:attrName>
                                        </p:attrNameLst>
                                      </p:cBhvr>
                                      <p:rCtr x="0" y="23588"/>
                                    </p:animMotion>
                                  </p:childTnLst>
                                </p:cTn>
                              </p:par>
                              <p:par>
                                <p:cTn id="29" presetID="0" presetClass="path" presetSubtype="0" accel="50000" decel="50000" fill="hold" nodeType="withEffect">
                                  <p:stCondLst>
                                    <p:cond delay="0"/>
                                  </p:stCondLst>
                                  <p:childTnLst>
                                    <p:animMotion origin="layout" path="M 0.00243 0.00162 L -0.1375 0.00162 L -0.26303 0.14074 C -0.26285 0.18032 -0.26268 0.21967 -0.26233 0.25926 " pathEditMode="relative" rAng="0" ptsTypes="AAAA">
                                      <p:cBhvr>
                                        <p:cTn id="30" dur="1000" fill="hold"/>
                                        <p:tgtEl>
                                          <p:spTgt spid="38"/>
                                        </p:tgtEl>
                                        <p:attrNameLst>
                                          <p:attrName>ppt_x</p:attrName>
                                          <p:attrName>ppt_y</p:attrName>
                                        </p:attrNameLst>
                                      </p:cBhvr>
                                      <p:rCtr x="-13281" y="12870"/>
                                    </p:animMotion>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vert="horz" wrap="square" lIns="92075" tIns="46039" rIns="92075" bIns="46039" numCol="1" rtlCol="0" anchor="ctr" anchorCtr="0" compatLnSpc="1">
            <a:prstTxWarp prst="textNoShape">
              <a:avLst/>
            </a:prstTxWarp>
            <a:normAutofit/>
          </a:bodyPr>
          <a:lstStyle/>
          <a:p>
            <a:pPr eaLnBrk="1" hangingPunct="1">
              <a:defRPr/>
            </a:pPr>
            <a:r>
              <a:rPr lang="en-US">
                <a:cs typeface="+mj-cs"/>
              </a:rPr>
              <a:t>Attack on Availability</a:t>
            </a:r>
          </a:p>
        </p:txBody>
      </p:sp>
      <p:sp>
        <p:nvSpPr>
          <p:cNvPr id="52227" name="Rectangle 3"/>
          <p:cNvSpPr>
            <a:spLocks noGrp="1" noChangeArrowheads="1"/>
          </p:cNvSpPr>
          <p:nvPr>
            <p:ph type="body" sz="half" idx="4294967295"/>
          </p:nvPr>
        </p:nvSpPr>
        <p:spPr>
          <a:xfrm>
            <a:off x="1981200" y="1371601"/>
            <a:ext cx="8229600" cy="4525963"/>
          </a:xfrm>
        </p:spPr>
        <p:txBody>
          <a:bodyPr vert="horz" wrap="square" lIns="92075" tIns="46039" rIns="92075" bIns="46039" numCol="1" rtlCol="0" anchor="t" anchorCtr="0" compatLnSpc="1">
            <a:prstTxWarp prst="textNoShape">
              <a:avLst/>
            </a:prstTxWarp>
            <a:normAutofit fontScale="92500" lnSpcReduction="20000"/>
          </a:bodyPr>
          <a:lstStyle/>
          <a:p>
            <a:pPr eaLnBrk="1" hangingPunct="1">
              <a:lnSpc>
                <a:spcPct val="90000"/>
              </a:lnSpc>
              <a:defRPr/>
            </a:pPr>
            <a:r>
              <a:rPr lang="en-US">
                <a:cs typeface="+mn-cs"/>
              </a:rPr>
              <a:t>Destroy hardware (cutting fiber) or software</a:t>
            </a:r>
          </a:p>
          <a:p>
            <a:pPr eaLnBrk="1" hangingPunct="1">
              <a:lnSpc>
                <a:spcPct val="90000"/>
              </a:lnSpc>
              <a:defRPr/>
            </a:pPr>
            <a:r>
              <a:rPr lang="en-US">
                <a:cs typeface="+mn-cs"/>
              </a:rPr>
              <a:t>Modify software in a subtle way (alias commands)</a:t>
            </a:r>
          </a:p>
          <a:p>
            <a:pPr eaLnBrk="1" hangingPunct="1">
              <a:lnSpc>
                <a:spcPct val="90000"/>
              </a:lnSpc>
              <a:defRPr/>
            </a:pPr>
            <a:r>
              <a:rPr lang="en-US">
                <a:cs typeface="+mn-cs"/>
              </a:rPr>
              <a:t>Corrupt packets in transit</a:t>
            </a:r>
          </a:p>
          <a:p>
            <a:pPr eaLnBrk="1" hangingPunct="1">
              <a:lnSpc>
                <a:spcPct val="90000"/>
              </a:lnSpc>
              <a:defRPr/>
            </a:pPr>
            <a:endParaRPr lang="en-US">
              <a:cs typeface="+mn-cs"/>
            </a:endParaRPr>
          </a:p>
          <a:p>
            <a:pPr eaLnBrk="1" hangingPunct="1">
              <a:lnSpc>
                <a:spcPct val="90000"/>
              </a:lnSpc>
              <a:defRPr/>
            </a:pPr>
            <a:endParaRPr lang="en-US">
              <a:cs typeface="+mn-cs"/>
            </a:endParaRPr>
          </a:p>
          <a:p>
            <a:pPr eaLnBrk="1" hangingPunct="1">
              <a:lnSpc>
                <a:spcPct val="90000"/>
              </a:lnSpc>
              <a:defRPr/>
            </a:pPr>
            <a:endParaRPr lang="en-US">
              <a:cs typeface="+mn-cs"/>
            </a:endParaRPr>
          </a:p>
          <a:p>
            <a:pPr eaLnBrk="1" hangingPunct="1">
              <a:lnSpc>
                <a:spcPct val="90000"/>
              </a:lnSpc>
              <a:defRPr/>
            </a:pPr>
            <a:endParaRPr lang="en-US">
              <a:cs typeface="+mn-cs"/>
            </a:endParaRPr>
          </a:p>
          <a:p>
            <a:pPr eaLnBrk="1" hangingPunct="1">
              <a:lnSpc>
                <a:spcPct val="90000"/>
              </a:lnSpc>
              <a:defRPr/>
            </a:pPr>
            <a:endParaRPr lang="en-US">
              <a:cs typeface="+mn-cs"/>
            </a:endParaRPr>
          </a:p>
          <a:p>
            <a:pPr eaLnBrk="1" hangingPunct="1">
              <a:lnSpc>
                <a:spcPct val="90000"/>
              </a:lnSpc>
              <a:defRPr/>
            </a:pPr>
            <a:r>
              <a:rPr lang="en-US">
                <a:cs typeface="+mn-cs"/>
              </a:rPr>
              <a:t>Blatant </a:t>
            </a:r>
            <a:r>
              <a:rPr lang="en-US" i="1">
                <a:cs typeface="+mn-cs"/>
              </a:rPr>
              <a:t>denial of service</a:t>
            </a:r>
            <a:r>
              <a:rPr lang="en-US">
                <a:cs typeface="+mn-cs"/>
              </a:rPr>
              <a:t> (DoS):</a:t>
            </a:r>
          </a:p>
          <a:p>
            <a:pPr lvl="1" eaLnBrk="1" hangingPunct="1">
              <a:lnSpc>
                <a:spcPct val="90000"/>
              </a:lnSpc>
              <a:defRPr/>
            </a:pPr>
            <a:r>
              <a:rPr lang="en-US"/>
              <a:t>Crashing the server</a:t>
            </a:r>
          </a:p>
          <a:p>
            <a:pPr lvl="1" eaLnBrk="1" hangingPunct="1">
              <a:lnSpc>
                <a:spcPct val="90000"/>
              </a:lnSpc>
              <a:defRPr/>
            </a:pPr>
            <a:r>
              <a:rPr lang="en-US"/>
              <a:t>Overwhelm the server (use up its resource)</a:t>
            </a:r>
          </a:p>
        </p:txBody>
      </p:sp>
      <p:grpSp>
        <p:nvGrpSpPr>
          <p:cNvPr id="51203" name="Group 4"/>
          <p:cNvGrpSpPr>
            <a:grpSpLocks/>
          </p:cNvGrpSpPr>
          <p:nvPr/>
        </p:nvGrpSpPr>
        <p:grpSpPr bwMode="auto">
          <a:xfrm>
            <a:off x="2694483" y="2532298"/>
            <a:ext cx="6540500" cy="1663700"/>
            <a:chOff x="1108" y="3028"/>
            <a:chExt cx="4120" cy="1048"/>
          </a:xfrm>
        </p:grpSpPr>
        <p:sp>
          <p:nvSpPr>
            <p:cNvPr id="52229" name="Rectangle 5"/>
            <p:cNvSpPr>
              <a:spLocks noChangeArrowheads="1"/>
            </p:cNvSpPr>
            <p:nvPr/>
          </p:nvSpPr>
          <p:spPr bwMode="auto">
            <a:xfrm>
              <a:off x="1108" y="3028"/>
              <a:ext cx="4120" cy="1048"/>
            </a:xfrm>
            <a:prstGeom prst="rect">
              <a:avLst/>
            </a:prstGeom>
            <a:solidFill>
              <a:schemeClr val="bg1"/>
            </a:solidFill>
            <a:ln w="12700">
              <a:solidFill>
                <a:schemeClr val="tx1"/>
              </a:solidFill>
              <a:miter lim="800000"/>
              <a:headEnd/>
              <a:tailEn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2230" name="Oval 6"/>
            <p:cNvSpPr>
              <a:spLocks noChangeArrowheads="1"/>
            </p:cNvSpPr>
            <p:nvPr/>
          </p:nvSpPr>
          <p:spPr bwMode="auto">
            <a:xfrm>
              <a:off x="1540" y="3172"/>
              <a:ext cx="664" cy="664"/>
            </a:xfrm>
            <a:prstGeom prst="ellipse">
              <a:avLst/>
            </a:prstGeom>
            <a:solidFill>
              <a:schemeClr val="bg1"/>
            </a:solidFill>
            <a:ln w="12700">
              <a:solidFill>
                <a:schemeClr val="tx1"/>
              </a:solidFill>
              <a:round/>
              <a:headEnd/>
              <a:tailEn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2231" name="Oval 7"/>
            <p:cNvSpPr>
              <a:spLocks noChangeArrowheads="1"/>
            </p:cNvSpPr>
            <p:nvPr/>
          </p:nvSpPr>
          <p:spPr bwMode="auto">
            <a:xfrm>
              <a:off x="4132" y="3172"/>
              <a:ext cx="664" cy="664"/>
            </a:xfrm>
            <a:prstGeom prst="ellipse">
              <a:avLst/>
            </a:prstGeom>
            <a:solidFill>
              <a:schemeClr val="bg1"/>
            </a:solidFill>
            <a:ln w="12700">
              <a:solidFill>
                <a:schemeClr val="tx1"/>
              </a:solidFill>
              <a:round/>
              <a:headEnd/>
              <a:tailEn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2232" name="Line 8"/>
            <p:cNvSpPr>
              <a:spLocks noChangeShapeType="1"/>
            </p:cNvSpPr>
            <p:nvPr/>
          </p:nvSpPr>
          <p:spPr bwMode="auto">
            <a:xfrm>
              <a:off x="2208" y="3552"/>
              <a:ext cx="816" cy="0"/>
            </a:xfrm>
            <a:prstGeom prst="line">
              <a:avLst/>
            </a:prstGeom>
            <a:noFill/>
            <a:ln w="12700">
              <a:solidFill>
                <a:schemeClr val="tx1"/>
              </a:solidFill>
              <a:round/>
              <a:headEnd type="none" w="sm" len="sm"/>
              <a:tailEnd type="stealth" w="med" len="me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1208" name="Rectangle 9"/>
            <p:cNvSpPr>
              <a:spLocks noChangeArrowheads="1"/>
            </p:cNvSpPr>
            <p:nvPr/>
          </p:nvSpPr>
          <p:spPr bwMode="auto">
            <a:xfrm>
              <a:off x="1766" y="3398"/>
              <a:ext cx="257"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9" rIns="92075" bIns="46039">
              <a:spAutoFit/>
            </a:bodyPr>
            <a:lstStyle/>
            <a:p>
              <a:pPr eaLnBrk="0" hangingPunct="0"/>
              <a:r>
                <a:rPr lang="en-US" sz="2400" dirty="0">
                  <a:latin typeface="Times New Roman" charset="0"/>
                </a:rPr>
                <a:t>A</a:t>
              </a:r>
            </a:p>
          </p:txBody>
        </p:sp>
        <p:sp>
          <p:nvSpPr>
            <p:cNvPr id="51209" name="Rectangle 10"/>
            <p:cNvSpPr>
              <a:spLocks noChangeArrowheads="1"/>
            </p:cNvSpPr>
            <p:nvPr/>
          </p:nvSpPr>
          <p:spPr bwMode="auto">
            <a:xfrm>
              <a:off x="4358" y="3350"/>
              <a:ext cx="246"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9" rIns="92075" bIns="46039">
              <a:spAutoFit/>
            </a:bodyPr>
            <a:lstStyle/>
            <a:p>
              <a:pPr eaLnBrk="0" hangingPunct="0"/>
              <a:r>
                <a:rPr lang="en-US" sz="2400">
                  <a:latin typeface="Times New Roman" charset="0"/>
                </a:rPr>
                <a:t>B</a:t>
              </a:r>
            </a:p>
          </p:txBody>
        </p:sp>
        <p:sp>
          <p:nvSpPr>
            <p:cNvPr id="52235" name="Line 11"/>
            <p:cNvSpPr>
              <a:spLocks noChangeShapeType="1"/>
            </p:cNvSpPr>
            <p:nvPr/>
          </p:nvSpPr>
          <p:spPr bwMode="auto">
            <a:xfrm>
              <a:off x="3024" y="3360"/>
              <a:ext cx="0" cy="384"/>
            </a:xfrm>
            <a:prstGeom prst="line">
              <a:avLst/>
            </a:prstGeom>
            <a:noFill/>
            <a:ln w="12700">
              <a:solidFill>
                <a:schemeClr val="tx1"/>
              </a:solidFill>
              <a:round/>
              <a:headEnd type="none" w="sm" len="sm"/>
              <a:tailEnd type="none" w="sm" len="sm"/>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grpSp>
    </p:spTree>
    <p:extLst>
      <p:ext uri="{BB962C8B-B14F-4D97-AF65-F5344CB8AC3E}">
        <p14:creationId xmlns:p14="http://schemas.microsoft.com/office/powerpoint/2010/main" val="3583445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E70AC3-414A-2544-B828-51BC5512FD3A}"/>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643A74DB-FE3A-A245-8D27-F069466EE1E3}"/>
              </a:ext>
            </a:extLst>
          </p:cNvPr>
          <p:cNvSpPr>
            <a:spLocks noGrp="1"/>
          </p:cNvSpPr>
          <p:nvPr>
            <p:ph idx="1"/>
          </p:nvPr>
        </p:nvSpPr>
        <p:spPr/>
        <p:txBody>
          <a:bodyPr/>
          <a:lstStyle/>
          <a:p>
            <a:r>
              <a:rPr lang="en-US" dirty="0"/>
              <a:t>DNS is a common target for denial of service (DoS) attacks</a:t>
            </a:r>
          </a:p>
          <a:p>
            <a:endParaRPr lang="en-US" dirty="0"/>
          </a:p>
          <a:p>
            <a:r>
              <a:rPr lang="en-US" dirty="0"/>
              <a:t>Centralization of DNS services has made it more vulnerable to attack</a:t>
            </a:r>
          </a:p>
          <a:p>
            <a:endParaRPr lang="en-US" dirty="0"/>
          </a:p>
          <a:p>
            <a:r>
              <a:rPr lang="en-US" dirty="0"/>
              <a:t>DNS is also prone to amplification, whereby a small initial packet results in larger response packets that can be directed at the victim</a:t>
            </a:r>
          </a:p>
        </p:txBody>
      </p:sp>
    </p:spTree>
    <p:extLst>
      <p:ext uri="{BB962C8B-B14F-4D97-AF65-F5344CB8AC3E}">
        <p14:creationId xmlns:p14="http://schemas.microsoft.com/office/powerpoint/2010/main" val="4015525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Top 10 Source Countries for DDoS Attacks in Q1 2016</a:t>
            </a:r>
          </a:p>
        </p:txBody>
      </p:sp>
      <p:sp>
        <p:nvSpPr>
          <p:cNvPr id="4" name="TextBox 3"/>
          <p:cNvSpPr txBox="1"/>
          <p:nvPr/>
        </p:nvSpPr>
        <p:spPr>
          <a:xfrm>
            <a:off x="8940800" y="2030364"/>
            <a:ext cx="2235200" cy="1487267"/>
          </a:xfrm>
          <a:prstGeom prst="rect">
            <a:avLst/>
          </a:prstGeom>
        </p:spPr>
        <p:style>
          <a:lnRef idx="1">
            <a:schemeClr val="dk1"/>
          </a:lnRef>
          <a:fillRef idx="2">
            <a:schemeClr val="dk1"/>
          </a:fillRef>
          <a:effectRef idx="1">
            <a:schemeClr val="dk1"/>
          </a:effectRef>
          <a:fontRef idx="minor">
            <a:schemeClr val="dk1"/>
          </a:fontRef>
        </p:style>
        <p:txBody>
          <a:bodyPr wrap="square" lIns="76200" tIns="38100" rIns="76200" bIns="38100" rtlCol="0" anchor="ctr" anchorCtr="0">
            <a:spAutoFit/>
          </a:bodyPr>
          <a:lstStyle/>
          <a:p>
            <a:r>
              <a:rPr lang="en-US" sz="1833" dirty="0"/>
              <a:t>China was the top source of non-spoofed DDoS attacks in the first quarter, followed by the US.</a:t>
            </a:r>
            <a:endParaRPr lang="en-US" sz="1833" dirty="0">
              <a:solidFill>
                <a:srgbClr val="595959"/>
              </a:solidFill>
              <a:latin typeface="Arial" pitchFamily="34" charset="0"/>
              <a:cs typeface="Arial" pitchFamily="34"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0054" t="14445" r="10054" b="17407"/>
          <a:stretch/>
        </p:blipFill>
        <p:spPr>
          <a:xfrm>
            <a:off x="1253066" y="1280326"/>
            <a:ext cx="7484533" cy="5216491"/>
          </a:xfrm>
          <a:prstGeom prst="rect">
            <a:avLst/>
          </a:prstGeom>
        </p:spPr>
      </p:pic>
      <p:sp>
        <p:nvSpPr>
          <p:cNvPr id="3" name="TextBox 2">
            <a:extLst>
              <a:ext uri="{FF2B5EF4-FFF2-40B4-BE49-F238E27FC236}">
                <a16:creationId xmlns:a16="http://schemas.microsoft.com/office/drawing/2014/main" id="{2C56A73E-7C2B-CD40-9C56-B32E466E865E}"/>
              </a:ext>
            </a:extLst>
          </p:cNvPr>
          <p:cNvSpPr txBox="1"/>
          <p:nvPr/>
        </p:nvSpPr>
        <p:spPr>
          <a:xfrm>
            <a:off x="9455573" y="6496817"/>
            <a:ext cx="2607734" cy="369332"/>
          </a:xfrm>
          <a:prstGeom prst="rect">
            <a:avLst/>
          </a:prstGeom>
          <a:noFill/>
        </p:spPr>
        <p:txBody>
          <a:bodyPr wrap="square" rtlCol="0">
            <a:spAutoFit/>
          </a:bodyPr>
          <a:lstStyle/>
          <a:p>
            <a:pPr algn="r"/>
            <a:r>
              <a:rPr lang="en-US" dirty="0"/>
              <a:t>Source: Akamai</a:t>
            </a:r>
          </a:p>
        </p:txBody>
      </p:sp>
    </p:spTree>
    <p:extLst>
      <p:ext uri="{BB962C8B-B14F-4D97-AF65-F5344CB8AC3E}">
        <p14:creationId xmlns:p14="http://schemas.microsoft.com/office/powerpoint/2010/main" val="1750697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3.3: Great Cannon</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492783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China’s Great Cannon</a:t>
            </a:r>
          </a:p>
        </p:txBody>
      </p:sp>
      <p:sp>
        <p:nvSpPr>
          <p:cNvPr id="3" name="Content Placeholder 2"/>
          <p:cNvSpPr>
            <a:spLocks noGrp="1"/>
          </p:cNvSpPr>
          <p:nvPr>
            <p:ph idx="1"/>
          </p:nvPr>
        </p:nvSpPr>
        <p:spPr>
          <a:xfrm>
            <a:off x="1524000" y="1600201"/>
            <a:ext cx="4702900" cy="4525963"/>
          </a:xfrm>
        </p:spPr>
        <p:txBody>
          <a:bodyPr>
            <a:normAutofit/>
          </a:bodyPr>
          <a:lstStyle/>
          <a:p>
            <a:r>
              <a:rPr lang="en-US" sz="2400" dirty="0"/>
              <a:t>March 26</a:t>
            </a:r>
            <a:r>
              <a:rPr lang="en-US" sz="2400"/>
              <a:t>, 2015: </a:t>
            </a:r>
            <a:r>
              <a:rPr lang="en-US" sz="2400" dirty="0" err="1"/>
              <a:t>Github</a:t>
            </a:r>
            <a:r>
              <a:rPr lang="en-US" sz="2400" dirty="0"/>
              <a:t> pages run by </a:t>
            </a:r>
            <a:r>
              <a:rPr lang="en-US" sz="2400" dirty="0" err="1"/>
              <a:t>Greatfire.org</a:t>
            </a:r>
            <a:r>
              <a:rPr lang="en-US" sz="2400" dirty="0"/>
              <a:t> are victims of DoS attack</a:t>
            </a:r>
          </a:p>
          <a:p>
            <a:endParaRPr lang="en-US" sz="2400" dirty="0"/>
          </a:p>
          <a:p>
            <a:r>
              <a:rPr lang="en-US" sz="2400" dirty="0"/>
              <a:t>Malicious traffic directed from </a:t>
            </a:r>
            <a:r>
              <a:rPr lang="en-US" sz="2400" dirty="0" err="1"/>
              <a:t>Baidu</a:t>
            </a:r>
            <a:r>
              <a:rPr lang="en-US" sz="2400" dirty="0"/>
              <a:t> servers</a:t>
            </a:r>
          </a:p>
          <a:p>
            <a:pPr lvl="1"/>
            <a:r>
              <a:rPr lang="en-US" sz="2000" dirty="0" err="1"/>
              <a:t>Baidu</a:t>
            </a:r>
            <a:r>
              <a:rPr lang="en-US" sz="2000" dirty="0"/>
              <a:t> said that their servers were not compromised…</a:t>
            </a:r>
          </a:p>
          <a:p>
            <a:pPr lvl="1"/>
            <a:endParaRPr lang="en-US" sz="2000" dirty="0"/>
          </a:p>
          <a:p>
            <a:r>
              <a:rPr lang="en-US" sz="2400" dirty="0"/>
              <a:t>Instead: Traffic manipulation of “bystander” systems (i.e., client browsers)</a:t>
            </a:r>
          </a:p>
        </p:txBody>
      </p:sp>
      <p:pic>
        <p:nvPicPr>
          <p:cNvPr id="4" name="Picture 3"/>
          <p:cNvPicPr>
            <a:picLocks noChangeAspect="1"/>
          </p:cNvPicPr>
          <p:nvPr/>
        </p:nvPicPr>
        <p:blipFill>
          <a:blip r:embed="rId3"/>
          <a:stretch>
            <a:fillRect/>
          </a:stretch>
        </p:blipFill>
        <p:spPr>
          <a:xfrm>
            <a:off x="6442832" y="1290221"/>
            <a:ext cx="4225168" cy="3702150"/>
          </a:xfrm>
          <a:prstGeom prst="rect">
            <a:avLst/>
          </a:prstGeom>
        </p:spPr>
      </p:pic>
    </p:spTree>
    <p:extLst>
      <p:ext uri="{BB962C8B-B14F-4D97-AF65-F5344CB8AC3E}">
        <p14:creationId xmlns:p14="http://schemas.microsoft.com/office/powerpoint/2010/main" val="316844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“On-Path” Attack System</a:t>
            </a:r>
          </a:p>
        </p:txBody>
      </p:sp>
      <p:sp>
        <p:nvSpPr>
          <p:cNvPr id="3" name="Content Placeholder 2"/>
          <p:cNvSpPr>
            <a:spLocks noGrp="1"/>
          </p:cNvSpPr>
          <p:nvPr>
            <p:ph idx="1"/>
          </p:nvPr>
        </p:nvSpPr>
        <p:spPr>
          <a:xfrm>
            <a:off x="1589800" y="1256752"/>
            <a:ext cx="8984344" cy="1418957"/>
          </a:xfrm>
        </p:spPr>
        <p:txBody>
          <a:bodyPr>
            <a:normAutofit fontScale="85000" lnSpcReduction="20000"/>
          </a:bodyPr>
          <a:lstStyle/>
          <a:p>
            <a:r>
              <a:rPr lang="en-US" dirty="0"/>
              <a:t>Eavesdrop traffic between China &amp; rest of world</a:t>
            </a:r>
          </a:p>
          <a:p>
            <a:pPr lvl="1"/>
            <a:r>
              <a:rPr lang="en-US" dirty="0"/>
              <a:t>Terminate requests for banned content with TCP RST</a:t>
            </a:r>
          </a:p>
          <a:p>
            <a:r>
              <a:rPr lang="en-US" dirty="0"/>
              <a:t>Appears to be co-located with the “Great Firewall”, load-balanced</a:t>
            </a:r>
          </a:p>
          <a:p>
            <a:r>
              <a:rPr lang="en-US" dirty="0"/>
              <a:t>Differences: probabilistic, no packet reassembly</a:t>
            </a:r>
          </a:p>
        </p:txBody>
      </p:sp>
      <p:pic>
        <p:nvPicPr>
          <p:cNvPr id="4" name="Picture 3"/>
          <p:cNvPicPr>
            <a:picLocks noChangeAspect="1"/>
          </p:cNvPicPr>
          <p:nvPr/>
        </p:nvPicPr>
        <p:blipFill>
          <a:blip r:embed="rId2"/>
          <a:stretch>
            <a:fillRect/>
          </a:stretch>
        </p:blipFill>
        <p:spPr>
          <a:xfrm>
            <a:off x="3662162" y="2857578"/>
            <a:ext cx="5069694" cy="4000422"/>
          </a:xfrm>
          <a:prstGeom prst="rect">
            <a:avLst/>
          </a:prstGeom>
        </p:spPr>
      </p:pic>
    </p:spTree>
    <p:extLst>
      <p:ext uri="{BB962C8B-B14F-4D97-AF65-F5344CB8AC3E}">
        <p14:creationId xmlns:p14="http://schemas.microsoft.com/office/powerpoint/2010/main" val="2937400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79EB-EAD1-D842-86F6-18EB8B17B296}"/>
              </a:ext>
            </a:extLst>
          </p:cNvPr>
          <p:cNvSpPr>
            <a:spLocks noGrp="1"/>
          </p:cNvSpPr>
          <p:nvPr>
            <p:ph type="title"/>
          </p:nvPr>
        </p:nvSpPr>
        <p:spPr/>
        <p:txBody>
          <a:bodyPr/>
          <a:lstStyle/>
          <a:p>
            <a:r>
              <a:rPr lang="en-US" dirty="0"/>
              <a:t>China’s Great Cannon</a:t>
            </a:r>
          </a:p>
        </p:txBody>
      </p:sp>
      <p:pic>
        <p:nvPicPr>
          <p:cNvPr id="4" name="Picture 3">
            <a:extLst>
              <a:ext uri="{FF2B5EF4-FFF2-40B4-BE49-F238E27FC236}">
                <a16:creationId xmlns:a16="http://schemas.microsoft.com/office/drawing/2014/main" id="{8B9788EB-8AFB-CA49-8EE4-62A0249B76EA}"/>
              </a:ext>
            </a:extLst>
          </p:cNvPr>
          <p:cNvPicPr>
            <a:picLocks noChangeAspect="1"/>
          </p:cNvPicPr>
          <p:nvPr/>
        </p:nvPicPr>
        <p:blipFill>
          <a:blip r:embed="rId2"/>
          <a:stretch>
            <a:fillRect/>
          </a:stretch>
        </p:blipFill>
        <p:spPr>
          <a:xfrm>
            <a:off x="1070811" y="1533845"/>
            <a:ext cx="10282989" cy="4890773"/>
          </a:xfrm>
          <a:prstGeom prst="rect">
            <a:avLst/>
          </a:prstGeom>
        </p:spPr>
      </p:pic>
    </p:spTree>
    <p:extLst>
      <p:ext uri="{BB962C8B-B14F-4D97-AF65-F5344CB8AC3E}">
        <p14:creationId xmlns:p14="http://schemas.microsoft.com/office/powerpoint/2010/main" val="2786645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24F8-D3DC-0842-82C2-B1DFC5002012}"/>
              </a:ext>
            </a:extLst>
          </p:cNvPr>
          <p:cNvSpPr>
            <a:spLocks noGrp="1"/>
          </p:cNvSpPr>
          <p:nvPr>
            <p:ph type="title"/>
          </p:nvPr>
        </p:nvSpPr>
        <p:spPr/>
        <p:txBody>
          <a:bodyPr/>
          <a:lstStyle/>
          <a:p>
            <a:r>
              <a:rPr lang="en-US" dirty="0"/>
              <a:t>Great Cannon: </a:t>
            </a:r>
            <a:r>
              <a:rPr lang="en-US" dirty="0" err="1"/>
              <a:t>Javascript</a:t>
            </a:r>
            <a:r>
              <a:rPr lang="en-US" dirty="0"/>
              <a:t> Injection</a:t>
            </a:r>
          </a:p>
        </p:txBody>
      </p:sp>
      <p:pic>
        <p:nvPicPr>
          <p:cNvPr id="3" name="Picture 2">
            <a:extLst>
              <a:ext uri="{FF2B5EF4-FFF2-40B4-BE49-F238E27FC236}">
                <a16:creationId xmlns:a16="http://schemas.microsoft.com/office/drawing/2014/main" id="{176CD05E-E515-F740-8A98-93171774F5A6}"/>
              </a:ext>
            </a:extLst>
          </p:cNvPr>
          <p:cNvPicPr>
            <a:picLocks noChangeAspect="1"/>
          </p:cNvPicPr>
          <p:nvPr/>
        </p:nvPicPr>
        <p:blipFill>
          <a:blip r:embed="rId2"/>
          <a:stretch>
            <a:fillRect/>
          </a:stretch>
        </p:blipFill>
        <p:spPr>
          <a:xfrm>
            <a:off x="2213810" y="1454461"/>
            <a:ext cx="9978189" cy="5075054"/>
          </a:xfrm>
          <a:prstGeom prst="rect">
            <a:avLst/>
          </a:prstGeom>
        </p:spPr>
      </p:pic>
    </p:spTree>
    <p:extLst>
      <p:ext uri="{BB962C8B-B14F-4D97-AF65-F5344CB8AC3E}">
        <p14:creationId xmlns:p14="http://schemas.microsoft.com/office/powerpoint/2010/main" val="1360465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EC54-8757-0344-B0A0-19C998C30E6D}"/>
              </a:ext>
            </a:extLst>
          </p:cNvPr>
          <p:cNvSpPr>
            <a:spLocks noGrp="1"/>
          </p:cNvSpPr>
          <p:nvPr>
            <p:ph type="title"/>
          </p:nvPr>
        </p:nvSpPr>
        <p:spPr/>
        <p:txBody>
          <a:bodyPr/>
          <a:lstStyle/>
          <a:p>
            <a:r>
              <a:rPr lang="en-US" dirty="0"/>
              <a:t>Great Cannon: </a:t>
            </a:r>
            <a:r>
              <a:rPr lang="en-US" dirty="0" err="1"/>
              <a:t>Javascript</a:t>
            </a:r>
            <a:r>
              <a:rPr lang="en-US" dirty="0"/>
              <a:t> Injection</a:t>
            </a:r>
          </a:p>
        </p:txBody>
      </p:sp>
      <p:pic>
        <p:nvPicPr>
          <p:cNvPr id="3" name="Picture 2">
            <a:extLst>
              <a:ext uri="{FF2B5EF4-FFF2-40B4-BE49-F238E27FC236}">
                <a16:creationId xmlns:a16="http://schemas.microsoft.com/office/drawing/2014/main" id="{8B07760D-B61C-6041-8B06-B7C8BE50C047}"/>
              </a:ext>
            </a:extLst>
          </p:cNvPr>
          <p:cNvPicPr>
            <a:picLocks noChangeAspect="1"/>
          </p:cNvPicPr>
          <p:nvPr/>
        </p:nvPicPr>
        <p:blipFill>
          <a:blip r:embed="rId2"/>
          <a:stretch>
            <a:fillRect/>
          </a:stretch>
        </p:blipFill>
        <p:spPr>
          <a:xfrm>
            <a:off x="1215189" y="1881739"/>
            <a:ext cx="9761621" cy="4910713"/>
          </a:xfrm>
          <a:prstGeom prst="rect">
            <a:avLst/>
          </a:prstGeom>
        </p:spPr>
      </p:pic>
    </p:spTree>
    <p:extLst>
      <p:ext uri="{BB962C8B-B14F-4D97-AF65-F5344CB8AC3E}">
        <p14:creationId xmlns:p14="http://schemas.microsoft.com/office/powerpoint/2010/main" val="1378577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81A5-BC2A-2043-A102-A9C3B35CADF1}"/>
              </a:ext>
            </a:extLst>
          </p:cNvPr>
          <p:cNvSpPr>
            <a:spLocks noGrp="1"/>
          </p:cNvSpPr>
          <p:nvPr>
            <p:ph type="title"/>
          </p:nvPr>
        </p:nvSpPr>
        <p:spPr/>
        <p:txBody>
          <a:bodyPr/>
          <a:lstStyle/>
          <a:p>
            <a:r>
              <a:rPr lang="en-US" dirty="0"/>
              <a:t>Great Cannon:</a:t>
            </a:r>
            <a:br>
              <a:rPr lang="en-US" dirty="0"/>
            </a:br>
            <a:r>
              <a:rPr lang="en-US" dirty="0"/>
              <a:t>Browser Sends Requests to Victim</a:t>
            </a:r>
          </a:p>
        </p:txBody>
      </p:sp>
      <p:pic>
        <p:nvPicPr>
          <p:cNvPr id="3" name="Picture 2">
            <a:extLst>
              <a:ext uri="{FF2B5EF4-FFF2-40B4-BE49-F238E27FC236}">
                <a16:creationId xmlns:a16="http://schemas.microsoft.com/office/drawing/2014/main" id="{EDF9EFA8-2356-104C-AE37-B0DA78984C26}"/>
              </a:ext>
            </a:extLst>
          </p:cNvPr>
          <p:cNvPicPr>
            <a:picLocks noChangeAspect="1"/>
          </p:cNvPicPr>
          <p:nvPr/>
        </p:nvPicPr>
        <p:blipFill>
          <a:blip r:embed="rId2"/>
          <a:stretch>
            <a:fillRect/>
          </a:stretch>
        </p:blipFill>
        <p:spPr>
          <a:xfrm>
            <a:off x="1074821" y="1762665"/>
            <a:ext cx="10395284" cy="4901787"/>
          </a:xfrm>
          <a:prstGeom prst="rect">
            <a:avLst/>
          </a:prstGeom>
        </p:spPr>
      </p:pic>
    </p:spTree>
    <p:extLst>
      <p:ext uri="{BB962C8B-B14F-4D97-AF65-F5344CB8AC3E}">
        <p14:creationId xmlns:p14="http://schemas.microsoft.com/office/powerpoint/2010/main" val="2479139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Were the Attacking Clients?</a:t>
            </a:r>
          </a:p>
        </p:txBody>
      </p:sp>
      <p:pic>
        <p:nvPicPr>
          <p:cNvPr id="3" name="Picture 2"/>
          <p:cNvPicPr>
            <a:picLocks noChangeAspect="1"/>
          </p:cNvPicPr>
          <p:nvPr/>
        </p:nvPicPr>
        <p:blipFill>
          <a:blip r:embed="rId2"/>
          <a:stretch>
            <a:fillRect/>
          </a:stretch>
        </p:blipFill>
        <p:spPr>
          <a:xfrm>
            <a:off x="2528038" y="1525553"/>
            <a:ext cx="7014893" cy="5065747"/>
          </a:xfrm>
          <a:prstGeom prst="rect">
            <a:avLst/>
          </a:prstGeom>
        </p:spPr>
      </p:pic>
    </p:spTree>
    <p:extLst>
      <p:ext uri="{BB962C8B-B14F-4D97-AF65-F5344CB8AC3E}">
        <p14:creationId xmlns:p14="http://schemas.microsoft.com/office/powerpoint/2010/main" val="169623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89FD2A17-55D2-E047-9B98-458F394E8816}" type="slidenum">
              <a:rPr lang="en-US"/>
              <a:pPr>
                <a:defRPr/>
              </a:pPr>
              <a:t>4</a:t>
            </a:fld>
            <a:endParaRPr lang="en-US"/>
          </a:p>
        </p:txBody>
      </p:sp>
      <p:sp>
        <p:nvSpPr>
          <p:cNvPr id="7170" name="Rectangle 2"/>
          <p:cNvSpPr>
            <a:spLocks noGrp="1" noChangeArrowheads="1"/>
          </p:cNvSpPr>
          <p:nvPr>
            <p:ph type="title"/>
          </p:nvPr>
        </p:nvSpPr>
        <p:spPr/>
        <p:txBody>
          <a:bodyPr/>
          <a:lstStyle/>
          <a:p>
            <a:pPr eaLnBrk="1" hangingPunct="1">
              <a:defRPr/>
            </a:pPr>
            <a:r>
              <a:rPr lang="en-US">
                <a:cs typeface="+mj-cs"/>
              </a:rPr>
              <a:t>Denial of Service: What is it?</a:t>
            </a:r>
          </a:p>
        </p:txBody>
      </p:sp>
      <p:sp>
        <p:nvSpPr>
          <p:cNvPr id="7171" name="Rectangle 3"/>
          <p:cNvSpPr>
            <a:spLocks noGrp="1" noChangeArrowheads="1"/>
          </p:cNvSpPr>
          <p:nvPr>
            <p:ph type="body" idx="1"/>
          </p:nvPr>
        </p:nvSpPr>
        <p:spPr>
          <a:xfrm>
            <a:off x="1981200" y="3856037"/>
            <a:ext cx="8229600" cy="2087563"/>
          </a:xfrm>
        </p:spPr>
        <p:txBody>
          <a:bodyPr/>
          <a:lstStyle/>
          <a:p>
            <a:pPr eaLnBrk="1" hangingPunct="1">
              <a:defRPr/>
            </a:pPr>
            <a:r>
              <a:rPr lang="en-US" sz="2400" dirty="0"/>
              <a:t>Attempt to </a:t>
            </a:r>
            <a:r>
              <a:rPr lang="en-US" sz="2400" i="1" dirty="0"/>
              <a:t>exhaust resources</a:t>
            </a:r>
          </a:p>
          <a:p>
            <a:pPr lvl="1" eaLnBrk="1" hangingPunct="1">
              <a:defRPr/>
            </a:pPr>
            <a:r>
              <a:rPr lang="en-US" sz="2000" b="1" dirty="0">
                <a:solidFill>
                  <a:srgbClr val="C00000"/>
                </a:solidFill>
              </a:rPr>
              <a:t>Network:</a:t>
            </a:r>
            <a:r>
              <a:rPr lang="en-US" sz="2000" dirty="0"/>
              <a:t> Bandwidth</a:t>
            </a:r>
          </a:p>
          <a:p>
            <a:pPr lvl="1" eaLnBrk="1" hangingPunct="1">
              <a:defRPr/>
            </a:pPr>
            <a:r>
              <a:rPr lang="en-US" sz="2000" b="1" dirty="0">
                <a:solidFill>
                  <a:srgbClr val="C00000"/>
                </a:solidFill>
              </a:rPr>
              <a:t>Transport:</a:t>
            </a:r>
            <a:r>
              <a:rPr lang="en-US" sz="2000" dirty="0"/>
              <a:t> TCP connections</a:t>
            </a:r>
          </a:p>
          <a:p>
            <a:pPr lvl="1" eaLnBrk="1" hangingPunct="1">
              <a:defRPr/>
            </a:pPr>
            <a:r>
              <a:rPr lang="en-US" sz="2000" b="1" dirty="0">
                <a:solidFill>
                  <a:srgbClr val="C00000"/>
                </a:solidFill>
              </a:rPr>
              <a:t>Application:</a:t>
            </a:r>
            <a:r>
              <a:rPr lang="en-US" sz="2000" dirty="0"/>
              <a:t> Server resources</a:t>
            </a:r>
          </a:p>
          <a:p>
            <a:pPr eaLnBrk="1" hangingPunct="1">
              <a:defRPr/>
            </a:pPr>
            <a:r>
              <a:rPr lang="en-US" sz="2400" dirty="0"/>
              <a:t>Typically high-rate attacks, but not always</a:t>
            </a:r>
          </a:p>
        </p:txBody>
      </p:sp>
      <p:grpSp>
        <p:nvGrpSpPr>
          <p:cNvPr id="17412" name="Group 4"/>
          <p:cNvGrpSpPr>
            <a:grpSpLocks/>
          </p:cNvGrpSpPr>
          <p:nvPr/>
        </p:nvGrpSpPr>
        <p:grpSpPr bwMode="auto">
          <a:xfrm>
            <a:off x="2514600" y="2362200"/>
            <a:ext cx="1828800" cy="838200"/>
            <a:chOff x="864" y="1488"/>
            <a:chExt cx="1152" cy="528"/>
          </a:xfrm>
          <a:solidFill>
            <a:schemeClr val="bg1">
              <a:lumMod val="95000"/>
            </a:schemeClr>
          </a:solidFill>
        </p:grpSpPr>
        <p:sp>
          <p:nvSpPr>
            <p:cNvPr id="2" name="Rectangle 5"/>
            <p:cNvSpPr>
              <a:spLocks noChangeArrowheads="1"/>
            </p:cNvSpPr>
            <p:nvPr/>
          </p:nvSpPr>
          <p:spPr bwMode="auto">
            <a:xfrm>
              <a:off x="864" y="1488"/>
              <a:ext cx="1152" cy="528"/>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7174" name="Text Box 6"/>
            <p:cNvSpPr txBox="1">
              <a:spLocks noChangeArrowheads="1"/>
            </p:cNvSpPr>
            <p:nvPr/>
          </p:nvSpPr>
          <p:spPr bwMode="auto">
            <a:xfrm>
              <a:off x="912" y="1621"/>
              <a:ext cx="1008" cy="252"/>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b="1">
                  <a:solidFill>
                    <a:srgbClr val="FF0000"/>
                  </a:solidFill>
                </a:rPr>
                <a:t>Attacker</a:t>
              </a:r>
            </a:p>
          </p:txBody>
        </p:sp>
      </p:grpSp>
      <p:grpSp>
        <p:nvGrpSpPr>
          <p:cNvPr id="17413" name="Group 7"/>
          <p:cNvGrpSpPr>
            <a:grpSpLocks/>
          </p:cNvGrpSpPr>
          <p:nvPr/>
        </p:nvGrpSpPr>
        <p:grpSpPr bwMode="auto">
          <a:xfrm>
            <a:off x="7162800" y="2372402"/>
            <a:ext cx="1828800" cy="838200"/>
            <a:chOff x="3168" y="1488"/>
            <a:chExt cx="1152" cy="528"/>
          </a:xfrm>
          <a:solidFill>
            <a:schemeClr val="bg1">
              <a:lumMod val="95000"/>
            </a:schemeClr>
          </a:solidFill>
        </p:grpSpPr>
        <p:sp>
          <p:nvSpPr>
            <p:cNvPr id="7176" name="Rectangle 8"/>
            <p:cNvSpPr>
              <a:spLocks noChangeArrowheads="1"/>
            </p:cNvSpPr>
            <p:nvPr/>
          </p:nvSpPr>
          <p:spPr bwMode="auto">
            <a:xfrm>
              <a:off x="3168" y="1488"/>
              <a:ext cx="1152" cy="528"/>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7177" name="Text Box 9"/>
            <p:cNvSpPr txBox="1">
              <a:spLocks noChangeArrowheads="1"/>
            </p:cNvSpPr>
            <p:nvPr/>
          </p:nvSpPr>
          <p:spPr bwMode="auto">
            <a:xfrm>
              <a:off x="3240" y="1626"/>
              <a:ext cx="1008" cy="252"/>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b="1">
                  <a:solidFill>
                    <a:srgbClr val="FF0000"/>
                  </a:solidFill>
                </a:rPr>
                <a:t>Victim</a:t>
              </a:r>
            </a:p>
          </p:txBody>
        </p:sp>
      </p:grpSp>
      <p:sp>
        <p:nvSpPr>
          <p:cNvPr id="7178" name="Line 10"/>
          <p:cNvSpPr>
            <a:spLocks noChangeShapeType="1"/>
          </p:cNvSpPr>
          <p:nvPr/>
        </p:nvSpPr>
        <p:spPr bwMode="auto">
          <a:xfrm>
            <a:off x="4724400" y="2438400"/>
            <a:ext cx="205740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7179" name="Line 11"/>
          <p:cNvSpPr>
            <a:spLocks noChangeShapeType="1"/>
          </p:cNvSpPr>
          <p:nvPr/>
        </p:nvSpPr>
        <p:spPr bwMode="auto">
          <a:xfrm>
            <a:off x="4724400" y="2667000"/>
            <a:ext cx="205740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7180" name="Line 12"/>
          <p:cNvSpPr>
            <a:spLocks noChangeShapeType="1"/>
          </p:cNvSpPr>
          <p:nvPr/>
        </p:nvSpPr>
        <p:spPr bwMode="auto">
          <a:xfrm>
            <a:off x="4724400" y="2895600"/>
            <a:ext cx="205740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7181" name="Line 13"/>
          <p:cNvSpPr>
            <a:spLocks noChangeShapeType="1"/>
          </p:cNvSpPr>
          <p:nvPr/>
        </p:nvSpPr>
        <p:spPr bwMode="auto">
          <a:xfrm>
            <a:off x="4724400" y="3124200"/>
            <a:ext cx="205740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Tree>
    <p:extLst>
      <p:ext uri="{BB962C8B-B14F-4D97-AF65-F5344CB8AC3E}">
        <p14:creationId xmlns:p14="http://schemas.microsoft.com/office/powerpoint/2010/main" val="1087810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Domains Had Code Injected?</a:t>
            </a:r>
          </a:p>
        </p:txBody>
      </p:sp>
      <p:sp>
        <p:nvSpPr>
          <p:cNvPr id="4" name="Content Placeholder 3"/>
          <p:cNvSpPr>
            <a:spLocks noGrp="1"/>
          </p:cNvSpPr>
          <p:nvPr>
            <p:ph idx="1"/>
          </p:nvPr>
        </p:nvSpPr>
        <p:spPr>
          <a:xfrm>
            <a:off x="1981200" y="1282094"/>
            <a:ext cx="8229600" cy="978281"/>
          </a:xfrm>
        </p:spPr>
        <p:txBody>
          <a:bodyPr>
            <a:normAutofit lnSpcReduction="10000"/>
          </a:bodyPr>
          <a:lstStyle/>
          <a:p>
            <a:r>
              <a:rPr lang="en-US" dirty="0"/>
              <a:t>Most common: </a:t>
            </a:r>
            <a:r>
              <a:rPr lang="en-US" dirty="0" err="1">
                <a:latin typeface="American Typewriter"/>
                <a:cs typeface="American Typewriter"/>
              </a:rPr>
              <a:t>pos.baidu.com</a:t>
            </a:r>
            <a:endParaRPr lang="en-US" dirty="0">
              <a:latin typeface="American Typewriter"/>
              <a:cs typeface="American Typewriter"/>
            </a:endParaRPr>
          </a:p>
          <a:p>
            <a:r>
              <a:rPr lang="en-US" dirty="0" err="1">
                <a:cs typeface="American Typewriter"/>
              </a:rPr>
              <a:t>Baidu</a:t>
            </a:r>
            <a:r>
              <a:rPr lang="en-US" dirty="0">
                <a:cs typeface="American Typewriter"/>
              </a:rPr>
              <a:t> is fourth most-visited site globally</a:t>
            </a:r>
          </a:p>
        </p:txBody>
      </p:sp>
      <p:pic>
        <p:nvPicPr>
          <p:cNvPr id="3" name="Picture 2"/>
          <p:cNvPicPr>
            <a:picLocks noChangeAspect="1"/>
          </p:cNvPicPr>
          <p:nvPr/>
        </p:nvPicPr>
        <p:blipFill>
          <a:blip r:embed="rId2"/>
          <a:stretch>
            <a:fillRect/>
          </a:stretch>
        </p:blipFill>
        <p:spPr>
          <a:xfrm>
            <a:off x="1727200" y="2366963"/>
            <a:ext cx="8724900" cy="3759200"/>
          </a:xfrm>
          <a:prstGeom prst="rect">
            <a:avLst/>
          </a:prstGeom>
        </p:spPr>
      </p:pic>
    </p:spTree>
    <p:extLst>
      <p:ext uri="{BB962C8B-B14F-4D97-AF65-F5344CB8AC3E}">
        <p14:creationId xmlns:p14="http://schemas.microsoft.com/office/powerpoint/2010/main" val="2812714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Denial of Service: Common Themes</a:t>
            </a:r>
          </a:p>
        </p:txBody>
      </p:sp>
      <p:sp>
        <p:nvSpPr>
          <p:cNvPr id="3" name="Content Placeholder 2"/>
          <p:cNvSpPr>
            <a:spLocks noGrp="1"/>
          </p:cNvSpPr>
          <p:nvPr>
            <p:ph idx="1"/>
          </p:nvPr>
        </p:nvSpPr>
        <p:spPr/>
        <p:txBody>
          <a:bodyPr/>
          <a:lstStyle/>
          <a:p>
            <a:r>
              <a:rPr lang="en-US" dirty="0"/>
              <a:t>Asymmetry</a:t>
            </a:r>
          </a:p>
          <a:p>
            <a:pPr lvl="1"/>
            <a:r>
              <a:rPr lang="en-US" dirty="0"/>
              <a:t>Reflection and Amplification</a:t>
            </a:r>
          </a:p>
          <a:p>
            <a:pPr lvl="1"/>
            <a:r>
              <a:rPr lang="en-US" dirty="0"/>
              <a:t>Botnets</a:t>
            </a:r>
          </a:p>
          <a:p>
            <a:pPr lvl="1"/>
            <a:endParaRPr lang="en-US" dirty="0"/>
          </a:p>
          <a:p>
            <a:r>
              <a:rPr lang="en-US" dirty="0"/>
              <a:t>Difficulty of distinguishing legitimate traffic from attack traffic</a:t>
            </a:r>
          </a:p>
          <a:p>
            <a:endParaRPr lang="en-US" dirty="0"/>
          </a:p>
          <a:p>
            <a:r>
              <a:rPr lang="en-US" dirty="0"/>
              <a:t>(Often) Spoofing of IP addresses</a:t>
            </a:r>
          </a:p>
        </p:txBody>
      </p:sp>
    </p:spTree>
    <p:extLst>
      <p:ext uri="{BB962C8B-B14F-4D97-AF65-F5344CB8AC3E}">
        <p14:creationId xmlns:p14="http://schemas.microsoft.com/office/powerpoint/2010/main" val="1651145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56A8-F458-9041-A5CB-8C5B2CAF680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9D28C4A-BC02-1E4D-B860-E9C0BCE5C74A}"/>
              </a:ext>
            </a:extLst>
          </p:cNvPr>
          <p:cNvSpPr>
            <a:spLocks noGrp="1"/>
          </p:cNvSpPr>
          <p:nvPr>
            <p:ph idx="1"/>
          </p:nvPr>
        </p:nvSpPr>
        <p:spPr/>
        <p:txBody>
          <a:bodyPr/>
          <a:lstStyle/>
          <a:p>
            <a:r>
              <a:rPr lang="en-US" dirty="0"/>
              <a:t>Denial of service is a mechanism to deny availability of a service to people trying to use it.</a:t>
            </a:r>
          </a:p>
          <a:p>
            <a:endParaRPr lang="en-US" dirty="0"/>
          </a:p>
          <a:p>
            <a:r>
              <a:rPr lang="en-US" dirty="0"/>
              <a:t>The Great Cannon (2015) was the first known example of a volumetric DDoS attack against target websites.</a:t>
            </a:r>
          </a:p>
          <a:p>
            <a:endParaRPr lang="en-US" dirty="0"/>
          </a:p>
          <a:p>
            <a:r>
              <a:rPr lang="en-US" dirty="0"/>
              <a:t>Nation states now continue to use DDoS as a mechanism for disrupting communications and access to content.</a:t>
            </a:r>
          </a:p>
        </p:txBody>
      </p:sp>
    </p:spTree>
    <p:extLst>
      <p:ext uri="{BB962C8B-B14F-4D97-AF65-F5344CB8AC3E}">
        <p14:creationId xmlns:p14="http://schemas.microsoft.com/office/powerpoint/2010/main" val="32043282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3.4: Active Probing</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130073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Assume an Encrypted Tunnel</a:t>
            </a:r>
            <a:endParaRPr dirty="0"/>
          </a:p>
        </p:txBody>
      </p:sp>
      <p:pic>
        <p:nvPicPr>
          <p:cNvPr id="226" name="Google Shape;226;p28" descr="computer-7.png"/>
          <p:cNvPicPr preferRelativeResize="0"/>
          <p:nvPr/>
        </p:nvPicPr>
        <p:blipFill>
          <a:blip r:embed="rId3">
            <a:alphaModFix/>
          </a:blip>
          <a:stretch>
            <a:fillRect/>
          </a:stretch>
        </p:blipFill>
        <p:spPr>
          <a:xfrm>
            <a:off x="2098734" y="2622535"/>
            <a:ext cx="1409700" cy="1409700"/>
          </a:xfrm>
          <a:prstGeom prst="rect">
            <a:avLst/>
          </a:prstGeom>
          <a:noFill/>
          <a:ln>
            <a:noFill/>
          </a:ln>
        </p:spPr>
      </p:pic>
      <p:pic>
        <p:nvPicPr>
          <p:cNvPr id="227" name="Google Shape;227;p28" descr="computer-7.png"/>
          <p:cNvPicPr preferRelativeResize="0"/>
          <p:nvPr/>
        </p:nvPicPr>
        <p:blipFill>
          <a:blip r:embed="rId3">
            <a:alphaModFix/>
          </a:blip>
          <a:stretch>
            <a:fillRect/>
          </a:stretch>
        </p:blipFill>
        <p:spPr>
          <a:xfrm>
            <a:off x="7813734" y="2622535"/>
            <a:ext cx="1409700" cy="1409700"/>
          </a:xfrm>
          <a:prstGeom prst="rect">
            <a:avLst/>
          </a:prstGeom>
          <a:noFill/>
          <a:ln>
            <a:noFill/>
          </a:ln>
        </p:spPr>
      </p:pic>
      <p:cxnSp>
        <p:nvCxnSpPr>
          <p:cNvPr id="228" name="Google Shape;228;p28"/>
          <p:cNvCxnSpPr>
            <a:endCxn id="227" idx="1"/>
          </p:cNvCxnSpPr>
          <p:nvPr/>
        </p:nvCxnSpPr>
        <p:spPr>
          <a:xfrm>
            <a:off x="3508534" y="3327384"/>
            <a:ext cx="4305200" cy="0"/>
          </a:xfrm>
          <a:prstGeom prst="straightConnector1">
            <a:avLst/>
          </a:prstGeom>
          <a:noFill/>
          <a:ln w="38100" cap="flat" cmpd="sng">
            <a:solidFill>
              <a:srgbClr val="000000"/>
            </a:solidFill>
            <a:prstDash val="solid"/>
            <a:round/>
            <a:headEnd type="triangle" w="med" len="med"/>
            <a:tailEnd type="triangle" w="med" len="med"/>
          </a:ln>
        </p:spPr>
      </p:cxnSp>
      <p:sp>
        <p:nvSpPr>
          <p:cNvPr id="229" name="Google Shape;229;p28"/>
          <p:cNvSpPr txBox="1"/>
          <p:nvPr/>
        </p:nvSpPr>
        <p:spPr>
          <a:xfrm>
            <a:off x="4398684" y="2840568"/>
            <a:ext cx="2524800" cy="486800"/>
          </a:xfrm>
          <a:prstGeom prst="rect">
            <a:avLst/>
          </a:prstGeom>
          <a:noFill/>
          <a:ln>
            <a:noFill/>
          </a:ln>
        </p:spPr>
        <p:txBody>
          <a:bodyPr spcFirstLastPara="1" wrap="square" lIns="121900" tIns="121900" rIns="121900" bIns="121900" anchor="t" anchorCtr="0">
            <a:noAutofit/>
          </a:bodyPr>
          <a:lstStyle/>
          <a:p>
            <a:pPr algn="ctr"/>
            <a:r>
              <a:rPr lang="en" sz="2400">
                <a:latin typeface="Raleway"/>
                <a:ea typeface="Raleway"/>
                <a:cs typeface="Raleway"/>
                <a:sym typeface="Raleway"/>
              </a:rPr>
              <a:t>TLS connection</a:t>
            </a:r>
            <a:endParaRPr sz="2400">
              <a:latin typeface="Raleway"/>
              <a:ea typeface="Raleway"/>
              <a:cs typeface="Raleway"/>
              <a:sym typeface="Raleway"/>
            </a:endParaRPr>
          </a:p>
        </p:txBody>
      </p:sp>
      <p:sp>
        <p:nvSpPr>
          <p:cNvPr id="230" name="Google Shape;230;p28"/>
          <p:cNvSpPr txBox="1"/>
          <p:nvPr/>
        </p:nvSpPr>
        <p:spPr>
          <a:xfrm>
            <a:off x="2156200" y="1746367"/>
            <a:ext cx="1966000" cy="486800"/>
          </a:xfrm>
          <a:prstGeom prst="rect">
            <a:avLst/>
          </a:prstGeom>
          <a:noFill/>
          <a:ln>
            <a:noFill/>
          </a:ln>
        </p:spPr>
        <p:txBody>
          <a:bodyPr spcFirstLastPara="1" wrap="square" lIns="121900" tIns="121900" rIns="121900" bIns="121900" anchor="t" anchorCtr="0">
            <a:noAutofit/>
          </a:bodyPr>
          <a:lstStyle/>
          <a:p>
            <a:r>
              <a:rPr lang="en" sz="2400" dirty="0">
                <a:latin typeface="Raleway"/>
                <a:ea typeface="Raleway"/>
                <a:cs typeface="Raleway"/>
                <a:sym typeface="Raleway"/>
              </a:rPr>
              <a:t>Client in China</a:t>
            </a:r>
            <a:endParaRPr sz="2400" dirty="0">
              <a:latin typeface="Raleway"/>
              <a:ea typeface="Raleway"/>
              <a:cs typeface="Raleway"/>
              <a:sym typeface="Raleway"/>
            </a:endParaRPr>
          </a:p>
        </p:txBody>
      </p:sp>
      <p:sp>
        <p:nvSpPr>
          <p:cNvPr id="231" name="Google Shape;231;p28"/>
          <p:cNvSpPr txBox="1"/>
          <p:nvPr/>
        </p:nvSpPr>
        <p:spPr>
          <a:xfrm>
            <a:off x="7511000" y="1746351"/>
            <a:ext cx="2524800" cy="486800"/>
          </a:xfrm>
          <a:prstGeom prst="rect">
            <a:avLst/>
          </a:prstGeom>
          <a:noFill/>
          <a:ln>
            <a:noFill/>
          </a:ln>
        </p:spPr>
        <p:txBody>
          <a:bodyPr spcFirstLastPara="1" wrap="square" lIns="121900" tIns="121900" rIns="121900" bIns="121900" anchor="t" anchorCtr="0">
            <a:noAutofit/>
          </a:bodyPr>
          <a:lstStyle/>
          <a:p>
            <a:pPr algn="ctr"/>
            <a:r>
              <a:rPr lang="en" sz="2400">
                <a:latin typeface="Raleway"/>
                <a:ea typeface="Raleway"/>
                <a:cs typeface="Raleway"/>
                <a:sym typeface="Raleway"/>
              </a:rPr>
              <a:t>Server in Germany</a:t>
            </a:r>
            <a:endParaRPr sz="2400">
              <a:latin typeface="Raleway"/>
              <a:ea typeface="Raleway"/>
              <a:cs typeface="Raleway"/>
              <a:sym typeface="Raleway"/>
            </a:endParaRPr>
          </a:p>
        </p:txBody>
      </p:sp>
    </p:spTree>
    <p:extLst>
      <p:ext uri="{BB962C8B-B14F-4D97-AF65-F5344CB8AC3E}">
        <p14:creationId xmlns:p14="http://schemas.microsoft.com/office/powerpoint/2010/main" val="1605521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marL="609585" indent="-541853">
              <a:buAutoNum type="arabicPeriod"/>
            </a:pPr>
            <a:r>
              <a:rPr lang="en"/>
              <a:t>GFW does DPI</a:t>
            </a:r>
            <a:endParaRPr/>
          </a:p>
        </p:txBody>
      </p:sp>
      <p:pic>
        <p:nvPicPr>
          <p:cNvPr id="237" name="Google Shape;237;p29" descr="computer-7.png"/>
          <p:cNvPicPr preferRelativeResize="0"/>
          <p:nvPr/>
        </p:nvPicPr>
        <p:blipFill>
          <a:blip r:embed="rId3">
            <a:alphaModFix/>
          </a:blip>
          <a:stretch>
            <a:fillRect/>
          </a:stretch>
        </p:blipFill>
        <p:spPr>
          <a:xfrm>
            <a:off x="2248636" y="2517304"/>
            <a:ext cx="1409700" cy="1409700"/>
          </a:xfrm>
          <a:prstGeom prst="rect">
            <a:avLst/>
          </a:prstGeom>
          <a:noFill/>
          <a:ln>
            <a:noFill/>
          </a:ln>
        </p:spPr>
      </p:pic>
      <p:pic>
        <p:nvPicPr>
          <p:cNvPr id="238" name="Google Shape;238;p29" descr="computer-7.png"/>
          <p:cNvPicPr preferRelativeResize="0"/>
          <p:nvPr/>
        </p:nvPicPr>
        <p:blipFill>
          <a:blip r:embed="rId3">
            <a:alphaModFix/>
          </a:blip>
          <a:stretch>
            <a:fillRect/>
          </a:stretch>
        </p:blipFill>
        <p:spPr>
          <a:xfrm>
            <a:off x="7963636" y="2517304"/>
            <a:ext cx="1409700" cy="1409700"/>
          </a:xfrm>
          <a:prstGeom prst="rect">
            <a:avLst/>
          </a:prstGeom>
          <a:noFill/>
          <a:ln>
            <a:noFill/>
          </a:ln>
        </p:spPr>
      </p:pic>
      <p:cxnSp>
        <p:nvCxnSpPr>
          <p:cNvPr id="239" name="Google Shape;239;p29"/>
          <p:cNvCxnSpPr>
            <a:endCxn id="238" idx="1"/>
          </p:cNvCxnSpPr>
          <p:nvPr/>
        </p:nvCxnSpPr>
        <p:spPr>
          <a:xfrm>
            <a:off x="3658436" y="3222153"/>
            <a:ext cx="4305200" cy="0"/>
          </a:xfrm>
          <a:prstGeom prst="straightConnector1">
            <a:avLst/>
          </a:prstGeom>
          <a:noFill/>
          <a:ln w="38100" cap="flat" cmpd="sng">
            <a:solidFill>
              <a:srgbClr val="000000"/>
            </a:solidFill>
            <a:prstDash val="solid"/>
            <a:round/>
            <a:headEnd type="triangle" w="med" len="med"/>
            <a:tailEnd type="triangle" w="med" len="med"/>
          </a:ln>
        </p:spPr>
      </p:cxnSp>
      <p:sp>
        <p:nvSpPr>
          <p:cNvPr id="240" name="Google Shape;240;p29"/>
          <p:cNvSpPr txBox="1"/>
          <p:nvPr/>
        </p:nvSpPr>
        <p:spPr>
          <a:xfrm>
            <a:off x="4051920" y="2030503"/>
            <a:ext cx="2524800" cy="486800"/>
          </a:xfrm>
          <a:prstGeom prst="rect">
            <a:avLst/>
          </a:prstGeom>
          <a:noFill/>
          <a:ln>
            <a:noFill/>
          </a:ln>
        </p:spPr>
        <p:txBody>
          <a:bodyPr spcFirstLastPara="1" wrap="square" lIns="121900" tIns="121900" rIns="121900" bIns="121900" anchor="t" anchorCtr="0">
            <a:noAutofit/>
          </a:bodyPr>
          <a:lstStyle/>
          <a:p>
            <a:pPr algn="ctr"/>
            <a:r>
              <a:rPr lang="en" sz="2400">
                <a:latin typeface="Raleway"/>
                <a:ea typeface="Raleway"/>
                <a:cs typeface="Raleway"/>
                <a:sym typeface="Raleway"/>
              </a:rPr>
              <a:t>TLS connection</a:t>
            </a:r>
            <a:endParaRPr sz="2400">
              <a:latin typeface="Raleway"/>
              <a:ea typeface="Raleway"/>
              <a:cs typeface="Raleway"/>
              <a:sym typeface="Raleway"/>
            </a:endParaRPr>
          </a:p>
        </p:txBody>
      </p:sp>
      <p:sp>
        <p:nvSpPr>
          <p:cNvPr id="241" name="Google Shape;241;p29"/>
          <p:cNvSpPr txBox="1"/>
          <p:nvPr/>
        </p:nvSpPr>
        <p:spPr>
          <a:xfrm>
            <a:off x="2156200" y="1746367"/>
            <a:ext cx="1966000" cy="486800"/>
          </a:xfrm>
          <a:prstGeom prst="rect">
            <a:avLst/>
          </a:prstGeom>
          <a:noFill/>
          <a:ln>
            <a:noFill/>
          </a:ln>
        </p:spPr>
        <p:txBody>
          <a:bodyPr spcFirstLastPara="1" wrap="square" lIns="121900" tIns="121900" rIns="121900" bIns="121900" anchor="t" anchorCtr="0">
            <a:noAutofit/>
          </a:bodyPr>
          <a:lstStyle/>
          <a:p>
            <a:r>
              <a:rPr lang="en" sz="2400">
                <a:latin typeface="Raleway"/>
                <a:ea typeface="Raleway"/>
                <a:cs typeface="Raleway"/>
                <a:sym typeface="Raleway"/>
              </a:rPr>
              <a:t>Client in China</a:t>
            </a:r>
            <a:endParaRPr sz="2400">
              <a:latin typeface="Raleway"/>
              <a:ea typeface="Raleway"/>
              <a:cs typeface="Raleway"/>
              <a:sym typeface="Raleway"/>
            </a:endParaRPr>
          </a:p>
        </p:txBody>
      </p:sp>
      <p:sp>
        <p:nvSpPr>
          <p:cNvPr id="242" name="Google Shape;242;p29"/>
          <p:cNvSpPr txBox="1"/>
          <p:nvPr/>
        </p:nvSpPr>
        <p:spPr>
          <a:xfrm>
            <a:off x="7511000" y="1746351"/>
            <a:ext cx="2524800" cy="486800"/>
          </a:xfrm>
          <a:prstGeom prst="rect">
            <a:avLst/>
          </a:prstGeom>
          <a:noFill/>
          <a:ln>
            <a:noFill/>
          </a:ln>
        </p:spPr>
        <p:txBody>
          <a:bodyPr spcFirstLastPara="1" wrap="square" lIns="121900" tIns="121900" rIns="121900" bIns="121900" anchor="t" anchorCtr="0">
            <a:noAutofit/>
          </a:bodyPr>
          <a:lstStyle/>
          <a:p>
            <a:pPr algn="ctr"/>
            <a:r>
              <a:rPr lang="en" sz="2400">
                <a:latin typeface="Raleway"/>
                <a:ea typeface="Raleway"/>
                <a:cs typeface="Raleway"/>
                <a:sym typeface="Raleway"/>
              </a:rPr>
              <a:t>Server in Germany</a:t>
            </a:r>
            <a:endParaRPr sz="2400">
              <a:latin typeface="Raleway"/>
              <a:ea typeface="Raleway"/>
              <a:cs typeface="Raleway"/>
              <a:sym typeface="Raleway"/>
            </a:endParaRPr>
          </a:p>
        </p:txBody>
      </p:sp>
      <p:pic>
        <p:nvPicPr>
          <p:cNvPr id="243" name="Google Shape;243;p29" descr="Untitled.png"/>
          <p:cNvPicPr preferRelativeResize="0"/>
          <p:nvPr/>
        </p:nvPicPr>
        <p:blipFill>
          <a:blip r:embed="rId4">
            <a:alphaModFix/>
          </a:blip>
          <a:stretch>
            <a:fillRect/>
          </a:stretch>
        </p:blipFill>
        <p:spPr>
          <a:xfrm>
            <a:off x="4842720" y="2661654"/>
            <a:ext cx="943200" cy="943200"/>
          </a:xfrm>
          <a:prstGeom prst="rect">
            <a:avLst/>
          </a:prstGeom>
          <a:noFill/>
          <a:ln>
            <a:noFill/>
          </a:ln>
        </p:spPr>
      </p:pic>
      <p:pic>
        <p:nvPicPr>
          <p:cNvPr id="244" name="Google Shape;244;p29" descr="Untitled.png"/>
          <p:cNvPicPr preferRelativeResize="0"/>
          <p:nvPr/>
        </p:nvPicPr>
        <p:blipFill>
          <a:blip r:embed="rId5">
            <a:alphaModFix/>
          </a:blip>
          <a:stretch>
            <a:fillRect/>
          </a:stretch>
        </p:blipFill>
        <p:spPr>
          <a:xfrm>
            <a:off x="4296848" y="3524838"/>
            <a:ext cx="1857164" cy="1536633"/>
          </a:xfrm>
          <a:prstGeom prst="rect">
            <a:avLst/>
          </a:prstGeom>
          <a:noFill/>
          <a:ln>
            <a:noFill/>
          </a:ln>
        </p:spPr>
      </p:pic>
    </p:spTree>
    <p:extLst>
      <p:ext uri="{BB962C8B-B14F-4D97-AF65-F5344CB8AC3E}">
        <p14:creationId xmlns:p14="http://schemas.microsoft.com/office/powerpoint/2010/main" val="1181028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0"/>
          <p:cNvSpPr/>
          <p:nvPr/>
        </p:nvSpPr>
        <p:spPr>
          <a:xfrm>
            <a:off x="7093254" y="4342964"/>
            <a:ext cx="1966000" cy="1536800"/>
          </a:xfrm>
          <a:prstGeom prst="wedgeRoundRectCallout">
            <a:avLst>
              <a:gd name="adj1" fmla="val -65702"/>
              <a:gd name="adj2" fmla="val -21128"/>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250" name="Google Shape;250;p3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marL="609585" indent="-541853">
              <a:buAutoNum type="arabicPeriod"/>
            </a:pPr>
            <a:r>
              <a:rPr lang="en"/>
              <a:t>GFW does DPI</a:t>
            </a:r>
            <a:endParaRPr/>
          </a:p>
        </p:txBody>
      </p:sp>
      <p:pic>
        <p:nvPicPr>
          <p:cNvPr id="251" name="Google Shape;251;p30" descr="computer-7.png"/>
          <p:cNvPicPr preferRelativeResize="0"/>
          <p:nvPr/>
        </p:nvPicPr>
        <p:blipFill>
          <a:blip r:embed="rId3">
            <a:alphaModFix/>
          </a:blip>
          <a:stretch>
            <a:fillRect/>
          </a:stretch>
        </p:blipFill>
        <p:spPr>
          <a:xfrm>
            <a:off x="2728321" y="2933298"/>
            <a:ext cx="1409700" cy="1409700"/>
          </a:xfrm>
          <a:prstGeom prst="rect">
            <a:avLst/>
          </a:prstGeom>
          <a:noFill/>
          <a:ln>
            <a:noFill/>
          </a:ln>
        </p:spPr>
      </p:pic>
      <p:pic>
        <p:nvPicPr>
          <p:cNvPr id="252" name="Google Shape;252;p30" descr="computer-7.png"/>
          <p:cNvPicPr preferRelativeResize="0"/>
          <p:nvPr/>
        </p:nvPicPr>
        <p:blipFill>
          <a:blip r:embed="rId3">
            <a:alphaModFix/>
          </a:blip>
          <a:stretch>
            <a:fillRect/>
          </a:stretch>
        </p:blipFill>
        <p:spPr>
          <a:xfrm>
            <a:off x="8443321" y="2933298"/>
            <a:ext cx="1409700" cy="1409700"/>
          </a:xfrm>
          <a:prstGeom prst="rect">
            <a:avLst/>
          </a:prstGeom>
          <a:noFill/>
          <a:ln>
            <a:noFill/>
          </a:ln>
        </p:spPr>
      </p:pic>
      <p:cxnSp>
        <p:nvCxnSpPr>
          <p:cNvPr id="253" name="Google Shape;253;p30"/>
          <p:cNvCxnSpPr>
            <a:endCxn id="252" idx="1"/>
          </p:cNvCxnSpPr>
          <p:nvPr/>
        </p:nvCxnSpPr>
        <p:spPr>
          <a:xfrm>
            <a:off x="4138121" y="3638147"/>
            <a:ext cx="4305200" cy="0"/>
          </a:xfrm>
          <a:prstGeom prst="straightConnector1">
            <a:avLst/>
          </a:prstGeom>
          <a:noFill/>
          <a:ln w="38100" cap="flat" cmpd="sng">
            <a:solidFill>
              <a:srgbClr val="000000"/>
            </a:solidFill>
            <a:prstDash val="solid"/>
            <a:round/>
            <a:headEnd type="triangle" w="med" len="med"/>
            <a:tailEnd type="triangle" w="med" len="med"/>
          </a:ln>
        </p:spPr>
      </p:cxnSp>
      <p:sp>
        <p:nvSpPr>
          <p:cNvPr id="254" name="Google Shape;254;p30"/>
          <p:cNvSpPr txBox="1"/>
          <p:nvPr/>
        </p:nvSpPr>
        <p:spPr>
          <a:xfrm>
            <a:off x="6092063" y="3485730"/>
            <a:ext cx="2524800" cy="486800"/>
          </a:xfrm>
          <a:prstGeom prst="rect">
            <a:avLst/>
          </a:prstGeom>
          <a:noFill/>
          <a:ln>
            <a:noFill/>
          </a:ln>
        </p:spPr>
        <p:txBody>
          <a:bodyPr spcFirstLastPara="1" wrap="square" lIns="121900" tIns="121900" rIns="121900" bIns="121900" anchor="t" anchorCtr="0">
            <a:noAutofit/>
          </a:bodyPr>
          <a:lstStyle/>
          <a:p>
            <a:pPr algn="ctr"/>
            <a:r>
              <a:rPr lang="en" sz="2400" dirty="0">
                <a:latin typeface="Raleway"/>
                <a:ea typeface="Raleway"/>
                <a:cs typeface="Raleway"/>
                <a:sym typeface="Raleway"/>
              </a:rPr>
              <a:t>TLS connection</a:t>
            </a:r>
            <a:endParaRPr sz="2400" dirty="0">
              <a:latin typeface="Raleway"/>
              <a:ea typeface="Raleway"/>
              <a:cs typeface="Raleway"/>
              <a:sym typeface="Raleway"/>
            </a:endParaRPr>
          </a:p>
        </p:txBody>
      </p:sp>
      <p:sp>
        <p:nvSpPr>
          <p:cNvPr id="255" name="Google Shape;255;p30"/>
          <p:cNvSpPr txBox="1"/>
          <p:nvPr/>
        </p:nvSpPr>
        <p:spPr>
          <a:xfrm>
            <a:off x="2156200" y="1746367"/>
            <a:ext cx="1966000" cy="486800"/>
          </a:xfrm>
          <a:prstGeom prst="rect">
            <a:avLst/>
          </a:prstGeom>
          <a:noFill/>
          <a:ln>
            <a:noFill/>
          </a:ln>
        </p:spPr>
        <p:txBody>
          <a:bodyPr spcFirstLastPara="1" wrap="square" lIns="121900" tIns="121900" rIns="121900" bIns="121900" anchor="t" anchorCtr="0">
            <a:noAutofit/>
          </a:bodyPr>
          <a:lstStyle/>
          <a:p>
            <a:r>
              <a:rPr lang="en" sz="2400">
                <a:latin typeface="Raleway"/>
                <a:ea typeface="Raleway"/>
                <a:cs typeface="Raleway"/>
                <a:sym typeface="Raleway"/>
              </a:rPr>
              <a:t>Client in China</a:t>
            </a:r>
            <a:endParaRPr sz="2400">
              <a:latin typeface="Raleway"/>
              <a:ea typeface="Raleway"/>
              <a:cs typeface="Raleway"/>
              <a:sym typeface="Raleway"/>
            </a:endParaRPr>
          </a:p>
        </p:txBody>
      </p:sp>
      <p:sp>
        <p:nvSpPr>
          <p:cNvPr id="256" name="Google Shape;256;p30"/>
          <p:cNvSpPr txBox="1"/>
          <p:nvPr/>
        </p:nvSpPr>
        <p:spPr>
          <a:xfrm>
            <a:off x="7511000" y="1746351"/>
            <a:ext cx="2524800" cy="486800"/>
          </a:xfrm>
          <a:prstGeom prst="rect">
            <a:avLst/>
          </a:prstGeom>
          <a:noFill/>
          <a:ln>
            <a:noFill/>
          </a:ln>
        </p:spPr>
        <p:txBody>
          <a:bodyPr spcFirstLastPara="1" wrap="square" lIns="121900" tIns="121900" rIns="121900" bIns="121900" anchor="t" anchorCtr="0">
            <a:noAutofit/>
          </a:bodyPr>
          <a:lstStyle/>
          <a:p>
            <a:pPr algn="ctr"/>
            <a:r>
              <a:rPr lang="en" sz="2400">
                <a:latin typeface="Raleway"/>
                <a:ea typeface="Raleway"/>
                <a:cs typeface="Raleway"/>
                <a:sym typeface="Raleway"/>
              </a:rPr>
              <a:t>Server in Germany</a:t>
            </a:r>
            <a:endParaRPr sz="2400">
              <a:latin typeface="Raleway"/>
              <a:ea typeface="Raleway"/>
              <a:cs typeface="Raleway"/>
              <a:sym typeface="Raleway"/>
            </a:endParaRPr>
          </a:p>
        </p:txBody>
      </p:sp>
      <p:pic>
        <p:nvPicPr>
          <p:cNvPr id="257" name="Google Shape;257;p30" descr="Untitled.png"/>
          <p:cNvPicPr preferRelativeResize="0"/>
          <p:nvPr/>
        </p:nvPicPr>
        <p:blipFill>
          <a:blip r:embed="rId4">
            <a:alphaModFix/>
          </a:blip>
          <a:stretch>
            <a:fillRect/>
          </a:stretch>
        </p:blipFill>
        <p:spPr>
          <a:xfrm>
            <a:off x="5322405" y="3077648"/>
            <a:ext cx="943200" cy="943200"/>
          </a:xfrm>
          <a:prstGeom prst="rect">
            <a:avLst/>
          </a:prstGeom>
          <a:noFill/>
          <a:ln>
            <a:noFill/>
          </a:ln>
        </p:spPr>
      </p:pic>
      <p:pic>
        <p:nvPicPr>
          <p:cNvPr id="258" name="Google Shape;258;p30" descr="Untitled.png"/>
          <p:cNvPicPr preferRelativeResize="0"/>
          <p:nvPr/>
        </p:nvPicPr>
        <p:blipFill>
          <a:blip r:embed="rId5">
            <a:alphaModFix/>
          </a:blip>
          <a:stretch>
            <a:fillRect/>
          </a:stretch>
        </p:blipFill>
        <p:spPr>
          <a:xfrm>
            <a:off x="4776533" y="3940832"/>
            <a:ext cx="1857164" cy="1536633"/>
          </a:xfrm>
          <a:prstGeom prst="rect">
            <a:avLst/>
          </a:prstGeom>
          <a:noFill/>
          <a:ln>
            <a:noFill/>
          </a:ln>
        </p:spPr>
      </p:pic>
      <p:sp>
        <p:nvSpPr>
          <p:cNvPr id="259" name="Google Shape;259;p30"/>
          <p:cNvSpPr txBox="1"/>
          <p:nvPr/>
        </p:nvSpPr>
        <p:spPr>
          <a:xfrm>
            <a:off x="5274517" y="148333"/>
            <a:ext cx="2349600" cy="1866800"/>
          </a:xfrm>
          <a:prstGeom prst="rect">
            <a:avLst/>
          </a:prstGeom>
          <a:noFill/>
          <a:ln>
            <a:noFill/>
          </a:ln>
        </p:spPr>
        <p:txBody>
          <a:bodyPr spcFirstLastPara="1" wrap="square" lIns="121900" tIns="121900" rIns="121900" bIns="121900" anchor="t" anchorCtr="0">
            <a:noAutofit/>
          </a:bodyPr>
          <a:lstStyle/>
          <a:p>
            <a:r>
              <a:rPr lang="en" sz="2400">
                <a:solidFill>
                  <a:srgbClr val="FF0000"/>
                </a:solidFill>
                <a:latin typeface="Consolas"/>
                <a:ea typeface="Consolas"/>
                <a:cs typeface="Consolas"/>
                <a:sym typeface="Consolas"/>
              </a:rPr>
              <a:t>c02bc02fc00ac009c013c014c012c007c0110033003200450039003800880016002f004100350084000a0005000400ff</a:t>
            </a:r>
            <a:endParaRPr sz="2400">
              <a:solidFill>
                <a:srgbClr val="FF0000"/>
              </a:solidFill>
              <a:latin typeface="Consolas"/>
              <a:ea typeface="Consolas"/>
              <a:cs typeface="Consolas"/>
              <a:sym typeface="Consolas"/>
            </a:endParaRPr>
          </a:p>
        </p:txBody>
      </p:sp>
      <p:sp>
        <p:nvSpPr>
          <p:cNvPr id="260" name="Google Shape;260;p30"/>
          <p:cNvSpPr/>
          <p:nvPr/>
        </p:nvSpPr>
        <p:spPr>
          <a:xfrm>
            <a:off x="5108333" y="-126867"/>
            <a:ext cx="2682000" cy="2417200"/>
          </a:xfrm>
          <a:prstGeom prst="ellipse">
            <a:avLst/>
          </a:prstGeom>
          <a:noFill/>
          <a:ln w="3810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61" name="Google Shape;261;p30"/>
          <p:cNvCxnSpPr>
            <a:endCxn id="260" idx="2"/>
          </p:cNvCxnSpPr>
          <p:nvPr/>
        </p:nvCxnSpPr>
        <p:spPr>
          <a:xfrm rot="10800000" flipH="1">
            <a:off x="4997533" y="1081733"/>
            <a:ext cx="110800" cy="1363200"/>
          </a:xfrm>
          <a:prstGeom prst="straightConnector1">
            <a:avLst/>
          </a:prstGeom>
          <a:noFill/>
          <a:ln w="38100" cap="flat" cmpd="sng">
            <a:solidFill>
              <a:srgbClr val="000000"/>
            </a:solidFill>
            <a:prstDash val="solid"/>
            <a:round/>
            <a:headEnd type="none" w="med" len="med"/>
            <a:tailEnd type="none" w="med" len="med"/>
          </a:ln>
        </p:spPr>
      </p:cxnSp>
      <p:cxnSp>
        <p:nvCxnSpPr>
          <p:cNvPr id="262" name="Google Shape;262;p30"/>
          <p:cNvCxnSpPr/>
          <p:nvPr/>
        </p:nvCxnSpPr>
        <p:spPr>
          <a:xfrm rot="10800000" flipH="1">
            <a:off x="5696054" y="3165964"/>
            <a:ext cx="1492400" cy="520800"/>
          </a:xfrm>
          <a:prstGeom prst="straightConnector1">
            <a:avLst/>
          </a:prstGeom>
          <a:noFill/>
          <a:ln w="38100" cap="flat" cmpd="sng">
            <a:solidFill>
              <a:srgbClr val="000000"/>
            </a:solidFill>
            <a:prstDash val="solid"/>
            <a:round/>
            <a:headEnd type="none" w="med" len="med"/>
            <a:tailEnd type="none" w="med" len="med"/>
          </a:ln>
        </p:spPr>
      </p:cxnSp>
      <p:sp>
        <p:nvSpPr>
          <p:cNvPr id="263" name="Google Shape;263;p30"/>
          <p:cNvSpPr txBox="1"/>
          <p:nvPr/>
        </p:nvSpPr>
        <p:spPr>
          <a:xfrm>
            <a:off x="7093254" y="4444264"/>
            <a:ext cx="1966000" cy="1287600"/>
          </a:xfrm>
          <a:prstGeom prst="rect">
            <a:avLst/>
          </a:prstGeom>
          <a:noFill/>
          <a:ln>
            <a:noFill/>
          </a:ln>
        </p:spPr>
        <p:txBody>
          <a:bodyPr spcFirstLastPara="1" wrap="square" lIns="121900" tIns="121900" rIns="121900" bIns="121900" anchor="t" anchorCtr="0">
            <a:noAutofit/>
          </a:bodyPr>
          <a:lstStyle/>
          <a:p>
            <a:pPr algn="ctr"/>
            <a:r>
              <a:rPr lang="en" dirty="0">
                <a:solidFill>
                  <a:srgbClr val="990000"/>
                </a:solidFill>
                <a:latin typeface="Raleway"/>
                <a:ea typeface="Raleway"/>
                <a:cs typeface="Raleway"/>
                <a:sym typeface="Raleway"/>
              </a:rPr>
              <a:t>Cipher list</a:t>
            </a:r>
            <a:r>
              <a:rPr lang="en" dirty="0">
                <a:latin typeface="Raleway"/>
                <a:ea typeface="Raleway"/>
                <a:cs typeface="Raleway"/>
                <a:sym typeface="Raleway"/>
              </a:rPr>
              <a:t> in TLS client hello looks like </a:t>
            </a:r>
            <a:r>
              <a:rPr lang="en" dirty="0">
                <a:solidFill>
                  <a:srgbClr val="990000"/>
                </a:solidFill>
                <a:latin typeface="Raleway"/>
                <a:ea typeface="Raleway"/>
                <a:cs typeface="Raleway"/>
                <a:sym typeface="Raleway"/>
              </a:rPr>
              <a:t>circumvention system (e.g., Tor)</a:t>
            </a:r>
            <a:r>
              <a:rPr lang="en" dirty="0">
                <a:latin typeface="Raleway"/>
                <a:ea typeface="Raleway"/>
                <a:cs typeface="Raleway"/>
                <a:sym typeface="Raleway"/>
              </a:rPr>
              <a:t>!</a:t>
            </a:r>
            <a:endParaRPr dirty="0">
              <a:latin typeface="Raleway"/>
              <a:ea typeface="Raleway"/>
              <a:cs typeface="Raleway"/>
              <a:sym typeface="Raleway"/>
            </a:endParaRPr>
          </a:p>
        </p:txBody>
      </p:sp>
    </p:spTree>
    <p:extLst>
      <p:ext uri="{BB962C8B-B14F-4D97-AF65-F5344CB8AC3E}">
        <p14:creationId xmlns:p14="http://schemas.microsoft.com/office/powerpoint/2010/main" val="947762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2. GFW launches active probe</a:t>
            </a:r>
            <a:endParaRPr/>
          </a:p>
        </p:txBody>
      </p:sp>
      <p:pic>
        <p:nvPicPr>
          <p:cNvPr id="269" name="Google Shape;269;p31" descr="computer-7.png"/>
          <p:cNvPicPr preferRelativeResize="0"/>
          <p:nvPr/>
        </p:nvPicPr>
        <p:blipFill>
          <a:blip r:embed="rId3">
            <a:alphaModFix/>
          </a:blip>
          <a:stretch>
            <a:fillRect/>
          </a:stretch>
        </p:blipFill>
        <p:spPr>
          <a:xfrm>
            <a:off x="2373176" y="1993009"/>
            <a:ext cx="1409700" cy="1409700"/>
          </a:xfrm>
          <a:prstGeom prst="rect">
            <a:avLst/>
          </a:prstGeom>
          <a:noFill/>
          <a:ln>
            <a:noFill/>
          </a:ln>
        </p:spPr>
      </p:pic>
      <p:pic>
        <p:nvPicPr>
          <p:cNvPr id="270" name="Google Shape;270;p31" descr="computer-7.png"/>
          <p:cNvPicPr preferRelativeResize="0"/>
          <p:nvPr/>
        </p:nvPicPr>
        <p:blipFill>
          <a:blip r:embed="rId3">
            <a:alphaModFix/>
          </a:blip>
          <a:stretch>
            <a:fillRect/>
          </a:stretch>
        </p:blipFill>
        <p:spPr>
          <a:xfrm>
            <a:off x="8238096" y="2075201"/>
            <a:ext cx="1409700" cy="1409700"/>
          </a:xfrm>
          <a:prstGeom prst="rect">
            <a:avLst/>
          </a:prstGeom>
          <a:noFill/>
          <a:ln>
            <a:noFill/>
          </a:ln>
        </p:spPr>
      </p:pic>
      <p:cxnSp>
        <p:nvCxnSpPr>
          <p:cNvPr id="271" name="Google Shape;271;p31"/>
          <p:cNvCxnSpPr>
            <a:cxnSpLocks/>
          </p:cNvCxnSpPr>
          <p:nvPr/>
        </p:nvCxnSpPr>
        <p:spPr>
          <a:xfrm>
            <a:off x="3782976" y="2697858"/>
            <a:ext cx="4305200" cy="0"/>
          </a:xfrm>
          <a:prstGeom prst="straightConnector1">
            <a:avLst/>
          </a:prstGeom>
          <a:noFill/>
          <a:ln w="38100" cap="flat" cmpd="sng">
            <a:solidFill>
              <a:srgbClr val="000000"/>
            </a:solidFill>
            <a:prstDash val="solid"/>
            <a:round/>
            <a:headEnd type="triangle" w="med" len="med"/>
            <a:tailEnd type="triangle" w="med" len="med"/>
          </a:ln>
        </p:spPr>
      </p:cxnSp>
      <p:sp>
        <p:nvSpPr>
          <p:cNvPr id="272" name="Google Shape;272;p31"/>
          <p:cNvSpPr txBox="1"/>
          <p:nvPr/>
        </p:nvSpPr>
        <p:spPr>
          <a:xfrm>
            <a:off x="4673126" y="2211042"/>
            <a:ext cx="2524800" cy="486800"/>
          </a:xfrm>
          <a:prstGeom prst="rect">
            <a:avLst/>
          </a:prstGeom>
          <a:noFill/>
          <a:ln>
            <a:noFill/>
          </a:ln>
        </p:spPr>
        <p:txBody>
          <a:bodyPr spcFirstLastPara="1" wrap="square" lIns="121900" tIns="121900" rIns="121900" bIns="121900" anchor="t" anchorCtr="0">
            <a:noAutofit/>
          </a:bodyPr>
          <a:lstStyle/>
          <a:p>
            <a:pPr algn="ctr"/>
            <a:r>
              <a:rPr lang="en" sz="2400">
                <a:latin typeface="Raleway"/>
                <a:ea typeface="Raleway"/>
                <a:cs typeface="Raleway"/>
                <a:sym typeface="Raleway"/>
              </a:rPr>
              <a:t>TLS connection</a:t>
            </a:r>
            <a:endParaRPr sz="2400">
              <a:latin typeface="Raleway"/>
              <a:ea typeface="Raleway"/>
              <a:cs typeface="Raleway"/>
              <a:sym typeface="Raleway"/>
            </a:endParaRPr>
          </a:p>
        </p:txBody>
      </p:sp>
      <p:sp>
        <p:nvSpPr>
          <p:cNvPr id="273" name="Google Shape;273;p31"/>
          <p:cNvSpPr txBox="1"/>
          <p:nvPr/>
        </p:nvSpPr>
        <p:spPr>
          <a:xfrm>
            <a:off x="2373176" y="1356983"/>
            <a:ext cx="1966000" cy="486800"/>
          </a:xfrm>
          <a:prstGeom prst="rect">
            <a:avLst/>
          </a:prstGeom>
          <a:noFill/>
          <a:ln>
            <a:noFill/>
          </a:ln>
        </p:spPr>
        <p:txBody>
          <a:bodyPr spcFirstLastPara="1" wrap="square" lIns="121900" tIns="121900" rIns="121900" bIns="121900" anchor="t" anchorCtr="0">
            <a:noAutofit/>
          </a:bodyPr>
          <a:lstStyle/>
          <a:p>
            <a:r>
              <a:rPr lang="en" sz="2400">
                <a:latin typeface="Raleway"/>
                <a:ea typeface="Raleway"/>
                <a:cs typeface="Raleway"/>
                <a:sym typeface="Raleway"/>
              </a:rPr>
              <a:t>Client in China</a:t>
            </a:r>
            <a:endParaRPr sz="2400">
              <a:latin typeface="Raleway"/>
              <a:ea typeface="Raleway"/>
              <a:cs typeface="Raleway"/>
              <a:sym typeface="Raleway"/>
            </a:endParaRPr>
          </a:p>
        </p:txBody>
      </p:sp>
      <p:sp>
        <p:nvSpPr>
          <p:cNvPr id="274" name="Google Shape;274;p31"/>
          <p:cNvSpPr txBox="1"/>
          <p:nvPr/>
        </p:nvSpPr>
        <p:spPr>
          <a:xfrm>
            <a:off x="7727976" y="1356967"/>
            <a:ext cx="2524800" cy="486800"/>
          </a:xfrm>
          <a:prstGeom prst="rect">
            <a:avLst/>
          </a:prstGeom>
          <a:noFill/>
          <a:ln>
            <a:noFill/>
          </a:ln>
        </p:spPr>
        <p:txBody>
          <a:bodyPr spcFirstLastPara="1" wrap="square" lIns="121900" tIns="121900" rIns="121900" bIns="121900" anchor="t" anchorCtr="0">
            <a:noAutofit/>
          </a:bodyPr>
          <a:lstStyle/>
          <a:p>
            <a:pPr algn="ctr"/>
            <a:r>
              <a:rPr lang="en" sz="2400">
                <a:latin typeface="Raleway"/>
                <a:ea typeface="Raleway"/>
                <a:cs typeface="Raleway"/>
                <a:sym typeface="Raleway"/>
              </a:rPr>
              <a:t>Server in Germany</a:t>
            </a:r>
            <a:endParaRPr sz="2400">
              <a:latin typeface="Raleway"/>
              <a:ea typeface="Raleway"/>
              <a:cs typeface="Raleway"/>
              <a:sym typeface="Raleway"/>
            </a:endParaRPr>
          </a:p>
        </p:txBody>
      </p:sp>
      <p:pic>
        <p:nvPicPr>
          <p:cNvPr id="275" name="Google Shape;275;p31" descr="Untitled.png"/>
          <p:cNvPicPr preferRelativeResize="0"/>
          <p:nvPr/>
        </p:nvPicPr>
        <p:blipFill>
          <a:blip r:embed="rId4">
            <a:alphaModFix/>
          </a:blip>
          <a:stretch>
            <a:fillRect/>
          </a:stretch>
        </p:blipFill>
        <p:spPr>
          <a:xfrm>
            <a:off x="4421388" y="3000543"/>
            <a:ext cx="1857164" cy="1536633"/>
          </a:xfrm>
          <a:prstGeom prst="rect">
            <a:avLst/>
          </a:prstGeom>
          <a:noFill/>
          <a:ln>
            <a:noFill/>
          </a:ln>
        </p:spPr>
      </p:pic>
      <p:pic>
        <p:nvPicPr>
          <p:cNvPr id="276" name="Google Shape;276;p31" descr="computer-7.png"/>
          <p:cNvPicPr preferRelativeResize="0"/>
          <p:nvPr/>
        </p:nvPicPr>
        <p:blipFill>
          <a:blip r:embed="rId3">
            <a:alphaModFix/>
          </a:blip>
          <a:stretch>
            <a:fillRect/>
          </a:stretch>
        </p:blipFill>
        <p:spPr>
          <a:xfrm>
            <a:off x="4734010" y="5295009"/>
            <a:ext cx="1409700" cy="1409700"/>
          </a:xfrm>
          <a:prstGeom prst="rect">
            <a:avLst/>
          </a:prstGeom>
          <a:noFill/>
          <a:ln>
            <a:noFill/>
          </a:ln>
        </p:spPr>
      </p:pic>
      <p:sp>
        <p:nvSpPr>
          <p:cNvPr id="277" name="Google Shape;277;p31"/>
          <p:cNvSpPr txBox="1"/>
          <p:nvPr/>
        </p:nvSpPr>
        <p:spPr>
          <a:xfrm>
            <a:off x="4455842" y="4960608"/>
            <a:ext cx="1966000" cy="486800"/>
          </a:xfrm>
          <a:prstGeom prst="rect">
            <a:avLst/>
          </a:prstGeom>
          <a:noFill/>
          <a:ln>
            <a:noFill/>
          </a:ln>
        </p:spPr>
        <p:txBody>
          <a:bodyPr spcFirstLastPara="1" wrap="square" lIns="121900" tIns="121900" rIns="121900" bIns="121900" anchor="t" anchorCtr="0">
            <a:noAutofit/>
          </a:bodyPr>
          <a:lstStyle/>
          <a:p>
            <a:pPr algn="ctr"/>
            <a:r>
              <a:rPr lang="en" sz="2400">
                <a:latin typeface="Raleway"/>
                <a:ea typeface="Raleway"/>
                <a:cs typeface="Raleway"/>
                <a:sym typeface="Raleway"/>
              </a:rPr>
              <a:t>Active prober</a:t>
            </a:r>
            <a:endParaRPr sz="2400">
              <a:latin typeface="Raleway"/>
              <a:ea typeface="Raleway"/>
              <a:cs typeface="Raleway"/>
              <a:sym typeface="Raleway"/>
            </a:endParaRPr>
          </a:p>
        </p:txBody>
      </p:sp>
      <p:cxnSp>
        <p:nvCxnSpPr>
          <p:cNvPr id="278" name="Google Shape;278;p31"/>
          <p:cNvCxnSpPr/>
          <p:nvPr/>
        </p:nvCxnSpPr>
        <p:spPr>
          <a:xfrm rot="10800000" flipH="1">
            <a:off x="6166409" y="3013075"/>
            <a:ext cx="1892400" cy="2502000"/>
          </a:xfrm>
          <a:prstGeom prst="straightConnector1">
            <a:avLst/>
          </a:prstGeom>
          <a:noFill/>
          <a:ln w="38100" cap="flat" cmpd="sng">
            <a:solidFill>
              <a:srgbClr val="000000"/>
            </a:solidFill>
            <a:prstDash val="solid"/>
            <a:round/>
            <a:headEnd type="none" w="med" len="med"/>
            <a:tailEnd type="triangle" w="med" len="med"/>
          </a:ln>
        </p:spPr>
      </p:cxnSp>
      <p:sp>
        <p:nvSpPr>
          <p:cNvPr id="279" name="Google Shape;279;p31"/>
          <p:cNvSpPr txBox="1"/>
          <p:nvPr/>
        </p:nvSpPr>
        <p:spPr>
          <a:xfrm rot="-3205562">
            <a:off x="5692439" y="4051846"/>
            <a:ext cx="2524753" cy="764653"/>
          </a:xfrm>
          <a:prstGeom prst="rect">
            <a:avLst/>
          </a:prstGeom>
          <a:noFill/>
          <a:ln>
            <a:noFill/>
          </a:ln>
        </p:spPr>
        <p:txBody>
          <a:bodyPr spcFirstLastPara="1" wrap="square" lIns="121900" tIns="121900" rIns="121900" bIns="121900" anchor="t" anchorCtr="0">
            <a:noAutofit/>
          </a:bodyPr>
          <a:lstStyle/>
          <a:p>
            <a:pPr algn="ctr"/>
            <a:r>
              <a:rPr lang="en" sz="2400">
                <a:latin typeface="Raleway"/>
                <a:ea typeface="Raleway"/>
                <a:cs typeface="Raleway"/>
                <a:sym typeface="Raleway"/>
              </a:rPr>
              <a:t>Tor handshake</a:t>
            </a:r>
            <a:endParaRPr sz="2400">
              <a:latin typeface="Raleway"/>
              <a:ea typeface="Raleway"/>
              <a:cs typeface="Raleway"/>
              <a:sym typeface="Raleway"/>
            </a:endParaRPr>
          </a:p>
        </p:txBody>
      </p:sp>
    </p:spTree>
    <p:extLst>
      <p:ext uri="{BB962C8B-B14F-4D97-AF65-F5344CB8AC3E}">
        <p14:creationId xmlns:p14="http://schemas.microsoft.com/office/powerpoint/2010/main" val="25689102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a:t>2. GFW launches active probe</a:t>
            </a:r>
            <a:endParaRPr/>
          </a:p>
        </p:txBody>
      </p:sp>
      <p:pic>
        <p:nvPicPr>
          <p:cNvPr id="285" name="Google Shape;285;p32" descr="computer-7.png"/>
          <p:cNvPicPr preferRelativeResize="0"/>
          <p:nvPr/>
        </p:nvPicPr>
        <p:blipFill>
          <a:blip r:embed="rId3">
            <a:alphaModFix/>
          </a:blip>
          <a:stretch>
            <a:fillRect/>
          </a:stretch>
        </p:blipFill>
        <p:spPr>
          <a:xfrm>
            <a:off x="2353567" y="2015134"/>
            <a:ext cx="1409700" cy="1409700"/>
          </a:xfrm>
          <a:prstGeom prst="rect">
            <a:avLst/>
          </a:prstGeom>
          <a:noFill/>
          <a:ln>
            <a:noFill/>
          </a:ln>
        </p:spPr>
      </p:pic>
      <p:pic>
        <p:nvPicPr>
          <p:cNvPr id="286" name="Google Shape;286;p32" descr="computer-7.png"/>
          <p:cNvPicPr preferRelativeResize="0"/>
          <p:nvPr/>
        </p:nvPicPr>
        <p:blipFill>
          <a:blip r:embed="rId3">
            <a:alphaModFix/>
          </a:blip>
          <a:stretch>
            <a:fillRect/>
          </a:stretch>
        </p:blipFill>
        <p:spPr>
          <a:xfrm>
            <a:off x="8068567" y="2015134"/>
            <a:ext cx="1409700" cy="1409700"/>
          </a:xfrm>
          <a:prstGeom prst="rect">
            <a:avLst/>
          </a:prstGeom>
          <a:noFill/>
          <a:ln>
            <a:noFill/>
          </a:ln>
        </p:spPr>
      </p:pic>
      <p:cxnSp>
        <p:nvCxnSpPr>
          <p:cNvPr id="287" name="Google Shape;287;p32"/>
          <p:cNvCxnSpPr>
            <a:cxnSpLocks/>
          </p:cNvCxnSpPr>
          <p:nvPr/>
        </p:nvCxnSpPr>
        <p:spPr>
          <a:xfrm>
            <a:off x="3809861" y="2360041"/>
            <a:ext cx="4305200" cy="0"/>
          </a:xfrm>
          <a:prstGeom prst="straightConnector1">
            <a:avLst/>
          </a:prstGeom>
          <a:noFill/>
          <a:ln w="38100" cap="flat" cmpd="sng">
            <a:solidFill>
              <a:srgbClr val="000000"/>
            </a:solidFill>
            <a:prstDash val="solid"/>
            <a:round/>
            <a:headEnd type="triangle" w="med" len="med"/>
            <a:tailEnd type="triangle" w="med" len="med"/>
          </a:ln>
        </p:spPr>
      </p:cxnSp>
      <p:sp>
        <p:nvSpPr>
          <p:cNvPr id="288" name="Google Shape;288;p32"/>
          <p:cNvSpPr txBox="1"/>
          <p:nvPr/>
        </p:nvSpPr>
        <p:spPr>
          <a:xfrm>
            <a:off x="4700011" y="1873225"/>
            <a:ext cx="2524800" cy="486800"/>
          </a:xfrm>
          <a:prstGeom prst="rect">
            <a:avLst/>
          </a:prstGeom>
          <a:noFill/>
          <a:ln>
            <a:noFill/>
          </a:ln>
        </p:spPr>
        <p:txBody>
          <a:bodyPr spcFirstLastPara="1" wrap="square" lIns="121900" tIns="121900" rIns="121900" bIns="121900" anchor="t" anchorCtr="0">
            <a:noAutofit/>
          </a:bodyPr>
          <a:lstStyle/>
          <a:p>
            <a:pPr algn="ctr"/>
            <a:r>
              <a:rPr lang="en" sz="2400">
                <a:latin typeface="Raleway"/>
                <a:ea typeface="Raleway"/>
                <a:cs typeface="Raleway"/>
                <a:sym typeface="Raleway"/>
              </a:rPr>
              <a:t>TLS connection</a:t>
            </a:r>
            <a:endParaRPr sz="2400">
              <a:latin typeface="Raleway"/>
              <a:ea typeface="Raleway"/>
              <a:cs typeface="Raleway"/>
              <a:sym typeface="Raleway"/>
            </a:endParaRPr>
          </a:p>
        </p:txBody>
      </p:sp>
      <p:sp>
        <p:nvSpPr>
          <p:cNvPr id="289" name="Google Shape;289;p32"/>
          <p:cNvSpPr txBox="1"/>
          <p:nvPr/>
        </p:nvSpPr>
        <p:spPr>
          <a:xfrm>
            <a:off x="2202694" y="1386425"/>
            <a:ext cx="1966000" cy="486800"/>
          </a:xfrm>
          <a:prstGeom prst="rect">
            <a:avLst/>
          </a:prstGeom>
          <a:noFill/>
          <a:ln>
            <a:noFill/>
          </a:ln>
        </p:spPr>
        <p:txBody>
          <a:bodyPr spcFirstLastPara="1" wrap="square" lIns="121900" tIns="121900" rIns="121900" bIns="121900" anchor="t" anchorCtr="0">
            <a:noAutofit/>
          </a:bodyPr>
          <a:lstStyle/>
          <a:p>
            <a:r>
              <a:rPr lang="en" sz="2400">
                <a:latin typeface="Raleway"/>
                <a:ea typeface="Raleway"/>
                <a:cs typeface="Raleway"/>
                <a:sym typeface="Raleway"/>
              </a:rPr>
              <a:t>Client in China</a:t>
            </a:r>
            <a:endParaRPr sz="2400">
              <a:latin typeface="Raleway"/>
              <a:ea typeface="Raleway"/>
              <a:cs typeface="Raleway"/>
              <a:sym typeface="Raleway"/>
            </a:endParaRPr>
          </a:p>
        </p:txBody>
      </p:sp>
      <p:sp>
        <p:nvSpPr>
          <p:cNvPr id="290" name="Google Shape;290;p32"/>
          <p:cNvSpPr txBox="1"/>
          <p:nvPr/>
        </p:nvSpPr>
        <p:spPr>
          <a:xfrm>
            <a:off x="7557494" y="1386409"/>
            <a:ext cx="2524800" cy="486800"/>
          </a:xfrm>
          <a:prstGeom prst="rect">
            <a:avLst/>
          </a:prstGeom>
          <a:noFill/>
          <a:ln>
            <a:noFill/>
          </a:ln>
        </p:spPr>
        <p:txBody>
          <a:bodyPr spcFirstLastPara="1" wrap="square" lIns="121900" tIns="121900" rIns="121900" bIns="121900" anchor="t" anchorCtr="0">
            <a:noAutofit/>
          </a:bodyPr>
          <a:lstStyle/>
          <a:p>
            <a:pPr algn="ctr"/>
            <a:r>
              <a:rPr lang="en" sz="2400">
                <a:latin typeface="Raleway"/>
                <a:ea typeface="Raleway"/>
                <a:cs typeface="Raleway"/>
                <a:sym typeface="Raleway"/>
              </a:rPr>
              <a:t>Server in Germany</a:t>
            </a:r>
            <a:endParaRPr sz="2400">
              <a:latin typeface="Raleway"/>
              <a:ea typeface="Raleway"/>
              <a:cs typeface="Raleway"/>
              <a:sym typeface="Raleway"/>
            </a:endParaRPr>
          </a:p>
        </p:txBody>
      </p:sp>
      <p:pic>
        <p:nvPicPr>
          <p:cNvPr id="291" name="Google Shape;291;p32" descr="Untitled.png"/>
          <p:cNvPicPr preferRelativeResize="0"/>
          <p:nvPr/>
        </p:nvPicPr>
        <p:blipFill>
          <a:blip r:embed="rId4">
            <a:alphaModFix/>
          </a:blip>
          <a:stretch>
            <a:fillRect/>
          </a:stretch>
        </p:blipFill>
        <p:spPr>
          <a:xfrm>
            <a:off x="4401779" y="3022668"/>
            <a:ext cx="1857164" cy="1536633"/>
          </a:xfrm>
          <a:prstGeom prst="rect">
            <a:avLst/>
          </a:prstGeom>
          <a:noFill/>
          <a:ln>
            <a:noFill/>
          </a:ln>
        </p:spPr>
      </p:pic>
      <p:pic>
        <p:nvPicPr>
          <p:cNvPr id="292" name="Google Shape;292;p32" descr="computer-7.png"/>
          <p:cNvPicPr preferRelativeResize="0"/>
          <p:nvPr/>
        </p:nvPicPr>
        <p:blipFill>
          <a:blip r:embed="rId3">
            <a:alphaModFix/>
          </a:blip>
          <a:stretch>
            <a:fillRect/>
          </a:stretch>
        </p:blipFill>
        <p:spPr>
          <a:xfrm>
            <a:off x="4714401" y="5317134"/>
            <a:ext cx="1409700" cy="1409700"/>
          </a:xfrm>
          <a:prstGeom prst="rect">
            <a:avLst/>
          </a:prstGeom>
          <a:noFill/>
          <a:ln>
            <a:noFill/>
          </a:ln>
        </p:spPr>
      </p:pic>
      <p:cxnSp>
        <p:nvCxnSpPr>
          <p:cNvPr id="293" name="Google Shape;293;p32"/>
          <p:cNvCxnSpPr/>
          <p:nvPr/>
        </p:nvCxnSpPr>
        <p:spPr>
          <a:xfrm rot="10800000" flipH="1">
            <a:off x="6146800" y="3035200"/>
            <a:ext cx="1892400" cy="2502000"/>
          </a:xfrm>
          <a:prstGeom prst="straightConnector1">
            <a:avLst/>
          </a:prstGeom>
          <a:noFill/>
          <a:ln w="38100" cap="flat" cmpd="sng">
            <a:solidFill>
              <a:srgbClr val="000000"/>
            </a:solidFill>
            <a:prstDash val="solid"/>
            <a:round/>
            <a:headEnd type="none" w="med" len="med"/>
            <a:tailEnd type="triangle" w="med" len="med"/>
          </a:ln>
        </p:spPr>
      </p:cxnSp>
      <p:cxnSp>
        <p:nvCxnSpPr>
          <p:cNvPr id="294" name="Google Shape;294;p32"/>
          <p:cNvCxnSpPr/>
          <p:nvPr/>
        </p:nvCxnSpPr>
        <p:spPr>
          <a:xfrm flipH="1">
            <a:off x="6349700" y="3365500"/>
            <a:ext cx="2172000" cy="2895600"/>
          </a:xfrm>
          <a:prstGeom prst="straightConnector1">
            <a:avLst/>
          </a:prstGeom>
          <a:noFill/>
          <a:ln w="38100" cap="flat" cmpd="sng">
            <a:solidFill>
              <a:srgbClr val="000000"/>
            </a:solidFill>
            <a:prstDash val="solid"/>
            <a:round/>
            <a:headEnd type="none" w="med" len="med"/>
            <a:tailEnd type="triangle" w="med" len="med"/>
          </a:ln>
        </p:spPr>
      </p:cxnSp>
      <p:sp>
        <p:nvSpPr>
          <p:cNvPr id="295" name="Google Shape;295;p32"/>
          <p:cNvSpPr txBox="1"/>
          <p:nvPr/>
        </p:nvSpPr>
        <p:spPr>
          <a:xfrm rot="-3205562">
            <a:off x="5672830" y="4073971"/>
            <a:ext cx="2524753" cy="764653"/>
          </a:xfrm>
          <a:prstGeom prst="rect">
            <a:avLst/>
          </a:prstGeom>
          <a:noFill/>
          <a:ln>
            <a:noFill/>
          </a:ln>
        </p:spPr>
        <p:txBody>
          <a:bodyPr spcFirstLastPara="1" wrap="square" lIns="121900" tIns="121900" rIns="121900" bIns="121900" anchor="t" anchorCtr="0">
            <a:noAutofit/>
          </a:bodyPr>
          <a:lstStyle/>
          <a:p>
            <a:pPr algn="ctr"/>
            <a:r>
              <a:rPr lang="en" sz="2400">
                <a:latin typeface="Raleway"/>
                <a:ea typeface="Raleway"/>
                <a:cs typeface="Raleway"/>
                <a:sym typeface="Raleway"/>
              </a:rPr>
              <a:t>Tor handshake</a:t>
            </a:r>
            <a:endParaRPr sz="2400">
              <a:latin typeface="Raleway"/>
              <a:ea typeface="Raleway"/>
              <a:cs typeface="Raleway"/>
              <a:sym typeface="Raleway"/>
            </a:endParaRPr>
          </a:p>
        </p:txBody>
      </p:sp>
      <p:sp>
        <p:nvSpPr>
          <p:cNvPr id="296" name="Google Shape;296;p32"/>
          <p:cNvSpPr txBox="1"/>
          <p:nvPr/>
        </p:nvSpPr>
        <p:spPr>
          <a:xfrm rot="-3205562">
            <a:off x="6160730" y="4391904"/>
            <a:ext cx="2524753" cy="764653"/>
          </a:xfrm>
          <a:prstGeom prst="rect">
            <a:avLst/>
          </a:prstGeom>
          <a:noFill/>
          <a:ln>
            <a:noFill/>
          </a:ln>
        </p:spPr>
        <p:txBody>
          <a:bodyPr spcFirstLastPara="1" wrap="square" lIns="121900" tIns="121900" rIns="121900" bIns="121900" anchor="t" anchorCtr="0">
            <a:noAutofit/>
          </a:bodyPr>
          <a:lstStyle/>
          <a:p>
            <a:pPr algn="ctr"/>
            <a:r>
              <a:rPr lang="en" sz="2400">
                <a:latin typeface="Raleway"/>
                <a:ea typeface="Raleway"/>
                <a:cs typeface="Raleway"/>
                <a:sym typeface="Raleway"/>
              </a:rPr>
              <a:t>Tor handshake</a:t>
            </a:r>
            <a:endParaRPr sz="2400">
              <a:latin typeface="Raleway"/>
              <a:ea typeface="Raleway"/>
              <a:cs typeface="Raleway"/>
              <a:sym typeface="Raleway"/>
            </a:endParaRPr>
          </a:p>
        </p:txBody>
      </p:sp>
      <p:sp>
        <p:nvSpPr>
          <p:cNvPr id="297" name="Google Shape;297;p32"/>
          <p:cNvSpPr txBox="1"/>
          <p:nvPr/>
        </p:nvSpPr>
        <p:spPr>
          <a:xfrm>
            <a:off x="4436233" y="4982733"/>
            <a:ext cx="1966000" cy="486800"/>
          </a:xfrm>
          <a:prstGeom prst="rect">
            <a:avLst/>
          </a:prstGeom>
          <a:noFill/>
          <a:ln>
            <a:noFill/>
          </a:ln>
        </p:spPr>
        <p:txBody>
          <a:bodyPr spcFirstLastPara="1" wrap="square" lIns="121900" tIns="121900" rIns="121900" bIns="121900" anchor="t" anchorCtr="0">
            <a:noAutofit/>
          </a:bodyPr>
          <a:lstStyle/>
          <a:p>
            <a:pPr algn="ctr"/>
            <a:r>
              <a:rPr lang="en" sz="2400">
                <a:latin typeface="Raleway"/>
                <a:ea typeface="Raleway"/>
                <a:cs typeface="Raleway"/>
                <a:sym typeface="Raleway"/>
              </a:rPr>
              <a:t>Active prober</a:t>
            </a:r>
            <a:endParaRPr sz="2400">
              <a:latin typeface="Raleway"/>
              <a:ea typeface="Raleway"/>
              <a:cs typeface="Raleway"/>
              <a:sym typeface="Raleway"/>
            </a:endParaRPr>
          </a:p>
        </p:txBody>
      </p:sp>
    </p:spTree>
    <p:extLst>
      <p:ext uri="{BB962C8B-B14F-4D97-AF65-F5344CB8AC3E}">
        <p14:creationId xmlns:p14="http://schemas.microsoft.com/office/powerpoint/2010/main" val="5934398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3"/>
          <p:cNvSpPr/>
          <p:nvPr/>
        </p:nvSpPr>
        <p:spPr>
          <a:xfrm>
            <a:off x="2434833" y="3532833"/>
            <a:ext cx="1594800" cy="954800"/>
          </a:xfrm>
          <a:prstGeom prst="wedgeRoundRectCallout">
            <a:avLst>
              <a:gd name="adj1" fmla="val 67415"/>
              <a:gd name="adj2" fmla="val -23612"/>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3" name="Google Shape;303;p3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3. GFW blocks server</a:t>
            </a:r>
            <a:endParaRPr/>
          </a:p>
        </p:txBody>
      </p:sp>
      <p:pic>
        <p:nvPicPr>
          <p:cNvPr id="304" name="Google Shape;304;p33" descr="computer-7.png"/>
          <p:cNvPicPr preferRelativeResize="0"/>
          <p:nvPr/>
        </p:nvPicPr>
        <p:blipFill>
          <a:blip r:embed="rId3">
            <a:alphaModFix/>
          </a:blip>
          <a:stretch>
            <a:fillRect/>
          </a:stretch>
        </p:blipFill>
        <p:spPr>
          <a:xfrm>
            <a:off x="2353567" y="2015134"/>
            <a:ext cx="1409700" cy="1409700"/>
          </a:xfrm>
          <a:prstGeom prst="rect">
            <a:avLst/>
          </a:prstGeom>
          <a:noFill/>
          <a:ln>
            <a:noFill/>
          </a:ln>
        </p:spPr>
      </p:pic>
      <p:pic>
        <p:nvPicPr>
          <p:cNvPr id="305" name="Google Shape;305;p33" descr="computer-7.png"/>
          <p:cNvPicPr preferRelativeResize="0"/>
          <p:nvPr/>
        </p:nvPicPr>
        <p:blipFill>
          <a:blip r:embed="rId3">
            <a:alphaModFix/>
          </a:blip>
          <a:stretch>
            <a:fillRect/>
          </a:stretch>
        </p:blipFill>
        <p:spPr>
          <a:xfrm>
            <a:off x="8068567" y="2015134"/>
            <a:ext cx="1409700" cy="1409700"/>
          </a:xfrm>
          <a:prstGeom prst="rect">
            <a:avLst/>
          </a:prstGeom>
          <a:noFill/>
          <a:ln>
            <a:noFill/>
          </a:ln>
        </p:spPr>
      </p:pic>
      <p:cxnSp>
        <p:nvCxnSpPr>
          <p:cNvPr id="306" name="Google Shape;306;p33"/>
          <p:cNvCxnSpPr>
            <a:cxnSpLocks/>
          </p:cNvCxnSpPr>
          <p:nvPr/>
        </p:nvCxnSpPr>
        <p:spPr>
          <a:xfrm>
            <a:off x="3802113" y="2394600"/>
            <a:ext cx="4305200" cy="0"/>
          </a:xfrm>
          <a:prstGeom prst="straightConnector1">
            <a:avLst/>
          </a:prstGeom>
          <a:noFill/>
          <a:ln w="38100" cap="flat" cmpd="sng">
            <a:solidFill>
              <a:srgbClr val="000000"/>
            </a:solidFill>
            <a:prstDash val="solid"/>
            <a:round/>
            <a:headEnd type="triangle" w="med" len="med"/>
            <a:tailEnd type="triangle" w="med" len="med"/>
          </a:ln>
        </p:spPr>
      </p:cxnSp>
      <p:sp>
        <p:nvSpPr>
          <p:cNvPr id="307" name="Google Shape;307;p33"/>
          <p:cNvSpPr txBox="1"/>
          <p:nvPr/>
        </p:nvSpPr>
        <p:spPr>
          <a:xfrm>
            <a:off x="4692263" y="1907784"/>
            <a:ext cx="2524800" cy="486800"/>
          </a:xfrm>
          <a:prstGeom prst="rect">
            <a:avLst/>
          </a:prstGeom>
          <a:noFill/>
          <a:ln>
            <a:noFill/>
          </a:ln>
        </p:spPr>
        <p:txBody>
          <a:bodyPr spcFirstLastPara="1" wrap="square" lIns="121900" tIns="121900" rIns="121900" bIns="121900" anchor="t" anchorCtr="0">
            <a:noAutofit/>
          </a:bodyPr>
          <a:lstStyle/>
          <a:p>
            <a:pPr algn="ctr"/>
            <a:r>
              <a:rPr lang="en" sz="2400">
                <a:latin typeface="Raleway"/>
                <a:ea typeface="Raleway"/>
                <a:cs typeface="Raleway"/>
                <a:sym typeface="Raleway"/>
              </a:rPr>
              <a:t>TLS connection</a:t>
            </a:r>
            <a:endParaRPr sz="2400">
              <a:latin typeface="Raleway"/>
              <a:ea typeface="Raleway"/>
              <a:cs typeface="Raleway"/>
              <a:sym typeface="Raleway"/>
            </a:endParaRPr>
          </a:p>
        </p:txBody>
      </p:sp>
      <p:sp>
        <p:nvSpPr>
          <p:cNvPr id="308" name="Google Shape;308;p33"/>
          <p:cNvSpPr txBox="1"/>
          <p:nvPr/>
        </p:nvSpPr>
        <p:spPr>
          <a:xfrm>
            <a:off x="2194946" y="1420984"/>
            <a:ext cx="1966000" cy="486800"/>
          </a:xfrm>
          <a:prstGeom prst="rect">
            <a:avLst/>
          </a:prstGeom>
          <a:noFill/>
          <a:ln>
            <a:noFill/>
          </a:ln>
        </p:spPr>
        <p:txBody>
          <a:bodyPr spcFirstLastPara="1" wrap="square" lIns="121900" tIns="121900" rIns="121900" bIns="121900" anchor="t" anchorCtr="0">
            <a:noAutofit/>
          </a:bodyPr>
          <a:lstStyle/>
          <a:p>
            <a:r>
              <a:rPr lang="en" sz="2400">
                <a:latin typeface="Raleway"/>
                <a:ea typeface="Raleway"/>
                <a:cs typeface="Raleway"/>
                <a:sym typeface="Raleway"/>
              </a:rPr>
              <a:t>Client in China</a:t>
            </a:r>
            <a:endParaRPr sz="2400">
              <a:latin typeface="Raleway"/>
              <a:ea typeface="Raleway"/>
              <a:cs typeface="Raleway"/>
              <a:sym typeface="Raleway"/>
            </a:endParaRPr>
          </a:p>
        </p:txBody>
      </p:sp>
      <p:sp>
        <p:nvSpPr>
          <p:cNvPr id="309" name="Google Shape;309;p33"/>
          <p:cNvSpPr txBox="1"/>
          <p:nvPr/>
        </p:nvSpPr>
        <p:spPr>
          <a:xfrm>
            <a:off x="7549746" y="1420968"/>
            <a:ext cx="2524800" cy="486800"/>
          </a:xfrm>
          <a:prstGeom prst="rect">
            <a:avLst/>
          </a:prstGeom>
          <a:noFill/>
          <a:ln>
            <a:noFill/>
          </a:ln>
        </p:spPr>
        <p:txBody>
          <a:bodyPr spcFirstLastPara="1" wrap="square" lIns="121900" tIns="121900" rIns="121900" bIns="121900" anchor="t" anchorCtr="0">
            <a:noAutofit/>
          </a:bodyPr>
          <a:lstStyle/>
          <a:p>
            <a:pPr algn="ctr"/>
            <a:r>
              <a:rPr lang="en" sz="2400">
                <a:latin typeface="Raleway"/>
                <a:ea typeface="Raleway"/>
                <a:cs typeface="Raleway"/>
                <a:sym typeface="Raleway"/>
              </a:rPr>
              <a:t>Server in Germany</a:t>
            </a:r>
            <a:endParaRPr sz="2400">
              <a:latin typeface="Raleway"/>
              <a:ea typeface="Raleway"/>
              <a:cs typeface="Raleway"/>
              <a:sym typeface="Raleway"/>
            </a:endParaRPr>
          </a:p>
        </p:txBody>
      </p:sp>
      <p:pic>
        <p:nvPicPr>
          <p:cNvPr id="310" name="Google Shape;310;p33" descr="Untitled.png"/>
          <p:cNvPicPr preferRelativeResize="0"/>
          <p:nvPr/>
        </p:nvPicPr>
        <p:blipFill>
          <a:blip r:embed="rId4">
            <a:alphaModFix/>
          </a:blip>
          <a:stretch>
            <a:fillRect/>
          </a:stretch>
        </p:blipFill>
        <p:spPr>
          <a:xfrm>
            <a:off x="4401779" y="3022668"/>
            <a:ext cx="1857164" cy="1536633"/>
          </a:xfrm>
          <a:prstGeom prst="rect">
            <a:avLst/>
          </a:prstGeom>
          <a:noFill/>
          <a:ln>
            <a:noFill/>
          </a:ln>
        </p:spPr>
      </p:pic>
      <p:pic>
        <p:nvPicPr>
          <p:cNvPr id="311" name="Google Shape;311;p33" descr="computer-7.png"/>
          <p:cNvPicPr preferRelativeResize="0"/>
          <p:nvPr/>
        </p:nvPicPr>
        <p:blipFill>
          <a:blip r:embed="rId3">
            <a:alphaModFix/>
          </a:blip>
          <a:stretch>
            <a:fillRect/>
          </a:stretch>
        </p:blipFill>
        <p:spPr>
          <a:xfrm>
            <a:off x="4714401" y="5317134"/>
            <a:ext cx="1409700" cy="1409700"/>
          </a:xfrm>
          <a:prstGeom prst="rect">
            <a:avLst/>
          </a:prstGeom>
          <a:noFill/>
          <a:ln>
            <a:noFill/>
          </a:ln>
        </p:spPr>
      </p:pic>
      <p:cxnSp>
        <p:nvCxnSpPr>
          <p:cNvPr id="312" name="Google Shape;312;p33"/>
          <p:cNvCxnSpPr/>
          <p:nvPr/>
        </p:nvCxnSpPr>
        <p:spPr>
          <a:xfrm rot="10800000" flipH="1">
            <a:off x="6146800" y="3035200"/>
            <a:ext cx="1892400" cy="2502000"/>
          </a:xfrm>
          <a:prstGeom prst="straightConnector1">
            <a:avLst/>
          </a:prstGeom>
          <a:noFill/>
          <a:ln w="38100" cap="flat" cmpd="sng">
            <a:solidFill>
              <a:srgbClr val="000000"/>
            </a:solidFill>
            <a:prstDash val="solid"/>
            <a:round/>
            <a:headEnd type="none" w="med" len="med"/>
            <a:tailEnd type="triangle" w="med" len="med"/>
          </a:ln>
        </p:spPr>
      </p:cxnSp>
      <p:cxnSp>
        <p:nvCxnSpPr>
          <p:cNvPr id="313" name="Google Shape;313;p33"/>
          <p:cNvCxnSpPr/>
          <p:nvPr/>
        </p:nvCxnSpPr>
        <p:spPr>
          <a:xfrm flipH="1">
            <a:off x="6349700" y="3365500"/>
            <a:ext cx="2172000" cy="2895600"/>
          </a:xfrm>
          <a:prstGeom prst="straightConnector1">
            <a:avLst/>
          </a:prstGeom>
          <a:noFill/>
          <a:ln w="38100" cap="flat" cmpd="sng">
            <a:solidFill>
              <a:srgbClr val="000000"/>
            </a:solidFill>
            <a:prstDash val="solid"/>
            <a:round/>
            <a:headEnd type="none" w="med" len="med"/>
            <a:tailEnd type="triangle" w="med" len="med"/>
          </a:ln>
        </p:spPr>
      </p:cxnSp>
      <p:sp>
        <p:nvSpPr>
          <p:cNvPr id="314" name="Google Shape;314;p33"/>
          <p:cNvSpPr txBox="1"/>
          <p:nvPr/>
        </p:nvSpPr>
        <p:spPr>
          <a:xfrm rot="-3205562">
            <a:off x="5672830" y="4073971"/>
            <a:ext cx="2524753" cy="764653"/>
          </a:xfrm>
          <a:prstGeom prst="rect">
            <a:avLst/>
          </a:prstGeom>
          <a:noFill/>
          <a:ln>
            <a:noFill/>
          </a:ln>
        </p:spPr>
        <p:txBody>
          <a:bodyPr spcFirstLastPara="1" wrap="square" lIns="121900" tIns="121900" rIns="121900" bIns="121900" anchor="t" anchorCtr="0">
            <a:noAutofit/>
          </a:bodyPr>
          <a:lstStyle/>
          <a:p>
            <a:pPr algn="ctr"/>
            <a:r>
              <a:rPr lang="en" sz="2400">
                <a:latin typeface="Raleway"/>
                <a:ea typeface="Raleway"/>
                <a:cs typeface="Raleway"/>
                <a:sym typeface="Raleway"/>
              </a:rPr>
              <a:t>Tor handshake</a:t>
            </a:r>
            <a:endParaRPr sz="2400">
              <a:latin typeface="Raleway"/>
              <a:ea typeface="Raleway"/>
              <a:cs typeface="Raleway"/>
              <a:sym typeface="Raleway"/>
            </a:endParaRPr>
          </a:p>
        </p:txBody>
      </p:sp>
      <p:sp>
        <p:nvSpPr>
          <p:cNvPr id="315" name="Google Shape;315;p33"/>
          <p:cNvSpPr txBox="1"/>
          <p:nvPr/>
        </p:nvSpPr>
        <p:spPr>
          <a:xfrm rot="-3205562">
            <a:off x="6160730" y="4391904"/>
            <a:ext cx="2524753" cy="764653"/>
          </a:xfrm>
          <a:prstGeom prst="rect">
            <a:avLst/>
          </a:prstGeom>
          <a:noFill/>
          <a:ln>
            <a:noFill/>
          </a:ln>
        </p:spPr>
        <p:txBody>
          <a:bodyPr spcFirstLastPara="1" wrap="square" lIns="121900" tIns="121900" rIns="121900" bIns="121900" anchor="t" anchorCtr="0">
            <a:noAutofit/>
          </a:bodyPr>
          <a:lstStyle/>
          <a:p>
            <a:pPr algn="ctr"/>
            <a:r>
              <a:rPr lang="en" sz="2400">
                <a:latin typeface="Raleway"/>
                <a:ea typeface="Raleway"/>
                <a:cs typeface="Raleway"/>
                <a:sym typeface="Raleway"/>
              </a:rPr>
              <a:t>Tor handshake</a:t>
            </a:r>
            <a:endParaRPr sz="2400">
              <a:latin typeface="Raleway"/>
              <a:ea typeface="Raleway"/>
              <a:cs typeface="Raleway"/>
              <a:sym typeface="Raleway"/>
            </a:endParaRPr>
          </a:p>
        </p:txBody>
      </p:sp>
      <p:sp>
        <p:nvSpPr>
          <p:cNvPr id="316" name="Google Shape;316;p33"/>
          <p:cNvSpPr/>
          <p:nvPr/>
        </p:nvSpPr>
        <p:spPr>
          <a:xfrm flipH="1">
            <a:off x="6716317" y="2072303"/>
            <a:ext cx="711216" cy="1293192"/>
          </a:xfrm>
          <a:prstGeom prst="lightningBolt">
            <a:avLst/>
          </a:prstGeom>
          <a:solidFill>
            <a:srgbClr val="EA9999"/>
          </a:solid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7" name="Google Shape;317;p33"/>
          <p:cNvSpPr txBox="1"/>
          <p:nvPr/>
        </p:nvSpPr>
        <p:spPr>
          <a:xfrm>
            <a:off x="6110000" y="1551667"/>
            <a:ext cx="1966000" cy="486800"/>
          </a:xfrm>
          <a:prstGeom prst="rect">
            <a:avLst/>
          </a:prstGeom>
          <a:noFill/>
          <a:ln>
            <a:noFill/>
          </a:ln>
        </p:spPr>
        <p:txBody>
          <a:bodyPr spcFirstLastPara="1" wrap="square" lIns="121900" tIns="121900" rIns="121900" bIns="121900" anchor="t" anchorCtr="0">
            <a:noAutofit/>
          </a:bodyPr>
          <a:lstStyle/>
          <a:p>
            <a:pPr algn="ctr"/>
            <a:r>
              <a:rPr lang="en" sz="2400" b="1">
                <a:solidFill>
                  <a:srgbClr val="FF0000"/>
                </a:solidFill>
                <a:latin typeface="Raleway"/>
                <a:ea typeface="Raleway"/>
                <a:cs typeface="Raleway"/>
                <a:sym typeface="Raleway"/>
              </a:rPr>
              <a:t>Block server</a:t>
            </a:r>
            <a:endParaRPr sz="2400" b="1">
              <a:solidFill>
                <a:srgbClr val="FF0000"/>
              </a:solidFill>
              <a:latin typeface="Raleway"/>
              <a:ea typeface="Raleway"/>
              <a:cs typeface="Raleway"/>
              <a:sym typeface="Raleway"/>
            </a:endParaRPr>
          </a:p>
        </p:txBody>
      </p:sp>
      <p:sp>
        <p:nvSpPr>
          <p:cNvPr id="318" name="Google Shape;318;p33"/>
          <p:cNvSpPr txBox="1"/>
          <p:nvPr/>
        </p:nvSpPr>
        <p:spPr>
          <a:xfrm>
            <a:off x="2466833" y="3601967"/>
            <a:ext cx="1530800" cy="763600"/>
          </a:xfrm>
          <a:prstGeom prst="rect">
            <a:avLst/>
          </a:prstGeom>
          <a:noFill/>
          <a:ln>
            <a:noFill/>
          </a:ln>
        </p:spPr>
        <p:txBody>
          <a:bodyPr spcFirstLastPara="1" wrap="square" lIns="121900" tIns="121900" rIns="121900" bIns="121900" anchor="t" anchorCtr="0">
            <a:noAutofit/>
          </a:bodyPr>
          <a:lstStyle/>
          <a:p>
            <a:pPr algn="ctr"/>
            <a:r>
              <a:rPr lang="en" sz="2400" dirty="0">
                <a:latin typeface="Raleway"/>
                <a:ea typeface="Raleway"/>
                <a:cs typeface="Raleway"/>
                <a:sym typeface="Raleway"/>
              </a:rPr>
              <a:t>Yes, it </a:t>
            </a:r>
            <a:r>
              <a:rPr lang="en" sz="2400" dirty="0">
                <a:solidFill>
                  <a:srgbClr val="990000"/>
                </a:solidFill>
                <a:latin typeface="Raleway"/>
                <a:ea typeface="Raleway"/>
                <a:cs typeface="Raleway"/>
                <a:sym typeface="Raleway"/>
              </a:rPr>
              <a:t>was…</a:t>
            </a:r>
            <a:endParaRPr sz="2400" dirty="0">
              <a:latin typeface="Raleway"/>
              <a:ea typeface="Raleway"/>
              <a:cs typeface="Raleway"/>
              <a:sym typeface="Raleway"/>
            </a:endParaRPr>
          </a:p>
        </p:txBody>
      </p:sp>
      <p:sp>
        <p:nvSpPr>
          <p:cNvPr id="319" name="Google Shape;319;p33"/>
          <p:cNvSpPr txBox="1"/>
          <p:nvPr/>
        </p:nvSpPr>
        <p:spPr>
          <a:xfrm>
            <a:off x="4436233" y="4982733"/>
            <a:ext cx="1966000" cy="486800"/>
          </a:xfrm>
          <a:prstGeom prst="rect">
            <a:avLst/>
          </a:prstGeom>
          <a:noFill/>
          <a:ln>
            <a:noFill/>
          </a:ln>
        </p:spPr>
        <p:txBody>
          <a:bodyPr spcFirstLastPara="1" wrap="square" lIns="121900" tIns="121900" rIns="121900" bIns="121900" anchor="t" anchorCtr="0">
            <a:noAutofit/>
          </a:bodyPr>
          <a:lstStyle/>
          <a:p>
            <a:pPr algn="ctr"/>
            <a:r>
              <a:rPr lang="en" sz="2400">
                <a:latin typeface="Raleway"/>
                <a:ea typeface="Raleway"/>
                <a:cs typeface="Raleway"/>
                <a:sym typeface="Raleway"/>
              </a:rPr>
              <a:t>Active prober</a:t>
            </a:r>
            <a:endParaRPr sz="2400">
              <a:latin typeface="Raleway"/>
              <a:ea typeface="Raleway"/>
              <a:cs typeface="Raleway"/>
              <a:sym typeface="Raleway"/>
            </a:endParaRPr>
          </a:p>
        </p:txBody>
      </p:sp>
    </p:spTree>
    <p:extLst>
      <p:ext uri="{BB962C8B-B14F-4D97-AF65-F5344CB8AC3E}">
        <p14:creationId xmlns:p14="http://schemas.microsoft.com/office/powerpoint/2010/main" val="2071903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1525E6C-B41E-A84A-8B20-420EB5BBFF78}" type="slidenum">
              <a:rPr lang="en-US"/>
              <a:pPr>
                <a:defRPr/>
              </a:pPr>
              <a:t>5</a:t>
            </a:fld>
            <a:endParaRPr lang="en-US"/>
          </a:p>
        </p:txBody>
      </p:sp>
      <p:sp>
        <p:nvSpPr>
          <p:cNvPr id="9218" name="Rectangle 2"/>
          <p:cNvSpPr>
            <a:spLocks noGrp="1" noChangeArrowheads="1"/>
          </p:cNvSpPr>
          <p:nvPr>
            <p:ph type="title"/>
          </p:nvPr>
        </p:nvSpPr>
        <p:spPr/>
        <p:txBody>
          <a:bodyPr/>
          <a:lstStyle/>
          <a:p>
            <a:pPr eaLnBrk="1" hangingPunct="1">
              <a:defRPr/>
            </a:pPr>
            <a:r>
              <a:rPr lang="en-US" dirty="0">
                <a:cs typeface="+mj-cs"/>
              </a:rPr>
              <a:t>Early Denial of Service</a:t>
            </a:r>
          </a:p>
        </p:txBody>
      </p:sp>
      <p:sp>
        <p:nvSpPr>
          <p:cNvPr id="9219" name="Rectangle 3"/>
          <p:cNvSpPr>
            <a:spLocks noGrp="1" noChangeArrowheads="1"/>
          </p:cNvSpPr>
          <p:nvPr>
            <p:ph type="body" idx="1"/>
          </p:nvPr>
        </p:nvSpPr>
        <p:spPr/>
        <p:txBody>
          <a:bodyPr/>
          <a:lstStyle/>
          <a:p>
            <a:pPr marL="338130" lvl="1" indent="-223833">
              <a:buNone/>
              <a:defRPr/>
            </a:pPr>
            <a:r>
              <a:rPr lang="en-US" b="1" dirty="0">
                <a:solidFill>
                  <a:srgbClr val="C00000"/>
                </a:solidFill>
              </a:rPr>
              <a:t>DoS Tools</a:t>
            </a:r>
          </a:p>
          <a:p>
            <a:pPr marL="693721" lvl="2" indent="-241294">
              <a:defRPr/>
            </a:pPr>
            <a:r>
              <a:rPr lang="en-US" dirty="0"/>
              <a:t>Single-source, single target tools</a:t>
            </a:r>
          </a:p>
          <a:p>
            <a:pPr marL="693721" lvl="2" indent="-241294">
              <a:defRPr/>
            </a:pPr>
            <a:r>
              <a:rPr lang="en-US" dirty="0"/>
              <a:t>IP </a:t>
            </a:r>
            <a:r>
              <a:rPr lang="en-US" dirty="0">
                <a:solidFill>
                  <a:srgbClr val="C00000"/>
                </a:solidFill>
              </a:rPr>
              <a:t>source address spoofing</a:t>
            </a:r>
          </a:p>
          <a:p>
            <a:pPr marL="693721" lvl="2" indent="-241294">
              <a:defRPr/>
            </a:pPr>
            <a:r>
              <a:rPr lang="en-US" dirty="0"/>
              <a:t>Packet amplification (e.g., </a:t>
            </a:r>
            <a:r>
              <a:rPr lang="en-US" dirty="0" err="1"/>
              <a:t>smurf</a:t>
            </a:r>
            <a:r>
              <a:rPr lang="en-US" dirty="0"/>
              <a:t>)</a:t>
            </a:r>
          </a:p>
          <a:p>
            <a:pPr marL="338130" lvl="1" indent="-223833">
              <a:buNone/>
              <a:defRPr/>
            </a:pPr>
            <a:r>
              <a:rPr lang="en-US" b="1" dirty="0">
                <a:solidFill>
                  <a:srgbClr val="C00000"/>
                </a:solidFill>
              </a:rPr>
              <a:t>Deployment</a:t>
            </a:r>
          </a:p>
          <a:p>
            <a:pPr marL="693721" lvl="2" indent="-241294">
              <a:defRPr/>
            </a:pPr>
            <a:r>
              <a:rPr lang="en-US" dirty="0"/>
              <a:t>Widespread scanning and exploitation via scripted tools</a:t>
            </a:r>
          </a:p>
          <a:p>
            <a:pPr marL="693721" lvl="2" indent="-241294">
              <a:defRPr/>
            </a:pPr>
            <a:r>
              <a:rPr lang="en-US" dirty="0"/>
              <a:t>Hand-installed tools and toolkits on compromised hosts (</a:t>
            </a:r>
            <a:r>
              <a:rPr lang="en-US" dirty="0" err="1"/>
              <a:t>unix</a:t>
            </a:r>
            <a:r>
              <a:rPr lang="en-US" dirty="0"/>
              <a:t>)</a:t>
            </a:r>
          </a:p>
          <a:p>
            <a:pPr marL="338130" lvl="1" indent="-223833">
              <a:buNone/>
              <a:defRPr/>
            </a:pPr>
            <a:r>
              <a:rPr lang="en-US" b="1" dirty="0">
                <a:solidFill>
                  <a:srgbClr val="C00000"/>
                </a:solidFill>
              </a:rPr>
              <a:t>Use</a:t>
            </a:r>
          </a:p>
          <a:p>
            <a:pPr marL="693721" lvl="2" indent="-241294">
              <a:defRPr/>
            </a:pPr>
            <a:r>
              <a:rPr lang="en-US" dirty="0"/>
              <a:t>Hand executed on source host</a:t>
            </a:r>
          </a:p>
          <a:p>
            <a:pPr marL="338130" lvl="1" indent="-223833">
              <a:defRPr/>
            </a:pPr>
            <a:endParaRPr lang="en-US" dirty="0"/>
          </a:p>
        </p:txBody>
      </p:sp>
    </p:spTree>
    <p:extLst>
      <p:ext uri="{BB962C8B-B14F-4D97-AF65-F5344CB8AC3E}">
        <p14:creationId xmlns:p14="http://schemas.microsoft.com/office/powerpoint/2010/main" val="25220905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Where are the probes coming from?</a:t>
            </a:r>
            <a:endParaRPr/>
          </a:p>
        </p:txBody>
      </p:sp>
      <p:sp>
        <p:nvSpPr>
          <p:cNvPr id="417" name="Google Shape;417;p39"/>
          <p:cNvSpPr txBox="1">
            <a:spLocks noGrp="1"/>
          </p:cNvSpPr>
          <p:nvPr>
            <p:ph type="body" idx="1"/>
          </p:nvPr>
        </p:nvSpPr>
        <p:spPr>
          <a:xfrm>
            <a:off x="415599" y="1536633"/>
            <a:ext cx="8133733" cy="4555200"/>
          </a:xfrm>
          <a:prstGeom prst="rect">
            <a:avLst/>
          </a:prstGeom>
        </p:spPr>
        <p:txBody>
          <a:bodyPr spcFirstLastPara="1" vert="horz" wrap="square" lIns="121900" tIns="121900" rIns="121900" bIns="121900" rtlCol="0" anchor="t" anchorCtr="0">
            <a:noAutofit/>
          </a:bodyPr>
          <a:lstStyle/>
          <a:p>
            <a:r>
              <a:rPr lang="en" sz="2400" dirty="0"/>
              <a:t>Collected </a:t>
            </a:r>
            <a:r>
              <a:rPr lang="en" sz="2400" dirty="0">
                <a:solidFill>
                  <a:srgbClr val="990000"/>
                </a:solidFill>
              </a:rPr>
              <a:t>16,083</a:t>
            </a:r>
            <a:r>
              <a:rPr lang="en" sz="2400" dirty="0"/>
              <a:t> unique prober IP addresses</a:t>
            </a:r>
            <a:endParaRPr sz="2400" dirty="0"/>
          </a:p>
          <a:p>
            <a:r>
              <a:rPr lang="en" sz="2400" dirty="0">
                <a:solidFill>
                  <a:srgbClr val="990000"/>
                </a:solidFill>
              </a:rPr>
              <a:t>95%</a:t>
            </a:r>
            <a:r>
              <a:rPr lang="en" sz="2400" dirty="0"/>
              <a:t> of addresses seen </a:t>
            </a:r>
            <a:r>
              <a:rPr lang="en" sz="2400" dirty="0">
                <a:solidFill>
                  <a:srgbClr val="990000"/>
                </a:solidFill>
              </a:rPr>
              <a:t>only once</a:t>
            </a:r>
            <a:endParaRPr sz="2400" dirty="0">
              <a:solidFill>
                <a:srgbClr val="990000"/>
              </a:solidFill>
            </a:endParaRPr>
          </a:p>
          <a:p>
            <a:r>
              <a:rPr lang="en" sz="2400" dirty="0"/>
              <a:t>Reverse DNS suggests </a:t>
            </a:r>
            <a:r>
              <a:rPr lang="en" sz="2400" dirty="0">
                <a:solidFill>
                  <a:srgbClr val="990000"/>
                </a:solidFill>
              </a:rPr>
              <a:t>ISP pools</a:t>
            </a:r>
            <a:endParaRPr sz="2400" dirty="0">
              <a:solidFill>
                <a:srgbClr val="990000"/>
              </a:solidFill>
            </a:endParaRPr>
          </a:p>
          <a:p>
            <a:pPr lvl="1">
              <a:spcBef>
                <a:spcPts val="0"/>
              </a:spcBef>
            </a:pPr>
            <a:r>
              <a:rPr lang="en" sz="2000" dirty="0" err="1"/>
              <a:t>adsl-pool.sx.cn</a:t>
            </a:r>
            <a:endParaRPr sz="2000" dirty="0"/>
          </a:p>
          <a:p>
            <a:pPr lvl="1">
              <a:spcBef>
                <a:spcPts val="0"/>
              </a:spcBef>
            </a:pPr>
            <a:r>
              <a:rPr lang="en" sz="2000" dirty="0" err="1"/>
              <a:t>kd.ny.adsl</a:t>
            </a:r>
            <a:endParaRPr sz="2000" dirty="0"/>
          </a:p>
          <a:p>
            <a:pPr lvl="1">
              <a:spcBef>
                <a:spcPts val="0"/>
              </a:spcBef>
            </a:pPr>
            <a:r>
              <a:rPr lang="en" sz="2000" dirty="0" err="1"/>
              <a:t>online.tj.cn</a:t>
            </a:r>
            <a:endParaRPr sz="2000" dirty="0"/>
          </a:p>
          <a:p>
            <a:r>
              <a:rPr lang="en" sz="2400" dirty="0"/>
              <a:t>Majority of probes come from </a:t>
            </a:r>
            <a:r>
              <a:rPr lang="en" sz="2400" dirty="0">
                <a:solidFill>
                  <a:srgbClr val="990000"/>
                </a:solidFill>
              </a:rPr>
              <a:t>three</a:t>
            </a:r>
            <a:r>
              <a:rPr lang="en" sz="2400" dirty="0"/>
              <a:t> autonomous systems</a:t>
            </a:r>
            <a:endParaRPr sz="2400" dirty="0"/>
          </a:p>
          <a:p>
            <a:pPr lvl="1">
              <a:spcBef>
                <a:spcPts val="0"/>
              </a:spcBef>
            </a:pPr>
            <a:r>
              <a:rPr lang="en" sz="2000" dirty="0"/>
              <a:t>ASN 4837, 4134, and 17622</a:t>
            </a:r>
            <a:endParaRPr sz="2000" dirty="0"/>
          </a:p>
        </p:txBody>
      </p:sp>
      <p:sp>
        <p:nvSpPr>
          <p:cNvPr id="418" name="Google Shape;418;p39"/>
          <p:cNvSpPr/>
          <p:nvPr/>
        </p:nvSpPr>
        <p:spPr>
          <a:xfrm>
            <a:off x="8034533" y="1905100"/>
            <a:ext cx="2150800" cy="1957600"/>
          </a:xfrm>
          <a:prstGeom prst="ellipse">
            <a:avLst/>
          </a:prstGeom>
          <a:solidFill>
            <a:srgbClr val="987CC2">
              <a:alpha val="4423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latin typeface="Raleway"/>
                <a:ea typeface="Raleway"/>
                <a:cs typeface="Raleway"/>
                <a:sym typeface="Raleway"/>
              </a:rPr>
              <a:t>Sybil</a:t>
            </a:r>
            <a:endParaRPr sz="2000">
              <a:latin typeface="Raleway"/>
              <a:ea typeface="Raleway"/>
              <a:cs typeface="Raleway"/>
              <a:sym typeface="Raleway"/>
            </a:endParaRPr>
          </a:p>
          <a:p>
            <a:pPr algn="ctr"/>
            <a:r>
              <a:rPr lang="en" sz="2000">
                <a:latin typeface="Raleway"/>
                <a:ea typeface="Raleway"/>
                <a:cs typeface="Raleway"/>
                <a:sym typeface="Raleway"/>
              </a:rPr>
              <a:t>1,090</a:t>
            </a:r>
            <a:endParaRPr sz="2000">
              <a:latin typeface="Raleway"/>
              <a:ea typeface="Raleway"/>
              <a:cs typeface="Raleway"/>
              <a:sym typeface="Raleway"/>
            </a:endParaRPr>
          </a:p>
        </p:txBody>
      </p:sp>
      <p:sp>
        <p:nvSpPr>
          <p:cNvPr id="419" name="Google Shape;419;p39"/>
          <p:cNvSpPr/>
          <p:nvPr/>
        </p:nvSpPr>
        <p:spPr>
          <a:xfrm>
            <a:off x="10090133" y="2015800"/>
            <a:ext cx="1628400" cy="1476800"/>
          </a:xfrm>
          <a:prstGeom prst="ellipse">
            <a:avLst/>
          </a:prstGeom>
          <a:solidFill>
            <a:srgbClr val="C27BA0">
              <a:alpha val="4423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latin typeface="Raleway"/>
                <a:ea typeface="Raleway"/>
                <a:cs typeface="Raleway"/>
                <a:sym typeface="Raleway"/>
              </a:rPr>
              <a:t>Shadow</a:t>
            </a:r>
            <a:endParaRPr sz="2000" dirty="0">
              <a:latin typeface="Raleway"/>
              <a:ea typeface="Raleway"/>
              <a:cs typeface="Raleway"/>
              <a:sym typeface="Raleway"/>
            </a:endParaRPr>
          </a:p>
          <a:p>
            <a:pPr algn="ctr"/>
            <a:r>
              <a:rPr lang="en" sz="2000" dirty="0">
                <a:latin typeface="Raleway"/>
                <a:ea typeface="Raleway"/>
                <a:cs typeface="Raleway"/>
                <a:sym typeface="Raleway"/>
              </a:rPr>
              <a:t>135</a:t>
            </a:r>
            <a:endParaRPr sz="2000" dirty="0">
              <a:latin typeface="Raleway"/>
              <a:ea typeface="Raleway"/>
              <a:cs typeface="Raleway"/>
              <a:sym typeface="Raleway"/>
            </a:endParaRPr>
          </a:p>
        </p:txBody>
      </p:sp>
      <p:sp>
        <p:nvSpPr>
          <p:cNvPr id="420" name="Google Shape;420;p39"/>
          <p:cNvSpPr/>
          <p:nvPr/>
        </p:nvSpPr>
        <p:spPr>
          <a:xfrm>
            <a:off x="8670700" y="3080233"/>
            <a:ext cx="3169200" cy="3011600"/>
          </a:xfrm>
          <a:prstGeom prst="ellipse">
            <a:avLst/>
          </a:prstGeom>
          <a:solidFill>
            <a:srgbClr val="A5EEBA">
              <a:alpha val="534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latin typeface="Raleway"/>
                <a:ea typeface="Raleway"/>
                <a:cs typeface="Raleway"/>
                <a:sym typeface="Raleway"/>
              </a:rPr>
              <a:t>Log</a:t>
            </a:r>
            <a:endParaRPr sz="2000">
              <a:latin typeface="Raleway"/>
              <a:ea typeface="Raleway"/>
              <a:cs typeface="Raleway"/>
              <a:sym typeface="Raleway"/>
            </a:endParaRPr>
          </a:p>
          <a:p>
            <a:pPr algn="ctr"/>
            <a:r>
              <a:rPr lang="en" sz="2000">
                <a:latin typeface="Raleway"/>
                <a:ea typeface="Raleway"/>
                <a:cs typeface="Raleway"/>
                <a:sym typeface="Raleway"/>
              </a:rPr>
              <a:t>14,802</a:t>
            </a:r>
            <a:endParaRPr sz="2000">
              <a:latin typeface="Raleway"/>
              <a:ea typeface="Raleway"/>
              <a:cs typeface="Raleway"/>
              <a:sym typeface="Raleway"/>
            </a:endParaRPr>
          </a:p>
        </p:txBody>
      </p:sp>
      <p:sp>
        <p:nvSpPr>
          <p:cNvPr id="421" name="Google Shape;421;p39"/>
          <p:cNvSpPr txBox="1"/>
          <p:nvPr/>
        </p:nvSpPr>
        <p:spPr>
          <a:xfrm>
            <a:off x="8539867" y="977833"/>
            <a:ext cx="2737600" cy="558800"/>
          </a:xfrm>
          <a:prstGeom prst="rect">
            <a:avLst/>
          </a:prstGeom>
          <a:noFill/>
          <a:ln>
            <a:noFill/>
          </a:ln>
        </p:spPr>
        <p:txBody>
          <a:bodyPr spcFirstLastPara="1" wrap="square" lIns="121900" tIns="121900" rIns="121900" bIns="121900" anchor="t" anchorCtr="0">
            <a:noAutofit/>
          </a:bodyPr>
          <a:lstStyle/>
          <a:p>
            <a:pPr algn="ctr"/>
            <a:r>
              <a:rPr lang="en" sz="2400">
                <a:solidFill>
                  <a:schemeClr val="dk1"/>
                </a:solidFill>
                <a:latin typeface="Consolas"/>
                <a:ea typeface="Consolas"/>
                <a:cs typeface="Consolas"/>
                <a:sym typeface="Consolas"/>
              </a:rPr>
              <a:t>202.108.181.70</a:t>
            </a:r>
            <a:endParaRPr sz="2400">
              <a:solidFill>
                <a:schemeClr val="dk1"/>
              </a:solidFill>
              <a:latin typeface="Consolas"/>
              <a:ea typeface="Consolas"/>
              <a:cs typeface="Consolas"/>
              <a:sym typeface="Consolas"/>
            </a:endParaRPr>
          </a:p>
          <a:p>
            <a:endParaRPr sz="2400">
              <a:latin typeface="Raleway"/>
              <a:ea typeface="Raleway"/>
              <a:cs typeface="Raleway"/>
              <a:sym typeface="Raleway"/>
            </a:endParaRPr>
          </a:p>
        </p:txBody>
      </p:sp>
      <p:cxnSp>
        <p:nvCxnSpPr>
          <p:cNvPr id="422" name="Google Shape;422;p39"/>
          <p:cNvCxnSpPr/>
          <p:nvPr/>
        </p:nvCxnSpPr>
        <p:spPr>
          <a:xfrm>
            <a:off x="9792533" y="1536633"/>
            <a:ext cx="392800" cy="1603200"/>
          </a:xfrm>
          <a:prstGeom prst="straightConnector1">
            <a:avLst/>
          </a:prstGeom>
          <a:noFill/>
          <a:ln w="76200" cap="flat" cmpd="sng">
            <a:solidFill>
              <a:srgbClr val="FF0000"/>
            </a:solidFill>
            <a:prstDash val="solid"/>
            <a:round/>
            <a:headEnd type="none" w="med" len="med"/>
            <a:tailEnd type="triangle" w="med" len="med"/>
          </a:ln>
        </p:spPr>
      </p:cxnSp>
    </p:spTree>
    <p:extLst>
      <p:ext uri="{BB962C8B-B14F-4D97-AF65-F5344CB8AC3E}">
        <p14:creationId xmlns:p14="http://schemas.microsoft.com/office/powerpoint/2010/main" val="16007390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Physical infrastructure</a:t>
            </a:r>
            <a:endParaRPr/>
          </a:p>
        </p:txBody>
      </p:sp>
      <p:sp>
        <p:nvSpPr>
          <p:cNvPr id="504" name="Google Shape;504;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 dirty="0">
                <a:solidFill>
                  <a:srgbClr val="990000"/>
                </a:solidFill>
              </a:rPr>
              <a:t>Leakage of connection state information</a:t>
            </a:r>
            <a:r>
              <a:rPr lang="en" dirty="0"/>
              <a:t> shows that probes are controlled by </a:t>
            </a:r>
            <a:r>
              <a:rPr lang="en" dirty="0" err="1">
                <a:solidFill>
                  <a:srgbClr val="990000"/>
                </a:solidFill>
              </a:rPr>
              <a:t>centralised</a:t>
            </a:r>
            <a:r>
              <a:rPr lang="en" dirty="0">
                <a:solidFill>
                  <a:srgbClr val="990000"/>
                </a:solidFill>
              </a:rPr>
              <a:t> entity</a:t>
            </a:r>
            <a:endParaRPr dirty="0">
              <a:solidFill>
                <a:srgbClr val="990000"/>
              </a:solidFill>
            </a:endParaRPr>
          </a:p>
          <a:p>
            <a:r>
              <a:rPr lang="en" dirty="0"/>
              <a:t>Not clear </a:t>
            </a:r>
            <a:r>
              <a:rPr lang="en" dirty="0">
                <a:solidFill>
                  <a:srgbClr val="990000"/>
                </a:solidFill>
              </a:rPr>
              <a:t>how</a:t>
            </a:r>
            <a:r>
              <a:rPr lang="en" dirty="0"/>
              <a:t> central entity controls probes</a:t>
            </a:r>
            <a:endParaRPr dirty="0"/>
          </a:p>
          <a:p>
            <a:r>
              <a:rPr lang="en" dirty="0"/>
              <a:t>Proxy network?</a:t>
            </a:r>
            <a:endParaRPr dirty="0"/>
          </a:p>
          <a:p>
            <a:pPr lvl="1">
              <a:spcBef>
                <a:spcPts val="0"/>
              </a:spcBef>
            </a:pPr>
            <a:r>
              <a:rPr lang="en" dirty="0"/>
              <a:t>Geographically distributed set of proxy machines</a:t>
            </a:r>
            <a:endParaRPr dirty="0"/>
          </a:p>
          <a:p>
            <a:r>
              <a:rPr lang="en" dirty="0"/>
              <a:t>Off-path device in ISP’s data center?</a:t>
            </a:r>
            <a:endParaRPr dirty="0"/>
          </a:p>
          <a:p>
            <a:pPr lvl="1">
              <a:spcBef>
                <a:spcPts val="0"/>
              </a:spcBef>
            </a:pPr>
            <a:r>
              <a:rPr lang="en" dirty="0"/>
              <a:t>Machines connected to switch mirror ports</a:t>
            </a:r>
            <a:endParaRPr dirty="0"/>
          </a:p>
        </p:txBody>
      </p:sp>
    </p:spTree>
    <p:extLst>
      <p:ext uri="{BB962C8B-B14F-4D97-AF65-F5344CB8AC3E}">
        <p14:creationId xmlns:p14="http://schemas.microsoft.com/office/powerpoint/2010/main" val="3738187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Protocols that are probed or blocked</a:t>
            </a:r>
            <a:endParaRPr/>
          </a:p>
        </p:txBody>
      </p:sp>
      <p:sp>
        <p:nvSpPr>
          <p:cNvPr id="534" name="Google Shape;534;p5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a:lnSpc>
                <a:spcPct val="115000"/>
              </a:lnSpc>
            </a:pPr>
            <a:r>
              <a:rPr lang="en" sz="2400" dirty="0"/>
              <a:t>SSH</a:t>
            </a:r>
            <a:endParaRPr sz="2400" dirty="0"/>
          </a:p>
          <a:p>
            <a:pPr lvl="1">
              <a:lnSpc>
                <a:spcPct val="115000"/>
              </a:lnSpc>
              <a:spcBef>
                <a:spcPts val="0"/>
              </a:spcBef>
            </a:pPr>
            <a:r>
              <a:rPr lang="en" sz="2000" dirty="0"/>
              <a:t>In 2011, not anymore?</a:t>
            </a:r>
            <a:endParaRPr sz="2000" dirty="0"/>
          </a:p>
          <a:p>
            <a:pPr>
              <a:lnSpc>
                <a:spcPct val="115000"/>
              </a:lnSpc>
            </a:pPr>
            <a:r>
              <a:rPr lang="en" sz="2400" dirty="0"/>
              <a:t>VPN</a:t>
            </a:r>
            <a:endParaRPr sz="2400" dirty="0"/>
          </a:p>
          <a:p>
            <a:pPr lvl="1">
              <a:lnSpc>
                <a:spcPct val="115000"/>
              </a:lnSpc>
              <a:spcBef>
                <a:spcPts val="0"/>
              </a:spcBef>
            </a:pPr>
            <a:r>
              <a:rPr lang="en" sz="2000" dirty="0"/>
              <a:t>OpenVPN occasionally</a:t>
            </a:r>
            <a:endParaRPr sz="2000" dirty="0"/>
          </a:p>
          <a:p>
            <a:pPr lvl="1">
              <a:lnSpc>
                <a:spcPct val="115000"/>
              </a:lnSpc>
              <a:spcBef>
                <a:spcPts val="0"/>
              </a:spcBef>
            </a:pPr>
            <a:r>
              <a:rPr lang="en" sz="2000" dirty="0" err="1"/>
              <a:t>SoftEther</a:t>
            </a:r>
            <a:endParaRPr sz="2000" dirty="0"/>
          </a:p>
          <a:p>
            <a:pPr>
              <a:lnSpc>
                <a:spcPct val="115000"/>
              </a:lnSpc>
            </a:pPr>
            <a:r>
              <a:rPr lang="en" sz="2400" dirty="0"/>
              <a:t>Tor</a:t>
            </a:r>
            <a:endParaRPr sz="2400" dirty="0"/>
          </a:p>
          <a:p>
            <a:pPr lvl="1">
              <a:lnSpc>
                <a:spcPct val="115000"/>
              </a:lnSpc>
              <a:spcBef>
                <a:spcPts val="0"/>
              </a:spcBef>
            </a:pPr>
            <a:r>
              <a:rPr lang="en" sz="2000" dirty="0"/>
              <a:t>"Vanilla” Tor</a:t>
            </a:r>
            <a:endParaRPr sz="2000" dirty="0"/>
          </a:p>
          <a:p>
            <a:pPr lvl="1">
              <a:lnSpc>
                <a:spcPct val="115000"/>
              </a:lnSpc>
              <a:spcBef>
                <a:spcPts val="0"/>
              </a:spcBef>
            </a:pPr>
            <a:r>
              <a:rPr lang="en" sz="2000" dirty="0"/>
              <a:t>obfs2 and obfs3</a:t>
            </a:r>
            <a:endParaRPr sz="2000" dirty="0"/>
          </a:p>
          <a:p>
            <a:pPr>
              <a:lnSpc>
                <a:spcPct val="115000"/>
              </a:lnSpc>
            </a:pPr>
            <a:r>
              <a:rPr lang="en" sz="2400" dirty="0" err="1"/>
              <a:t>AppSpot</a:t>
            </a:r>
            <a:endParaRPr sz="2400" dirty="0"/>
          </a:p>
          <a:p>
            <a:pPr lvl="1">
              <a:lnSpc>
                <a:spcPct val="115000"/>
              </a:lnSpc>
              <a:spcBef>
                <a:spcPts val="0"/>
              </a:spcBef>
            </a:pPr>
            <a:r>
              <a:rPr lang="en" sz="2000" dirty="0"/>
              <a:t>To find </a:t>
            </a:r>
            <a:r>
              <a:rPr lang="en" sz="2000" dirty="0" err="1"/>
              <a:t>GoAgent</a:t>
            </a:r>
            <a:r>
              <a:rPr lang="en" sz="2000" dirty="0"/>
              <a:t>?</a:t>
            </a:r>
            <a:endParaRPr sz="2000" dirty="0"/>
          </a:p>
          <a:p>
            <a:pPr>
              <a:lnSpc>
                <a:spcPct val="115000"/>
              </a:lnSpc>
            </a:pPr>
            <a:r>
              <a:rPr lang="en" sz="2400" dirty="0"/>
              <a:t>TLS</a:t>
            </a:r>
            <a:endParaRPr sz="2400" dirty="0"/>
          </a:p>
          <a:p>
            <a:pPr>
              <a:lnSpc>
                <a:spcPct val="115000"/>
              </a:lnSpc>
            </a:pPr>
            <a:r>
              <a:rPr lang="en" sz="2400" dirty="0"/>
              <a:t>Anything else?</a:t>
            </a:r>
            <a:endParaRPr sz="2400" dirty="0"/>
          </a:p>
        </p:txBody>
      </p:sp>
    </p:spTree>
    <p:extLst>
      <p:ext uri="{BB962C8B-B14F-4D97-AF65-F5344CB8AC3E}">
        <p14:creationId xmlns:p14="http://schemas.microsoft.com/office/powerpoint/2010/main" val="17246257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56A8-F458-9041-A5CB-8C5B2CAF680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9D28C4A-BC02-1E4D-B860-E9C0BCE5C74A}"/>
              </a:ext>
            </a:extLst>
          </p:cNvPr>
          <p:cNvSpPr>
            <a:spLocks noGrp="1"/>
          </p:cNvSpPr>
          <p:nvPr>
            <p:ph idx="1"/>
          </p:nvPr>
        </p:nvSpPr>
        <p:spPr/>
        <p:txBody>
          <a:bodyPr/>
          <a:lstStyle/>
          <a:p>
            <a:r>
              <a:rPr lang="en-US" dirty="0"/>
              <a:t>Censors sometimes actively scan the Internet to identify services that they can subsequently censor</a:t>
            </a:r>
          </a:p>
          <a:p>
            <a:endParaRPr lang="en-US" dirty="0"/>
          </a:p>
          <a:p>
            <a:r>
              <a:rPr lang="en-US" dirty="0"/>
              <a:t>Past research has explored the nature of this active probing in the context of certain circumvention systems such as Tor</a:t>
            </a:r>
          </a:p>
          <a:p>
            <a:endParaRPr lang="en-US" dirty="0"/>
          </a:p>
          <a:p>
            <a:r>
              <a:rPr lang="en-US" dirty="0"/>
              <a:t>Whether it applies to other systems (e.g., specific VPNs) is less well understood, but such interference is likely</a:t>
            </a:r>
          </a:p>
        </p:txBody>
      </p:sp>
    </p:spTree>
    <p:extLst>
      <p:ext uri="{BB962C8B-B14F-4D97-AF65-F5344CB8AC3E}">
        <p14:creationId xmlns:p14="http://schemas.microsoft.com/office/powerpoint/2010/main" val="400113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623307"/>
            <a:ext cx="8763000" cy="1143000"/>
          </a:xfrm>
        </p:spPr>
        <p:txBody>
          <a:bodyPr/>
          <a:lstStyle/>
          <a:p>
            <a:pPr algn="ctr"/>
            <a:r>
              <a:rPr lang="en-US" dirty="0"/>
              <a:t>TCP Layer Attacks</a:t>
            </a:r>
          </a:p>
        </p:txBody>
      </p:sp>
    </p:spTree>
    <p:extLst>
      <p:ext uri="{BB962C8B-B14F-4D97-AF65-F5344CB8AC3E}">
        <p14:creationId xmlns:p14="http://schemas.microsoft.com/office/powerpoint/2010/main" val="1386503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
          <p:cNvSpPr>
            <a:spLocks noGrp="1"/>
          </p:cNvSpPr>
          <p:nvPr>
            <p:ph type="sldNum" sz="quarter" idx="12"/>
          </p:nvPr>
        </p:nvSpPr>
        <p:spPr/>
        <p:txBody>
          <a:bodyPr/>
          <a:lstStyle/>
          <a:p>
            <a:pPr>
              <a:defRPr/>
            </a:pPr>
            <a:fld id="{C001BCD3-2A31-2842-8EA9-76E804DF4008}" type="slidenum">
              <a:rPr lang="en-US"/>
              <a:pPr>
                <a:defRPr/>
              </a:pPr>
              <a:t>7</a:t>
            </a:fld>
            <a:endParaRPr lang="en-US"/>
          </a:p>
        </p:txBody>
      </p:sp>
      <p:sp>
        <p:nvSpPr>
          <p:cNvPr id="11266" name="Rectangle 2"/>
          <p:cNvSpPr>
            <a:spLocks noGrp="1" noChangeArrowheads="1"/>
          </p:cNvSpPr>
          <p:nvPr>
            <p:ph type="title"/>
          </p:nvPr>
        </p:nvSpPr>
        <p:spPr>
          <a:xfrm>
            <a:off x="1930400" y="228600"/>
            <a:ext cx="7770813" cy="914400"/>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81639" tIns="42452" rIns="81639" bIns="42452" numCol="1" rtlCol="0" anchor="b" anchorCtr="0" compatLnSpc="1">
            <a:prstTxWarp prst="textNoShape">
              <a:avLst/>
            </a:prstTxWarp>
            <a:normAutofit/>
          </a:bodyPr>
          <a:lstStyle/>
          <a:p>
            <a:pPr defTabSz="457189">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defRPr/>
            </a:pPr>
            <a:r>
              <a:rPr lang="en-GB">
                <a:cs typeface="+mj-cs"/>
              </a:rPr>
              <a:t>TCP: 3-Way Handshake</a:t>
            </a:r>
          </a:p>
        </p:txBody>
      </p:sp>
      <p:sp>
        <p:nvSpPr>
          <p:cNvPr id="21507" name="Line 3"/>
          <p:cNvSpPr>
            <a:spLocks noChangeShapeType="1"/>
          </p:cNvSpPr>
          <p:nvPr/>
        </p:nvSpPr>
        <p:spPr bwMode="auto">
          <a:xfrm>
            <a:off x="3308351" y="2667000"/>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1508" name="Line 4"/>
          <p:cNvSpPr>
            <a:spLocks noChangeShapeType="1"/>
          </p:cNvSpPr>
          <p:nvPr/>
        </p:nvSpPr>
        <p:spPr bwMode="auto">
          <a:xfrm>
            <a:off x="3308351" y="5029200"/>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1509" name="Line 5"/>
          <p:cNvSpPr>
            <a:spLocks noChangeShapeType="1"/>
          </p:cNvSpPr>
          <p:nvPr/>
        </p:nvSpPr>
        <p:spPr bwMode="auto">
          <a:xfrm flipH="1">
            <a:off x="3305176" y="3810000"/>
            <a:ext cx="411956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1510" name="Group 6"/>
          <p:cNvGrpSpPr>
            <a:grpSpLocks/>
          </p:cNvGrpSpPr>
          <p:nvPr/>
        </p:nvGrpSpPr>
        <p:grpSpPr bwMode="auto">
          <a:xfrm>
            <a:off x="3124207" y="1752596"/>
            <a:ext cx="366563" cy="458642"/>
            <a:chOff x="1111" y="1217"/>
            <a:chExt cx="255" cy="318"/>
          </a:xfrm>
        </p:grpSpPr>
        <p:sp>
          <p:nvSpPr>
            <p:cNvPr id="21543" name="AutoShape 7"/>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44" name="AutoShape 8"/>
            <p:cNvSpPr>
              <a:spLocks noChangeArrowheads="1"/>
            </p:cNvSpPr>
            <p:nvPr/>
          </p:nvSpPr>
          <p:spPr bwMode="auto">
            <a:xfrm>
              <a:off x="1118" y="1217"/>
              <a:ext cx="243" cy="316"/>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C</a:t>
              </a:r>
            </a:p>
          </p:txBody>
        </p:sp>
      </p:grpSp>
      <p:grpSp>
        <p:nvGrpSpPr>
          <p:cNvPr id="21511" name="Group 9"/>
          <p:cNvGrpSpPr>
            <a:grpSpLocks/>
          </p:cNvGrpSpPr>
          <p:nvPr/>
        </p:nvGrpSpPr>
        <p:grpSpPr bwMode="auto">
          <a:xfrm>
            <a:off x="7245349" y="1806576"/>
            <a:ext cx="353863" cy="457051"/>
            <a:chOff x="3973" y="1254"/>
            <a:chExt cx="246" cy="318"/>
          </a:xfrm>
        </p:grpSpPr>
        <p:sp>
          <p:nvSpPr>
            <p:cNvPr id="21541" name="AutoShape 10"/>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42" name="AutoShape 11"/>
            <p:cNvSpPr>
              <a:spLocks noChangeArrowheads="1"/>
            </p:cNvSpPr>
            <p:nvPr/>
          </p:nvSpPr>
          <p:spPr bwMode="auto">
            <a:xfrm>
              <a:off x="3979" y="1254"/>
              <a:ext cx="234" cy="317"/>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a:t>
              </a:r>
            </a:p>
          </p:txBody>
        </p:sp>
      </p:grpSp>
      <p:grpSp>
        <p:nvGrpSpPr>
          <p:cNvPr id="21512" name="Group 12"/>
          <p:cNvGrpSpPr>
            <a:grpSpLocks/>
          </p:cNvGrpSpPr>
          <p:nvPr/>
        </p:nvGrpSpPr>
        <p:grpSpPr bwMode="auto">
          <a:xfrm>
            <a:off x="4694241" y="2438402"/>
            <a:ext cx="855515" cy="457051"/>
            <a:chOff x="2202" y="1693"/>
            <a:chExt cx="594" cy="318"/>
          </a:xfrm>
        </p:grpSpPr>
        <p:sp>
          <p:nvSpPr>
            <p:cNvPr id="21539" name="AutoShape 13"/>
            <p:cNvSpPr>
              <a:spLocks noChangeArrowheads="1"/>
            </p:cNvSpPr>
            <p:nvPr/>
          </p:nvSpPr>
          <p:spPr bwMode="auto">
            <a:xfrm>
              <a:off x="2202" y="1693"/>
              <a:ext cx="594"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40" name="AutoShape 14"/>
            <p:cNvSpPr>
              <a:spLocks noChangeArrowheads="1"/>
            </p:cNvSpPr>
            <p:nvPr/>
          </p:nvSpPr>
          <p:spPr bwMode="auto">
            <a:xfrm>
              <a:off x="2205" y="1693"/>
              <a:ext cx="585"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C</a:t>
              </a:r>
            </a:p>
          </p:txBody>
        </p:sp>
      </p:grpSp>
      <p:grpSp>
        <p:nvGrpSpPr>
          <p:cNvPr id="21513" name="Group 15"/>
          <p:cNvGrpSpPr>
            <a:grpSpLocks/>
          </p:cNvGrpSpPr>
          <p:nvPr/>
        </p:nvGrpSpPr>
        <p:grpSpPr bwMode="auto">
          <a:xfrm>
            <a:off x="4259264" y="3581391"/>
            <a:ext cx="1700065" cy="458642"/>
            <a:chOff x="1899" y="2487"/>
            <a:chExt cx="1181" cy="318"/>
          </a:xfrm>
        </p:grpSpPr>
        <p:sp>
          <p:nvSpPr>
            <p:cNvPr id="21537" name="AutoShape 16"/>
            <p:cNvSpPr>
              <a:spLocks noChangeArrowheads="1"/>
            </p:cNvSpPr>
            <p:nvPr/>
          </p:nvSpPr>
          <p:spPr bwMode="auto">
            <a:xfrm>
              <a:off x="1899" y="2487"/>
              <a:ext cx="1181"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38" name="AutoShape 17"/>
            <p:cNvSpPr>
              <a:spLocks noChangeArrowheads="1"/>
            </p:cNvSpPr>
            <p:nvPr/>
          </p:nvSpPr>
          <p:spPr bwMode="auto">
            <a:xfrm>
              <a:off x="1901" y="2487"/>
              <a:ext cx="1177" cy="316"/>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S</a:t>
              </a:r>
              <a:r>
                <a:rPr lang="en-GB" sz="2400">
                  <a:solidFill>
                    <a:srgbClr val="000000"/>
                  </a:solidFill>
                  <a:latin typeface="Tahoma" charset="0"/>
                </a:rPr>
                <a:t>, ACK</a:t>
              </a:r>
              <a:r>
                <a:rPr lang="en-GB" sz="2400" baseline="-25000">
                  <a:solidFill>
                    <a:srgbClr val="000000"/>
                  </a:solidFill>
                  <a:latin typeface="Tahoma" charset="0"/>
                </a:rPr>
                <a:t>C</a:t>
              </a:r>
            </a:p>
          </p:txBody>
        </p:sp>
      </p:grpSp>
      <p:grpSp>
        <p:nvGrpSpPr>
          <p:cNvPr id="21514" name="Group 18"/>
          <p:cNvGrpSpPr>
            <a:grpSpLocks/>
          </p:cNvGrpSpPr>
          <p:nvPr/>
        </p:nvGrpSpPr>
        <p:grpSpPr bwMode="auto">
          <a:xfrm>
            <a:off x="5419727" y="4876804"/>
            <a:ext cx="841227" cy="457051"/>
            <a:chOff x="2705" y="3386"/>
            <a:chExt cx="585" cy="318"/>
          </a:xfrm>
        </p:grpSpPr>
        <p:sp>
          <p:nvSpPr>
            <p:cNvPr id="21535" name="AutoShape 19"/>
            <p:cNvSpPr>
              <a:spLocks noChangeArrowheads="1"/>
            </p:cNvSpPr>
            <p:nvPr/>
          </p:nvSpPr>
          <p:spPr bwMode="auto">
            <a:xfrm>
              <a:off x="2705" y="3386"/>
              <a:ext cx="585"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36" name="AutoShape 20"/>
            <p:cNvSpPr>
              <a:spLocks noChangeArrowheads="1"/>
            </p:cNvSpPr>
            <p:nvPr/>
          </p:nvSpPr>
          <p:spPr bwMode="auto">
            <a:xfrm>
              <a:off x="2709" y="3386"/>
              <a:ext cx="576"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ACK</a:t>
              </a:r>
              <a:r>
                <a:rPr lang="en-GB" sz="2400" baseline="-25000">
                  <a:solidFill>
                    <a:srgbClr val="000000"/>
                  </a:solidFill>
                  <a:latin typeface="Tahoma" charset="0"/>
                </a:rPr>
                <a:t>S</a:t>
              </a:r>
            </a:p>
          </p:txBody>
        </p:sp>
      </p:grpSp>
      <p:sp>
        <p:nvSpPr>
          <p:cNvPr id="21515" name="Line 21"/>
          <p:cNvSpPr>
            <a:spLocks noChangeShapeType="1"/>
          </p:cNvSpPr>
          <p:nvPr/>
        </p:nvSpPr>
        <p:spPr bwMode="auto">
          <a:xfrm>
            <a:off x="7466013" y="3810001"/>
            <a:ext cx="1587" cy="1982788"/>
          </a:xfrm>
          <a:prstGeom prst="line">
            <a:avLst/>
          </a:prstGeom>
          <a:noFill/>
          <a:ln w="7632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16" name="Line 22"/>
          <p:cNvSpPr>
            <a:spLocks noChangeShapeType="1"/>
          </p:cNvSpPr>
          <p:nvPr/>
        </p:nvSpPr>
        <p:spPr bwMode="auto">
          <a:xfrm>
            <a:off x="7466013" y="5792789"/>
            <a:ext cx="1587" cy="531812"/>
          </a:xfrm>
          <a:prstGeom prst="line">
            <a:avLst/>
          </a:prstGeom>
          <a:noFill/>
          <a:ln w="76320">
            <a:solidFill>
              <a:srgbClr val="FFCC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17" name="Line 23"/>
          <p:cNvSpPr>
            <a:spLocks noChangeShapeType="1"/>
          </p:cNvSpPr>
          <p:nvPr/>
        </p:nvSpPr>
        <p:spPr bwMode="auto">
          <a:xfrm>
            <a:off x="3308351" y="2667000"/>
            <a:ext cx="1588" cy="1905000"/>
          </a:xfrm>
          <a:prstGeom prst="line">
            <a:avLst/>
          </a:prstGeom>
          <a:noFill/>
          <a:ln w="7632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18" name="Line 24"/>
          <p:cNvSpPr>
            <a:spLocks noChangeShapeType="1"/>
          </p:cNvSpPr>
          <p:nvPr/>
        </p:nvSpPr>
        <p:spPr bwMode="auto">
          <a:xfrm>
            <a:off x="3308351" y="5029200"/>
            <a:ext cx="1588" cy="1293813"/>
          </a:xfrm>
          <a:prstGeom prst="line">
            <a:avLst/>
          </a:prstGeom>
          <a:noFill/>
          <a:ln w="76320">
            <a:solidFill>
              <a:srgbClr val="FFCC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19" name="Line 25"/>
          <p:cNvSpPr>
            <a:spLocks noChangeShapeType="1"/>
          </p:cNvSpPr>
          <p:nvPr/>
        </p:nvSpPr>
        <p:spPr bwMode="auto">
          <a:xfrm>
            <a:off x="3308351" y="4572000"/>
            <a:ext cx="1588" cy="457200"/>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20" name="Line 26"/>
          <p:cNvSpPr>
            <a:spLocks noChangeShapeType="1"/>
          </p:cNvSpPr>
          <p:nvPr/>
        </p:nvSpPr>
        <p:spPr bwMode="auto">
          <a:xfrm>
            <a:off x="7466013" y="2362200"/>
            <a:ext cx="1587" cy="1066800"/>
          </a:xfrm>
          <a:prstGeom prst="line">
            <a:avLst/>
          </a:prstGeom>
          <a:noFill/>
          <a:ln w="7632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21" name="Line 27"/>
          <p:cNvSpPr>
            <a:spLocks noChangeShapeType="1"/>
          </p:cNvSpPr>
          <p:nvPr/>
        </p:nvSpPr>
        <p:spPr bwMode="auto">
          <a:xfrm>
            <a:off x="3308351" y="2286000"/>
            <a:ext cx="1588" cy="379413"/>
          </a:xfrm>
          <a:prstGeom prst="line">
            <a:avLst/>
          </a:prstGeom>
          <a:noFill/>
          <a:ln w="7632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22" name="Line 28"/>
          <p:cNvSpPr>
            <a:spLocks noChangeShapeType="1"/>
          </p:cNvSpPr>
          <p:nvPr/>
        </p:nvSpPr>
        <p:spPr bwMode="auto">
          <a:xfrm>
            <a:off x="7466013" y="3429001"/>
            <a:ext cx="1587" cy="407988"/>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21523" name="Group 29"/>
          <p:cNvGrpSpPr>
            <a:grpSpLocks/>
          </p:cNvGrpSpPr>
          <p:nvPr/>
        </p:nvGrpSpPr>
        <p:grpSpPr bwMode="auto">
          <a:xfrm>
            <a:off x="7624768" y="2514595"/>
            <a:ext cx="1382566" cy="458642"/>
            <a:chOff x="4237" y="1746"/>
            <a:chExt cx="960" cy="318"/>
          </a:xfrm>
        </p:grpSpPr>
        <p:sp>
          <p:nvSpPr>
            <p:cNvPr id="21533" name="AutoShape 30"/>
            <p:cNvSpPr>
              <a:spLocks noChangeArrowheads="1"/>
            </p:cNvSpPr>
            <p:nvPr/>
          </p:nvSpPr>
          <p:spPr bwMode="auto">
            <a:xfrm>
              <a:off x="4237" y="1746"/>
              <a:ext cx="960"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34" name="AutoShape 31"/>
            <p:cNvSpPr>
              <a:spLocks noChangeArrowheads="1"/>
            </p:cNvSpPr>
            <p:nvPr/>
          </p:nvSpPr>
          <p:spPr bwMode="auto">
            <a:xfrm>
              <a:off x="4240" y="1746"/>
              <a:ext cx="955" cy="316"/>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FFFFFF"/>
                  </a:solidFill>
                  <a:latin typeface="Tahoma" charset="0"/>
                </a:rPr>
                <a:t>Listening</a:t>
              </a:r>
            </a:p>
          </p:txBody>
        </p:sp>
      </p:grpSp>
      <p:grpSp>
        <p:nvGrpSpPr>
          <p:cNvPr id="21524" name="Group 32"/>
          <p:cNvGrpSpPr>
            <a:grpSpLocks/>
          </p:cNvGrpSpPr>
          <p:nvPr/>
        </p:nvGrpSpPr>
        <p:grpSpPr bwMode="auto">
          <a:xfrm>
            <a:off x="7624766" y="3352800"/>
            <a:ext cx="1577975" cy="455613"/>
            <a:chOff x="4237" y="2328"/>
            <a:chExt cx="1095" cy="318"/>
          </a:xfrm>
        </p:grpSpPr>
        <p:sp>
          <p:nvSpPr>
            <p:cNvPr id="21531" name="AutoShape 33"/>
            <p:cNvSpPr>
              <a:spLocks noChangeArrowheads="1"/>
            </p:cNvSpPr>
            <p:nvPr/>
          </p:nvSpPr>
          <p:spPr bwMode="auto">
            <a:xfrm>
              <a:off x="4237" y="2328"/>
              <a:ext cx="1095"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anchor="ctr"/>
            <a:lstStyle/>
            <a:p>
              <a:endParaRPr lang="en-US"/>
            </a:p>
          </p:txBody>
        </p:sp>
        <p:sp>
          <p:nvSpPr>
            <p:cNvPr id="21532" name="AutoShape 34"/>
            <p:cNvSpPr>
              <a:spLocks noChangeArrowheads="1"/>
            </p:cNvSpPr>
            <p:nvPr/>
          </p:nvSpPr>
          <p:spPr bwMode="auto">
            <a:xfrm>
              <a:off x="4241" y="2328"/>
              <a:ext cx="1089"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FF0000"/>
                  </a:solidFill>
                  <a:latin typeface="Tahoma" charset="0"/>
                </a:rPr>
                <a:t>Store data</a:t>
              </a:r>
            </a:p>
          </p:txBody>
        </p:sp>
      </p:grpSp>
      <p:grpSp>
        <p:nvGrpSpPr>
          <p:cNvPr id="21525" name="Group 35"/>
          <p:cNvGrpSpPr>
            <a:grpSpLocks/>
          </p:cNvGrpSpPr>
          <p:nvPr/>
        </p:nvGrpSpPr>
        <p:grpSpPr bwMode="auto">
          <a:xfrm>
            <a:off x="7624762" y="4495799"/>
            <a:ext cx="790574" cy="458788"/>
            <a:chOff x="4237" y="3122"/>
            <a:chExt cx="549" cy="318"/>
          </a:xfrm>
        </p:grpSpPr>
        <p:sp>
          <p:nvSpPr>
            <p:cNvPr id="21529" name="AutoShape 36"/>
            <p:cNvSpPr>
              <a:spLocks noChangeArrowheads="1"/>
            </p:cNvSpPr>
            <p:nvPr/>
          </p:nvSpPr>
          <p:spPr bwMode="auto">
            <a:xfrm>
              <a:off x="4237" y="3122"/>
              <a:ext cx="549"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accent2"/>
                  </a:solidFill>
                  <a:round/>
                  <a:headEnd/>
                  <a:tailEnd/>
                </a14:hiddenLine>
              </a:ext>
            </a:extLst>
          </p:spPr>
          <p:txBody>
            <a:bodyPr wrap="none" anchor="ctr"/>
            <a:lstStyle/>
            <a:p>
              <a:endParaRPr lang="en-US"/>
            </a:p>
          </p:txBody>
        </p:sp>
        <p:sp>
          <p:nvSpPr>
            <p:cNvPr id="21530" name="AutoShape 37"/>
            <p:cNvSpPr>
              <a:spLocks noChangeArrowheads="1"/>
            </p:cNvSpPr>
            <p:nvPr/>
          </p:nvSpPr>
          <p:spPr bwMode="auto">
            <a:xfrm>
              <a:off x="4245" y="3122"/>
              <a:ext cx="532" cy="315"/>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accent2"/>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chemeClr val="accent2"/>
                  </a:solidFill>
                  <a:latin typeface="Tahoma" charset="0"/>
                </a:rPr>
                <a:t>Wait</a:t>
              </a:r>
            </a:p>
          </p:txBody>
        </p:sp>
      </p:grpSp>
      <p:grpSp>
        <p:nvGrpSpPr>
          <p:cNvPr id="21526" name="Group 38"/>
          <p:cNvGrpSpPr>
            <a:grpSpLocks/>
          </p:cNvGrpSpPr>
          <p:nvPr/>
        </p:nvGrpSpPr>
        <p:grpSpPr bwMode="auto">
          <a:xfrm>
            <a:off x="7624766" y="5791205"/>
            <a:ext cx="1604816" cy="457051"/>
            <a:chOff x="4237" y="4021"/>
            <a:chExt cx="1114" cy="318"/>
          </a:xfrm>
        </p:grpSpPr>
        <p:sp>
          <p:nvSpPr>
            <p:cNvPr id="21527" name="AutoShape 39"/>
            <p:cNvSpPr>
              <a:spLocks noChangeArrowheads="1"/>
            </p:cNvSpPr>
            <p:nvPr/>
          </p:nvSpPr>
          <p:spPr bwMode="auto">
            <a:xfrm>
              <a:off x="4237" y="4021"/>
              <a:ext cx="1114"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28" name="AutoShape 40"/>
            <p:cNvSpPr>
              <a:spLocks noChangeArrowheads="1"/>
            </p:cNvSpPr>
            <p:nvPr/>
          </p:nvSpPr>
          <p:spPr bwMode="auto">
            <a:xfrm>
              <a:off x="4240" y="4021"/>
              <a:ext cx="1109"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Connected</a:t>
              </a:r>
            </a:p>
          </p:txBody>
        </p:sp>
      </p:grpSp>
    </p:spTree>
    <p:extLst>
      <p:ext uri="{BB962C8B-B14F-4D97-AF65-F5344CB8AC3E}">
        <p14:creationId xmlns:p14="http://schemas.microsoft.com/office/powerpoint/2010/main" val="13635578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FF715B3-DF58-5445-98FF-B419C6E122EB}" type="slidenum">
              <a:rPr lang="en-US"/>
              <a:pPr>
                <a:defRPr/>
              </a:pPr>
              <a:t>8</a:t>
            </a:fld>
            <a:endParaRPr lang="en-US"/>
          </a:p>
        </p:txBody>
      </p:sp>
      <p:sp>
        <p:nvSpPr>
          <p:cNvPr id="13314" name="Rectangle 2"/>
          <p:cNvSpPr>
            <a:spLocks noGrp="1" noChangeArrowheads="1"/>
          </p:cNvSpPr>
          <p:nvPr>
            <p:ph type="title"/>
          </p:nvPr>
        </p:nvSpPr>
        <p:spPr>
          <a:xfrm>
            <a:off x="1930400" y="228600"/>
            <a:ext cx="7770813" cy="914400"/>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81639" tIns="42452" rIns="81639" bIns="42452" numCol="1" rtlCol="0" anchor="b" anchorCtr="0" compatLnSpc="1">
            <a:prstTxWarp prst="textNoShape">
              <a:avLst/>
            </a:prstTxWarp>
            <a:normAutofit/>
          </a:bodyPr>
          <a:lstStyle/>
          <a:p>
            <a:pPr defTabSz="457189">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defRPr/>
            </a:pPr>
            <a:r>
              <a:rPr lang="en-GB">
                <a:cs typeface="+mj-cs"/>
              </a:rPr>
              <a:t>TCP handshake</a:t>
            </a:r>
          </a:p>
        </p:txBody>
      </p:sp>
      <p:sp>
        <p:nvSpPr>
          <p:cNvPr id="13315" name="Rectangle 3"/>
          <p:cNvSpPr>
            <a:spLocks noGrp="1" noChangeArrowheads="1"/>
          </p:cNvSpPr>
          <p:nvPr>
            <p:ph type="body" idx="1"/>
          </p:nvPr>
        </p:nvSpPr>
        <p:spPr>
          <a:xfrm>
            <a:off x="2057400" y="1524000"/>
            <a:ext cx="7847013" cy="4713288"/>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81639" tIns="42452" rIns="81639" bIns="42452" numCol="1" rtlCol="0" anchor="t" anchorCtr="0" compatLnSpc="1">
            <a:prstTxWarp prst="textNoShape">
              <a:avLst/>
            </a:prstTxWarp>
            <a:normAutofit/>
          </a:bodyPr>
          <a:lstStyle/>
          <a:p>
            <a:pPr marL="430203" indent="-323843" defTabSz="457189">
              <a:spcBef>
                <a:spcPts val="700"/>
              </a:spcBef>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cs typeface="+mn-cs"/>
              </a:rPr>
              <a:t>Each arriving SYN stores state at the server</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TCP Control Block (TCB) </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 280 bytes</a:t>
            </a:r>
          </a:p>
          <a:p>
            <a:pPr marL="1293781" lvl="2" indent="-215895"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FlowID, timer info, Sequence number, flow control status, out-of-band data, MSS, other options agreed to</a:t>
            </a:r>
          </a:p>
          <a:p>
            <a:pPr marL="861992" lvl="1" defTabSz="457189">
              <a:spcBef>
                <a:spcPts val="600"/>
              </a:spcBef>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Half-open TCB entries exist until timeout</a:t>
            </a:r>
          </a:p>
          <a:p>
            <a:pPr marL="861992" lvl="1" defTabSz="457189">
              <a:spcBef>
                <a:spcPts val="600"/>
              </a:spcBef>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Fixed bound on half-open connections</a:t>
            </a:r>
          </a:p>
          <a:p>
            <a:pPr marL="861992" lvl="1" defTabSz="457189">
              <a:spcBef>
                <a:spcPts val="600"/>
              </a:spcBef>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endParaRPr lang="en-GB"/>
          </a:p>
          <a:p>
            <a:pPr marL="430203" indent="-323843" defTabSz="457189">
              <a:spcBef>
                <a:spcPts val="700"/>
              </a:spcBef>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cs typeface="+mn-cs"/>
              </a:rPr>
              <a:t>Resources exhausted </a:t>
            </a:r>
            <a:r>
              <a:rPr lang="en-GB">
                <a:latin typeface="Symbol" charset="0"/>
                <a:cs typeface="+mn-cs"/>
              </a:rPr>
              <a:t></a:t>
            </a:r>
            <a:r>
              <a:rPr lang="en-GB">
                <a:cs typeface="+mn-cs"/>
              </a:rPr>
              <a:t> requests rejected</a:t>
            </a:r>
          </a:p>
        </p:txBody>
      </p:sp>
    </p:spTree>
    <p:extLst>
      <p:ext uri="{BB962C8B-B14F-4D97-AF65-F5344CB8AC3E}">
        <p14:creationId xmlns:p14="http://schemas.microsoft.com/office/powerpoint/2010/main" val="89110569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TCP SYN Flood</a:t>
            </a:r>
          </a:p>
        </p:txBody>
      </p:sp>
      <p:sp>
        <p:nvSpPr>
          <p:cNvPr id="8195" name="Rectangle 3"/>
          <p:cNvSpPr>
            <a:spLocks noGrp="1" noChangeArrowheads="1"/>
          </p:cNvSpPr>
          <p:nvPr>
            <p:ph type="body" idx="1"/>
          </p:nvPr>
        </p:nvSpPr>
        <p:spPr/>
        <p:txBody>
          <a:bodyPr/>
          <a:lstStyle/>
          <a:p>
            <a:r>
              <a:rPr lang="en-US" dirty="0"/>
              <a:t>Exploit state allocated at server after initial SYN packet</a:t>
            </a:r>
          </a:p>
          <a:p>
            <a:r>
              <a:rPr lang="en-US" dirty="0"/>
              <a:t>Send a SYN and don</a:t>
            </a:r>
            <a:r>
              <a:rPr lang="ja-JP" altLang="en-US" dirty="0">
                <a:latin typeface="Arial"/>
              </a:rPr>
              <a:t>’</a:t>
            </a:r>
            <a:r>
              <a:rPr lang="en-US" dirty="0"/>
              <a:t>t reply with ACK</a:t>
            </a:r>
          </a:p>
          <a:p>
            <a:r>
              <a:rPr lang="en-US" dirty="0"/>
              <a:t>Server will wait for for ACK</a:t>
            </a:r>
          </a:p>
          <a:p>
            <a:r>
              <a:rPr lang="en-US" dirty="0"/>
              <a:t>Finite queue size for incomplete connections (1024)</a:t>
            </a:r>
          </a:p>
          <a:p>
            <a:r>
              <a:rPr lang="en-US" dirty="0"/>
              <a:t>Once the queue is full it doesn’t accept requests</a:t>
            </a:r>
          </a:p>
        </p:txBody>
      </p:sp>
    </p:spTree>
    <p:extLst>
      <p:ext uri="{BB962C8B-B14F-4D97-AF65-F5344CB8AC3E}">
        <p14:creationId xmlns:p14="http://schemas.microsoft.com/office/powerpoint/2010/main" val="2912714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1724</TotalTime>
  <Words>2614</Words>
  <Application>Microsoft Macintosh PowerPoint</Application>
  <PresentationFormat>Widescreen</PresentationFormat>
  <Paragraphs>474</Paragraphs>
  <Slides>53</Slides>
  <Notes>41</Notes>
  <HiddenSlides>8</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53</vt:i4>
      </vt:variant>
    </vt:vector>
  </HeadingPairs>
  <TitlesOfParts>
    <vt:vector size="67" baseType="lpstr">
      <vt:lpstr>American Typewriter</vt:lpstr>
      <vt:lpstr>Arial</vt:lpstr>
      <vt:lpstr>Calibri</vt:lpstr>
      <vt:lpstr>Calibri Light</vt:lpstr>
      <vt:lpstr>Consolas</vt:lpstr>
      <vt:lpstr>Courier New</vt:lpstr>
      <vt:lpstr>Helvetica Neue</vt:lpstr>
      <vt:lpstr>Monotype Sorts</vt:lpstr>
      <vt:lpstr>Raleway</vt:lpstr>
      <vt:lpstr>Symbol</vt:lpstr>
      <vt:lpstr>Tahoma</vt:lpstr>
      <vt:lpstr>Times New Roman</vt:lpstr>
      <vt:lpstr>Wingdings</vt:lpstr>
      <vt:lpstr>Office Theme</vt:lpstr>
      <vt:lpstr>Internet Censorship and Online Speech Chapter 3: Active Attacks</vt:lpstr>
      <vt:lpstr>Internet Censorship and Online Speech Chapter 3.1: Denial of Service</vt:lpstr>
      <vt:lpstr>Attack on Availability</vt:lpstr>
      <vt:lpstr>Denial of Service: What is it?</vt:lpstr>
      <vt:lpstr>Early Denial of Service</vt:lpstr>
      <vt:lpstr>TCP Layer Attacks</vt:lpstr>
      <vt:lpstr>TCP: 3-Way Handshake</vt:lpstr>
      <vt:lpstr>TCP handshake</vt:lpstr>
      <vt:lpstr>TCP SYN Flood</vt:lpstr>
      <vt:lpstr>TCP SYN flooding</vt:lpstr>
      <vt:lpstr>SYN Flooding</vt:lpstr>
      <vt:lpstr>A classic SYN flood example</vt:lpstr>
      <vt:lpstr>Low rate SYN flood defenses</vt:lpstr>
      <vt:lpstr>Idea: TCP SYN cookies</vt:lpstr>
      <vt:lpstr>TCP SYN cookie</vt:lpstr>
      <vt:lpstr>Summary</vt:lpstr>
      <vt:lpstr>Common Example Today  (First seen around May 2006)</vt:lpstr>
      <vt:lpstr>DNS DoS Attacks</vt:lpstr>
      <vt:lpstr>Root Level DNS Attacks</vt:lpstr>
      <vt:lpstr>DoS of SSL/TLS</vt:lpstr>
      <vt:lpstr>TCP Session Hijack</vt:lpstr>
      <vt:lpstr>TCP Session Poisoning</vt:lpstr>
      <vt:lpstr>Internet Censorship and Online Speech Chapter 3.2: DNS (and Amplification) Attacks</vt:lpstr>
      <vt:lpstr>IoT-Based Denial of Service</vt:lpstr>
      <vt:lpstr>PowerPoint Presentation</vt:lpstr>
      <vt:lpstr>Mirai DDoS Post-Mortem</vt:lpstr>
      <vt:lpstr>Basic Amplification Attack</vt:lpstr>
      <vt:lpstr>DNS Amplification  (Common Today)</vt:lpstr>
      <vt:lpstr>DNS Reflection Attacks</vt:lpstr>
      <vt:lpstr>Summary</vt:lpstr>
      <vt:lpstr>Top 10 Source Countries for DDoS Attacks in Q1 2016</vt:lpstr>
      <vt:lpstr>Internet Censorship and Online Speech Chapter 3.3: Great Cannon</vt:lpstr>
      <vt:lpstr>China’s Great Cannon</vt:lpstr>
      <vt:lpstr>“On-Path” Attack System</vt:lpstr>
      <vt:lpstr>China’s Great Cannon</vt:lpstr>
      <vt:lpstr>Great Cannon: Javascript Injection</vt:lpstr>
      <vt:lpstr>Great Cannon: Javascript Injection</vt:lpstr>
      <vt:lpstr>Great Cannon: Browser Sends Requests to Victim</vt:lpstr>
      <vt:lpstr>Where Were the Attacking Clients?</vt:lpstr>
      <vt:lpstr>What Domains Had Code Injected?</vt:lpstr>
      <vt:lpstr>Denial of Service: Common Themes</vt:lpstr>
      <vt:lpstr>Summary</vt:lpstr>
      <vt:lpstr>Internet Censorship and Online Speech Chapter 3.4: Active Probing</vt:lpstr>
      <vt:lpstr>Assume an Encrypted Tunnel</vt:lpstr>
      <vt:lpstr>GFW does DPI</vt:lpstr>
      <vt:lpstr>GFW does DPI</vt:lpstr>
      <vt:lpstr>2. GFW launches active probe</vt:lpstr>
      <vt:lpstr>2. GFW launches active probe</vt:lpstr>
      <vt:lpstr>3. GFW blocks server</vt:lpstr>
      <vt:lpstr>Where are the probes coming from?</vt:lpstr>
      <vt:lpstr>Physical infrastructure</vt:lpstr>
      <vt:lpstr>Protocols that are probed or blocked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Censorship and Online Speech</dc:title>
  <dc:creator>Nick Feamster</dc:creator>
  <cp:lastModifiedBy>Nick Feamster</cp:lastModifiedBy>
  <cp:revision>113</cp:revision>
  <dcterms:created xsi:type="dcterms:W3CDTF">2020-01-05T22:49:22Z</dcterms:created>
  <dcterms:modified xsi:type="dcterms:W3CDTF">2021-01-29T16:47:31Z</dcterms:modified>
</cp:coreProperties>
</file>