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embeddedFontLst>
    <p:embeddedFont>
      <p:font typeface="Amatic SC" panose="020B0604020202020204" charset="-79"/>
      <p:regular r:id="rId43"/>
      <p:bold r:id="rId44"/>
    </p:embeddedFont>
    <p:embeddedFont>
      <p:font typeface="Source Code Pro"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3d450ca64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3d450ca64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3d450ca64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3d450ca64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3d450ca64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3d450ca64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3d450ca64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3d450ca64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3d450ca64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3d450ca64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3d450ca64_0_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3d450ca64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3d450ca64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3d450ca64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3d450ca64_0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3d450ca6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3d450ca64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3d450ca64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3d450ca64_0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3d450ca64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3d450ca64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73d450ca64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3d450ca64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3d450ca64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3d450ca64_0_3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73d450ca64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73d450ca64_0_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3d450ca64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3d450ca64_0_3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3d450ca64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3d450ca64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3d450ca64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3d450ca64_0_4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3d450ca64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3d450ca64_0_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3d450ca64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73d450ca64_0_4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73d450ca64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3d450ca64_0_3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73d450ca64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ad4adc0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6ad4adc0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65bd67eb3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65bd67eb3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6ad4adc06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6ad4adc06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ad4adc06d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ad4adc06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6ad4adc06d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6ad4adc06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ad4adc06d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ad4adc06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6ad4adc06d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6ad4adc06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6ad4adc06d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6ad4adc06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6ad4adc06d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6ad4adc06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ad4adc06d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6ad4adc06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6ad4adc06d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6ad4adc06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6ad4adc06d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6ad4adc06d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3d450ca64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3d450ca64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6ad4adc06d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6ad4adc06d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3d450ca64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3d450ca64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3d450ca64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3d450ca64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3d450ca64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3d450ca64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3d450ca64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3d450ca64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3d450ca64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3d450ca64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Random Forest-Based Network Intrusion Detection</a:t>
            </a:r>
            <a:endParaRPr sz="6000"/>
          </a:p>
          <a:p>
            <a:pPr marL="0" lvl="0" indent="0" algn="ctr" rtl="0">
              <a:spcBef>
                <a:spcPts val="0"/>
              </a:spcBef>
              <a:spcAft>
                <a:spcPts val="0"/>
              </a:spcAft>
              <a:buNone/>
            </a:pPr>
            <a:r>
              <a:rPr lang="en" sz="2100">
                <a:latin typeface="Source Code Pro"/>
                <a:ea typeface="Source Code Pro"/>
                <a:cs typeface="Source Code Pro"/>
                <a:sym typeface="Source Code Pro"/>
              </a:rPr>
              <a:t>Jiong Zhang, Mohammad Zulkernine, Anwar Haque</a:t>
            </a:r>
            <a:endParaRPr sz="6000"/>
          </a:p>
        </p:txBody>
      </p:sp>
      <p:sp>
        <p:nvSpPr>
          <p:cNvPr id="57" name="Google Shape;57;p13"/>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Presented By Mohammad Arsalan Javed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 sz="2400" b="0">
                <a:solidFill>
                  <a:schemeClr val="dk2"/>
                </a:solidFill>
                <a:latin typeface="Source Code Pro"/>
                <a:ea typeface="Source Code Pro"/>
                <a:cs typeface="Source Code Pro"/>
                <a:sym typeface="Source Code Pro"/>
              </a:rPr>
              <a:t>Optimization Of Error Rate</a:t>
            </a:r>
            <a:br>
              <a:rPr lang="en" sz="2400" b="0">
                <a:solidFill>
                  <a:schemeClr val="dk2"/>
                </a:solidFill>
                <a:latin typeface="Source Code Pro"/>
                <a:ea typeface="Source Code Pro"/>
                <a:cs typeface="Source Code Pro"/>
                <a:sym typeface="Source Code Pro"/>
              </a:rPr>
            </a:br>
            <a:r>
              <a:rPr lang="en" sz="1800" b="0">
                <a:solidFill>
                  <a:schemeClr val="dk2"/>
                </a:solidFill>
                <a:latin typeface="Source Code Pro"/>
                <a:ea typeface="Source Code Pro"/>
                <a:cs typeface="Source Code Pro"/>
                <a:sym typeface="Source Code Pro"/>
              </a:rPr>
              <a:t>Correlation and Strength</a:t>
            </a:r>
            <a:endParaRPr sz="1800" b="0">
              <a:solidFill>
                <a:schemeClr val="dk2"/>
              </a:solidFill>
              <a:latin typeface="Source Code Pro"/>
              <a:ea typeface="Source Code Pro"/>
              <a:cs typeface="Source Code Pro"/>
              <a:sym typeface="Source Code Pro"/>
            </a:endParaRPr>
          </a:p>
          <a:p>
            <a:pPr marL="0" lvl="0" indent="0" algn="l" rtl="0">
              <a:spcBef>
                <a:spcPts val="1600"/>
              </a:spcBef>
              <a:spcAft>
                <a:spcPts val="0"/>
              </a:spcAft>
              <a:buNone/>
            </a:pPr>
            <a:endParaRPr/>
          </a:p>
        </p:txBody>
      </p:sp>
      <p:sp>
        <p:nvSpPr>
          <p:cNvPr id="122" name="Google Shape;122;p22"/>
          <p:cNvSpPr txBox="1">
            <a:spLocks noGrp="1"/>
          </p:cNvSpPr>
          <p:nvPr>
            <p:ph type="body" idx="1"/>
          </p:nvPr>
        </p:nvSpPr>
        <p:spPr>
          <a:xfrm>
            <a:off x="311700" y="1486950"/>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Correlation between any two trees		Error Rate</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457200" algn="l" rtl="0">
              <a:spcBef>
                <a:spcPts val="1600"/>
              </a:spcBef>
              <a:spcAft>
                <a:spcPts val="0"/>
              </a:spcAft>
              <a:buNone/>
            </a:pPr>
            <a:r>
              <a:rPr lang="en" dirty="0"/>
              <a:t>The Strength of a tree				Error Rate</a:t>
            </a:r>
            <a:endParaRPr dirty="0"/>
          </a:p>
          <a:p>
            <a:pPr marL="0" lvl="0" indent="457200" algn="l" rtl="0">
              <a:spcBef>
                <a:spcPts val="1600"/>
              </a:spcBef>
              <a:spcAft>
                <a:spcPts val="1600"/>
              </a:spcAft>
              <a:buNone/>
            </a:pPr>
            <a:endParaRPr dirty="0"/>
          </a:p>
        </p:txBody>
      </p:sp>
      <p:sp>
        <p:nvSpPr>
          <p:cNvPr id="123" name="Google Shape;123;p22"/>
          <p:cNvSpPr/>
          <p:nvPr/>
        </p:nvSpPr>
        <p:spPr>
          <a:xfrm>
            <a:off x="0" y="1363425"/>
            <a:ext cx="527400" cy="688800"/>
          </a:xfrm>
          <a:prstGeom prst="up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5612425" y="2805300"/>
            <a:ext cx="498300" cy="703500"/>
          </a:xfrm>
          <a:prstGeom prst="downArrow">
            <a:avLst>
              <a:gd name="adj1" fmla="val 50000"/>
              <a:gd name="adj2"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5583325" y="1363425"/>
            <a:ext cx="527400" cy="688800"/>
          </a:xfrm>
          <a:prstGeom prst="up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0" y="2820000"/>
            <a:ext cx="527400" cy="688800"/>
          </a:xfrm>
          <a:prstGeom prst="upArrow">
            <a:avLst>
              <a:gd name="adj1" fmla="val 50000"/>
              <a:gd name="adj2"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10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number of features employed in splitting each node for each tree is the primary tuning parameter - Mtry</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r>
              <a:rPr lang="en" dirty="0"/>
              <a:t>	Increase Strength			 </a:t>
            </a:r>
            <a:endParaRPr dirty="0"/>
          </a:p>
        </p:txBody>
      </p:sp>
      <p:sp>
        <p:nvSpPr>
          <p:cNvPr id="132" name="Google Shape;132;p23"/>
          <p:cNvSpPr/>
          <p:nvPr/>
        </p:nvSpPr>
        <p:spPr>
          <a:xfrm>
            <a:off x="4322850" y="2805300"/>
            <a:ext cx="498300" cy="703500"/>
          </a:xfrm>
          <a:prstGeom prst="downArrow">
            <a:avLst>
              <a:gd name="adj1" fmla="val 50000"/>
              <a:gd name="adj2"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3"/>
          <p:cNvSpPr/>
          <p:nvPr/>
        </p:nvSpPr>
        <p:spPr>
          <a:xfrm>
            <a:off x="395750" y="2812650"/>
            <a:ext cx="527400" cy="688800"/>
          </a:xfrm>
          <a:prstGeom prst="up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3"/>
          <p:cNvSpPr txBox="1">
            <a:spLocks noGrp="1"/>
          </p:cNvSpPr>
          <p:nvPr>
            <p:ph type="title"/>
          </p:nvPr>
        </p:nvSpPr>
        <p:spPr>
          <a:xfrm>
            <a:off x="311700" y="322225"/>
            <a:ext cx="8520600" cy="8010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 sz="2400" b="0">
                <a:solidFill>
                  <a:schemeClr val="dk2"/>
                </a:solidFill>
                <a:latin typeface="Source Code Pro"/>
                <a:ea typeface="Source Code Pro"/>
                <a:cs typeface="Source Code Pro"/>
                <a:sym typeface="Source Code Pro"/>
              </a:rPr>
              <a:t>Optimization Of Error Rate</a:t>
            </a:r>
            <a:br>
              <a:rPr lang="en" sz="2400" b="0">
                <a:solidFill>
                  <a:schemeClr val="dk2"/>
                </a:solidFill>
                <a:latin typeface="Source Code Pro"/>
                <a:ea typeface="Source Code Pro"/>
                <a:cs typeface="Source Code Pro"/>
                <a:sym typeface="Source Code Pro"/>
              </a:rPr>
            </a:br>
            <a:r>
              <a:rPr lang="en" sz="1800" b="0">
                <a:solidFill>
                  <a:schemeClr val="dk2"/>
                </a:solidFill>
                <a:latin typeface="Source Code Pro"/>
                <a:ea typeface="Source Code Pro"/>
                <a:cs typeface="Source Code Pro"/>
                <a:sym typeface="Source Code Pro"/>
              </a:rPr>
              <a:t>Correlation and Strength</a:t>
            </a:r>
            <a:endParaRPr sz="1800" b="0">
              <a:solidFill>
                <a:schemeClr val="dk2"/>
              </a:solidFill>
              <a:latin typeface="Source Code Pro"/>
              <a:ea typeface="Source Code Pro"/>
              <a:cs typeface="Source Code Pro"/>
              <a:sym typeface="Source Code Pro"/>
            </a:endParaRPr>
          </a:p>
          <a:p>
            <a:pPr marL="0" lvl="0" indent="0" algn="l" rtl="0">
              <a:spcBef>
                <a:spcPts val="1600"/>
              </a:spcBef>
              <a:spcAft>
                <a:spcPts val="0"/>
              </a:spcAft>
              <a:buNone/>
            </a:pPr>
            <a:endParaRPr/>
          </a:p>
        </p:txBody>
      </p:sp>
      <p:sp>
        <p:nvSpPr>
          <p:cNvPr id="135" name="Google Shape;135;p23"/>
          <p:cNvSpPr txBox="1"/>
          <p:nvPr/>
        </p:nvSpPr>
        <p:spPr>
          <a:xfrm>
            <a:off x="5066950" y="3030975"/>
            <a:ext cx="3015600" cy="80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dk2"/>
                </a:solidFill>
                <a:latin typeface="Source Code Pro"/>
                <a:ea typeface="Source Code Pro"/>
                <a:cs typeface="Source Code Pro"/>
                <a:sym typeface="Source Code Pro"/>
              </a:rPr>
              <a:t>Decrease Correlation</a:t>
            </a:r>
            <a:endParaRPr>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Training on Training Set and evaluating on test sets</a:t>
            </a:r>
            <a:endParaRPr/>
          </a:p>
          <a:p>
            <a:pPr marL="457200" lvl="0" indent="-342900" algn="l" rtl="0">
              <a:spcBef>
                <a:spcPts val="0"/>
              </a:spcBef>
              <a:spcAft>
                <a:spcPts val="0"/>
              </a:spcAft>
              <a:buSzPts val="1800"/>
              <a:buAutoNum type="arabicPeriod"/>
            </a:pPr>
            <a:r>
              <a:rPr lang="en"/>
              <a:t>Out of bag error estimate(OOB)</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0" lvl="0" indent="0" algn="l" rtl="0">
              <a:spcBef>
                <a:spcPts val="1600"/>
              </a:spcBef>
              <a:spcAft>
                <a:spcPts val="1600"/>
              </a:spcAft>
              <a:buNone/>
            </a:pPr>
            <a:endParaRPr/>
          </a:p>
        </p:txBody>
      </p:sp>
      <p:sp>
        <p:nvSpPr>
          <p:cNvPr id="141" name="Google Shape;141;p24"/>
          <p:cNvSpPr txBox="1">
            <a:spLocks noGrp="1"/>
          </p:cNvSpPr>
          <p:nvPr>
            <p:ph type="title"/>
          </p:nvPr>
        </p:nvSpPr>
        <p:spPr>
          <a:xfrm>
            <a:off x="414300" y="263550"/>
            <a:ext cx="8520600" cy="8010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1600"/>
              </a:spcAft>
              <a:buNone/>
            </a:pPr>
            <a:r>
              <a:rPr lang="en" sz="2400" b="0">
                <a:solidFill>
                  <a:schemeClr val="dk2"/>
                </a:solidFill>
                <a:latin typeface="Source Code Pro"/>
                <a:ea typeface="Source Code Pro"/>
                <a:cs typeface="Source Code Pro"/>
                <a:sym typeface="Source Code Pro"/>
              </a:rPr>
              <a:t>Optimization Of Error Rate</a:t>
            </a:r>
            <a:br>
              <a:rPr lang="en" sz="2400" b="0">
                <a:solidFill>
                  <a:schemeClr val="dk2"/>
                </a:solidFill>
                <a:latin typeface="Source Code Pro"/>
                <a:ea typeface="Source Code Pro"/>
                <a:cs typeface="Source Code Pro"/>
                <a:sym typeface="Source Code Pro"/>
              </a:rPr>
            </a:br>
            <a:r>
              <a:rPr lang="en" sz="1800" b="0">
                <a:solidFill>
                  <a:schemeClr val="dk2"/>
                </a:solidFill>
                <a:latin typeface="Source Code Pro"/>
                <a:ea typeface="Source Code Pro"/>
                <a:cs typeface="Source Code Pro"/>
                <a:sym typeface="Source Code Pro"/>
              </a:rPr>
              <a:t>Evaluate Error Rate</a:t>
            </a:r>
            <a:endParaRPr/>
          </a:p>
        </p:txBody>
      </p:sp>
      <p:pic>
        <p:nvPicPr>
          <p:cNvPr id="142" name="Google Shape;142;p24"/>
          <p:cNvPicPr preferRelativeResize="0"/>
          <p:nvPr/>
        </p:nvPicPr>
        <p:blipFill>
          <a:blip r:embed="rId3">
            <a:alphaModFix/>
          </a:blip>
          <a:stretch>
            <a:fillRect/>
          </a:stretch>
        </p:blipFill>
        <p:spPr>
          <a:xfrm>
            <a:off x="311700" y="2234250"/>
            <a:ext cx="4260301" cy="1847243"/>
          </a:xfrm>
          <a:prstGeom prst="rect">
            <a:avLst/>
          </a:prstGeom>
          <a:noFill/>
          <a:ln>
            <a:noFill/>
          </a:ln>
        </p:spPr>
      </p:pic>
      <p:pic>
        <p:nvPicPr>
          <p:cNvPr id="143" name="Google Shape;143;p24"/>
          <p:cNvPicPr preferRelativeResize="0"/>
          <p:nvPr/>
        </p:nvPicPr>
        <p:blipFill>
          <a:blip r:embed="rId4">
            <a:alphaModFix/>
          </a:blip>
          <a:stretch>
            <a:fillRect/>
          </a:stretch>
        </p:blipFill>
        <p:spPr>
          <a:xfrm>
            <a:off x="5120075" y="2309175"/>
            <a:ext cx="3921825" cy="1697400"/>
          </a:xfrm>
          <a:prstGeom prst="rect">
            <a:avLst/>
          </a:prstGeom>
          <a:noFill/>
          <a:ln>
            <a:noFill/>
          </a:ln>
        </p:spPr>
      </p:pic>
      <p:sp>
        <p:nvSpPr>
          <p:cNvPr id="144" name="Google Shape;144;p24"/>
          <p:cNvSpPr/>
          <p:nvPr/>
        </p:nvSpPr>
        <p:spPr>
          <a:xfrm>
            <a:off x="5237300" y="1647075"/>
            <a:ext cx="674100" cy="234600"/>
          </a:xfrm>
          <a:prstGeom prst="lef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4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2"/>
                                        </p:tgtEl>
                                        <p:attrNameLst>
                                          <p:attrName>style.visibility</p:attrName>
                                        </p:attrNameLst>
                                      </p:cBhvr>
                                      <p:to>
                                        <p:strVal val="visible"/>
                                      </p:to>
                                    </p:set>
                                    <p:animEffect transition="in" filter="fade">
                                      <p:cBhvr>
                                        <p:cTn id="18" dur="1"/>
                                        <p:tgtEl>
                                          <p:spTgt spid="14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3"/>
                                        </p:tgtEl>
                                        <p:attrNameLst>
                                          <p:attrName>style.visibility</p:attrName>
                                        </p:attrNameLst>
                                      </p:cBhvr>
                                      <p:to>
                                        <p:strVal val="visible"/>
                                      </p:to>
                                    </p:set>
                                    <p:animEffect transition="in" filter="fade">
                                      <p:cBhvr>
                                        <p:cTn id="23" dur="1"/>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5"/>
          <p:cNvPicPr preferRelativeResize="0"/>
          <p:nvPr/>
        </p:nvPicPr>
        <p:blipFill>
          <a:blip r:embed="rId3">
            <a:alphaModFix/>
          </a:blip>
          <a:stretch>
            <a:fillRect/>
          </a:stretch>
        </p:blipFill>
        <p:spPr>
          <a:xfrm>
            <a:off x="2120775" y="583225"/>
            <a:ext cx="4902451" cy="3645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 sz="2400" b="0">
                <a:solidFill>
                  <a:schemeClr val="dk2"/>
                </a:solidFill>
                <a:latin typeface="Source Code Pro"/>
                <a:ea typeface="Source Code Pro"/>
                <a:cs typeface="Source Code Pro"/>
                <a:sym typeface="Source Code Pro"/>
              </a:rPr>
              <a:t>Minority Intrusions Detection</a:t>
            </a:r>
            <a:br>
              <a:rPr lang="en" sz="2400" b="0">
                <a:solidFill>
                  <a:schemeClr val="dk2"/>
                </a:solidFill>
                <a:latin typeface="Source Code Pro"/>
                <a:ea typeface="Source Code Pro"/>
                <a:cs typeface="Source Code Pro"/>
                <a:sym typeface="Source Code Pro"/>
              </a:rPr>
            </a:br>
            <a:endParaRPr sz="1800" b="0">
              <a:solidFill>
                <a:schemeClr val="dk2"/>
              </a:solidFill>
              <a:latin typeface="Source Code Pro"/>
              <a:ea typeface="Source Code Pro"/>
              <a:cs typeface="Source Code Pro"/>
              <a:sym typeface="Source Code Pro"/>
            </a:endParaRPr>
          </a:p>
          <a:p>
            <a:pPr marL="0" lvl="0" indent="0" algn="l" rtl="0">
              <a:spcBef>
                <a:spcPts val="1600"/>
              </a:spcBef>
              <a:spcAft>
                <a:spcPts val="0"/>
              </a:spcAft>
              <a:buNone/>
            </a:pPr>
            <a:endParaRPr/>
          </a:p>
        </p:txBody>
      </p:sp>
      <p:sp>
        <p:nvSpPr>
          <p:cNvPr id="155" name="Google Shape;155;p26"/>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Intrusions are imbalanced</a:t>
            </a:r>
            <a:endParaRPr/>
          </a:p>
          <a:p>
            <a:pPr marL="0" lvl="0" indent="0" algn="l" rtl="0">
              <a:spcBef>
                <a:spcPts val="1600"/>
              </a:spcBef>
              <a:spcAft>
                <a:spcPts val="0"/>
              </a:spcAft>
              <a:buNone/>
            </a:pPr>
            <a:r>
              <a:rPr lang="en"/>
              <a:t>The random forests algorithm tries to minimize the overall error rate by lowering the error rate on majority classes (e.g., majority intrusions) while increasing the error rate of minority classes (e.g., minority intrusions)</a:t>
            </a:r>
            <a:endParaRPr/>
          </a:p>
          <a:p>
            <a:pPr marL="0" lvl="0" indent="0" algn="l" rtl="0">
              <a:spcBef>
                <a:spcPts val="1600"/>
              </a:spcBef>
              <a:spcAft>
                <a:spcPts val="1600"/>
              </a:spcAft>
              <a:buNone/>
            </a:pPr>
            <a:r>
              <a:rPr lang="en" b="1"/>
              <a:t>Cost of damage of minority intrusions is much higher than the damage cost of majority intrusions.</a:t>
            </a: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two solutions to deal with the imbalanced intrusions problem</a:t>
            </a:r>
            <a:endParaRPr sz="3000"/>
          </a:p>
        </p:txBody>
      </p:sp>
      <p:sp>
        <p:nvSpPr>
          <p:cNvPr id="161" name="Google Shape;161;p27"/>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1 - Set different weights for different intrusions</a:t>
            </a:r>
            <a:endParaRPr b="1"/>
          </a:p>
          <a:p>
            <a:pPr marL="0" lvl="0" indent="0" algn="l" rtl="0">
              <a:spcBef>
                <a:spcPts val="1600"/>
              </a:spcBef>
              <a:spcAft>
                <a:spcPts val="0"/>
              </a:spcAft>
              <a:buNone/>
            </a:pPr>
            <a:r>
              <a:rPr lang="en"/>
              <a:t>Minority intrusions are assigned higher weights</a:t>
            </a:r>
            <a:endParaRPr/>
          </a:p>
          <a:p>
            <a:pPr marL="0" lvl="0" indent="0" algn="l" rtl="0">
              <a:spcBef>
                <a:spcPts val="1600"/>
              </a:spcBef>
              <a:spcAft>
                <a:spcPts val="0"/>
              </a:spcAft>
              <a:buNone/>
            </a:pPr>
            <a:r>
              <a:rPr lang="en"/>
              <a:t>Majority intrusions are assigned Lower weights</a:t>
            </a:r>
            <a:endParaRPr/>
          </a:p>
          <a:p>
            <a:pPr marL="0" lvl="0" indent="0" algn="l" rtl="0">
              <a:spcBef>
                <a:spcPts val="1600"/>
              </a:spcBef>
              <a:spcAft>
                <a:spcPts val="0"/>
              </a:spcAft>
              <a:buNone/>
            </a:pPr>
            <a:r>
              <a:rPr lang="en"/>
              <a:t>The overall error rate goes up, the error rate of minority intrusions is</a:t>
            </a:r>
            <a:endParaRPr/>
          </a:p>
          <a:p>
            <a:pPr marL="0" lvl="0" indent="0" algn="l" rtl="0">
              <a:spcBef>
                <a:spcPts val="1600"/>
              </a:spcBef>
              <a:spcAft>
                <a:spcPts val="1600"/>
              </a:spcAft>
              <a:buNone/>
            </a:pPr>
            <a:r>
              <a:rPr lang="en"/>
              <a:t>This can be achieved by changing weight parameters.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two solutions to deal with the imbalanced intrusions problem</a:t>
            </a:r>
            <a:endParaRPr sz="3000"/>
          </a:p>
        </p:txBody>
      </p:sp>
      <p:sp>
        <p:nvSpPr>
          <p:cNvPr id="167" name="Google Shape;167;p28"/>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2 - Sampling techniques</a:t>
            </a:r>
            <a:endParaRPr b="1"/>
          </a:p>
          <a:p>
            <a:pPr marL="0" lvl="0" indent="0" algn="l" rtl="0">
              <a:spcBef>
                <a:spcPts val="1600"/>
              </a:spcBef>
              <a:spcAft>
                <a:spcPts val="0"/>
              </a:spcAft>
              <a:buNone/>
            </a:pPr>
            <a:r>
              <a:rPr lang="en"/>
              <a:t>Oversampling the minority intrusions(e.g., user to root and remote to local)</a:t>
            </a:r>
            <a:endParaRPr/>
          </a:p>
          <a:p>
            <a:pPr marL="0" lvl="0" indent="0" algn="l" rtl="0">
              <a:spcBef>
                <a:spcPts val="1600"/>
              </a:spcBef>
              <a:spcAft>
                <a:spcPts val="0"/>
              </a:spcAft>
              <a:buNone/>
            </a:pPr>
            <a:r>
              <a:rPr lang="en"/>
              <a:t>Downsampling the majority intrusions(e.g., normal traffic and DoS)</a:t>
            </a:r>
            <a:endParaRPr/>
          </a:p>
          <a:p>
            <a:pPr marL="0" lvl="0" indent="0" algn="l" rtl="0">
              <a:spcBef>
                <a:spcPts val="1600"/>
              </a:spcBef>
              <a:spcAft>
                <a:spcPts val="1600"/>
              </a:spcAft>
              <a:buNone/>
            </a:pPr>
            <a:r>
              <a:rPr lang="en" b="1"/>
              <a:t>Combination of oversampling and downsampling was used to solve the imbalanced class problem</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1600"/>
              </a:spcAft>
              <a:buNone/>
            </a:pPr>
            <a:r>
              <a:rPr lang="en" sz="2400" b="0">
                <a:solidFill>
                  <a:schemeClr val="dk2"/>
                </a:solidFill>
                <a:latin typeface="Source Code Pro"/>
                <a:ea typeface="Source Code Pro"/>
                <a:cs typeface="Source Code Pro"/>
                <a:sym typeface="Source Code Pro"/>
              </a:rPr>
              <a:t>Feature Selection</a:t>
            </a:r>
            <a:endParaRPr/>
          </a:p>
        </p:txBody>
      </p:sp>
      <p:sp>
        <p:nvSpPr>
          <p:cNvPr id="173" name="Google Shape;173;p29"/>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Raw audit data of network traffic are not suitable for intrusion detection</a:t>
            </a:r>
            <a:endParaRPr/>
          </a:p>
          <a:p>
            <a:pPr marL="457200" lvl="0" indent="-342900" algn="l" rtl="0">
              <a:spcBef>
                <a:spcPts val="0"/>
              </a:spcBef>
              <a:spcAft>
                <a:spcPts val="0"/>
              </a:spcAft>
              <a:buSzPts val="1800"/>
              <a:buChar char="●"/>
            </a:pPr>
            <a:r>
              <a:rPr lang="en"/>
              <a:t>Hundreds of traffic and content features can be designed</a:t>
            </a:r>
            <a:endParaRPr/>
          </a:p>
          <a:p>
            <a:pPr marL="457200" lvl="0" indent="-342900" algn="l" rtl="0">
              <a:spcBef>
                <a:spcPts val="0"/>
              </a:spcBef>
              <a:spcAft>
                <a:spcPts val="0"/>
              </a:spcAft>
              <a:buSzPts val="1800"/>
              <a:buChar char="●"/>
            </a:pPr>
            <a:r>
              <a:rPr lang="en"/>
              <a:t>Only some of them are essential for separating intrusions from normal traffic. </a:t>
            </a:r>
            <a:endParaRPr/>
          </a:p>
          <a:p>
            <a:pPr marL="457200" lvl="0" indent="-342900" algn="l" rtl="0">
              <a:spcBef>
                <a:spcPts val="0"/>
              </a:spcBef>
              <a:spcAft>
                <a:spcPts val="0"/>
              </a:spcAft>
              <a:buSzPts val="1800"/>
              <a:buChar char="●"/>
            </a:pPr>
            <a:r>
              <a:rPr lang="en"/>
              <a:t>Unessential features increase not only the computational cost but also the error rate, especially for some algorithms that are sensitive to the number of features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1600"/>
              </a:spcAft>
              <a:buNone/>
            </a:pPr>
            <a:r>
              <a:rPr lang="en" sz="2400" b="0">
                <a:solidFill>
                  <a:schemeClr val="dk2"/>
                </a:solidFill>
                <a:latin typeface="Source Code Pro"/>
                <a:ea typeface="Source Code Pro"/>
                <a:cs typeface="Source Code Pro"/>
                <a:sym typeface="Source Code Pro"/>
              </a:rPr>
              <a:t>Feature Selection</a:t>
            </a:r>
            <a:endParaRPr/>
          </a:p>
        </p:txBody>
      </p:sp>
      <p:sp>
        <p:nvSpPr>
          <p:cNvPr id="179" name="Google Shape;179;p30"/>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Deciding upon the right set of features is difficult and time consuming</a:t>
            </a:r>
            <a:endParaRPr/>
          </a:p>
          <a:p>
            <a:pPr marL="457200" lvl="0" indent="-342900" algn="l" rtl="0">
              <a:spcBef>
                <a:spcPts val="0"/>
              </a:spcBef>
              <a:spcAft>
                <a:spcPts val="0"/>
              </a:spcAft>
              <a:buSzPts val="1800"/>
              <a:buChar char="●"/>
            </a:pPr>
            <a:r>
              <a:rPr lang="en"/>
              <a:t>Thus we need to automate this process of Feature Selection</a:t>
            </a:r>
            <a:endParaRPr/>
          </a:p>
          <a:p>
            <a:pPr marL="457200" lvl="0" indent="0" algn="l" rtl="0">
              <a:spcBef>
                <a:spcPts val="1600"/>
              </a:spcBef>
              <a:spcAft>
                <a:spcPts val="0"/>
              </a:spcAft>
              <a:buNone/>
            </a:pPr>
            <a:r>
              <a:rPr lang="en"/>
              <a:t>Variable importance calculated by the random forests algorithm can be used for feature selection</a:t>
            </a:r>
            <a:endParaRPr/>
          </a:p>
          <a:p>
            <a:pPr marL="457200" lvl="0" indent="0" algn="l" rtl="0">
              <a:spcBef>
                <a:spcPts val="1600"/>
              </a:spcBef>
              <a:spcAft>
                <a:spcPts val="1600"/>
              </a:spcAft>
              <a:buNone/>
            </a:pPr>
            <a:r>
              <a:rPr lang="en"/>
              <a:t>We will talk more about how to compute Variable importance in a bit....</a:t>
            </a:r>
            <a:endParaRPr/>
          </a:p>
        </p:txBody>
      </p:sp>
      <p:sp>
        <p:nvSpPr>
          <p:cNvPr id="180" name="Google Shape;180;p30"/>
          <p:cNvSpPr/>
          <p:nvPr/>
        </p:nvSpPr>
        <p:spPr>
          <a:xfrm>
            <a:off x="311700" y="2642275"/>
            <a:ext cx="468900" cy="513000"/>
          </a:xfrm>
          <a:prstGeom prst="sun">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1600"/>
              </a:spcAft>
              <a:buNone/>
            </a:pPr>
            <a:r>
              <a:rPr lang="en" sz="2400" b="0">
                <a:solidFill>
                  <a:schemeClr val="dk2"/>
                </a:solidFill>
                <a:latin typeface="Source Code Pro"/>
                <a:ea typeface="Source Code Pro"/>
                <a:cs typeface="Source Code Pro"/>
                <a:sym typeface="Source Code Pro"/>
              </a:rPr>
              <a:t>Experiments and Results</a:t>
            </a:r>
            <a:endParaRPr/>
          </a:p>
        </p:txBody>
      </p:sp>
      <p:sp>
        <p:nvSpPr>
          <p:cNvPr id="186" name="Google Shape;186;p31"/>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KDD’99 have been used.</a:t>
            </a:r>
            <a:endParaRPr/>
          </a:p>
          <a:p>
            <a:pPr marL="457200" lvl="0" indent="-342900" algn="l" rtl="0">
              <a:spcBef>
                <a:spcPts val="0"/>
              </a:spcBef>
              <a:spcAft>
                <a:spcPts val="0"/>
              </a:spcAft>
              <a:buSzPts val="1800"/>
              <a:buChar char="●"/>
            </a:pPr>
            <a:r>
              <a:rPr lang="en"/>
              <a:t>It includes the full training set, the 10% training set, and the test set</a:t>
            </a:r>
            <a:endParaRPr/>
          </a:p>
          <a:p>
            <a:pPr marL="457200" lvl="0" indent="-342900" algn="l" rtl="0">
              <a:spcBef>
                <a:spcPts val="0"/>
              </a:spcBef>
              <a:spcAft>
                <a:spcPts val="0"/>
              </a:spcAft>
              <a:buSzPts val="1800"/>
              <a:buChar char="●"/>
            </a:pPr>
            <a:r>
              <a:rPr lang="en"/>
              <a:t>The full training set has ~5 million connections. </a:t>
            </a:r>
            <a:endParaRPr/>
          </a:p>
          <a:p>
            <a:pPr marL="457200" lvl="0" indent="-342900" algn="l" rtl="0">
              <a:spcBef>
                <a:spcPts val="0"/>
              </a:spcBef>
              <a:spcAft>
                <a:spcPts val="0"/>
              </a:spcAft>
              <a:buSzPts val="1800"/>
              <a:buChar char="●"/>
            </a:pPr>
            <a:r>
              <a:rPr lang="en"/>
              <a:t>The 10% training set has ~0.5million connections </a:t>
            </a:r>
            <a:endParaRPr/>
          </a:p>
          <a:p>
            <a:pPr marL="914400" lvl="1" indent="-317500" algn="l" rtl="0">
              <a:spcBef>
                <a:spcPts val="0"/>
              </a:spcBef>
              <a:spcAft>
                <a:spcPts val="0"/>
              </a:spcAft>
              <a:buSzPts val="1400"/>
              <a:buChar char="○"/>
            </a:pPr>
            <a:r>
              <a:rPr lang="en"/>
              <a:t>All minority classes (U2R and R2L) </a:t>
            </a:r>
            <a:endParaRPr/>
          </a:p>
          <a:p>
            <a:pPr marL="914400" lvl="1" indent="-317500" algn="l" rtl="0">
              <a:spcBef>
                <a:spcPts val="0"/>
              </a:spcBef>
              <a:spcAft>
                <a:spcPts val="0"/>
              </a:spcAft>
              <a:buSzPts val="1400"/>
              <a:buChar char="○"/>
            </a:pPr>
            <a:r>
              <a:rPr lang="en"/>
              <a:t>Part of the majority classes (normal, DoS, and probing).</a:t>
            </a:r>
            <a:endParaRPr/>
          </a:p>
          <a:p>
            <a:pPr marL="457200" lvl="0" indent="-342900" algn="l" rtl="0">
              <a:spcBef>
                <a:spcPts val="0"/>
              </a:spcBef>
              <a:spcAft>
                <a:spcPts val="0"/>
              </a:spcAft>
              <a:buSzPts val="1800"/>
              <a:buChar char="●"/>
            </a:pPr>
            <a:r>
              <a:rPr lang="en"/>
              <a:t>Test set contains ~0.31 million connections</a:t>
            </a:r>
            <a:endParaRPr/>
          </a:p>
          <a:p>
            <a:pPr marL="457200" lvl="0" indent="-342900" algn="l" rtl="0">
              <a:spcBef>
                <a:spcPts val="0"/>
              </a:spcBef>
              <a:spcAft>
                <a:spcPts val="0"/>
              </a:spcAft>
              <a:buSzPts val="1800"/>
              <a:buChar char="●"/>
            </a:pPr>
            <a:r>
              <a:rPr lang="en"/>
              <a:t>Five classes: normal, probe, DoS, U2R, and R2L</a:t>
            </a:r>
            <a:endParaRPr/>
          </a:p>
          <a:p>
            <a:pPr marL="45720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Paper	</a:t>
            </a:r>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Published in 2008</a:t>
            </a:r>
            <a:endParaRPr b="1"/>
          </a:p>
          <a:p>
            <a:pPr marL="0" lvl="0" indent="0" algn="l" rtl="0">
              <a:spcBef>
                <a:spcPts val="1600"/>
              </a:spcBef>
              <a:spcAft>
                <a:spcPts val="0"/>
              </a:spcAft>
              <a:buNone/>
            </a:pPr>
            <a:r>
              <a:rPr lang="en" b="1"/>
              <a:t>Have more than 300 citations</a:t>
            </a:r>
            <a:endParaRPr b="1"/>
          </a:p>
          <a:p>
            <a:pPr marL="0" lvl="0" indent="0" algn="l" rtl="0">
              <a:spcBef>
                <a:spcPts val="1600"/>
              </a:spcBef>
              <a:spcAft>
                <a:spcPts val="1600"/>
              </a:spcAft>
              <a:buNone/>
            </a:pPr>
            <a:r>
              <a:rPr lang="en" b="1"/>
              <a:t>Published in: IEEE Transactions on Systems, Man, and Cybernetics</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292850"/>
            <a:ext cx="8520600" cy="9357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 sz="2400" b="0">
                <a:solidFill>
                  <a:schemeClr val="dk2"/>
                </a:solidFill>
                <a:latin typeface="Source Code Pro"/>
                <a:ea typeface="Source Code Pro"/>
                <a:cs typeface="Source Code Pro"/>
                <a:sym typeface="Source Code Pro"/>
              </a:rPr>
              <a:t>Experiments and Results</a:t>
            </a:r>
            <a:br>
              <a:rPr lang="en" sz="2400" b="0">
                <a:solidFill>
                  <a:schemeClr val="dk2"/>
                </a:solidFill>
                <a:latin typeface="Source Code Pro"/>
                <a:ea typeface="Source Code Pro"/>
                <a:cs typeface="Source Code Pro"/>
                <a:sym typeface="Source Code Pro"/>
              </a:rPr>
            </a:br>
            <a:r>
              <a:rPr lang="en" sz="1800" b="0">
                <a:solidFill>
                  <a:schemeClr val="dk2"/>
                </a:solidFill>
                <a:latin typeface="Source Code Pro"/>
                <a:ea typeface="Source Code Pro"/>
                <a:cs typeface="Source Code Pro"/>
                <a:sym typeface="Source Code Pro"/>
              </a:rPr>
              <a:t>Downsampling and Oversampling</a:t>
            </a:r>
            <a:endParaRPr sz="1800" b="0">
              <a:solidFill>
                <a:schemeClr val="dk2"/>
              </a:solidFill>
              <a:latin typeface="Source Code Pro"/>
              <a:ea typeface="Source Code Pro"/>
              <a:cs typeface="Source Code Pro"/>
              <a:sym typeface="Source Code Pro"/>
            </a:endParaRPr>
          </a:p>
          <a:p>
            <a:pPr marL="457200" lvl="0" indent="0" algn="ctr" rtl="0">
              <a:lnSpc>
                <a:spcPct val="115000"/>
              </a:lnSpc>
              <a:spcBef>
                <a:spcPts val="1600"/>
              </a:spcBef>
              <a:spcAft>
                <a:spcPts val="1600"/>
              </a:spcAft>
              <a:buNone/>
            </a:pPr>
            <a:endParaRPr sz="2400" b="0">
              <a:solidFill>
                <a:schemeClr val="dk2"/>
              </a:solidFill>
              <a:latin typeface="Source Code Pro"/>
              <a:ea typeface="Source Code Pro"/>
              <a:cs typeface="Source Code Pro"/>
              <a:sym typeface="Source Code Pro"/>
            </a:endParaRPr>
          </a:p>
        </p:txBody>
      </p:sp>
      <p:sp>
        <p:nvSpPr>
          <p:cNvPr id="192" name="Google Shape;192;p32"/>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Dataset: The original dataset (the 10% training set) is imbalanced</a:t>
            </a:r>
            <a:endParaRPr/>
          </a:p>
          <a:p>
            <a:pPr marL="457200" lvl="0" indent="-342900" algn="l" rtl="0">
              <a:spcBef>
                <a:spcPts val="0"/>
              </a:spcBef>
              <a:spcAft>
                <a:spcPts val="0"/>
              </a:spcAft>
              <a:buSzPts val="1800"/>
              <a:buChar char="●"/>
            </a:pPr>
            <a:r>
              <a:rPr lang="en"/>
              <a:t>e.g., DoS has ~0.3 million connections but U2R has only 52 connections</a:t>
            </a:r>
            <a:endParaRPr/>
          </a:p>
          <a:p>
            <a:pPr marL="457200" lvl="0" indent="-342900" algn="l" rtl="0">
              <a:spcBef>
                <a:spcPts val="0"/>
              </a:spcBef>
              <a:spcAft>
                <a:spcPts val="0"/>
              </a:spcAft>
              <a:buSzPts val="1800"/>
              <a:buChar char="●"/>
            </a:pPr>
            <a:r>
              <a:rPr lang="en"/>
              <a:t>Downsample the Normal and DoS classes by randomly selecting 10% of connections from normal and DoS </a:t>
            </a:r>
            <a:endParaRPr/>
          </a:p>
          <a:p>
            <a:pPr marL="457200" lvl="0" indent="-342900" algn="l" rtl="0">
              <a:spcBef>
                <a:spcPts val="0"/>
              </a:spcBef>
              <a:spcAft>
                <a:spcPts val="0"/>
              </a:spcAft>
              <a:buSzPts val="1800"/>
              <a:buChar char="●"/>
            </a:pPr>
            <a:r>
              <a:rPr lang="en"/>
              <a:t>Oversample U2R and R2L by replicating their connections. The balanced training set with ~61k connections is much smaller than the original one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311700" y="102350"/>
            <a:ext cx="8520600" cy="9357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1600"/>
              </a:spcAft>
              <a:buNone/>
            </a:pPr>
            <a:r>
              <a:rPr lang="en" sz="2400" b="0">
                <a:solidFill>
                  <a:schemeClr val="dk2"/>
                </a:solidFill>
                <a:latin typeface="Source Code Pro"/>
                <a:ea typeface="Source Code Pro"/>
                <a:cs typeface="Source Code Pro"/>
                <a:sym typeface="Source Code Pro"/>
              </a:rPr>
              <a:t>Experiments and Results</a:t>
            </a:r>
            <a:br>
              <a:rPr lang="en" sz="2400" b="0">
                <a:solidFill>
                  <a:schemeClr val="dk2"/>
                </a:solidFill>
                <a:latin typeface="Source Code Pro"/>
                <a:ea typeface="Source Code Pro"/>
                <a:cs typeface="Source Code Pro"/>
                <a:sym typeface="Source Code Pro"/>
              </a:rPr>
            </a:br>
            <a:r>
              <a:rPr lang="en" sz="1800" b="0">
                <a:solidFill>
                  <a:schemeClr val="dk2"/>
                </a:solidFill>
                <a:latin typeface="Source Code Pro"/>
                <a:ea typeface="Source Code Pro"/>
                <a:cs typeface="Source Code Pro"/>
                <a:sym typeface="Source Code Pro"/>
              </a:rPr>
              <a:t>Performance Comparison on Balanced and Imbalanced</a:t>
            </a:r>
            <a:endParaRPr sz="1800" b="0">
              <a:solidFill>
                <a:schemeClr val="dk2"/>
              </a:solidFill>
              <a:latin typeface="Source Code Pro"/>
              <a:ea typeface="Source Code Pro"/>
              <a:cs typeface="Source Code Pro"/>
              <a:sym typeface="Source Code Pro"/>
            </a:endParaRPr>
          </a:p>
        </p:txBody>
      </p:sp>
      <p:pic>
        <p:nvPicPr>
          <p:cNvPr id="198" name="Google Shape;198;p33"/>
          <p:cNvPicPr preferRelativeResize="0"/>
          <p:nvPr/>
        </p:nvPicPr>
        <p:blipFill>
          <a:blip r:embed="rId3">
            <a:alphaModFix/>
          </a:blip>
          <a:stretch>
            <a:fillRect/>
          </a:stretch>
        </p:blipFill>
        <p:spPr>
          <a:xfrm>
            <a:off x="-205150" y="879800"/>
            <a:ext cx="5363300" cy="4263700"/>
          </a:xfrm>
          <a:prstGeom prst="rect">
            <a:avLst/>
          </a:prstGeom>
          <a:noFill/>
          <a:ln>
            <a:noFill/>
          </a:ln>
        </p:spPr>
      </p:pic>
      <p:sp>
        <p:nvSpPr>
          <p:cNvPr id="199" name="Google Shape;199;p33"/>
          <p:cNvSpPr/>
          <p:nvPr/>
        </p:nvSpPr>
        <p:spPr>
          <a:xfrm>
            <a:off x="4996950" y="1978275"/>
            <a:ext cx="659400" cy="14361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3"/>
          <p:cNvSpPr/>
          <p:nvPr/>
        </p:nvSpPr>
        <p:spPr>
          <a:xfrm>
            <a:off x="4996950" y="3478825"/>
            <a:ext cx="659400" cy="14361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3"/>
          <p:cNvSpPr txBox="1"/>
          <p:nvPr/>
        </p:nvSpPr>
        <p:spPr>
          <a:xfrm>
            <a:off x="6623550" y="2124800"/>
            <a:ext cx="2520300" cy="143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highlight>
                  <a:srgbClr val="FFFFFF"/>
                </a:highlight>
              </a:rPr>
              <a:t>Sensitivity</a:t>
            </a:r>
            <a:r>
              <a:rPr lang="en" sz="1800">
                <a:highlight>
                  <a:srgbClr val="FFFFFF"/>
                </a:highlight>
              </a:rPr>
              <a:t> </a:t>
            </a:r>
            <a:endParaRPr sz="1800">
              <a:highlight>
                <a:srgbClr val="FFFFFF"/>
              </a:highlight>
            </a:endParaRPr>
          </a:p>
          <a:p>
            <a:pPr marL="0" lvl="0" indent="0" algn="l" rtl="0">
              <a:spcBef>
                <a:spcPts val="0"/>
              </a:spcBef>
              <a:spcAft>
                <a:spcPts val="0"/>
              </a:spcAft>
              <a:buNone/>
            </a:pPr>
            <a:endParaRPr sz="1800">
              <a:highlight>
                <a:srgbClr val="FFFFFF"/>
              </a:highlight>
            </a:endParaRPr>
          </a:p>
          <a:p>
            <a:pPr marL="0" lvl="0" indent="0" algn="l" rtl="0">
              <a:spcBef>
                <a:spcPts val="0"/>
              </a:spcBef>
              <a:spcAft>
                <a:spcPts val="0"/>
              </a:spcAft>
              <a:buNone/>
            </a:pPr>
            <a:r>
              <a:rPr lang="en" sz="1800">
                <a:highlight>
                  <a:srgbClr val="FFFFFF"/>
                </a:highlight>
              </a:rPr>
              <a:t>TPR = TP/(TP + FN)</a:t>
            </a:r>
            <a:endParaRPr sz="1800">
              <a:highlight>
                <a:srgbClr val="FFFFFF"/>
              </a:highlight>
            </a:endParaRPr>
          </a:p>
        </p:txBody>
      </p:sp>
      <p:sp>
        <p:nvSpPr>
          <p:cNvPr id="202" name="Google Shape;202;p33"/>
          <p:cNvSpPr txBox="1"/>
          <p:nvPr/>
        </p:nvSpPr>
        <p:spPr>
          <a:xfrm>
            <a:off x="6623550" y="3414375"/>
            <a:ext cx="2520300" cy="143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highlight>
                  <a:srgbClr val="FFFFFF"/>
                </a:highlight>
              </a:rPr>
              <a:t>Specificity</a:t>
            </a:r>
            <a:endParaRPr sz="1800">
              <a:highlight>
                <a:srgbClr val="FFFFFF"/>
              </a:highlight>
            </a:endParaRPr>
          </a:p>
          <a:p>
            <a:pPr marL="0" lvl="0" indent="0" algn="l" rtl="0">
              <a:spcBef>
                <a:spcPts val="0"/>
              </a:spcBef>
              <a:spcAft>
                <a:spcPts val="0"/>
              </a:spcAft>
              <a:buNone/>
            </a:pPr>
            <a:endParaRPr sz="1800">
              <a:highlight>
                <a:srgbClr val="FFFFFF"/>
              </a:highlight>
            </a:endParaRPr>
          </a:p>
          <a:p>
            <a:pPr marL="0" lvl="0" indent="0" algn="l" rtl="0">
              <a:spcBef>
                <a:spcPts val="0"/>
              </a:spcBef>
              <a:spcAft>
                <a:spcPts val="0"/>
              </a:spcAft>
              <a:buNone/>
            </a:pPr>
            <a:r>
              <a:rPr lang="en" sz="1800">
                <a:highlight>
                  <a:srgbClr val="FFFFFF"/>
                </a:highlight>
              </a:rPr>
              <a:t>FPR = FP/(FP + TN)</a:t>
            </a:r>
            <a:endParaRPr sz="1800">
              <a:highlight>
                <a:srgbClr val="FFFFFF"/>
              </a:highlight>
            </a:endParaRPr>
          </a:p>
          <a:p>
            <a:pPr marL="0" lvl="0" indent="0" algn="l" rtl="0">
              <a:spcBef>
                <a:spcPts val="0"/>
              </a:spcBef>
              <a:spcAft>
                <a:spcPts val="0"/>
              </a:spcAft>
              <a:buNone/>
            </a:pPr>
            <a:endParaRPr sz="1800">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000000"/>
              </a:buClr>
              <a:buSzPts val="1400"/>
              <a:buFont typeface="Arial"/>
              <a:buChar char="●"/>
            </a:pPr>
            <a:r>
              <a:rPr lang="en"/>
              <a:t>66% samples as training data</a:t>
            </a:r>
            <a:endParaRPr/>
          </a:p>
          <a:p>
            <a:pPr marL="457200" lvl="0" indent="-317500" algn="l" rtl="0">
              <a:lnSpc>
                <a:spcPct val="100000"/>
              </a:lnSpc>
              <a:spcBef>
                <a:spcPts val="0"/>
              </a:spcBef>
              <a:spcAft>
                <a:spcPts val="0"/>
              </a:spcAft>
              <a:buClr>
                <a:srgbClr val="000000"/>
              </a:buClr>
              <a:buSzPts val="1400"/>
              <a:buFont typeface="Arial"/>
              <a:buChar char="●"/>
            </a:pPr>
            <a:r>
              <a:rPr lang="en"/>
              <a:t>34% samples as test data</a:t>
            </a:r>
            <a:endParaRPr/>
          </a:p>
          <a:p>
            <a:pPr marL="457200" lvl="0" indent="-317500" algn="l" rtl="0">
              <a:lnSpc>
                <a:spcPct val="100000"/>
              </a:lnSpc>
              <a:spcBef>
                <a:spcPts val="0"/>
              </a:spcBef>
              <a:spcAft>
                <a:spcPts val="0"/>
              </a:spcAft>
              <a:buClr>
                <a:srgbClr val="000000"/>
              </a:buClr>
              <a:buSzPts val="1400"/>
              <a:buFont typeface="Arial"/>
              <a:buChar char="●"/>
            </a:pPr>
            <a:r>
              <a:rPr lang="en"/>
              <a:t>Ten trees in the forest</a:t>
            </a:r>
            <a:endParaRPr/>
          </a:p>
          <a:p>
            <a:pPr marL="457200" lvl="0" indent="-317500" algn="l" rtl="0">
              <a:lnSpc>
                <a:spcPct val="100000"/>
              </a:lnSpc>
              <a:spcBef>
                <a:spcPts val="0"/>
              </a:spcBef>
              <a:spcAft>
                <a:spcPts val="0"/>
              </a:spcAft>
              <a:buClr>
                <a:srgbClr val="000000"/>
              </a:buClr>
              <a:buSzPts val="1400"/>
              <a:buFont typeface="Arial"/>
              <a:buChar char="●"/>
            </a:pPr>
            <a:r>
              <a:rPr lang="en"/>
              <a:t>Six random features to split the nodes.</a:t>
            </a:r>
            <a:endParaRPr/>
          </a:p>
          <a:p>
            <a:pPr marL="457200" lvl="0" indent="-317500" algn="l" rtl="0">
              <a:lnSpc>
                <a:spcPct val="100000"/>
              </a:lnSpc>
              <a:spcBef>
                <a:spcPts val="0"/>
              </a:spcBef>
              <a:spcAft>
                <a:spcPts val="0"/>
              </a:spcAft>
              <a:buClr>
                <a:srgbClr val="000000"/>
              </a:buClr>
              <a:buSzPts val="1400"/>
              <a:buFont typeface="Arial"/>
              <a:buChar char="●"/>
            </a:pPr>
            <a:r>
              <a:rPr lang="en"/>
              <a:t>WEKA Default Parameters</a:t>
            </a:r>
            <a:endParaRPr/>
          </a:p>
          <a:p>
            <a:pPr marL="0" lvl="0" indent="0" algn="l" rtl="0">
              <a:spcBef>
                <a:spcPts val="0"/>
              </a:spcBef>
              <a:spcAft>
                <a:spcPts val="1600"/>
              </a:spcAft>
              <a:buNone/>
            </a:pPr>
            <a:endParaRPr/>
          </a:p>
        </p:txBody>
      </p:sp>
      <p:sp>
        <p:nvSpPr>
          <p:cNvPr id="208" name="Google Shape;208;p34"/>
          <p:cNvSpPr txBox="1">
            <a:spLocks noGrp="1"/>
          </p:cNvSpPr>
          <p:nvPr>
            <p:ph type="title"/>
          </p:nvPr>
        </p:nvSpPr>
        <p:spPr>
          <a:xfrm>
            <a:off x="311700" y="102350"/>
            <a:ext cx="8520600" cy="9357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1600"/>
              </a:spcAft>
              <a:buNone/>
            </a:pPr>
            <a:r>
              <a:rPr lang="en" sz="2400" b="0">
                <a:solidFill>
                  <a:schemeClr val="dk2"/>
                </a:solidFill>
                <a:latin typeface="Source Code Pro"/>
                <a:ea typeface="Source Code Pro"/>
                <a:cs typeface="Source Code Pro"/>
                <a:sym typeface="Source Code Pro"/>
              </a:rPr>
              <a:t>Experiments and Results</a:t>
            </a:r>
            <a:br>
              <a:rPr lang="en" sz="2400" b="0">
                <a:solidFill>
                  <a:schemeClr val="dk2"/>
                </a:solidFill>
                <a:latin typeface="Source Code Pro"/>
                <a:ea typeface="Source Code Pro"/>
                <a:cs typeface="Source Code Pro"/>
                <a:sym typeface="Source Code Pro"/>
              </a:rPr>
            </a:br>
            <a:r>
              <a:rPr lang="en" sz="1800" b="0">
                <a:solidFill>
                  <a:schemeClr val="dk2"/>
                </a:solidFill>
                <a:latin typeface="Source Code Pro"/>
                <a:ea typeface="Source Code Pro"/>
                <a:cs typeface="Source Code Pro"/>
                <a:sym typeface="Source Code Pro"/>
              </a:rPr>
              <a:t>Performance Comparison on Balanced and Imbalanced</a:t>
            </a:r>
            <a:endParaRPr sz="1800" b="0">
              <a:solidFill>
                <a:schemeClr val="dk2"/>
              </a:solidFill>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000000"/>
              </a:buClr>
              <a:buSzPts val="1400"/>
              <a:buFont typeface="Arial"/>
              <a:buChar char="●"/>
            </a:pPr>
            <a:r>
              <a:rPr lang="en"/>
              <a:t>There are 41 features in the KDD’99 dataset</a:t>
            </a:r>
            <a:endParaRPr/>
          </a:p>
          <a:p>
            <a:pPr marL="457200" lvl="0" indent="-317500" algn="l" rtl="0">
              <a:lnSpc>
                <a:spcPct val="100000"/>
              </a:lnSpc>
              <a:spcBef>
                <a:spcPts val="0"/>
              </a:spcBef>
              <a:spcAft>
                <a:spcPts val="0"/>
              </a:spcAft>
              <a:buClr>
                <a:srgbClr val="000000"/>
              </a:buClr>
              <a:buSzPts val="1400"/>
              <a:buFont typeface="Arial"/>
              <a:buChar char="●"/>
            </a:pPr>
            <a:r>
              <a:rPr lang="en"/>
              <a:t>Feature selection algorithm supported by the random forests algorithm to calculate the value of variable importance</a:t>
            </a:r>
            <a:endParaRPr/>
          </a:p>
          <a:p>
            <a:pPr marL="0" lvl="0" indent="0" algn="l" rtl="0">
              <a:spcBef>
                <a:spcPts val="0"/>
              </a:spcBef>
              <a:spcAft>
                <a:spcPts val="1600"/>
              </a:spcAft>
              <a:buNone/>
            </a:pPr>
            <a:endParaRPr/>
          </a:p>
        </p:txBody>
      </p:sp>
      <p:sp>
        <p:nvSpPr>
          <p:cNvPr id="214" name="Google Shape;214;p35"/>
          <p:cNvSpPr txBox="1">
            <a:spLocks noGrp="1"/>
          </p:cNvSpPr>
          <p:nvPr>
            <p:ph type="title"/>
          </p:nvPr>
        </p:nvSpPr>
        <p:spPr>
          <a:xfrm>
            <a:off x="311700" y="102350"/>
            <a:ext cx="8520600" cy="9357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1600"/>
              </a:spcAft>
              <a:buNone/>
            </a:pPr>
            <a:r>
              <a:rPr lang="en" sz="2400" b="0">
                <a:solidFill>
                  <a:schemeClr val="dk2"/>
                </a:solidFill>
                <a:latin typeface="Source Code Pro"/>
                <a:ea typeface="Source Code Pro"/>
                <a:cs typeface="Source Code Pro"/>
                <a:sym typeface="Source Code Pro"/>
              </a:rPr>
              <a:t>Experiments and Results</a:t>
            </a:r>
            <a:br>
              <a:rPr lang="en" sz="2400" b="0">
                <a:solidFill>
                  <a:schemeClr val="dk2"/>
                </a:solidFill>
                <a:latin typeface="Source Code Pro"/>
                <a:ea typeface="Source Code Pro"/>
                <a:cs typeface="Source Code Pro"/>
                <a:sym typeface="Source Code Pro"/>
              </a:rPr>
            </a:br>
            <a:r>
              <a:rPr lang="en" sz="1800" b="0">
                <a:solidFill>
                  <a:schemeClr val="dk2"/>
                </a:solidFill>
                <a:latin typeface="Source Code Pro"/>
                <a:ea typeface="Source Code Pro"/>
                <a:cs typeface="Source Code Pro"/>
                <a:sym typeface="Source Code Pro"/>
              </a:rPr>
              <a:t>Selection of Important Features</a:t>
            </a:r>
            <a:endParaRPr sz="1800" b="0">
              <a:solidFill>
                <a:schemeClr val="dk2"/>
              </a:solidFill>
              <a:latin typeface="Source Code Pro"/>
              <a:ea typeface="Source Code Pro"/>
              <a:cs typeface="Source Code Pro"/>
              <a:sym typeface="Source Code Pro"/>
            </a:endParaRPr>
          </a:p>
        </p:txBody>
      </p:sp>
      <p:pic>
        <p:nvPicPr>
          <p:cNvPr id="215" name="Google Shape;215;p35"/>
          <p:cNvPicPr preferRelativeResize="0"/>
          <p:nvPr/>
        </p:nvPicPr>
        <p:blipFill>
          <a:blip r:embed="rId3">
            <a:alphaModFix/>
          </a:blip>
          <a:stretch>
            <a:fillRect/>
          </a:stretch>
        </p:blipFill>
        <p:spPr>
          <a:xfrm>
            <a:off x="205338" y="2722363"/>
            <a:ext cx="3971925" cy="2314575"/>
          </a:xfrm>
          <a:prstGeom prst="rect">
            <a:avLst/>
          </a:prstGeom>
          <a:noFill/>
          <a:ln>
            <a:noFill/>
          </a:ln>
        </p:spPr>
      </p:pic>
      <p:pic>
        <p:nvPicPr>
          <p:cNvPr id="216" name="Google Shape;216;p35"/>
          <p:cNvPicPr preferRelativeResize="0"/>
          <p:nvPr/>
        </p:nvPicPr>
        <p:blipFill>
          <a:blip r:embed="rId4">
            <a:alphaModFix/>
          </a:blip>
          <a:stretch>
            <a:fillRect/>
          </a:stretch>
        </p:blipFill>
        <p:spPr>
          <a:xfrm>
            <a:off x="4177275" y="3751063"/>
            <a:ext cx="3924300" cy="1285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6"/>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3 (service type such as http, telnet, and ftp) is the most important feature to detect intrusions. It means that the intrusions are sensitive to service type. </a:t>
            </a:r>
            <a:endParaRPr/>
          </a:p>
          <a:p>
            <a:pPr marL="0" lvl="0" indent="0" algn="l" rtl="0">
              <a:spcBef>
                <a:spcPts val="1600"/>
              </a:spcBef>
              <a:spcAft>
                <a:spcPts val="1600"/>
              </a:spcAft>
              <a:buNone/>
            </a:pPr>
            <a:r>
              <a:rPr lang="en"/>
              <a:t>Feature 7 (land) is used to indicate if a connection is from/to the same host. Features 20 (number of outbound commands in an ftp session) and 21 (hot login to indicate if it is a hot login) do not show any variation for intrusion detection in the training set.</a:t>
            </a:r>
            <a:endParaRPr/>
          </a:p>
        </p:txBody>
      </p:sp>
      <p:sp>
        <p:nvSpPr>
          <p:cNvPr id="222" name="Google Shape;222;p36"/>
          <p:cNvSpPr txBox="1">
            <a:spLocks noGrp="1"/>
          </p:cNvSpPr>
          <p:nvPr>
            <p:ph type="title"/>
          </p:nvPr>
        </p:nvSpPr>
        <p:spPr>
          <a:xfrm>
            <a:off x="311700" y="102350"/>
            <a:ext cx="8520600" cy="9357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1600"/>
              </a:spcAft>
              <a:buNone/>
            </a:pPr>
            <a:r>
              <a:rPr lang="en" sz="2400" b="0">
                <a:solidFill>
                  <a:schemeClr val="dk2"/>
                </a:solidFill>
                <a:latin typeface="Source Code Pro"/>
                <a:ea typeface="Source Code Pro"/>
                <a:cs typeface="Source Code Pro"/>
                <a:sym typeface="Source Code Pro"/>
              </a:rPr>
              <a:t>Experiments and Results</a:t>
            </a:r>
            <a:br>
              <a:rPr lang="en" sz="2400" b="0">
                <a:solidFill>
                  <a:schemeClr val="dk2"/>
                </a:solidFill>
                <a:latin typeface="Source Code Pro"/>
                <a:ea typeface="Source Code Pro"/>
                <a:cs typeface="Source Code Pro"/>
                <a:sym typeface="Source Code Pro"/>
              </a:rPr>
            </a:br>
            <a:r>
              <a:rPr lang="en" sz="1800" b="0">
                <a:solidFill>
                  <a:schemeClr val="dk2"/>
                </a:solidFill>
                <a:latin typeface="Source Code Pro"/>
                <a:ea typeface="Source Code Pro"/>
                <a:cs typeface="Source Code Pro"/>
                <a:sym typeface="Source Code Pro"/>
              </a:rPr>
              <a:t>Selection of Important Features</a:t>
            </a:r>
            <a:endParaRPr sz="1800" b="0">
              <a:solidFill>
                <a:schemeClr val="dk2"/>
              </a:solidFill>
              <a:latin typeface="Source Code Pro"/>
              <a:ea typeface="Source Code Pro"/>
              <a:cs typeface="Source Code Pro"/>
              <a:sym typeface="Source Code Pr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Optimize the number of the random features (Mtry) to improve the detection rate</a:t>
            </a:r>
            <a:br>
              <a:rPr lang="en"/>
            </a:br>
            <a:r>
              <a:rPr lang="en"/>
              <a:t>Mtry (5, 10, 15, 20, 25, 30, 35, and 38)</a:t>
            </a:r>
            <a:endParaRPr/>
          </a:p>
        </p:txBody>
      </p:sp>
      <p:sp>
        <p:nvSpPr>
          <p:cNvPr id="228" name="Google Shape;228;p37"/>
          <p:cNvSpPr txBox="1">
            <a:spLocks noGrp="1"/>
          </p:cNvSpPr>
          <p:nvPr>
            <p:ph type="title"/>
          </p:nvPr>
        </p:nvSpPr>
        <p:spPr>
          <a:xfrm>
            <a:off x="311700" y="102350"/>
            <a:ext cx="8520600" cy="9357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1600"/>
              </a:spcAft>
              <a:buNone/>
            </a:pPr>
            <a:r>
              <a:rPr lang="en" sz="2400" b="0">
                <a:solidFill>
                  <a:schemeClr val="dk2"/>
                </a:solidFill>
                <a:latin typeface="Source Code Pro"/>
                <a:ea typeface="Source Code Pro"/>
                <a:cs typeface="Source Code Pro"/>
                <a:sym typeface="Source Code Pro"/>
              </a:rPr>
              <a:t>Experiments and Results</a:t>
            </a:r>
            <a:br>
              <a:rPr lang="en" sz="2400" b="0">
                <a:solidFill>
                  <a:schemeClr val="dk2"/>
                </a:solidFill>
                <a:latin typeface="Source Code Pro"/>
                <a:ea typeface="Source Code Pro"/>
                <a:cs typeface="Source Code Pro"/>
                <a:sym typeface="Source Code Pro"/>
              </a:rPr>
            </a:br>
            <a:r>
              <a:rPr lang="en" sz="1800" b="0">
                <a:solidFill>
                  <a:schemeClr val="dk2"/>
                </a:solidFill>
                <a:latin typeface="Source Code Pro"/>
                <a:ea typeface="Source Code Pro"/>
                <a:cs typeface="Source Code Pro"/>
                <a:sym typeface="Source Code Pro"/>
              </a:rPr>
              <a:t>Parameter Optimization</a:t>
            </a:r>
            <a:endParaRPr sz="1800" b="0">
              <a:solidFill>
                <a:schemeClr val="dk2"/>
              </a:solidFill>
              <a:latin typeface="Source Code Pro"/>
              <a:ea typeface="Source Code Pro"/>
              <a:cs typeface="Source Code Pro"/>
              <a:sym typeface="Source Code Pro"/>
            </a:endParaRPr>
          </a:p>
        </p:txBody>
      </p:sp>
      <p:pic>
        <p:nvPicPr>
          <p:cNvPr id="229" name="Google Shape;229;p37"/>
          <p:cNvPicPr preferRelativeResize="0"/>
          <p:nvPr/>
        </p:nvPicPr>
        <p:blipFill>
          <a:blip r:embed="rId3">
            <a:alphaModFix/>
          </a:blip>
          <a:stretch>
            <a:fillRect/>
          </a:stretch>
        </p:blipFill>
        <p:spPr>
          <a:xfrm>
            <a:off x="2207597" y="2386847"/>
            <a:ext cx="3732825" cy="2756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8"/>
          <p:cNvSpPr txBox="1">
            <a:spLocks noGrp="1"/>
          </p:cNvSpPr>
          <p:nvPr>
            <p:ph type="body" idx="1"/>
          </p:nvPr>
        </p:nvSpPr>
        <p:spPr>
          <a:xfrm>
            <a:off x="311700" y="1157650"/>
            <a:ext cx="8520600" cy="3411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Different misclassifications have different levels of consequences. For example, misclassifying R2L as normal is more dangerous than misclassifying DoS as normal</a:t>
            </a:r>
            <a:endParaRPr/>
          </a:p>
        </p:txBody>
      </p:sp>
      <p:sp>
        <p:nvSpPr>
          <p:cNvPr id="235" name="Google Shape;235;p38"/>
          <p:cNvSpPr txBox="1">
            <a:spLocks noGrp="1"/>
          </p:cNvSpPr>
          <p:nvPr>
            <p:ph type="title"/>
          </p:nvPr>
        </p:nvSpPr>
        <p:spPr>
          <a:xfrm>
            <a:off x="311700" y="102350"/>
            <a:ext cx="8520600" cy="9357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1600"/>
              </a:spcAft>
              <a:buNone/>
            </a:pPr>
            <a:r>
              <a:rPr lang="en" sz="2400" b="0">
                <a:solidFill>
                  <a:schemeClr val="dk2"/>
                </a:solidFill>
                <a:latin typeface="Source Code Pro"/>
                <a:ea typeface="Source Code Pro"/>
                <a:cs typeface="Source Code Pro"/>
                <a:sym typeface="Source Code Pro"/>
              </a:rPr>
              <a:t>Experiments and Results</a:t>
            </a:r>
            <a:br>
              <a:rPr lang="en" sz="2400" b="0">
                <a:solidFill>
                  <a:schemeClr val="dk2"/>
                </a:solidFill>
                <a:latin typeface="Source Code Pro"/>
                <a:ea typeface="Source Code Pro"/>
                <a:cs typeface="Source Code Pro"/>
                <a:sym typeface="Source Code Pro"/>
              </a:rPr>
            </a:br>
            <a:r>
              <a:rPr lang="en" sz="1800" b="0">
                <a:solidFill>
                  <a:schemeClr val="dk2"/>
                </a:solidFill>
                <a:latin typeface="Source Code Pro"/>
                <a:ea typeface="Source Code Pro"/>
                <a:cs typeface="Source Code Pro"/>
                <a:sym typeface="Source Code Pro"/>
              </a:rPr>
              <a:t>Evaluation and Discussion</a:t>
            </a:r>
            <a:endParaRPr sz="1800" b="0">
              <a:solidFill>
                <a:schemeClr val="dk2"/>
              </a:solidFill>
              <a:latin typeface="Source Code Pro"/>
              <a:ea typeface="Source Code Pro"/>
              <a:cs typeface="Source Code Pro"/>
              <a:sym typeface="Source Code Pro"/>
            </a:endParaRPr>
          </a:p>
        </p:txBody>
      </p:sp>
      <p:pic>
        <p:nvPicPr>
          <p:cNvPr id="236" name="Google Shape;236;p38"/>
          <p:cNvPicPr preferRelativeResize="0"/>
          <p:nvPr/>
        </p:nvPicPr>
        <p:blipFill>
          <a:blip r:embed="rId3">
            <a:alphaModFix/>
          </a:blip>
          <a:stretch>
            <a:fillRect/>
          </a:stretch>
        </p:blipFill>
        <p:spPr>
          <a:xfrm>
            <a:off x="1995463" y="2914638"/>
            <a:ext cx="5153025" cy="2009775"/>
          </a:xfrm>
          <a:prstGeom prst="rect">
            <a:avLst/>
          </a:prstGeom>
          <a:noFill/>
          <a:ln>
            <a:noFill/>
          </a:ln>
        </p:spPr>
      </p:pic>
      <p:pic>
        <p:nvPicPr>
          <p:cNvPr id="237" name="Google Shape;237;p38"/>
          <p:cNvPicPr preferRelativeResize="0"/>
          <p:nvPr/>
        </p:nvPicPr>
        <p:blipFill>
          <a:blip r:embed="rId4">
            <a:alphaModFix/>
          </a:blip>
          <a:stretch>
            <a:fillRect/>
          </a:stretch>
        </p:blipFill>
        <p:spPr>
          <a:xfrm>
            <a:off x="3414700" y="2170225"/>
            <a:ext cx="2314575" cy="685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body" idx="1"/>
          </p:nvPr>
        </p:nvSpPr>
        <p:spPr>
          <a:xfrm>
            <a:off x="311700" y="1157650"/>
            <a:ext cx="8520600" cy="34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Evaluating our approach with the test dataset that contains ~0.3 million examples. </a:t>
            </a:r>
            <a:endParaRPr/>
          </a:p>
          <a:p>
            <a:pPr marL="0" lvl="0" indent="0" algn="l" rtl="0">
              <a:spcBef>
                <a:spcPts val="1600"/>
              </a:spcBef>
              <a:spcAft>
                <a:spcPts val="1600"/>
              </a:spcAft>
              <a:buNone/>
            </a:pPr>
            <a:r>
              <a:rPr lang="en"/>
              <a:t>Carry out our experiment with </a:t>
            </a:r>
            <a:r>
              <a:rPr lang="en" b="1"/>
              <a:t>50 trees</a:t>
            </a:r>
            <a:r>
              <a:rPr lang="en"/>
              <a:t> and </a:t>
            </a:r>
            <a:r>
              <a:rPr lang="en" b="1"/>
              <a:t>15 random features</a:t>
            </a:r>
            <a:r>
              <a:rPr lang="en"/>
              <a:t>.</a:t>
            </a:r>
            <a:endParaRPr/>
          </a:p>
        </p:txBody>
      </p:sp>
      <p:sp>
        <p:nvSpPr>
          <p:cNvPr id="243" name="Google Shape;243;p39"/>
          <p:cNvSpPr txBox="1">
            <a:spLocks noGrp="1"/>
          </p:cNvSpPr>
          <p:nvPr>
            <p:ph type="title"/>
          </p:nvPr>
        </p:nvSpPr>
        <p:spPr>
          <a:xfrm>
            <a:off x="311700" y="102350"/>
            <a:ext cx="8520600" cy="9357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1600"/>
              </a:spcAft>
              <a:buNone/>
            </a:pPr>
            <a:r>
              <a:rPr lang="en" sz="2400" b="0">
                <a:solidFill>
                  <a:schemeClr val="dk2"/>
                </a:solidFill>
                <a:latin typeface="Source Code Pro"/>
                <a:ea typeface="Source Code Pro"/>
                <a:cs typeface="Source Code Pro"/>
                <a:sym typeface="Source Code Pro"/>
              </a:rPr>
              <a:t>Experiments and Results</a:t>
            </a:r>
            <a:br>
              <a:rPr lang="en" sz="2400" b="0">
                <a:solidFill>
                  <a:schemeClr val="dk2"/>
                </a:solidFill>
                <a:latin typeface="Source Code Pro"/>
                <a:ea typeface="Source Code Pro"/>
                <a:cs typeface="Source Code Pro"/>
                <a:sym typeface="Source Code Pro"/>
              </a:rPr>
            </a:br>
            <a:r>
              <a:rPr lang="en" sz="1800" b="0">
                <a:solidFill>
                  <a:schemeClr val="dk2"/>
                </a:solidFill>
                <a:latin typeface="Source Code Pro"/>
                <a:ea typeface="Source Code Pro"/>
                <a:cs typeface="Source Code Pro"/>
                <a:sym typeface="Source Code Pro"/>
              </a:rPr>
              <a:t>Evaluation and Discussion</a:t>
            </a:r>
            <a:endParaRPr sz="1800" b="0">
              <a:solidFill>
                <a:schemeClr val="dk2"/>
              </a:solidFill>
              <a:latin typeface="Source Code Pro"/>
              <a:ea typeface="Source Code Pro"/>
              <a:cs typeface="Source Code Pro"/>
              <a:sym typeface="Source Code Pr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40"/>
          <p:cNvPicPr preferRelativeResize="0"/>
          <p:nvPr/>
        </p:nvPicPr>
        <p:blipFill>
          <a:blip r:embed="rId3">
            <a:alphaModFix/>
          </a:blip>
          <a:stretch>
            <a:fillRect/>
          </a:stretch>
        </p:blipFill>
        <p:spPr>
          <a:xfrm>
            <a:off x="2" y="1353077"/>
            <a:ext cx="9144000" cy="27736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Anomaly </a:t>
            </a:r>
            <a:r>
              <a:rPr lang="en" dirty="0"/>
              <a:t> Detection</a:t>
            </a:r>
            <a:endParaRPr dirty="0">
              <a:latin typeface="Arial"/>
              <a:ea typeface="Arial"/>
              <a:cs typeface="Arial"/>
              <a:sym typeface="Arial"/>
            </a:endParaRPr>
          </a:p>
        </p:txBody>
      </p:sp>
      <p:pic>
        <p:nvPicPr>
          <p:cNvPr id="254" name="Google Shape;254;p41"/>
          <p:cNvPicPr preferRelativeResize="0"/>
          <p:nvPr/>
        </p:nvPicPr>
        <p:blipFill>
          <a:blip r:embed="rId3">
            <a:alphaModFix/>
          </a:blip>
          <a:stretch>
            <a:fillRect/>
          </a:stretch>
        </p:blipFill>
        <p:spPr>
          <a:xfrm>
            <a:off x="0" y="1200200"/>
            <a:ext cx="9144000" cy="1987061"/>
          </a:xfrm>
          <a:prstGeom prst="rect">
            <a:avLst/>
          </a:prstGeom>
          <a:noFill/>
          <a:ln>
            <a:noFill/>
          </a:ln>
        </p:spPr>
      </p:pic>
      <p:sp>
        <p:nvSpPr>
          <p:cNvPr id="255" name="Google Shape;255;p41"/>
          <p:cNvSpPr txBox="1"/>
          <p:nvPr/>
        </p:nvSpPr>
        <p:spPr>
          <a:xfrm>
            <a:off x="168900" y="3187250"/>
            <a:ext cx="8874300" cy="18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Source Code Pro"/>
                <a:ea typeface="Source Code Pro"/>
                <a:cs typeface="Source Code Pro"/>
                <a:sym typeface="Source Code Pro"/>
              </a:rPr>
              <a:t>The IDS captures the network traffic and constructs dataset by preprocessing. </a:t>
            </a:r>
            <a:r>
              <a:rPr lang="en" sz="1800" b="1">
                <a:latin typeface="Source Code Pro"/>
                <a:ea typeface="Source Code Pro"/>
                <a:cs typeface="Source Code Pro"/>
                <a:sym typeface="Source Code Pro"/>
              </a:rPr>
              <a:t>Service-based</a:t>
            </a:r>
            <a:r>
              <a:rPr lang="en" sz="1800">
                <a:latin typeface="Source Code Pro"/>
                <a:ea typeface="Source Code Pro"/>
                <a:cs typeface="Source Code Pro"/>
                <a:sym typeface="Source Code Pro"/>
              </a:rPr>
              <a:t> patterns are built over the dataset using the random forests algorithm. </a:t>
            </a:r>
            <a:endParaRPr sz="1800">
              <a:latin typeface="Source Code Pro"/>
              <a:ea typeface="Source Code Pro"/>
              <a:cs typeface="Source Code Pro"/>
              <a:sym typeface="Source Code Pro"/>
            </a:endParaRPr>
          </a:p>
          <a:p>
            <a:pPr marL="0" lvl="0" indent="0" algn="l" rtl="0">
              <a:spcBef>
                <a:spcPts val="0"/>
              </a:spcBef>
              <a:spcAft>
                <a:spcPts val="0"/>
              </a:spcAft>
              <a:buNone/>
            </a:pPr>
            <a:r>
              <a:rPr lang="en" sz="1800">
                <a:latin typeface="Source Code Pro"/>
                <a:ea typeface="Source Code Pro"/>
                <a:cs typeface="Source Code Pro"/>
                <a:sym typeface="Source Code Pro"/>
              </a:rPr>
              <a:t>With the built patterns, we can find the outliers related to each pattern. The system raises alerts when any of the outliers are detected.</a:t>
            </a:r>
            <a:endParaRPr sz="1800">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Parts to paper</a:t>
            </a:r>
            <a:endParaRPr/>
          </a:p>
        </p:txBody>
      </p:sp>
      <p:sp>
        <p:nvSpPr>
          <p:cNvPr id="69" name="Google Shape;69;p15"/>
          <p:cNvSpPr txBox="1"/>
          <p:nvPr/>
        </p:nvSpPr>
        <p:spPr>
          <a:xfrm>
            <a:off x="459250" y="1921200"/>
            <a:ext cx="2403300" cy="13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Source Code Pro"/>
                <a:ea typeface="Source Code Pro"/>
                <a:cs typeface="Source Code Pro"/>
                <a:sym typeface="Source Code Pro"/>
              </a:rPr>
              <a:t>Misuse Detection</a:t>
            </a:r>
            <a:endParaRPr sz="2400">
              <a:latin typeface="Source Code Pro"/>
              <a:ea typeface="Source Code Pro"/>
              <a:cs typeface="Source Code Pro"/>
              <a:sym typeface="Source Code Pro"/>
            </a:endParaRPr>
          </a:p>
        </p:txBody>
      </p:sp>
      <p:sp>
        <p:nvSpPr>
          <p:cNvPr id="70" name="Google Shape;70;p15"/>
          <p:cNvSpPr txBox="1"/>
          <p:nvPr/>
        </p:nvSpPr>
        <p:spPr>
          <a:xfrm>
            <a:off x="3101450" y="1921200"/>
            <a:ext cx="2702400" cy="161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Source Code Pro"/>
                <a:ea typeface="Source Code Pro"/>
                <a:cs typeface="Source Code Pro"/>
                <a:sym typeface="Source Code Pro"/>
              </a:rPr>
              <a:t>ANOMALY DETECTION</a:t>
            </a:r>
            <a:endParaRPr sz="2400">
              <a:latin typeface="Source Code Pro"/>
              <a:ea typeface="Source Code Pro"/>
              <a:cs typeface="Source Code Pro"/>
              <a:sym typeface="Source Code Pro"/>
            </a:endParaRPr>
          </a:p>
        </p:txBody>
      </p:sp>
      <p:sp>
        <p:nvSpPr>
          <p:cNvPr id="71" name="Google Shape;71;p15"/>
          <p:cNvSpPr txBox="1"/>
          <p:nvPr/>
        </p:nvSpPr>
        <p:spPr>
          <a:xfrm>
            <a:off x="5741150" y="1765650"/>
            <a:ext cx="2702400" cy="161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latin typeface="Source Code Pro"/>
              <a:ea typeface="Source Code Pro"/>
              <a:cs typeface="Source Code Pro"/>
              <a:sym typeface="Source Code Pro"/>
            </a:endParaRPr>
          </a:p>
          <a:p>
            <a:pPr marL="0" lvl="0" indent="0" algn="l" rtl="0">
              <a:spcBef>
                <a:spcPts val="0"/>
              </a:spcBef>
              <a:spcAft>
                <a:spcPts val="0"/>
              </a:spcAft>
              <a:buNone/>
            </a:pPr>
            <a:r>
              <a:rPr lang="en" sz="2400">
                <a:latin typeface="Source Code Pro"/>
                <a:ea typeface="Source Code Pro"/>
                <a:cs typeface="Source Code Pro"/>
                <a:sym typeface="Source Code Pro"/>
              </a:rPr>
              <a:t>Hybrid System</a:t>
            </a:r>
            <a:endParaRPr sz="2400">
              <a:latin typeface="Source Code Pro"/>
              <a:ea typeface="Source Code Pro"/>
              <a:cs typeface="Source Code Pro"/>
              <a:sym typeface="Source Code Pro"/>
            </a:endParaRPr>
          </a:p>
        </p:txBody>
      </p:sp>
      <p:sp>
        <p:nvSpPr>
          <p:cNvPr id="72" name="Google Shape;72;p15"/>
          <p:cNvSpPr/>
          <p:nvPr/>
        </p:nvSpPr>
        <p:spPr>
          <a:xfrm>
            <a:off x="2425900" y="2064100"/>
            <a:ext cx="552600" cy="583500"/>
          </a:xfrm>
          <a:prstGeom prst="mathPlus">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4974600" y="2148550"/>
            <a:ext cx="690900" cy="414600"/>
          </a:xfrm>
          <a:prstGeom prst="mathEqual">
            <a:avLst>
              <a:gd name="adj1" fmla="val 23520"/>
              <a:gd name="adj2" fmla="val 1176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fade">
                                      <p:cBhvr>
                                        <p:cTn id="12" dur="10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fade">
                                      <p:cBhvr>
                                        <p:cTn id="17" dur="1000"/>
                                        <p:tgtEl>
                                          <p:spTgt spid="71"/>
                                        </p:tgtEl>
                                      </p:cBhvr>
                                    </p:animEffect>
                                  </p:childTnLst>
                                </p:cTn>
                              </p:par>
                              <p:par>
                                <p:cTn id="18" presetID="10" presetClass="entr" presetSubtype="0" fill="hold" nodeType="withEffect">
                                  <p:stCondLst>
                                    <p:cond delay="0"/>
                                  </p:stCondLst>
                                  <p:childTnLst>
                                    <p:set>
                                      <p:cBhvr>
                                        <p:cTn id="19" dur="1" fill="hold">
                                          <p:stCondLst>
                                            <p:cond delay="0"/>
                                          </p:stCondLst>
                                        </p:cTn>
                                        <p:tgtEl>
                                          <p:spTgt spid="73"/>
                                        </p:tgtEl>
                                        <p:attrNameLst>
                                          <p:attrName>style.visibility</p:attrName>
                                        </p:attrNameLst>
                                      </p:cBhvr>
                                      <p:to>
                                        <p:strVal val="visible"/>
                                      </p:to>
                                    </p:set>
                                    <p:animEffect transition="in" filter="fade">
                                      <p:cBhvr>
                                        <p:cTn id="20" dur="1000"/>
                                        <p:tgtEl>
                                          <p:spTgt spid="73"/>
                                        </p:tgtEl>
                                      </p:cBhvr>
                                    </p:animEffect>
                                  </p:childTnLst>
                                </p:cTn>
                              </p:par>
                              <p:par>
                                <p:cTn id="21" presetID="10" presetClass="entr" presetSubtype="0" fill="hold" nodeType="with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fade">
                                      <p:cBhvr>
                                        <p:cTn id="23" dur="1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Building Patterns of Network Services</a:t>
            </a:r>
            <a:endParaRPr/>
          </a:p>
        </p:txBody>
      </p:sp>
      <p:sp>
        <p:nvSpPr>
          <p:cNvPr id="261" name="Google Shape;261;p42"/>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Network traffic can be categorized by services (e.g., http, telnet, and ftp).</a:t>
            </a:r>
            <a:endParaRPr/>
          </a:p>
          <a:p>
            <a:pPr marL="457200" lvl="0" indent="-342900" algn="l" rtl="0">
              <a:spcBef>
                <a:spcPts val="0"/>
              </a:spcBef>
              <a:spcAft>
                <a:spcPts val="0"/>
              </a:spcAft>
              <a:buSzPts val="1800"/>
              <a:buChar char="●"/>
            </a:pPr>
            <a:r>
              <a:rPr lang="en"/>
              <a:t>We can build patterns of network services using the random forests algorithm.</a:t>
            </a:r>
            <a:endParaRPr/>
          </a:p>
          <a:p>
            <a:pPr marL="457200" lvl="0" indent="-342900" algn="l" rtl="0">
              <a:spcBef>
                <a:spcPts val="0"/>
              </a:spcBef>
              <a:spcAft>
                <a:spcPts val="0"/>
              </a:spcAft>
              <a:buSzPts val="1800"/>
              <a:buChar char="●"/>
            </a:pPr>
            <a:r>
              <a:rPr lang="en"/>
              <a:t>Network traffic can be labeled by the services automatically instead of time consuming manual processing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Unsupervised Outlier Detection</a:t>
            </a:r>
            <a:endParaRPr/>
          </a:p>
        </p:txBody>
      </p:sp>
      <p:sp>
        <p:nvSpPr>
          <p:cNvPr id="267" name="Google Shape;267;p43"/>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2 Types of Outlier Detection</a:t>
            </a:r>
            <a:endParaRPr/>
          </a:p>
        </p:txBody>
      </p:sp>
      <p:sp>
        <p:nvSpPr>
          <p:cNvPr id="268" name="Google Shape;268;p43"/>
          <p:cNvSpPr txBox="1"/>
          <p:nvPr/>
        </p:nvSpPr>
        <p:spPr>
          <a:xfrm>
            <a:off x="688850" y="1867575"/>
            <a:ext cx="3474900" cy="298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Source Code Pro"/>
                <a:ea typeface="Source Code Pro"/>
                <a:cs typeface="Source Code Pro"/>
                <a:sym typeface="Source Code Pro"/>
              </a:rPr>
              <a:t>Activity that </a:t>
            </a:r>
            <a:r>
              <a:rPr lang="en" sz="1800" b="1">
                <a:latin typeface="Source Code Pro"/>
                <a:ea typeface="Source Code Pro"/>
                <a:cs typeface="Source Code Pro"/>
                <a:sym typeface="Source Code Pro"/>
              </a:rPr>
              <a:t>deviates significantly</a:t>
            </a:r>
            <a:r>
              <a:rPr lang="en" sz="1800">
                <a:latin typeface="Source Code Pro"/>
                <a:ea typeface="Source Code Pro"/>
                <a:cs typeface="Source Code Pro"/>
                <a:sym typeface="Source Code Pro"/>
              </a:rPr>
              <a:t> from the others in the same network service.</a:t>
            </a:r>
            <a:endParaRPr sz="1800">
              <a:latin typeface="Source Code Pro"/>
              <a:ea typeface="Source Code Pro"/>
              <a:cs typeface="Source Code Pro"/>
              <a:sym typeface="Source Code Pro"/>
            </a:endParaRPr>
          </a:p>
        </p:txBody>
      </p:sp>
      <p:sp>
        <p:nvSpPr>
          <p:cNvPr id="269" name="Google Shape;269;p43"/>
          <p:cNvSpPr txBox="1"/>
          <p:nvPr/>
        </p:nvSpPr>
        <p:spPr>
          <a:xfrm>
            <a:off x="4163750" y="1867575"/>
            <a:ext cx="3474900" cy="298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Source Code Pro"/>
                <a:ea typeface="Source Code Pro"/>
                <a:cs typeface="Source Code Pro"/>
                <a:sym typeface="Source Code Pro"/>
              </a:rPr>
              <a:t>Activity whose pattern belongs to the </a:t>
            </a:r>
            <a:r>
              <a:rPr lang="en" sz="1800" b="1">
                <a:latin typeface="Source Code Pro"/>
                <a:ea typeface="Source Code Pro"/>
                <a:cs typeface="Source Code Pro"/>
                <a:sym typeface="Source Code Pro"/>
              </a:rPr>
              <a:t>services </a:t>
            </a:r>
            <a:r>
              <a:rPr lang="en" sz="1800">
                <a:latin typeface="Source Code Pro"/>
                <a:ea typeface="Source Code Pro"/>
                <a:cs typeface="Source Code Pro"/>
                <a:sym typeface="Source Code Pro"/>
              </a:rPr>
              <a:t>other than their own service.</a:t>
            </a:r>
            <a:endParaRPr sz="1800">
              <a:latin typeface="Source Code Pro"/>
              <a:ea typeface="Source Code Pro"/>
              <a:cs typeface="Source Code Pro"/>
              <a:sym typeface="Source Code Pr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is it Done?</a:t>
            </a:r>
            <a:endParaRPr/>
          </a:p>
        </p:txBody>
      </p:sp>
      <p:sp>
        <p:nvSpPr>
          <p:cNvPr id="275" name="Google Shape;275;p4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 forests algorithm uses proximities to find the outliers whose proximities to all other cases in the entire data are generally small.</a:t>
            </a:r>
            <a:endParaRPr/>
          </a:p>
          <a:p>
            <a:pPr marL="0" lvl="0" indent="0" algn="l" rtl="0">
              <a:spcBef>
                <a:spcPts val="1600"/>
              </a:spcBef>
              <a:spcAft>
                <a:spcPts val="1600"/>
              </a:spcAft>
              <a:buNone/>
            </a:pPr>
            <a:r>
              <a:rPr lang="en" b="1"/>
              <a:t>Outlierness </a:t>
            </a:r>
            <a:r>
              <a:rPr lang="en"/>
              <a:t>indicates a degree of being an outlier.</a:t>
            </a:r>
            <a:endParaRPr/>
          </a:p>
        </p:txBody>
      </p:sp>
      <p:pic>
        <p:nvPicPr>
          <p:cNvPr id="276" name="Google Shape;276;p44"/>
          <p:cNvPicPr preferRelativeResize="0"/>
          <p:nvPr/>
        </p:nvPicPr>
        <p:blipFill>
          <a:blip r:embed="rId3">
            <a:alphaModFix/>
          </a:blip>
          <a:stretch>
            <a:fillRect/>
          </a:stretch>
        </p:blipFill>
        <p:spPr>
          <a:xfrm>
            <a:off x="3295650" y="3081688"/>
            <a:ext cx="2552700" cy="8477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Complexity of the Algorithm will be NxN</a:t>
            </a:r>
            <a:endParaRPr/>
          </a:p>
          <a:p>
            <a:pPr marL="0" lvl="0" indent="0" algn="l" rtl="0">
              <a:spcBef>
                <a:spcPts val="1600"/>
              </a:spcBef>
              <a:spcAft>
                <a:spcPts val="0"/>
              </a:spcAft>
              <a:buNone/>
            </a:pPr>
            <a:r>
              <a:rPr lang="en"/>
              <a:t>We do not care about the proximity between two cases that belong to different services.</a:t>
            </a:r>
            <a:endParaRPr/>
          </a:p>
          <a:p>
            <a:pPr marL="0" lvl="0" indent="0" algn="l" rtl="0">
              <a:spcBef>
                <a:spcPts val="1600"/>
              </a:spcBef>
              <a:spcAft>
                <a:spcPts val="0"/>
              </a:spcAft>
              <a:buNone/>
            </a:pPr>
            <a:r>
              <a:rPr lang="en"/>
              <a:t>Si denotes the number of cases in service i, the complexity will be reduced to Si × Si.</a:t>
            </a:r>
            <a:endParaRPr/>
          </a:p>
          <a:p>
            <a:pPr marL="0" lvl="0" indent="0" algn="l" rtl="0">
              <a:spcBef>
                <a:spcPts val="1600"/>
              </a:spcBef>
              <a:spcAft>
                <a:spcPts val="160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Final Outlierness</a:t>
            </a:r>
            <a:endParaRPr/>
          </a:p>
        </p:txBody>
      </p:sp>
      <p:sp>
        <p:nvSpPr>
          <p:cNvPr id="287" name="Google Shape;287;p46"/>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 = Median of all outlierness in a certain class</a:t>
            </a:r>
            <a:endParaRPr/>
          </a:p>
          <a:p>
            <a:pPr marL="0" lvl="0" indent="0" algn="l" rtl="0">
              <a:spcBef>
                <a:spcPts val="1600"/>
              </a:spcBef>
              <a:spcAft>
                <a:spcPts val="0"/>
              </a:spcAft>
              <a:buNone/>
            </a:pPr>
            <a:r>
              <a:rPr lang="en"/>
              <a:t>S = Absolute deviation of all raw outlier-ness</a:t>
            </a:r>
            <a:endParaRPr/>
          </a:p>
          <a:p>
            <a:pPr marL="0" lvl="0" indent="0" algn="l" rtl="0">
              <a:spcBef>
                <a:spcPts val="1600"/>
              </a:spcBef>
              <a:spcAft>
                <a:spcPts val="1600"/>
              </a:spcAft>
              <a:buNone/>
            </a:pPr>
            <a:r>
              <a:rPr lang="en"/>
              <a:t>Each Outlierness = (each_raw_outlierness - M)/S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Experiments and Results</a:t>
            </a:r>
            <a:endParaRPr/>
          </a:p>
        </p:txBody>
      </p:sp>
      <p:sp>
        <p:nvSpPr>
          <p:cNvPr id="293" name="Google Shape;293;p47"/>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Generate a normal dataset dataset ftp, pop,telnet, 5% http, and 10% smtp normal connections</a:t>
            </a:r>
            <a:endParaRPr/>
          </a:p>
          <a:p>
            <a:pPr marL="0" lvl="0" indent="0" algn="l" rtl="0">
              <a:spcBef>
                <a:spcPts val="1600"/>
              </a:spcBef>
              <a:spcAft>
                <a:spcPts val="0"/>
              </a:spcAft>
              <a:buNone/>
            </a:pPr>
            <a:endParaRPr/>
          </a:p>
          <a:p>
            <a:pPr marL="0" lvl="0" indent="0" algn="l" rtl="0">
              <a:spcBef>
                <a:spcPts val="1600"/>
              </a:spcBef>
              <a:spcAft>
                <a:spcPts val="0"/>
              </a:spcAft>
              <a:buNone/>
            </a:pPr>
            <a:r>
              <a:rPr lang="en"/>
              <a:t>By injecting Anomalies we create 1%, 2%, 5%, and 10% datasets</a:t>
            </a:r>
            <a:endParaRPr/>
          </a:p>
          <a:p>
            <a:pPr marL="0" lvl="0" indent="0" algn="l" rtl="0">
              <a:spcBef>
                <a:spcPts val="1600"/>
              </a:spcBef>
              <a:spcAft>
                <a:spcPts val="16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Experiments and Results</a:t>
            </a:r>
            <a:endParaRPr/>
          </a:p>
        </p:txBody>
      </p:sp>
      <p:pic>
        <p:nvPicPr>
          <p:cNvPr id="299" name="Google Shape;299;p48"/>
          <p:cNvPicPr preferRelativeResize="0"/>
          <p:nvPr/>
        </p:nvPicPr>
        <p:blipFill>
          <a:blip r:embed="rId3">
            <a:alphaModFix/>
          </a:blip>
          <a:stretch>
            <a:fillRect/>
          </a:stretch>
        </p:blipFill>
        <p:spPr>
          <a:xfrm>
            <a:off x="2000250" y="1504425"/>
            <a:ext cx="5143500" cy="3357275"/>
          </a:xfrm>
          <a:prstGeom prst="rect">
            <a:avLst/>
          </a:prstGeom>
          <a:noFill/>
          <a:ln>
            <a:noFill/>
          </a:ln>
        </p:spPr>
      </p:pic>
      <p:sp>
        <p:nvSpPr>
          <p:cNvPr id="300" name="Google Shape;300;p48"/>
          <p:cNvSpPr txBox="1"/>
          <p:nvPr/>
        </p:nvSpPr>
        <p:spPr>
          <a:xfrm>
            <a:off x="461850" y="1093850"/>
            <a:ext cx="8220300" cy="49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ource Code Pro"/>
                <a:ea typeface="Source Code Pro"/>
                <a:cs typeface="Source Code Pro"/>
                <a:sym typeface="Source Code Pro"/>
              </a:rPr>
              <a:t>Result over 1% attack dataset.</a:t>
            </a:r>
            <a:endParaRPr>
              <a:latin typeface="Source Code Pro"/>
              <a:ea typeface="Source Code Pro"/>
              <a:cs typeface="Source Code Pro"/>
              <a:sym typeface="Source Code Pr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Experiments and Results</a:t>
            </a:r>
            <a:endParaRPr/>
          </a:p>
        </p:txBody>
      </p:sp>
      <p:pic>
        <p:nvPicPr>
          <p:cNvPr id="306" name="Google Shape;306;p49"/>
          <p:cNvPicPr preferRelativeResize="0"/>
          <p:nvPr/>
        </p:nvPicPr>
        <p:blipFill>
          <a:blip r:embed="rId3">
            <a:alphaModFix/>
          </a:blip>
          <a:stretch>
            <a:fillRect/>
          </a:stretch>
        </p:blipFill>
        <p:spPr>
          <a:xfrm>
            <a:off x="152400" y="1740350"/>
            <a:ext cx="4143275" cy="2858870"/>
          </a:xfrm>
          <a:prstGeom prst="rect">
            <a:avLst/>
          </a:prstGeom>
          <a:noFill/>
          <a:ln>
            <a:noFill/>
          </a:ln>
        </p:spPr>
      </p:pic>
      <p:pic>
        <p:nvPicPr>
          <p:cNvPr id="307" name="Google Shape;307;p49"/>
          <p:cNvPicPr preferRelativeResize="0"/>
          <p:nvPr/>
        </p:nvPicPr>
        <p:blipFill>
          <a:blip r:embed="rId4">
            <a:alphaModFix/>
          </a:blip>
          <a:stretch>
            <a:fillRect/>
          </a:stretch>
        </p:blipFill>
        <p:spPr>
          <a:xfrm>
            <a:off x="4863625" y="1659575"/>
            <a:ext cx="4143275" cy="30053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HYBRID INTRUSION DETECTION</a:t>
            </a:r>
            <a:endParaRPr/>
          </a:p>
        </p:txBody>
      </p:sp>
      <p:sp>
        <p:nvSpPr>
          <p:cNvPr id="313" name="Google Shape;313;p50"/>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Anomaly detection followed by misuse detection</a:t>
            </a:r>
            <a:endParaRPr/>
          </a:p>
          <a:p>
            <a:pPr marL="457200" lvl="0" indent="-342900" algn="l" rtl="0">
              <a:spcBef>
                <a:spcPts val="0"/>
              </a:spcBef>
              <a:spcAft>
                <a:spcPts val="0"/>
              </a:spcAft>
              <a:buSzPts val="1800"/>
              <a:buChar char="●"/>
            </a:pPr>
            <a:r>
              <a:rPr lang="en"/>
              <a:t>Misuse and anomaly detection in parallel</a:t>
            </a:r>
            <a:endParaRPr/>
          </a:p>
          <a:p>
            <a:pPr marL="457200" lvl="0" indent="-342900" algn="l" rtl="0">
              <a:spcBef>
                <a:spcPts val="0"/>
              </a:spcBef>
              <a:spcAft>
                <a:spcPts val="0"/>
              </a:spcAft>
              <a:buSzPts val="1800"/>
              <a:buChar char="●"/>
            </a:pPr>
            <a:r>
              <a:rPr lang="en"/>
              <a:t>Misuse detection followed by anomaly detection.</a:t>
            </a:r>
            <a:endParaRPr/>
          </a:p>
        </p:txBody>
      </p:sp>
      <p:pic>
        <p:nvPicPr>
          <p:cNvPr id="314" name="Google Shape;314;p50"/>
          <p:cNvPicPr preferRelativeResize="0"/>
          <p:nvPr/>
        </p:nvPicPr>
        <p:blipFill>
          <a:blip r:embed="rId3">
            <a:alphaModFix/>
          </a:blip>
          <a:stretch>
            <a:fillRect/>
          </a:stretch>
        </p:blipFill>
        <p:spPr>
          <a:xfrm>
            <a:off x="0" y="2698625"/>
            <a:ext cx="4972050" cy="1981200"/>
          </a:xfrm>
          <a:prstGeom prst="rect">
            <a:avLst/>
          </a:prstGeom>
          <a:noFill/>
          <a:ln>
            <a:noFill/>
          </a:ln>
        </p:spPr>
      </p:pic>
      <p:sp>
        <p:nvSpPr>
          <p:cNvPr id="315" name="Google Shape;315;p50"/>
          <p:cNvSpPr txBox="1"/>
          <p:nvPr/>
        </p:nvSpPr>
        <p:spPr>
          <a:xfrm>
            <a:off x="5373125" y="2709525"/>
            <a:ext cx="3673800" cy="18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Source Code Pro"/>
                <a:ea typeface="Source Code Pro"/>
                <a:cs typeface="Source Code Pro"/>
                <a:sym typeface="Source Code Pro"/>
              </a:rPr>
              <a:t>The hybrid system is used to detect known intrusions in real time and to detect unknown intrusions offline. </a:t>
            </a:r>
            <a:endParaRPr sz="1800">
              <a:latin typeface="Source Code Pro"/>
              <a:ea typeface="Source Code Pro"/>
              <a:cs typeface="Source Code Pro"/>
              <a:sym typeface="Source Code Pr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51"/>
          <p:cNvPicPr preferRelativeResize="0"/>
          <p:nvPr/>
        </p:nvPicPr>
        <p:blipFill>
          <a:blip r:embed="rId3">
            <a:alphaModFix/>
          </a:blip>
          <a:stretch>
            <a:fillRect/>
          </a:stretch>
        </p:blipFill>
        <p:spPr>
          <a:xfrm>
            <a:off x="-154675" y="0"/>
            <a:ext cx="9679202"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Misuse Detection</a:t>
            </a:r>
            <a:endParaRPr>
              <a:latin typeface="Arial"/>
              <a:ea typeface="Arial"/>
              <a:cs typeface="Arial"/>
              <a:sym typeface="Arial"/>
            </a:endParaRPr>
          </a:p>
        </p:txBody>
      </p:sp>
      <p:pic>
        <p:nvPicPr>
          <p:cNvPr id="79" name="Google Shape;79;p16"/>
          <p:cNvPicPr preferRelativeResize="0"/>
          <p:nvPr/>
        </p:nvPicPr>
        <p:blipFill>
          <a:blip r:embed="rId3">
            <a:alphaModFix/>
          </a:blip>
          <a:stretch>
            <a:fillRect/>
          </a:stretch>
        </p:blipFill>
        <p:spPr>
          <a:xfrm>
            <a:off x="311688" y="1169988"/>
            <a:ext cx="7077075" cy="34575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2"/>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experimental results show that the proposed hybrid approach can achieve </a:t>
            </a:r>
            <a:r>
              <a:rPr lang="en" b="1"/>
              <a:t>high detection rate</a:t>
            </a:r>
            <a:r>
              <a:rPr lang="en"/>
              <a:t> with </a:t>
            </a:r>
            <a:r>
              <a:rPr lang="en" b="1"/>
              <a:t>low false positive rate</a:t>
            </a:r>
            <a:r>
              <a:rPr lang="en"/>
              <a:t> and can detect novel intrusions. </a:t>
            </a:r>
            <a:endParaRPr/>
          </a:p>
          <a:p>
            <a:pPr marL="0" lvl="0" indent="0" algn="l" rtl="0">
              <a:spcBef>
                <a:spcPts val="1600"/>
              </a:spcBef>
              <a:spcAft>
                <a:spcPts val="1600"/>
              </a:spcAft>
              <a:buNone/>
            </a:pPr>
            <a:r>
              <a:rPr lang="en"/>
              <a:t>The overall detection rate of the hybrid system is </a:t>
            </a:r>
            <a:r>
              <a:rPr lang="en" b="1"/>
              <a:t>94.7%</a:t>
            </a:r>
            <a:r>
              <a:rPr lang="en"/>
              <a:t>. The overall </a:t>
            </a:r>
            <a:r>
              <a:rPr lang="en" b="1"/>
              <a:t>false positive rate is 2%</a:t>
            </a:r>
            <a:r>
              <a:rPr lang="en"/>
              <a:t>. The result shows that the anomaly approach detects some intrusions that are missed by the misuse approach.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Offline Phase</a:t>
            </a:r>
            <a:endParaRPr>
              <a:latin typeface="Arial"/>
              <a:ea typeface="Arial"/>
              <a:cs typeface="Arial"/>
              <a:sym typeface="Arial"/>
            </a:endParaRPr>
          </a:p>
        </p:txBody>
      </p:sp>
      <p:pic>
        <p:nvPicPr>
          <p:cNvPr id="85" name="Google Shape;85;p17"/>
          <p:cNvPicPr preferRelativeResize="0"/>
          <p:nvPr/>
        </p:nvPicPr>
        <p:blipFill>
          <a:blip r:embed="rId3">
            <a:alphaModFix/>
          </a:blip>
          <a:stretch>
            <a:fillRect/>
          </a:stretch>
        </p:blipFill>
        <p:spPr>
          <a:xfrm>
            <a:off x="311688" y="1169988"/>
            <a:ext cx="7077075" cy="3457575"/>
          </a:xfrm>
          <a:prstGeom prst="rect">
            <a:avLst/>
          </a:prstGeom>
          <a:noFill/>
          <a:ln>
            <a:noFill/>
          </a:ln>
        </p:spPr>
      </p:pic>
      <p:sp>
        <p:nvSpPr>
          <p:cNvPr id="86" name="Google Shape;86;p17"/>
          <p:cNvSpPr/>
          <p:nvPr/>
        </p:nvSpPr>
        <p:spPr>
          <a:xfrm>
            <a:off x="290850" y="1163400"/>
            <a:ext cx="7087500" cy="1913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txBox="1"/>
          <p:nvPr/>
        </p:nvSpPr>
        <p:spPr>
          <a:xfrm>
            <a:off x="551100" y="1178725"/>
            <a:ext cx="6628500" cy="191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Source Code Pro"/>
              <a:ea typeface="Source Code Pro"/>
              <a:cs typeface="Source Code Pro"/>
              <a:sym typeface="Source Code Pro"/>
            </a:endParaRPr>
          </a:p>
          <a:p>
            <a:pPr marL="457200" lvl="0" indent="-342900" algn="l" rtl="0">
              <a:spcBef>
                <a:spcPts val="0"/>
              </a:spcBef>
              <a:spcAft>
                <a:spcPts val="0"/>
              </a:spcAft>
              <a:buSzPts val="1800"/>
              <a:buFont typeface="Source Code Pro"/>
              <a:buAutoNum type="arabicPeriod"/>
            </a:pPr>
            <a:r>
              <a:rPr lang="en" sz="1800">
                <a:latin typeface="Source Code Pro"/>
                <a:ea typeface="Source Code Pro"/>
                <a:cs typeface="Source Code Pro"/>
                <a:sym typeface="Source Code Pro"/>
              </a:rPr>
              <a:t>Build the patterns of intrusions. </a:t>
            </a:r>
            <a:endParaRPr sz="1800">
              <a:latin typeface="Source Code Pro"/>
              <a:ea typeface="Source Code Pro"/>
              <a:cs typeface="Source Code Pro"/>
              <a:sym typeface="Source Code Pro"/>
            </a:endParaRPr>
          </a:p>
          <a:p>
            <a:pPr marL="0" lvl="0" indent="0" algn="l" rtl="0">
              <a:spcBef>
                <a:spcPts val="0"/>
              </a:spcBef>
              <a:spcAft>
                <a:spcPts val="0"/>
              </a:spcAft>
              <a:buNone/>
            </a:pPr>
            <a:endParaRPr sz="1800">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Offline Phase</a:t>
            </a:r>
            <a:endParaRPr>
              <a:latin typeface="Arial"/>
              <a:ea typeface="Arial"/>
              <a:cs typeface="Arial"/>
              <a:sym typeface="Arial"/>
            </a:endParaRPr>
          </a:p>
        </p:txBody>
      </p:sp>
      <p:pic>
        <p:nvPicPr>
          <p:cNvPr id="93" name="Google Shape;93;p18"/>
          <p:cNvPicPr preferRelativeResize="0"/>
          <p:nvPr/>
        </p:nvPicPr>
        <p:blipFill>
          <a:blip r:embed="rId3">
            <a:alphaModFix/>
          </a:blip>
          <a:stretch>
            <a:fillRect/>
          </a:stretch>
        </p:blipFill>
        <p:spPr>
          <a:xfrm>
            <a:off x="311688" y="1169988"/>
            <a:ext cx="7077075" cy="3457575"/>
          </a:xfrm>
          <a:prstGeom prst="rect">
            <a:avLst/>
          </a:prstGeom>
          <a:noFill/>
          <a:ln>
            <a:noFill/>
          </a:ln>
        </p:spPr>
      </p:pic>
      <p:sp>
        <p:nvSpPr>
          <p:cNvPr id="94" name="Google Shape;94;p18"/>
          <p:cNvSpPr/>
          <p:nvPr/>
        </p:nvSpPr>
        <p:spPr>
          <a:xfrm>
            <a:off x="290850" y="1163400"/>
            <a:ext cx="7087500" cy="1913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txBox="1"/>
          <p:nvPr/>
        </p:nvSpPr>
        <p:spPr>
          <a:xfrm>
            <a:off x="551100" y="1178725"/>
            <a:ext cx="6628500" cy="191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Source Code Pro"/>
              <a:ea typeface="Source Code Pro"/>
              <a:cs typeface="Source Code Pro"/>
              <a:sym typeface="Source Code Pro"/>
            </a:endParaRPr>
          </a:p>
          <a:p>
            <a:pPr marL="457200" lvl="0" indent="-342900" algn="l" rtl="0">
              <a:spcBef>
                <a:spcPts val="0"/>
              </a:spcBef>
              <a:spcAft>
                <a:spcPts val="0"/>
              </a:spcAft>
              <a:buSzPts val="1800"/>
              <a:buFont typeface="Source Code Pro"/>
              <a:buAutoNum type="arabicPeriod"/>
            </a:pPr>
            <a:r>
              <a:rPr lang="en" sz="1800">
                <a:latin typeface="Source Code Pro"/>
                <a:ea typeface="Source Code Pro"/>
                <a:cs typeface="Source Code Pro"/>
                <a:sym typeface="Source Code Pro"/>
              </a:rPr>
              <a:t>Build the patterns of intrusions. </a:t>
            </a:r>
            <a:endParaRPr sz="1800">
              <a:latin typeface="Source Code Pro"/>
              <a:ea typeface="Source Code Pro"/>
              <a:cs typeface="Source Code Pro"/>
              <a:sym typeface="Source Code Pro"/>
            </a:endParaRPr>
          </a:p>
          <a:p>
            <a:pPr marL="457200" lvl="0" indent="-342900" algn="l" rtl="0">
              <a:spcBef>
                <a:spcPts val="0"/>
              </a:spcBef>
              <a:spcAft>
                <a:spcPts val="0"/>
              </a:spcAft>
              <a:buSzPts val="1800"/>
              <a:buFont typeface="Source Code Pro"/>
              <a:buAutoNum type="arabicPeriod"/>
            </a:pPr>
            <a:r>
              <a:rPr lang="en" sz="1800">
                <a:latin typeface="Source Code Pro"/>
                <a:ea typeface="Source Code Pro"/>
                <a:cs typeface="Source Code Pro"/>
                <a:sym typeface="Source Code Pro"/>
              </a:rPr>
              <a:t>Feature selection algorithm.</a:t>
            </a:r>
            <a:endParaRPr sz="1800">
              <a:latin typeface="Source Code Pro"/>
              <a:ea typeface="Source Code Pro"/>
              <a:cs typeface="Source Code Pro"/>
              <a:sym typeface="Source Code Pro"/>
            </a:endParaRPr>
          </a:p>
          <a:p>
            <a:pPr marL="0" lvl="0" indent="0" algn="l" rtl="0">
              <a:spcBef>
                <a:spcPts val="0"/>
              </a:spcBef>
              <a:spcAft>
                <a:spcPts val="0"/>
              </a:spcAft>
              <a:buNone/>
            </a:pPr>
            <a:endParaRPr sz="1800">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Offline Phase</a:t>
            </a:r>
            <a:endParaRPr>
              <a:latin typeface="Arial"/>
              <a:ea typeface="Arial"/>
              <a:cs typeface="Arial"/>
              <a:sym typeface="Arial"/>
            </a:endParaRPr>
          </a:p>
        </p:txBody>
      </p:sp>
      <p:pic>
        <p:nvPicPr>
          <p:cNvPr id="101" name="Google Shape;101;p19"/>
          <p:cNvPicPr preferRelativeResize="0"/>
          <p:nvPr/>
        </p:nvPicPr>
        <p:blipFill>
          <a:blip r:embed="rId3">
            <a:alphaModFix/>
          </a:blip>
          <a:stretch>
            <a:fillRect/>
          </a:stretch>
        </p:blipFill>
        <p:spPr>
          <a:xfrm>
            <a:off x="311688" y="1169988"/>
            <a:ext cx="7077075" cy="3457575"/>
          </a:xfrm>
          <a:prstGeom prst="rect">
            <a:avLst/>
          </a:prstGeom>
          <a:noFill/>
          <a:ln>
            <a:noFill/>
          </a:ln>
        </p:spPr>
      </p:pic>
      <p:sp>
        <p:nvSpPr>
          <p:cNvPr id="102" name="Google Shape;102;p19"/>
          <p:cNvSpPr/>
          <p:nvPr/>
        </p:nvSpPr>
        <p:spPr>
          <a:xfrm>
            <a:off x="290850" y="1163400"/>
            <a:ext cx="7087500" cy="1913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9"/>
          <p:cNvSpPr txBox="1"/>
          <p:nvPr/>
        </p:nvSpPr>
        <p:spPr>
          <a:xfrm>
            <a:off x="551100" y="1178725"/>
            <a:ext cx="6628500" cy="191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Source Code Pro"/>
              <a:ea typeface="Source Code Pro"/>
              <a:cs typeface="Source Code Pro"/>
              <a:sym typeface="Source Code Pro"/>
            </a:endParaRPr>
          </a:p>
          <a:p>
            <a:pPr marL="457200" lvl="0" indent="-342900" algn="l" rtl="0">
              <a:spcBef>
                <a:spcPts val="0"/>
              </a:spcBef>
              <a:spcAft>
                <a:spcPts val="0"/>
              </a:spcAft>
              <a:buSzPts val="1800"/>
              <a:buFont typeface="Source Code Pro"/>
              <a:buAutoNum type="arabicPeriod"/>
            </a:pPr>
            <a:r>
              <a:rPr lang="en" sz="1800">
                <a:latin typeface="Source Code Pro"/>
                <a:ea typeface="Source Code Pro"/>
                <a:cs typeface="Source Code Pro"/>
                <a:sym typeface="Source Code Pro"/>
              </a:rPr>
              <a:t>Build the patterns of intrusions. </a:t>
            </a:r>
            <a:endParaRPr sz="1800">
              <a:latin typeface="Source Code Pro"/>
              <a:ea typeface="Source Code Pro"/>
              <a:cs typeface="Source Code Pro"/>
              <a:sym typeface="Source Code Pro"/>
            </a:endParaRPr>
          </a:p>
          <a:p>
            <a:pPr marL="457200" lvl="0" indent="-342900" algn="l" rtl="0">
              <a:spcBef>
                <a:spcPts val="0"/>
              </a:spcBef>
              <a:spcAft>
                <a:spcPts val="0"/>
              </a:spcAft>
              <a:buSzPts val="1800"/>
              <a:buFont typeface="Source Code Pro"/>
              <a:buAutoNum type="arabicPeriod"/>
            </a:pPr>
            <a:r>
              <a:rPr lang="en" sz="1800">
                <a:latin typeface="Source Code Pro"/>
                <a:ea typeface="Source Code Pro"/>
                <a:cs typeface="Source Code Pro"/>
                <a:sym typeface="Source Code Pro"/>
              </a:rPr>
              <a:t>Feature selection algorithm.</a:t>
            </a:r>
            <a:endParaRPr sz="1800">
              <a:latin typeface="Source Code Pro"/>
              <a:ea typeface="Source Code Pro"/>
              <a:cs typeface="Source Code Pro"/>
              <a:sym typeface="Source Code Pro"/>
            </a:endParaRPr>
          </a:p>
          <a:p>
            <a:pPr marL="457200" lvl="0" indent="-342900" algn="l" rtl="0">
              <a:spcBef>
                <a:spcPts val="0"/>
              </a:spcBef>
              <a:spcAft>
                <a:spcPts val="0"/>
              </a:spcAft>
              <a:buSzPts val="1800"/>
              <a:buFont typeface="Source Code Pro"/>
              <a:buAutoNum type="arabicPeriod"/>
            </a:pPr>
            <a:r>
              <a:rPr lang="en" sz="1800">
                <a:latin typeface="Source Code Pro"/>
                <a:ea typeface="Source Code Pro"/>
                <a:cs typeface="Source Code Pro"/>
                <a:sym typeface="Source Code Pro"/>
              </a:rPr>
              <a:t>Handles imbalanced intrusions.</a:t>
            </a:r>
            <a:endParaRPr sz="1800">
              <a:latin typeface="Source Code Pro"/>
              <a:ea typeface="Source Code Pro"/>
              <a:cs typeface="Source Code Pro"/>
              <a:sym typeface="Source Code Pro"/>
            </a:endParaRPr>
          </a:p>
          <a:p>
            <a:pPr marL="0" lvl="0" indent="0" algn="l" rtl="0">
              <a:spcBef>
                <a:spcPts val="0"/>
              </a:spcBef>
              <a:spcAft>
                <a:spcPts val="0"/>
              </a:spcAft>
              <a:buNone/>
            </a:pPr>
            <a:endParaRPr sz="1800">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Offline Phase</a:t>
            </a:r>
            <a:endParaRPr>
              <a:latin typeface="Arial"/>
              <a:ea typeface="Arial"/>
              <a:cs typeface="Arial"/>
              <a:sym typeface="Arial"/>
            </a:endParaRPr>
          </a:p>
        </p:txBody>
      </p:sp>
      <p:pic>
        <p:nvPicPr>
          <p:cNvPr id="109" name="Google Shape;109;p20"/>
          <p:cNvPicPr preferRelativeResize="0"/>
          <p:nvPr/>
        </p:nvPicPr>
        <p:blipFill>
          <a:blip r:embed="rId3">
            <a:alphaModFix/>
          </a:blip>
          <a:stretch>
            <a:fillRect/>
          </a:stretch>
        </p:blipFill>
        <p:spPr>
          <a:xfrm>
            <a:off x="311688" y="1169988"/>
            <a:ext cx="7077075" cy="3457575"/>
          </a:xfrm>
          <a:prstGeom prst="rect">
            <a:avLst/>
          </a:prstGeom>
          <a:noFill/>
          <a:ln>
            <a:noFill/>
          </a:ln>
        </p:spPr>
      </p:pic>
      <p:sp>
        <p:nvSpPr>
          <p:cNvPr id="110" name="Google Shape;110;p20"/>
          <p:cNvSpPr txBox="1"/>
          <p:nvPr/>
        </p:nvSpPr>
        <p:spPr>
          <a:xfrm>
            <a:off x="520350" y="3076800"/>
            <a:ext cx="6628500" cy="1913400"/>
          </a:xfrm>
          <a:prstGeom prst="rect">
            <a:avLst/>
          </a:prstGeom>
          <a:solidFill>
            <a:srgbClr val="FFFFFF"/>
          </a:solid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Source Code Pro"/>
              <a:buAutoNum type="arabicPeriod"/>
            </a:pPr>
            <a:r>
              <a:rPr lang="en" sz="1800">
                <a:latin typeface="Source Code Pro"/>
                <a:ea typeface="Source Code Pro"/>
                <a:cs typeface="Source Code Pro"/>
                <a:sym typeface="Source Code Pro"/>
              </a:rPr>
              <a:t>Captures the packets from network traffic.</a:t>
            </a:r>
            <a:endParaRPr sz="1800">
              <a:latin typeface="Source Code Pro"/>
              <a:ea typeface="Source Code Pro"/>
              <a:cs typeface="Source Code Pro"/>
              <a:sym typeface="Source Code Pro"/>
            </a:endParaRPr>
          </a:p>
          <a:p>
            <a:pPr marL="457200" lvl="0" indent="-342900" algn="l" rtl="0">
              <a:spcBef>
                <a:spcPts val="0"/>
              </a:spcBef>
              <a:spcAft>
                <a:spcPts val="0"/>
              </a:spcAft>
              <a:buSzPts val="1800"/>
              <a:buFont typeface="Source Code Pro"/>
              <a:buAutoNum type="arabicPeriod"/>
            </a:pPr>
            <a:r>
              <a:rPr lang="en" sz="1800">
                <a:latin typeface="Source Code Pro"/>
                <a:ea typeface="Source Code Pro"/>
                <a:cs typeface="Source Code Pro"/>
                <a:sym typeface="Source Code Pro"/>
              </a:rPr>
              <a:t>Features are constructed by the preprocessors.</a:t>
            </a:r>
            <a:endParaRPr sz="1800">
              <a:latin typeface="Source Code Pro"/>
              <a:ea typeface="Source Code Pro"/>
              <a:cs typeface="Source Code Pro"/>
              <a:sym typeface="Source Code Pro"/>
            </a:endParaRPr>
          </a:p>
          <a:p>
            <a:pPr marL="457200" lvl="0" indent="-342900" algn="l" rtl="0">
              <a:spcBef>
                <a:spcPts val="0"/>
              </a:spcBef>
              <a:spcAft>
                <a:spcPts val="0"/>
              </a:spcAft>
              <a:buSzPts val="1800"/>
              <a:buFont typeface="Source Code Pro"/>
              <a:buAutoNum type="arabicPeriod"/>
            </a:pPr>
            <a:r>
              <a:rPr lang="en" sz="1800">
                <a:latin typeface="Source Code Pro"/>
                <a:ea typeface="Source Code Pro"/>
                <a:cs typeface="Source Code Pro"/>
                <a:sym typeface="Source Code Pro"/>
              </a:rPr>
              <a:t>Detector module classifies the connections as different intrusions or normal traffic using the patterns built in the offline phase</a:t>
            </a:r>
            <a:endParaRPr sz="1800">
              <a:latin typeface="Source Code Pro"/>
              <a:ea typeface="Source Code Pro"/>
              <a:cs typeface="Source Code Pro"/>
              <a:sym typeface="Source Code Pro"/>
            </a:endParaRPr>
          </a:p>
          <a:p>
            <a:pPr marL="0" lvl="0" indent="0" algn="l" rtl="0">
              <a:spcBef>
                <a:spcPts val="0"/>
              </a:spcBef>
              <a:spcAft>
                <a:spcPts val="0"/>
              </a:spcAft>
              <a:buNone/>
            </a:pPr>
            <a:endParaRPr sz="1800">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Three MAjor PArts to Misuse Detection</a:t>
            </a:r>
            <a:endParaRPr/>
          </a:p>
        </p:txBody>
      </p:sp>
      <p:sp>
        <p:nvSpPr>
          <p:cNvPr id="116" name="Google Shape;116;p21"/>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2400"/>
          </a:p>
          <a:p>
            <a:pPr marL="457200" lvl="0" indent="-381000" algn="ctr" rtl="0">
              <a:spcBef>
                <a:spcPts val="1600"/>
              </a:spcBef>
              <a:spcAft>
                <a:spcPts val="0"/>
              </a:spcAft>
              <a:buSzPts val="2400"/>
              <a:buAutoNum type="arabicPeriod"/>
            </a:pPr>
            <a:r>
              <a:rPr lang="en" sz="2400"/>
              <a:t>Optimization Of Error Rate</a:t>
            </a:r>
            <a:endParaRPr sz="2400"/>
          </a:p>
          <a:p>
            <a:pPr marL="457200" lvl="0" indent="-381000" algn="ctr" rtl="0">
              <a:spcBef>
                <a:spcPts val="0"/>
              </a:spcBef>
              <a:spcAft>
                <a:spcPts val="0"/>
              </a:spcAft>
              <a:buSzPts val="2400"/>
              <a:buAutoNum type="arabicPeriod"/>
            </a:pPr>
            <a:r>
              <a:rPr lang="en" sz="2400"/>
              <a:t>Minority Intrusion Detection</a:t>
            </a:r>
            <a:endParaRPr sz="2400"/>
          </a:p>
          <a:p>
            <a:pPr marL="457200" lvl="0" indent="-381000" algn="ctr" rtl="0">
              <a:spcBef>
                <a:spcPts val="0"/>
              </a:spcBef>
              <a:spcAft>
                <a:spcPts val="0"/>
              </a:spcAft>
              <a:buSzPts val="2400"/>
              <a:buAutoNum type="arabicPeriod"/>
            </a:pPr>
            <a:r>
              <a:rPr lang="en" sz="2400"/>
              <a:t>Feature Selection</a:t>
            </a:r>
            <a:endParaRPr sz="2400"/>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1300</Words>
  <Application>Microsoft Office PowerPoint</Application>
  <PresentationFormat>On-screen Show (16:9)</PresentationFormat>
  <Paragraphs>149</Paragraphs>
  <Slides>40</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Source Code Pro</vt:lpstr>
      <vt:lpstr>Arial</vt:lpstr>
      <vt:lpstr>Amatic SC</vt:lpstr>
      <vt:lpstr>Beach Day</vt:lpstr>
      <vt:lpstr>Random Forest-Based Network Intrusion Detection Jiong Zhang, Mohammad Zulkernine, Anwar Haque</vt:lpstr>
      <vt:lpstr>About Paper </vt:lpstr>
      <vt:lpstr>3 Parts to paper</vt:lpstr>
      <vt:lpstr>Misuse Detection</vt:lpstr>
      <vt:lpstr>Offline Phase</vt:lpstr>
      <vt:lpstr>Offline Phase</vt:lpstr>
      <vt:lpstr>Offline Phase</vt:lpstr>
      <vt:lpstr>Offline Phase</vt:lpstr>
      <vt:lpstr>Three MAjor PArts to Misuse Detection</vt:lpstr>
      <vt:lpstr>Optimization Of Error Rate Correlation and Strength </vt:lpstr>
      <vt:lpstr>Optimization Of Error Rate Correlation and Strength </vt:lpstr>
      <vt:lpstr>Optimization Of Error Rate Evaluate Error Rate</vt:lpstr>
      <vt:lpstr>PowerPoint Presentation</vt:lpstr>
      <vt:lpstr>Minority Intrusions Detection  </vt:lpstr>
      <vt:lpstr>two solutions to deal with the imbalanced intrusions problem</vt:lpstr>
      <vt:lpstr>two solutions to deal with the imbalanced intrusions problem</vt:lpstr>
      <vt:lpstr>Feature Selection</vt:lpstr>
      <vt:lpstr>Feature Selection</vt:lpstr>
      <vt:lpstr>Experiments and Results</vt:lpstr>
      <vt:lpstr>Experiments and Results Downsampling and Oversampling </vt:lpstr>
      <vt:lpstr>Experiments and Results Performance Comparison on Balanced and Imbalanced</vt:lpstr>
      <vt:lpstr>Experiments and Results Performance Comparison on Balanced and Imbalanced</vt:lpstr>
      <vt:lpstr>Experiments and Results Selection of Important Features</vt:lpstr>
      <vt:lpstr>Experiments and Results Selection of Important Features</vt:lpstr>
      <vt:lpstr>Experiments and Results Parameter Optimization</vt:lpstr>
      <vt:lpstr>Experiments and Results Evaluation and Discussion</vt:lpstr>
      <vt:lpstr>Experiments and Results Evaluation and Discussion</vt:lpstr>
      <vt:lpstr>PowerPoint Presentation</vt:lpstr>
      <vt:lpstr>Anomaly  Detection</vt:lpstr>
      <vt:lpstr>Building Patterns of Network Services</vt:lpstr>
      <vt:lpstr>Unsupervised Outlier Detection</vt:lpstr>
      <vt:lpstr>How is it Done?</vt:lpstr>
      <vt:lpstr>PowerPoint Presentation</vt:lpstr>
      <vt:lpstr>Final Outlierness</vt:lpstr>
      <vt:lpstr>Experiments and Results</vt:lpstr>
      <vt:lpstr> Experiments and Results</vt:lpstr>
      <vt:lpstr> Experiments and Results</vt:lpstr>
      <vt:lpstr>HYBRID INTRUSION DETECTION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Forest-Based Network Intrusion Detection Jiong Zhang, Mohammad Zulkernine, Anwar Haque</dc:title>
  <cp:lastModifiedBy> </cp:lastModifiedBy>
  <cp:revision>2</cp:revision>
  <dcterms:modified xsi:type="dcterms:W3CDTF">2019-11-07T02:41:00Z</dcterms:modified>
</cp:coreProperties>
</file>