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CF018-E7B7-9A40-9A19-449D410B947F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E6B8C-FD70-0548-9667-F6653048C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B6F24-409C-E748-AD72-7835DCEE63A5}" type="slidenum">
              <a:rPr lang="en-US"/>
              <a:pPr/>
              <a:t>3</a:t>
            </a:fld>
            <a:endParaRPr lang="en-US"/>
          </a:p>
        </p:txBody>
      </p:sp>
      <p:sp>
        <p:nvSpPr>
          <p:cNvPr id="8601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88A25-FB28-BC43-83C8-82A82AFA06E7}" type="slidenum">
              <a:rPr lang="en-US"/>
              <a:pPr/>
              <a:t>4</a:t>
            </a:fld>
            <a:endParaRPr lang="en-US"/>
          </a:p>
        </p:txBody>
      </p:sp>
      <p:sp>
        <p:nvSpPr>
          <p:cNvPr id="171010" name="Text Box 2"/>
          <p:cNvSpPr txBox="1">
            <a:spLocks noChangeArrowheads="1" noTextEdit="1"/>
          </p:cNvSpPr>
          <p:nvPr>
            <p:ph type="sldImg"/>
          </p:nvPr>
        </p:nvSpPr>
        <p:spPr>
          <a:xfrm>
            <a:off x="1143000" y="695325"/>
            <a:ext cx="4570413" cy="3427413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1011" name="Text Box 3"/>
          <p:cNvSpPr txBox="1">
            <a:spLocks noChangeArrowheads="1"/>
          </p:cNvSpPr>
          <p:nvPr>
            <p:ph type="body" idx="1"/>
          </p:nvPr>
        </p:nvSpPr>
        <p:spPr>
          <a:xfrm>
            <a:off x="685800" y="4343400"/>
            <a:ext cx="5486400" cy="4037013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C69CFD-EB83-144A-93F0-2CB8384A81F8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4CC60E-E028-2B4E-B0AC-8374819AF3ED}" type="slidenum">
              <a:rPr lang="en-US"/>
              <a:pPr/>
              <a:t>6</a:t>
            </a:fld>
            <a:endParaRPr lang="en-US"/>
          </a:p>
        </p:txBody>
      </p:sp>
      <p:sp>
        <p:nvSpPr>
          <p:cNvPr id="142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C39C91-19D1-F044-A6EB-99BB03EB9DAE}" type="slidenum">
              <a:rPr lang="en-US"/>
              <a:pPr/>
              <a:t>7</a:t>
            </a:fld>
            <a:endParaRPr lang="en-US"/>
          </a:p>
        </p:txBody>
      </p:sp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3F5E0D-23CE-234C-951A-AE1DA31824D4}" type="slidenum">
              <a:rPr lang="en-US"/>
              <a:pPr/>
              <a:t>8</a:t>
            </a:fld>
            <a:endParaRPr lang="en-US"/>
          </a:p>
        </p:txBody>
      </p:sp>
      <p:sp>
        <p:nvSpPr>
          <p:cNvPr id="234498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29264-AC14-1349-972B-17059EB20334}" type="slidenum">
              <a:rPr lang="en-US"/>
              <a:pPr/>
              <a:t>9</a:t>
            </a:fld>
            <a:endParaRPr lang="en-US"/>
          </a:p>
        </p:txBody>
      </p:sp>
      <p:sp>
        <p:nvSpPr>
          <p:cNvPr id="23654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7C2B2-B8CA-B943-85A3-647560B3AD47}" type="slidenum">
              <a:rPr lang="en-US"/>
              <a:pPr/>
              <a:t>10</a:t>
            </a:fld>
            <a:endParaRPr lang="en-US"/>
          </a:p>
        </p:txBody>
      </p:sp>
      <p:sp>
        <p:nvSpPr>
          <p:cNvPr id="164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445A01-7076-0945-A840-35B10CC86952}" type="slidenum">
              <a:rPr lang="en-US"/>
              <a:pPr/>
              <a:t>11</a:t>
            </a:fld>
            <a:endParaRPr lang="en-US"/>
          </a:p>
        </p:txBody>
      </p:sp>
      <p:sp>
        <p:nvSpPr>
          <p:cNvPr id="266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0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77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08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7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7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86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4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9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1C746-1B68-8D47-AD26-EBAB2F1CBD03}" type="datetimeFigureOut">
              <a:rPr lang="en-US" smtClean="0"/>
              <a:t>10/11/17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5FB1-0B87-DB49-90D7-F8A244314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8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Automated Filtering</a:t>
            </a:r>
            <a:br>
              <a:rPr lang="en-US" dirty="0" smtClean="0"/>
            </a:br>
            <a:r>
              <a:rPr lang="en-US" dirty="0" smtClean="0"/>
              <a:t>(and Limitations)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Feamster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0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9CF1E-4501-C94D-BA4B-A824B574A43D}" type="slidenum">
              <a:rPr lang="en-US"/>
              <a:pPr/>
              <a:t>10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Features: RuleFit</a:t>
            </a:r>
          </a:p>
        </p:txBody>
      </p:sp>
      <p:sp>
        <p:nvSpPr>
          <p:cNvPr id="163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229600" cy="1676400"/>
          </a:xfrm>
        </p:spPr>
        <p:txBody>
          <a:bodyPr>
            <a:normAutofit fontScale="92500"/>
          </a:bodyPr>
          <a:lstStyle/>
          <a:p>
            <a:r>
              <a:rPr lang="en-US"/>
              <a:t>Put features into the RuleFit classifier</a:t>
            </a:r>
          </a:p>
          <a:p>
            <a:r>
              <a:rPr lang="en-US"/>
              <a:t>10-fold cross validation on one day of query logs from a large spam filtering appliance provider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304800" y="47244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1430" tIns="45715" rIns="91430" bIns="45715"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Comparable performance to SpamHaus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/>
              <a:t>Incorporating into the system can further reduce FPs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Using </a:t>
            </a:r>
            <a:r>
              <a:rPr lang="en-US" sz="2800" i="1"/>
              <a:t>only network-level features</a:t>
            </a:r>
            <a:endParaRPr lang="en-US" sz="2800"/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800"/>
              <a:t>Completely automated</a:t>
            </a:r>
          </a:p>
        </p:txBody>
      </p:sp>
      <p:pic>
        <p:nvPicPr>
          <p:cNvPr id="163850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287838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867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C6F04-EB29-D140-89C2-140A3E774BE4}" type="slidenum">
              <a:rPr lang="en-US"/>
              <a:pPr/>
              <a:t>11</a:t>
            </a:fld>
            <a:endParaRPr lang="en-US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of Features</a:t>
            </a:r>
          </a:p>
        </p:txBody>
      </p:sp>
      <p:pic>
        <p:nvPicPr>
          <p:cNvPr id="264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1524000"/>
            <a:ext cx="8891587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65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82151"/>
            <a:ext cx="8229600" cy="1143000"/>
          </a:xfrm>
        </p:spPr>
        <p:txBody>
          <a:bodyPr/>
          <a:lstStyle/>
          <a:p>
            <a:r>
              <a:rPr lang="en-US" dirty="0" smtClean="0"/>
              <a:t>Twitter “Spam” / Propaganda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28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Tweet Patterns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1873972"/>
            <a:ext cx="8699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12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Repeater Score Distribution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47" y="1324668"/>
            <a:ext cx="6723342" cy="52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83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Days With High Volume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302" y="1417638"/>
            <a:ext cx="6763590" cy="527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661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60205"/>
            <a:ext cx="8229600" cy="1143000"/>
          </a:xfrm>
        </p:spPr>
        <p:txBody>
          <a:bodyPr/>
          <a:lstStyle/>
          <a:p>
            <a:r>
              <a:rPr lang="en-US" dirty="0" smtClean="0"/>
              <a:t>Limits of Automated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152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Echoprint</a:t>
            </a:r>
            <a:r>
              <a:rPr lang="en-US" dirty="0" smtClean="0"/>
              <a:t> Works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1421"/>
            <a:ext cx="9144000" cy="5110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237427" y="6196237"/>
            <a:ext cx="4154341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mediatechnology.leiden.edu</a:t>
            </a:r>
            <a:r>
              <a:rPr lang="en-US" sz="1200" dirty="0"/>
              <a:t>/images/uploads/docs/wt2015_echoprint.pdf</a:t>
            </a:r>
          </a:p>
        </p:txBody>
      </p:sp>
    </p:spTree>
    <p:extLst>
      <p:ext uri="{BB962C8B-B14F-4D97-AF65-F5344CB8AC3E}">
        <p14:creationId xmlns:p14="http://schemas.microsoft.com/office/powerpoint/2010/main" val="1881731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types of media only</a:t>
            </a:r>
          </a:p>
          <a:p>
            <a:r>
              <a:rPr lang="en-US" dirty="0" smtClean="0"/>
              <a:t>Based on database of fingerprints</a:t>
            </a:r>
          </a:p>
          <a:p>
            <a:r>
              <a:rPr lang="en-US" dirty="0" smtClean="0"/>
              <a:t>Content can be modified</a:t>
            </a:r>
          </a:p>
          <a:p>
            <a:r>
              <a:rPr lang="en-US" dirty="0" smtClean="0"/>
              <a:t>Lacks context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14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What are the pros and cons of automated filtering?</a:t>
            </a:r>
            <a:endParaRPr lang="en-US" dirty="0"/>
          </a:p>
          <a:p>
            <a:r>
              <a:rPr lang="en-US" dirty="0" smtClean="0"/>
              <a:t>How could you envision technology companies using this as part of a more holistic approach?</a:t>
            </a:r>
            <a:endParaRPr lang="en-US" dirty="0"/>
          </a:p>
          <a:p>
            <a:r>
              <a:rPr lang="en-US" dirty="0" smtClean="0"/>
              <a:t>Should they be required to use them in any way?</a:t>
            </a:r>
          </a:p>
          <a:p>
            <a:r>
              <a:rPr lang="en-US" dirty="0" smtClean="0"/>
              <a:t>For what content? Do we stop at hate speech? Sex trafficking? Copyright? …</a:t>
            </a:r>
          </a:p>
          <a:p>
            <a:r>
              <a:rPr lang="en-US" dirty="0" smtClean="0"/>
              <a:t>Who should shoulder the burden of detection?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1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0854"/>
            <a:ext cx="8229600" cy="1143000"/>
          </a:xfrm>
        </p:spPr>
        <p:txBody>
          <a:bodyPr/>
          <a:lstStyle/>
          <a:p>
            <a:r>
              <a:rPr lang="en-US" dirty="0" smtClean="0"/>
              <a:t>Filtering Unwanted Traffic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1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63D3-4BA3-9C47-88A8-651A89F3C27A}" type="slidenum">
              <a:rPr lang="en-US"/>
              <a:pPr/>
              <a:t>3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83602"/>
          </a:xfrm>
        </p:spPr>
        <p:txBody>
          <a:bodyPr/>
          <a:lstStyle/>
          <a:p>
            <a:r>
              <a:rPr lang="en-US" dirty="0" smtClean="0"/>
              <a:t>Case Study: Email</a:t>
            </a:r>
            <a:endParaRPr lang="en-US" dirty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r>
              <a:rPr lang="en-US"/>
              <a:t>Prevent unwanted traffic from reaching a user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inbox by distinguishing spam from ham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Question:</a:t>
            </a:r>
            <a:r>
              <a:rPr lang="en-US"/>
              <a:t> What features best differentiate spam from legitimate mail?</a:t>
            </a:r>
          </a:p>
          <a:p>
            <a:pPr lvl="1"/>
            <a:r>
              <a:rPr lang="en-US"/>
              <a:t>Content-based filtering: What is in the mail?</a:t>
            </a:r>
          </a:p>
          <a:p>
            <a:pPr lvl="1"/>
            <a:r>
              <a:rPr lang="en-US"/>
              <a:t>IP address of sender: Who is the sender?</a:t>
            </a:r>
          </a:p>
          <a:p>
            <a:pPr lvl="1"/>
            <a:r>
              <a:rPr lang="en-US" b="1">
                <a:solidFill>
                  <a:srgbClr val="FF0000"/>
                </a:solidFill>
              </a:rPr>
              <a:t>Behavioral features:</a:t>
            </a:r>
            <a:r>
              <a:rPr lang="en-US"/>
              <a:t> How the mail is sent?</a:t>
            </a:r>
          </a:p>
          <a:p>
            <a:pPr lvl="1"/>
            <a:endParaRPr lang="en-US"/>
          </a:p>
        </p:txBody>
      </p:sp>
      <p:pic>
        <p:nvPicPr>
          <p:cNvPr id="849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816" y="1110060"/>
            <a:ext cx="220980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408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31788"/>
            <a:ext cx="8688388" cy="106045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89613" algn="l"/>
                <a:tab pos="6515100" algn="l"/>
                <a:tab pos="7237413" algn="l"/>
                <a:tab pos="7961313" algn="l"/>
                <a:tab pos="8686800" algn="l"/>
              </a:tabLst>
            </a:pPr>
            <a:r>
              <a:rPr lang="fi-FI"/>
              <a:t>Approach #1: Content Filters </a:t>
            </a:r>
          </a:p>
        </p:txBody>
      </p:sp>
      <p:pic>
        <p:nvPicPr>
          <p:cNvPr id="1699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27188"/>
            <a:ext cx="4114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699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93988"/>
            <a:ext cx="3505200" cy="315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69991" name="Text Box 7"/>
          <p:cNvSpPr txBox="1">
            <a:spLocks noChangeArrowheads="1"/>
          </p:cNvSpPr>
          <p:nvPr/>
        </p:nvSpPr>
        <p:spPr bwMode="auto">
          <a:xfrm>
            <a:off x="3124200" y="6262688"/>
            <a:ext cx="2735263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r>
              <a:rPr lang="fi-FI" sz="2500">
                <a:solidFill>
                  <a:srgbClr val="000000"/>
                </a:solidFill>
              </a:rPr>
              <a:t>...even mp3s!</a:t>
            </a:r>
          </a:p>
        </p:txBody>
      </p:sp>
      <p:sp>
        <p:nvSpPr>
          <p:cNvPr id="169992" name="Text Box 8"/>
          <p:cNvSpPr txBox="1">
            <a:spLocks noChangeArrowheads="1"/>
          </p:cNvSpPr>
          <p:nvPr/>
        </p:nvSpPr>
        <p:spPr bwMode="auto">
          <a:xfrm>
            <a:off x="4572000" y="1855788"/>
            <a:ext cx="103663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r>
              <a:rPr lang="fi-FI" sz="2500" b="1">
                <a:solidFill>
                  <a:srgbClr val="000000"/>
                </a:solidFill>
              </a:rPr>
              <a:t>PDFs</a:t>
            </a:r>
          </a:p>
        </p:txBody>
      </p:sp>
      <p:sp>
        <p:nvSpPr>
          <p:cNvPr id="169993" name="Text Box 9"/>
          <p:cNvSpPr txBox="1">
            <a:spLocks noChangeArrowheads="1"/>
          </p:cNvSpPr>
          <p:nvPr/>
        </p:nvSpPr>
        <p:spPr bwMode="auto">
          <a:xfrm>
            <a:off x="1249363" y="5394325"/>
            <a:ext cx="163512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994" name="Text Box 10"/>
          <p:cNvSpPr txBox="1">
            <a:spLocks noChangeArrowheads="1"/>
          </p:cNvSpPr>
          <p:nvPr/>
        </p:nvSpPr>
        <p:spPr bwMode="auto">
          <a:xfrm>
            <a:off x="5791200" y="2770188"/>
            <a:ext cx="2713038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r>
              <a:rPr lang="fi-FI" sz="2500" b="1">
                <a:solidFill>
                  <a:srgbClr val="000000"/>
                </a:solidFill>
              </a:rPr>
              <a:t>Excel sheets</a:t>
            </a:r>
          </a:p>
        </p:txBody>
      </p:sp>
      <p:sp>
        <p:nvSpPr>
          <p:cNvPr id="169995" name="Text Box 11"/>
          <p:cNvSpPr txBox="1">
            <a:spLocks noChangeArrowheads="1"/>
          </p:cNvSpPr>
          <p:nvPr/>
        </p:nvSpPr>
        <p:spPr bwMode="auto">
          <a:xfrm>
            <a:off x="6096000" y="4370388"/>
            <a:ext cx="2713038" cy="44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hangingPunct="0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</a:pPr>
            <a:r>
              <a:rPr lang="fi-FI" sz="2500" b="1">
                <a:solidFill>
                  <a:srgbClr val="000000"/>
                </a:solidFill>
              </a:rPr>
              <a:t>Images</a:t>
            </a:r>
          </a:p>
        </p:txBody>
      </p:sp>
      <p:pic>
        <p:nvPicPr>
          <p:cNvPr id="1699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751388"/>
            <a:ext cx="4900613" cy="142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33443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93411-8F83-2A4C-8D0E-3C2E25272B16}" type="slidenum">
              <a:rPr lang="en-US"/>
              <a:pPr/>
              <a:t>5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Filtering: More Problems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sz="2400" b="1">
                <a:solidFill>
                  <a:srgbClr val="FF0000"/>
                </a:solidFill>
              </a:rPr>
              <a:t>Customized emails are easy to generate: </a:t>
            </a:r>
            <a:r>
              <a:rPr lang="en-US" sz="2400"/>
              <a:t>Content-based filters need fuzzy hashes over content, etc.</a:t>
            </a:r>
          </a:p>
          <a:p>
            <a:endParaRPr lang="en-US" sz="2400" b="1">
              <a:solidFill>
                <a:srgbClr val="FF0000"/>
              </a:solidFill>
            </a:endParaRPr>
          </a:p>
          <a:p>
            <a:r>
              <a:rPr lang="en-US" sz="2400" b="1">
                <a:solidFill>
                  <a:srgbClr val="FF0000"/>
                </a:solidFill>
              </a:rPr>
              <a:t>Low cost to evasion:</a:t>
            </a:r>
            <a:r>
              <a:rPr lang="en-US" sz="2400" b="1"/>
              <a:t> </a:t>
            </a:r>
            <a:r>
              <a:rPr lang="en-US" sz="2400"/>
              <a:t>Spammers can easily alter features of an email</a:t>
            </a:r>
            <a:r>
              <a:rPr lang="ja-JP" altLang="en-US" sz="2400">
                <a:latin typeface="Arial"/>
              </a:rPr>
              <a:t>’</a:t>
            </a:r>
            <a:r>
              <a:rPr lang="en-US" sz="2400"/>
              <a:t>s content can be easily adjusted and changed</a:t>
            </a:r>
          </a:p>
          <a:p>
            <a:endParaRPr lang="en-US" sz="2400" b="1">
              <a:solidFill>
                <a:srgbClr val="FF0000"/>
              </a:solidFill>
            </a:endParaRPr>
          </a:p>
          <a:p>
            <a:r>
              <a:rPr lang="en-US" sz="2400" b="1">
                <a:solidFill>
                  <a:srgbClr val="FF0000"/>
                </a:solidFill>
              </a:rPr>
              <a:t>High cost to filter maintainers: </a:t>
            </a:r>
            <a:r>
              <a:rPr lang="en-US" sz="2400"/>
              <a:t>Filters must be continually updated as content-changing techniques become more sophisticated</a:t>
            </a:r>
          </a:p>
        </p:txBody>
      </p:sp>
    </p:spTree>
    <p:extLst>
      <p:ext uri="{BB962C8B-B14F-4D97-AF65-F5344CB8AC3E}">
        <p14:creationId xmlns:p14="http://schemas.microsoft.com/office/powerpoint/2010/main" val="186423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79F5-9A52-EC4B-8D22-27105623C339}" type="slidenum">
              <a:rPr lang="en-US"/>
              <a:pPr/>
              <a:t>6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#2: IP Addresses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9600" cy="2971800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chemeClr val="accent2"/>
                </a:solidFill>
              </a:rPr>
              <a:t>Problem:</a:t>
            </a:r>
            <a:r>
              <a:rPr lang="en-US"/>
              <a:t> IP addresses are ephemeral </a:t>
            </a:r>
          </a:p>
          <a:p>
            <a:r>
              <a:rPr lang="en-US"/>
              <a:t>Every day, 10% of senders are from previously unseen IP addresses</a:t>
            </a:r>
          </a:p>
          <a:p>
            <a:r>
              <a:rPr lang="en-US"/>
              <a:t>Possible causes</a:t>
            </a:r>
          </a:p>
          <a:p>
            <a:pPr lvl="1"/>
            <a:r>
              <a:rPr lang="en-US"/>
              <a:t>Dynamic addressing</a:t>
            </a:r>
          </a:p>
          <a:p>
            <a:pPr lvl="1"/>
            <a:r>
              <a:rPr lang="en-US"/>
              <a:t>New infections</a:t>
            </a:r>
          </a:p>
        </p:txBody>
      </p:sp>
      <p:sp>
        <p:nvSpPr>
          <p:cNvPr id="141316" name="Text Box 4"/>
          <p:cNvSpPr txBox="1">
            <a:spLocks noChangeArrowheads="1"/>
          </p:cNvSpPr>
          <p:nvPr/>
        </p:nvSpPr>
        <p:spPr bwMode="auto">
          <a:xfrm>
            <a:off x="609600" y="1371600"/>
            <a:ext cx="7848600" cy="1190625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Received: from mail-ew0-f217.google.com (mail-ew0-f217.google.com </a:t>
            </a:r>
            <a:r>
              <a:rPr lang="en-US" b="1">
                <a:solidFill>
                  <a:srgbClr val="FF0000"/>
                </a:solidFill>
              </a:rPr>
              <a:t>[209.85.219.217]</a:t>
            </a:r>
            <a:r>
              <a:rPr lang="en-US"/>
              <a:t>)</a:t>
            </a:r>
          </a:p>
          <a:p>
            <a:r>
              <a:rPr lang="en-US"/>
              <a:t>        by mail.gtnoise.net (Postfix) with ESMTP id 2A6EBC94A1</a:t>
            </a:r>
          </a:p>
          <a:p>
            <a:r>
              <a:rPr lang="en-US"/>
              <a:t>        for &lt;feamster@gtnoise.net&gt;; Fri, 23 Oct 2009 10:08:24 -0400 (EDT)</a:t>
            </a:r>
          </a:p>
        </p:txBody>
      </p:sp>
    </p:spTree>
    <p:extLst>
      <p:ext uri="{BB962C8B-B14F-4D97-AF65-F5344CB8AC3E}">
        <p14:creationId xmlns:p14="http://schemas.microsoft.com/office/powerpoint/2010/main" val="3125565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D626-CE5D-BE40-AAEE-56B2E5A1A186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1143000"/>
          </a:xfrm>
        </p:spPr>
        <p:txBody>
          <a:bodyPr/>
          <a:lstStyle/>
          <a:p>
            <a:r>
              <a:rPr lang="en-US"/>
              <a:t>Main Idea: Network-Based Filtering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Filter email based on </a:t>
            </a:r>
            <a:r>
              <a:rPr lang="en-US" b="1">
                <a:solidFill>
                  <a:schemeClr val="accent2"/>
                </a:solidFill>
              </a:rPr>
              <a:t>how</a:t>
            </a:r>
            <a:r>
              <a:rPr lang="en-US"/>
              <a:t> it is sent, in addition to simply </a:t>
            </a:r>
            <a:r>
              <a:rPr lang="en-US" b="1">
                <a:solidFill>
                  <a:schemeClr val="accent2"/>
                </a:solidFill>
              </a:rPr>
              <a:t>what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is sent.</a:t>
            </a:r>
          </a:p>
          <a:p>
            <a:endParaRPr lang="en-US" i="1"/>
          </a:p>
          <a:p>
            <a:r>
              <a:rPr lang="en-US" b="1">
                <a:solidFill>
                  <a:schemeClr val="accent2"/>
                </a:solidFill>
              </a:rPr>
              <a:t>Network-level properties</a:t>
            </a:r>
            <a:r>
              <a:rPr lang="en-US"/>
              <a:t>: lightweight, less malleable</a:t>
            </a:r>
          </a:p>
          <a:p>
            <a:pPr lvl="1"/>
            <a:r>
              <a:rPr lang="en-US"/>
              <a:t>Network/geographic location of sender and receiver</a:t>
            </a:r>
          </a:p>
          <a:p>
            <a:pPr lvl="1"/>
            <a:r>
              <a:rPr lang="en-US"/>
              <a:t>Set of target recipients</a:t>
            </a:r>
          </a:p>
          <a:p>
            <a:pPr lvl="1"/>
            <a:r>
              <a:rPr lang="en-US"/>
              <a:t>Hosting or upstream ISP (AS number)</a:t>
            </a:r>
          </a:p>
          <a:p>
            <a:pPr lvl="1"/>
            <a:r>
              <a:rPr lang="en-US"/>
              <a:t>Membership in a botnet (spammer, hosting infrastructure)</a:t>
            </a:r>
          </a:p>
          <a:p>
            <a:pPr lvl="1">
              <a:buFontTx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48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06DD9-632F-314B-8348-B0EA5FDE5D3E}" type="slidenum">
              <a:rPr lang="en-US"/>
              <a:pPr/>
              <a:t>8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Network-Level Features?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Lightweight:</a:t>
            </a:r>
            <a:r>
              <a:rPr lang="en-US"/>
              <a:t> Don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t require inspecting details of packet streams</a:t>
            </a:r>
          </a:p>
          <a:p>
            <a:pPr lvl="1"/>
            <a:r>
              <a:rPr lang="en-US"/>
              <a:t>Can be done at high speeds</a:t>
            </a:r>
          </a:p>
          <a:p>
            <a:pPr lvl="1"/>
            <a:r>
              <a:rPr lang="en-US"/>
              <a:t>Can be done in the middle of the network</a:t>
            </a:r>
          </a:p>
          <a:p>
            <a:pPr lvl="1"/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Less Malleable:</a:t>
            </a:r>
            <a:r>
              <a:rPr lang="en-US" b="1"/>
              <a:t> </a:t>
            </a:r>
            <a:r>
              <a:rPr lang="en-US"/>
              <a:t>Perhaps more difficult to change some network-level features than message contents </a:t>
            </a:r>
          </a:p>
        </p:txBody>
      </p:sp>
    </p:spTree>
    <p:extLst>
      <p:ext uri="{BB962C8B-B14F-4D97-AF65-F5344CB8AC3E}">
        <p14:creationId xmlns:p14="http://schemas.microsoft.com/office/powerpoint/2010/main" val="3178936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3A868-C322-3948-A1FF-862C8A16F4C6}" type="slidenum">
              <a:rPr lang="en-US"/>
              <a:pPr/>
              <a:t>9</a:t>
            </a:fld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of Network-Level Features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sz="2400"/>
              <a:t>Single-Packet</a:t>
            </a:r>
          </a:p>
          <a:p>
            <a:pPr lvl="1"/>
            <a:r>
              <a:rPr lang="en-US" sz="2000" b="1">
                <a:solidFill>
                  <a:srgbClr val="FF0000"/>
                </a:solidFill>
              </a:rPr>
              <a:t>Geodesic distance</a:t>
            </a:r>
          </a:p>
          <a:p>
            <a:pPr lvl="1"/>
            <a:r>
              <a:rPr lang="en-US" sz="2000" b="1">
                <a:solidFill>
                  <a:srgbClr val="FF0000"/>
                </a:solidFill>
              </a:rPr>
              <a:t>Distance to k nearest senders</a:t>
            </a:r>
          </a:p>
          <a:p>
            <a:pPr lvl="1"/>
            <a:r>
              <a:rPr lang="en-US" sz="2000" b="1">
                <a:solidFill>
                  <a:srgbClr val="FF0000"/>
                </a:solidFill>
              </a:rPr>
              <a:t>Time of day</a:t>
            </a:r>
          </a:p>
          <a:p>
            <a:pPr lvl="1"/>
            <a:r>
              <a:rPr lang="en-US" sz="2000"/>
              <a:t>AS of sender</a:t>
            </a:r>
            <a:r>
              <a:rPr lang="ja-JP" altLang="en-US" sz="2000">
                <a:latin typeface="Arial"/>
              </a:rPr>
              <a:t>’</a:t>
            </a:r>
            <a:r>
              <a:rPr lang="en-US" sz="2000"/>
              <a:t>s IP</a:t>
            </a:r>
          </a:p>
          <a:p>
            <a:pPr lvl="1"/>
            <a:r>
              <a:rPr lang="en-US" sz="2000"/>
              <a:t>Status of email service ports</a:t>
            </a:r>
          </a:p>
          <a:p>
            <a:endParaRPr lang="en-US" sz="2400" b="1">
              <a:solidFill>
                <a:srgbClr val="FF0000"/>
              </a:solidFill>
            </a:endParaRPr>
          </a:p>
          <a:p>
            <a:r>
              <a:rPr lang="en-US" sz="2400"/>
              <a:t>Single-Message</a:t>
            </a:r>
          </a:p>
          <a:p>
            <a:pPr lvl="1"/>
            <a:r>
              <a:rPr lang="en-US" sz="2000"/>
              <a:t>Number of recipients</a:t>
            </a:r>
          </a:p>
          <a:p>
            <a:pPr lvl="1"/>
            <a:r>
              <a:rPr lang="en-US" sz="2000"/>
              <a:t>Length of message</a:t>
            </a:r>
          </a:p>
          <a:p>
            <a:pPr lvl="1"/>
            <a:endParaRPr lang="en-US" sz="2000"/>
          </a:p>
          <a:p>
            <a:r>
              <a:rPr lang="en-US" sz="2400"/>
              <a:t>Aggregate  (Multiple Message/Recipient)</a:t>
            </a:r>
          </a:p>
        </p:txBody>
      </p:sp>
    </p:spTree>
    <p:extLst>
      <p:ext uri="{BB962C8B-B14F-4D97-AF65-F5344CB8AC3E}">
        <p14:creationId xmlns:p14="http://schemas.microsoft.com/office/powerpoint/2010/main" val="1165423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9409</TotalTime>
  <Words>568</Words>
  <Application>Microsoft Macintosh PowerPoint</Application>
  <PresentationFormat>On-screen Show (4:3)</PresentationFormat>
  <Paragraphs>101</Paragraphs>
  <Slides>19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Automated Filtering (and Limitations)</vt:lpstr>
      <vt:lpstr>Filtering Unwanted Traffic</vt:lpstr>
      <vt:lpstr>Case Study: Email</vt:lpstr>
      <vt:lpstr>Approach #1: Content Filters </vt:lpstr>
      <vt:lpstr>Content Filtering: More Problems</vt:lpstr>
      <vt:lpstr>Approach #2: IP Addresses</vt:lpstr>
      <vt:lpstr>Main Idea: Network-Based Filtering</vt:lpstr>
      <vt:lpstr>Why Network-Level Features?</vt:lpstr>
      <vt:lpstr>Set of Network-Level Features</vt:lpstr>
      <vt:lpstr>Combining Features: RuleFit</vt:lpstr>
      <vt:lpstr>Ranking of Features</vt:lpstr>
      <vt:lpstr>Twitter “Spam” / Propaganda</vt:lpstr>
      <vt:lpstr>Tweet Patterns</vt:lpstr>
      <vt:lpstr>Repeater Score Distribution</vt:lpstr>
      <vt:lpstr>More Days With High Volume</vt:lpstr>
      <vt:lpstr>Limits of Automated Filtering</vt:lpstr>
      <vt:lpstr>How Echoprint Works</vt:lpstr>
      <vt:lpstr>Limitations</vt:lpstr>
      <vt:lpstr>Discussion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Pricing of Internet Access</dc:title>
  <dc:creator>Nick Feamster</dc:creator>
  <cp:lastModifiedBy>Nick Feamster</cp:lastModifiedBy>
  <cp:revision>15</cp:revision>
  <dcterms:created xsi:type="dcterms:W3CDTF">2017-10-04T12:40:42Z</dcterms:created>
  <dcterms:modified xsi:type="dcterms:W3CDTF">2017-10-17T23:38:14Z</dcterms:modified>
</cp:coreProperties>
</file>