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95" r:id="rId3"/>
    <p:sldId id="392" r:id="rId4"/>
    <p:sldId id="384" r:id="rId5"/>
    <p:sldId id="265" r:id="rId6"/>
    <p:sldId id="402" r:id="rId7"/>
    <p:sldId id="404" r:id="rId8"/>
    <p:sldId id="403" r:id="rId9"/>
    <p:sldId id="400" r:id="rId10"/>
    <p:sldId id="396" r:id="rId11"/>
    <p:sldId id="311" r:id="rId12"/>
    <p:sldId id="312" r:id="rId13"/>
    <p:sldId id="313" r:id="rId14"/>
    <p:sldId id="314" r:id="rId15"/>
    <p:sldId id="315" r:id="rId16"/>
    <p:sldId id="401" r:id="rId17"/>
    <p:sldId id="397" r:id="rId18"/>
    <p:sldId id="274" r:id="rId19"/>
    <p:sldId id="275" r:id="rId20"/>
    <p:sldId id="365" r:id="rId21"/>
    <p:sldId id="371" r:id="rId22"/>
    <p:sldId id="373" r:id="rId23"/>
    <p:sldId id="374" r:id="rId24"/>
    <p:sldId id="381" r:id="rId25"/>
    <p:sldId id="380" r:id="rId26"/>
    <p:sldId id="376" r:id="rId27"/>
    <p:sldId id="377" r:id="rId28"/>
    <p:sldId id="375" r:id="rId29"/>
    <p:sldId id="405" r:id="rId30"/>
    <p:sldId id="398" r:id="rId31"/>
    <p:sldId id="267" r:id="rId32"/>
    <p:sldId id="268" r:id="rId33"/>
    <p:sldId id="269" r:id="rId34"/>
    <p:sldId id="270" r:id="rId35"/>
    <p:sldId id="406" r:id="rId36"/>
    <p:sldId id="281" r:id="rId37"/>
    <p:sldId id="282" r:id="rId38"/>
    <p:sldId id="394" r:id="rId39"/>
    <p:sldId id="399" r:id="rId40"/>
    <p:sldId id="258" r:id="rId41"/>
    <p:sldId id="259" r:id="rId42"/>
    <p:sldId id="279" r:id="rId43"/>
    <p:sldId id="280" r:id="rId44"/>
    <p:sldId id="4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94718"/>
  </p:normalViewPr>
  <p:slideViewPr>
    <p:cSldViewPr snapToGrid="0" snapToObjects="1">
      <p:cViewPr varScale="1">
        <p:scale>
          <a:sx n="117" d="100"/>
          <a:sy n="117" d="100"/>
        </p:scale>
        <p:origin x="1056" y="168"/>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7/5/24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00860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391487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116951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134730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13</a:t>
            </a:fld>
            <a:endParaRPr lang="en-US"/>
          </a:p>
        </p:txBody>
      </p:sp>
    </p:spTree>
    <p:extLst>
      <p:ext uri="{BB962C8B-B14F-4D97-AF65-F5344CB8AC3E}">
        <p14:creationId xmlns:p14="http://schemas.microsoft.com/office/powerpoint/2010/main" val="31583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90113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16</a:t>
            </a:fld>
            <a:endParaRPr lang="en-US"/>
          </a:p>
        </p:txBody>
      </p:sp>
    </p:spTree>
    <p:extLst>
      <p:ext uri="{BB962C8B-B14F-4D97-AF65-F5344CB8AC3E}">
        <p14:creationId xmlns:p14="http://schemas.microsoft.com/office/powerpoint/2010/main" val="995155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123925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69c90e57_1_2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69c90e57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it is indirectly scanning. Using side channels don’t require root privileges and/or installation of any softwares in any hosts or any machine between them. It solves the vantage points problem of traditional approach, but it lack consent from the hosts to do measurment from them.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0529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269c90e57_1_2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269c90e57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4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a:t>
            </a:fld>
            <a:endParaRPr lang="en-US"/>
          </a:p>
        </p:txBody>
      </p:sp>
    </p:spTree>
    <p:extLst>
      <p:ext uri="{BB962C8B-B14F-4D97-AF65-F5344CB8AC3E}">
        <p14:creationId xmlns:p14="http://schemas.microsoft.com/office/powerpoint/2010/main" val="2453043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121918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23</a:t>
            </a:fld>
            <a:endParaRPr lang="en-US"/>
          </a:p>
        </p:txBody>
      </p:sp>
    </p:spTree>
    <p:extLst>
      <p:ext uri="{BB962C8B-B14F-4D97-AF65-F5344CB8AC3E}">
        <p14:creationId xmlns:p14="http://schemas.microsoft.com/office/powerpoint/2010/main" val="200149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74849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3be7bd07d2e263e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3be7bd07d2e263e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00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3be7bd07d2e263e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3be7bd07d2e263e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657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3be7bd07d2e263e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3be7bd07d2e263e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187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48302835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48302835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88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4</a:t>
            </a:fld>
            <a:endParaRPr lang="en-US"/>
          </a:p>
        </p:txBody>
      </p:sp>
    </p:spTree>
    <p:extLst>
      <p:ext uri="{BB962C8B-B14F-4D97-AF65-F5344CB8AC3E}">
        <p14:creationId xmlns:p14="http://schemas.microsoft.com/office/powerpoint/2010/main" val="279174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6</a:t>
            </a:fld>
            <a:endParaRPr lang="en-US"/>
          </a:p>
        </p:txBody>
      </p:sp>
    </p:spTree>
    <p:extLst>
      <p:ext uri="{BB962C8B-B14F-4D97-AF65-F5344CB8AC3E}">
        <p14:creationId xmlns:p14="http://schemas.microsoft.com/office/powerpoint/2010/main" val="359813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59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106148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26541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7/5/24</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7/5/24</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cs.princeton.edu/~rensafi/"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4.2: Measuring DNS Manipulation</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28100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C00000"/>
                </a:solidFill>
              </a:rPr>
              <a:t>Strawman</a:t>
            </a:r>
            <a:r>
              <a:rPr lang="en-US" sz="3200" b="1" dirty="0">
                <a:solidFill>
                  <a:srgbClr val="C00000"/>
                </a:solidFill>
              </a:rPr>
              <a:t>:</a:t>
            </a:r>
            <a:r>
              <a:rPr lang="en-US" sz="3200" dirty="0"/>
              <a:t> Find instances where the IP address returned does not agree with the “right answer”.</a:t>
            </a:r>
          </a:p>
          <a:p>
            <a:r>
              <a:rPr lang="en-US" sz="3200" b="1" dirty="0">
                <a:solidFill>
                  <a:srgbClr val="C00000"/>
                </a:solidFill>
              </a:rPr>
              <a:t>Problem:</a:t>
            </a:r>
            <a:r>
              <a:rPr lang="en-US" sz="3200" b="1" dirty="0">
                <a:solidFill>
                  <a:srgbClr val="FF0000"/>
                </a:solidFill>
              </a:rPr>
              <a:t> </a:t>
            </a:r>
            <a:r>
              <a:rPr lang="en-US" sz="3200" dirty="0"/>
              <a:t>There is not a single right answer…</a:t>
            </a:r>
            <a:endParaRPr lang="en-US" sz="3200" b="1" dirty="0"/>
          </a:p>
        </p:txBody>
      </p:sp>
      <p:pic>
        <p:nvPicPr>
          <p:cNvPr id="4" name="Picture 3"/>
          <p:cNvPicPr>
            <a:picLocks noChangeAspect="1"/>
          </p:cNvPicPr>
          <p:nvPr/>
        </p:nvPicPr>
        <p:blipFill>
          <a:blip r:embed="rId3"/>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3"/>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E2826-D93F-B34F-BD4B-84F0965201E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EF880881-B862-9641-8594-2EA90F369BE7}"/>
              </a:ext>
            </a:extLst>
          </p:cNvPr>
          <p:cNvSpPr>
            <a:spLocks noGrp="1"/>
          </p:cNvSpPr>
          <p:nvPr>
            <p:ph idx="1"/>
          </p:nvPr>
        </p:nvSpPr>
        <p:spPr/>
        <p:txBody>
          <a:bodyPr/>
          <a:lstStyle/>
          <a:p>
            <a:r>
              <a:rPr lang="en-US" dirty="0"/>
              <a:t>Inconsistent DNS responses do occur.</a:t>
            </a:r>
          </a:p>
          <a:p>
            <a:endParaRPr lang="en-US" dirty="0"/>
          </a:p>
          <a:p>
            <a:r>
              <a:rPr lang="en-US" dirty="0"/>
              <a:t>Attributing causality (e.g., to overt manipulation) is challenging.</a:t>
            </a:r>
          </a:p>
          <a:p>
            <a:pPr lvl="1"/>
            <a:r>
              <a:rPr lang="en-US" dirty="0"/>
              <a:t>DNS inherently gives “inconsistent” responses due to localization.</a:t>
            </a:r>
          </a:p>
          <a:p>
            <a:pPr lvl="1"/>
            <a:r>
              <a:rPr lang="en-US" dirty="0"/>
              <a:t>Responses may differ over time, by ISP, etc.</a:t>
            </a:r>
          </a:p>
          <a:p>
            <a:pPr lvl="1"/>
            <a:endParaRPr lang="en-US" dirty="0"/>
          </a:p>
          <a:p>
            <a:r>
              <a:rPr lang="en-US" dirty="0"/>
              <a:t>Balance between ethics and representativeness of sample.</a:t>
            </a:r>
          </a:p>
        </p:txBody>
      </p:sp>
    </p:spTree>
    <p:extLst>
      <p:ext uri="{BB962C8B-B14F-4D97-AF65-F5344CB8AC3E}">
        <p14:creationId xmlns:p14="http://schemas.microsoft.com/office/powerpoint/2010/main" val="25490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4.3: Measuring TCP/IP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1774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buSzPts val="1800"/>
              <a:buChar char="●"/>
            </a:pPr>
            <a:r>
              <a:rPr lang="en"/>
              <a:t>Side channels turn </a:t>
            </a:r>
            <a:r>
              <a:rPr lang="en" b="1">
                <a:solidFill>
                  <a:srgbClr val="980000"/>
                </a:solidFill>
              </a:rPr>
              <a:t>ordinary</a:t>
            </a:r>
            <a:r>
              <a:rPr lang="en"/>
              <a:t> machines into </a:t>
            </a:r>
            <a:r>
              <a:rPr lang="en" b="1">
                <a:solidFill>
                  <a:srgbClr val="980000"/>
                </a:solidFill>
              </a:rPr>
              <a:t>vantage</a:t>
            </a:r>
            <a:r>
              <a:rPr lang="en"/>
              <a:t> points!</a:t>
            </a:r>
            <a:endParaRPr/>
          </a:p>
          <a:p>
            <a:pPr marL="0" indent="0">
              <a:spcBef>
                <a:spcPts val="2133"/>
              </a:spcBef>
              <a:spcAft>
                <a:spcPts val="2133"/>
              </a:spcAft>
              <a:buNone/>
            </a:pPr>
            <a:endParaRPr sz="2133"/>
          </a:p>
        </p:txBody>
      </p:sp>
      <p:sp>
        <p:nvSpPr>
          <p:cNvPr id="421" name="Google Shape;421;p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Solving the Vantage Point Problem</a:t>
            </a:r>
            <a:endParaRPr/>
          </a:p>
        </p:txBody>
      </p:sp>
      <p:cxnSp>
        <p:nvCxnSpPr>
          <p:cNvPr id="422" name="Google Shape;422;p67"/>
          <p:cNvCxnSpPr/>
          <p:nvPr/>
        </p:nvCxnSpPr>
        <p:spPr>
          <a:xfrm>
            <a:off x="7884317" y="3893071"/>
            <a:ext cx="1728400" cy="350800"/>
          </a:xfrm>
          <a:prstGeom prst="straightConnector1">
            <a:avLst/>
          </a:prstGeom>
          <a:noFill/>
          <a:ln w="28575" cap="flat" cmpd="sng">
            <a:solidFill>
              <a:srgbClr val="000000"/>
            </a:solidFill>
            <a:prstDash val="solid"/>
            <a:round/>
            <a:headEnd type="triangle" w="med" len="med"/>
            <a:tailEnd type="triangle" w="med" len="med"/>
          </a:ln>
        </p:spPr>
      </p:cxnSp>
      <p:sp>
        <p:nvSpPr>
          <p:cNvPr id="423" name="Google Shape;423;p67"/>
          <p:cNvSpPr txBox="1"/>
          <p:nvPr/>
        </p:nvSpPr>
        <p:spPr>
          <a:xfrm rot="663796">
            <a:off x="8237459" y="3594077"/>
            <a:ext cx="1056840" cy="451600"/>
          </a:xfrm>
          <a:prstGeom prst="rect">
            <a:avLst/>
          </a:prstGeom>
          <a:noFill/>
          <a:ln>
            <a:noFill/>
          </a:ln>
        </p:spPr>
        <p:txBody>
          <a:bodyPr spcFirstLastPara="1" wrap="square" lIns="121900" tIns="121900" rIns="121900" bIns="121900" anchor="t" anchorCtr="0">
            <a:noAutofit/>
          </a:bodyPr>
          <a:lstStyle/>
          <a:p>
            <a:pPr algn="ctr"/>
            <a:r>
              <a:rPr lang="en" sz="2400" b="1"/>
              <a:t>???</a:t>
            </a:r>
            <a:endParaRPr sz="2400" b="1"/>
          </a:p>
        </p:txBody>
      </p:sp>
      <p:pic>
        <p:nvPicPr>
          <p:cNvPr id="424" name="Google Shape;424;p67"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25" name="Google Shape;425;p67"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26" name="Google Shape;426;p67"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sp>
        <p:nvSpPr>
          <p:cNvPr id="427" name="Google Shape;427;p67"/>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28" name="Google Shape;428;p67"/>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Tree>
    <p:extLst>
      <p:ext uri="{BB962C8B-B14F-4D97-AF65-F5344CB8AC3E}">
        <p14:creationId xmlns:p14="http://schemas.microsoft.com/office/powerpoint/2010/main" val="247574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Idle Scan</a:t>
            </a:r>
            <a:endParaRPr/>
          </a:p>
        </p:txBody>
      </p:sp>
      <p:sp>
        <p:nvSpPr>
          <p:cNvPr id="434" name="Google Shape;434;p6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lnSpc>
                <a:spcPct val="100000"/>
              </a:lnSpc>
              <a:buSzPts val="1800"/>
              <a:buChar char="●"/>
            </a:pPr>
            <a:r>
              <a:rPr lang="en"/>
              <a:t>Idle Scan uses side channel techniques to bounce scans off of a “Target” host to stealthily scan an “Origin” [2]</a:t>
            </a:r>
            <a:endParaRPr/>
          </a:p>
          <a:p>
            <a:pPr marL="609585" indent="-457189">
              <a:lnSpc>
                <a:spcPct val="100000"/>
              </a:lnSpc>
              <a:spcBef>
                <a:spcPts val="2133"/>
              </a:spcBef>
              <a:buSzPts val="1800"/>
              <a:buChar char="●"/>
            </a:pPr>
            <a:r>
              <a:rPr lang="en"/>
              <a:t>Spooky scan a.k.a Hybrid Idle scan can detect the </a:t>
            </a:r>
            <a:r>
              <a:rPr lang="en" b="1">
                <a:solidFill>
                  <a:srgbClr val="980000"/>
                </a:solidFill>
              </a:rPr>
              <a:t>direction of blocking</a:t>
            </a:r>
            <a:r>
              <a:rPr lang="en"/>
              <a:t> between an Origin and a Target [3]</a:t>
            </a:r>
            <a:endParaRPr/>
          </a:p>
          <a:p>
            <a:pPr marL="0" indent="0">
              <a:lnSpc>
                <a:spcPct val="100000"/>
              </a:lnSpc>
              <a:spcBef>
                <a:spcPts val="2133"/>
              </a:spcBef>
              <a:spcAft>
                <a:spcPts val="2133"/>
              </a:spcAft>
              <a:buNone/>
            </a:pPr>
            <a:endParaRPr/>
          </a:p>
        </p:txBody>
      </p:sp>
      <p:pic>
        <p:nvPicPr>
          <p:cNvPr id="435" name="Google Shape;435;p68"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36" name="Google Shape;436;p68"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37" name="Google Shape;437;p68"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cxnSp>
        <p:nvCxnSpPr>
          <p:cNvPr id="438" name="Google Shape;438;p68"/>
          <p:cNvCxnSpPr/>
          <p:nvPr/>
        </p:nvCxnSpPr>
        <p:spPr>
          <a:xfrm>
            <a:off x="7878787" y="3896525"/>
            <a:ext cx="1783600" cy="352800"/>
          </a:xfrm>
          <a:prstGeom prst="straightConnector1">
            <a:avLst/>
          </a:prstGeom>
          <a:noFill/>
          <a:ln w="19050" cap="flat" cmpd="sng">
            <a:solidFill>
              <a:srgbClr val="666666"/>
            </a:solidFill>
            <a:prstDash val="solid"/>
            <a:round/>
            <a:headEnd type="none" w="med" len="med"/>
            <a:tailEnd type="triangle" w="med" len="med"/>
          </a:ln>
        </p:spPr>
      </p:cxnSp>
      <p:cxnSp>
        <p:nvCxnSpPr>
          <p:cNvPr id="439" name="Google Shape;439;p68"/>
          <p:cNvCxnSpPr/>
          <p:nvPr/>
        </p:nvCxnSpPr>
        <p:spPr>
          <a:xfrm>
            <a:off x="7919667" y="3767572"/>
            <a:ext cx="1783600" cy="352800"/>
          </a:xfrm>
          <a:prstGeom prst="straightConnector1">
            <a:avLst/>
          </a:prstGeom>
          <a:noFill/>
          <a:ln w="19050" cap="flat" cmpd="sng">
            <a:solidFill>
              <a:srgbClr val="666666"/>
            </a:solidFill>
            <a:prstDash val="solid"/>
            <a:round/>
            <a:headEnd type="triangle" w="med" len="med"/>
            <a:tailEnd type="none" w="med" len="med"/>
          </a:ln>
        </p:spPr>
      </p:cxnSp>
      <p:sp>
        <p:nvSpPr>
          <p:cNvPr id="440" name="Google Shape;440;p68"/>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41" name="Google Shape;441;p68"/>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
        <p:nvSpPr>
          <p:cNvPr id="442" name="Google Shape;442;p68"/>
          <p:cNvSpPr txBox="1"/>
          <p:nvPr/>
        </p:nvSpPr>
        <p:spPr>
          <a:xfrm>
            <a:off x="508700" y="5602700"/>
            <a:ext cx="10396000" cy="763600"/>
          </a:xfrm>
          <a:prstGeom prst="rect">
            <a:avLst/>
          </a:prstGeom>
          <a:noFill/>
          <a:ln>
            <a:noFill/>
          </a:ln>
        </p:spPr>
        <p:txBody>
          <a:bodyPr spcFirstLastPara="1" wrap="square" lIns="121900" tIns="121900" rIns="121900" bIns="121900" anchor="t" anchorCtr="0">
            <a:noAutofit/>
          </a:bodyPr>
          <a:lstStyle/>
          <a:p>
            <a:r>
              <a:rPr lang="en" sz="1467">
                <a:highlight>
                  <a:srgbClr val="FFFFFF"/>
                </a:highlight>
              </a:rPr>
              <a:t>[2]</a:t>
            </a:r>
            <a:r>
              <a:rPr lang="en" sz="1467" b="1">
                <a:highlight>
                  <a:srgbClr val="FFFFFF"/>
                </a:highlight>
              </a:rPr>
              <a:t> Idle Port Scanning and Non-interference Analysis of Network Protocol Stacks Using Model Checking </a:t>
            </a:r>
            <a:br>
              <a:rPr lang="en" sz="1467" b="1">
                <a:highlight>
                  <a:srgbClr val="FFFFFF"/>
                </a:highlight>
              </a:rPr>
            </a:br>
            <a:r>
              <a:rPr lang="en" sz="1467" b="1">
                <a:highlight>
                  <a:srgbClr val="FFFFFF"/>
                </a:highlight>
              </a:rPr>
              <a:t>     </a:t>
            </a:r>
            <a:r>
              <a:rPr lang="en" sz="1467">
                <a:highlight>
                  <a:srgbClr val="FFFFFF"/>
                </a:highlight>
              </a:rPr>
              <a:t>by </a:t>
            </a:r>
            <a:r>
              <a:rPr lang="en" sz="1467" b="1">
                <a:highlight>
                  <a:srgbClr val="FFFFFF"/>
                </a:highlight>
              </a:rPr>
              <a:t>Roya Ensafi</a:t>
            </a:r>
            <a:r>
              <a:rPr lang="en" sz="1467">
                <a:highlight>
                  <a:srgbClr val="FFFFFF"/>
                </a:highlight>
              </a:rPr>
              <a:t>, J.Park, D. Kapur, and J. Crandall (In: </a:t>
            </a:r>
            <a:r>
              <a:rPr lang="en" sz="1467" i="1">
                <a:highlight>
                  <a:srgbClr val="FFFFFF"/>
                </a:highlight>
              </a:rPr>
              <a:t>USENIX Sec’ 2010</a:t>
            </a:r>
            <a:r>
              <a:rPr lang="en" sz="1467">
                <a:highlight>
                  <a:srgbClr val="FFFFFF"/>
                </a:highlight>
              </a:rPr>
              <a:t>)</a:t>
            </a:r>
            <a:endParaRPr sz="1467">
              <a:highlight>
                <a:srgbClr val="FFFFFF"/>
              </a:highlight>
            </a:endParaRPr>
          </a:p>
          <a:p>
            <a:pPr>
              <a:spcBef>
                <a:spcPts val="1333"/>
              </a:spcBef>
            </a:pPr>
            <a:r>
              <a:rPr lang="en" sz="1467">
                <a:highlight>
                  <a:srgbClr val="FFFFFF"/>
                </a:highlight>
              </a:rPr>
              <a:t>[3]</a:t>
            </a:r>
            <a:r>
              <a:rPr lang="en" sz="1467" b="1">
                <a:highlight>
                  <a:srgbClr val="FFFFFF"/>
                </a:highlight>
              </a:rPr>
              <a:t> Detecting Intentional Packet Drops on the Internet via TCP/IP Side Channels  </a:t>
            </a:r>
            <a:br>
              <a:rPr lang="en" sz="1467" b="1">
                <a:highlight>
                  <a:srgbClr val="FFFFFF"/>
                </a:highlight>
              </a:rPr>
            </a:br>
            <a:r>
              <a:rPr lang="en" sz="1467" b="1">
                <a:highlight>
                  <a:srgbClr val="FFFFFF"/>
                </a:highlight>
              </a:rPr>
              <a:t>     </a:t>
            </a:r>
            <a:r>
              <a:rPr lang="en" sz="1467">
                <a:solidFill>
                  <a:srgbClr val="1C1C1C"/>
                </a:solidFill>
                <a:highlight>
                  <a:srgbClr val="FFFFFF"/>
                </a:highlight>
              </a:rPr>
              <a:t>by </a:t>
            </a:r>
            <a:r>
              <a:rPr lang="en" sz="1467" b="1">
                <a:highlight>
                  <a:srgbClr val="FFFFFF"/>
                </a:highlight>
                <a:uFill>
                  <a:noFill/>
                </a:uFill>
                <a:hlinkClick r:id="rId6"/>
              </a:rPr>
              <a:t>Roya Ensafi</a:t>
            </a:r>
            <a:r>
              <a:rPr lang="en" sz="1467">
                <a:solidFill>
                  <a:srgbClr val="1C1C1C"/>
                </a:solidFill>
                <a:highlight>
                  <a:srgbClr val="FFFFFF"/>
                </a:highlight>
              </a:rPr>
              <a:t>, Jeffrey Knockel, Geoffrey Alexander, and Jedidiah R. Crandall (In: </a:t>
            </a:r>
            <a:r>
              <a:rPr lang="en" sz="1467" i="1">
                <a:solidFill>
                  <a:srgbClr val="1C1C1C"/>
                </a:solidFill>
                <a:highlight>
                  <a:srgbClr val="FFFFFF"/>
                </a:highlight>
              </a:rPr>
              <a:t>PAM’14</a:t>
            </a:r>
            <a:r>
              <a:rPr lang="en" sz="1467">
                <a:solidFill>
                  <a:srgbClr val="1C1C1C"/>
                </a:solidFill>
                <a:highlight>
                  <a:srgbClr val="FFFFFF"/>
                </a:highlight>
              </a:rPr>
              <a:t>)</a:t>
            </a:r>
            <a:endParaRPr sz="1467"/>
          </a:p>
        </p:txBody>
      </p:sp>
    </p:spTree>
    <p:extLst>
      <p:ext uri="{BB962C8B-B14F-4D97-AF65-F5344CB8AC3E}">
        <p14:creationId xmlns:p14="http://schemas.microsoft.com/office/powerpoint/2010/main" val="26799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4.1: Why Measure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87278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20</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3"/>
          <a:stretch>
            <a:fillRect/>
          </a:stretch>
        </p:blipFill>
        <p:spPr>
          <a:xfrm>
            <a:off x="7354449" y="3318746"/>
            <a:ext cx="3840537" cy="592752"/>
          </a:xfrm>
          <a:prstGeom prst="rect">
            <a:avLst/>
          </a:prstGeom>
        </p:spPr>
      </p:pic>
      <p:pic>
        <p:nvPicPr>
          <p:cNvPr id="5" name="Picture 4"/>
          <p:cNvPicPr>
            <a:picLocks noChangeAspect="1"/>
          </p:cNvPicPr>
          <p:nvPr/>
        </p:nvPicPr>
        <p:blipFill>
          <a:blip r:embed="rId4"/>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5944" y="1931230"/>
            <a:ext cx="5363531" cy="4755599"/>
          </a:xfrm>
          <a:prstGeom prst="rect">
            <a:avLst/>
          </a:prstGeom>
        </p:spPr>
      </p:pic>
      <p:pic>
        <p:nvPicPr>
          <p:cNvPr id="5" name="Picture 4"/>
          <p:cNvPicPr>
            <a:picLocks noChangeAspect="1"/>
          </p:cNvPicPr>
          <p:nvPr/>
        </p:nvPicPr>
        <p:blipFill>
          <a:blip r:embed="rId4"/>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BE5E-DFFA-4D4A-9EF7-FBDE64415CE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A38C525-E96B-9642-B8DB-D44602F82C1F}"/>
              </a:ext>
            </a:extLst>
          </p:cNvPr>
          <p:cNvSpPr>
            <a:spLocks noGrp="1"/>
          </p:cNvSpPr>
          <p:nvPr>
            <p:ph idx="1"/>
          </p:nvPr>
        </p:nvSpPr>
        <p:spPr/>
        <p:txBody>
          <a:bodyPr/>
          <a:lstStyle/>
          <a:p>
            <a:r>
              <a:rPr lang="en-US" dirty="0"/>
              <a:t>Measuring censorship from third-party vantage points presents unique challenges.</a:t>
            </a:r>
          </a:p>
          <a:p>
            <a:endParaRPr lang="en-US" dirty="0"/>
          </a:p>
          <a:p>
            <a:r>
              <a:rPr lang="en-US" dirty="0"/>
              <a:t>Certain protocols leak state information through side channels that allow certain types of filtering to be observed from third-party vantage points.</a:t>
            </a:r>
          </a:p>
          <a:p>
            <a:endParaRPr lang="en-US" dirty="0"/>
          </a:p>
          <a:p>
            <a:r>
              <a:rPr lang="en-US" dirty="0"/>
              <a:t>Such techniques are often indirect and statistical, and introduce ethical considerations.</a:t>
            </a:r>
          </a:p>
        </p:txBody>
      </p:sp>
    </p:spTree>
    <p:extLst>
      <p:ext uri="{BB962C8B-B14F-4D97-AF65-F5344CB8AC3E}">
        <p14:creationId xmlns:p14="http://schemas.microsoft.com/office/powerpoint/2010/main" val="26166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4.4: Measuring Web Filtering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63801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Encore Doesn’t Need to Read Data</a:t>
            </a:r>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22"/>
          <p:cNvGrpSpPr/>
          <p:nvPr/>
        </p:nvGrpSpPr>
        <p:grpSpPr>
          <a:xfrm>
            <a:off x="303401" y="285000"/>
            <a:ext cx="10585900" cy="6579400"/>
            <a:chOff x="227550" y="213750"/>
            <a:chExt cx="7939425" cy="4934550"/>
          </a:xfrm>
        </p:grpSpPr>
        <p:sp>
          <p:nvSpPr>
            <p:cNvPr id="282" name="Google Shape;282;p22"/>
            <p:cNvSpPr/>
            <p:nvPr/>
          </p:nvSpPr>
          <p:spPr>
            <a:xfrm>
              <a:off x="2368074" y="1245051"/>
              <a:ext cx="3591216" cy="2751084"/>
            </a:xfrm>
            <a:prstGeom prst="cloud">
              <a:avLst/>
            </a:prstGeom>
            <a:solidFill>
              <a:srgbClr val="EFEFEF"/>
            </a:solidFill>
            <a:ln w="12700" cap="flat" cmpd="sng">
              <a:solidFill>
                <a:schemeClr val="accent3"/>
              </a:solidFill>
              <a:prstDash val="solid"/>
              <a:miter lim="8000"/>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83" name="Google Shape;283;p22"/>
            <p:cNvGrpSpPr/>
            <p:nvPr/>
          </p:nvGrpSpPr>
          <p:grpSpPr>
            <a:xfrm>
              <a:off x="5673000" y="918225"/>
              <a:ext cx="2008500" cy="1715850"/>
              <a:chOff x="5673000" y="1299225"/>
              <a:chExt cx="2008500" cy="1715850"/>
            </a:xfrm>
          </p:grpSpPr>
          <p:pic>
            <p:nvPicPr>
              <p:cNvPr id="284" name="Google Shape;284;p22"/>
              <p:cNvPicPr preferRelativeResize="0"/>
              <p:nvPr/>
            </p:nvPicPr>
            <p:blipFill>
              <a:blip r:embed="rId3">
                <a:alphaModFix/>
              </a:blip>
              <a:stretch>
                <a:fillRect/>
              </a:stretch>
            </p:blipFill>
            <p:spPr>
              <a:xfrm>
                <a:off x="6331350" y="1299225"/>
                <a:ext cx="691800" cy="890741"/>
              </a:xfrm>
              <a:prstGeom prst="rect">
                <a:avLst/>
              </a:prstGeom>
              <a:noFill/>
              <a:ln>
                <a:noFill/>
              </a:ln>
            </p:spPr>
          </p:pic>
          <p:sp>
            <p:nvSpPr>
              <p:cNvPr id="285" name="Google Shape;285;p22"/>
              <p:cNvSpPr txBox="1"/>
              <p:nvPr/>
            </p:nvSpPr>
            <p:spPr>
              <a:xfrm>
                <a:off x="5673000" y="21576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DNS</a:t>
                </a:r>
                <a:endParaRPr sz="3200">
                  <a:latin typeface="Calibri"/>
                  <a:ea typeface="Calibri"/>
                  <a:cs typeface="Calibri"/>
                  <a:sym typeface="Calibri"/>
                </a:endParaRPr>
              </a:p>
              <a:p>
                <a:pPr algn="ctr"/>
                <a:r>
                  <a:rPr lang="en" sz="3200">
                    <a:latin typeface="Calibri"/>
                    <a:ea typeface="Calibri"/>
                    <a:cs typeface="Calibri"/>
                    <a:sym typeface="Calibri"/>
                  </a:rPr>
                  <a:t>resolver</a:t>
                </a:r>
                <a:endParaRPr sz="3200">
                  <a:latin typeface="Calibri"/>
                  <a:ea typeface="Calibri"/>
                  <a:cs typeface="Calibri"/>
                  <a:sym typeface="Calibri"/>
                </a:endParaRPr>
              </a:p>
            </p:txBody>
          </p:sp>
        </p:grpSp>
        <p:grpSp>
          <p:nvGrpSpPr>
            <p:cNvPr id="286" name="Google Shape;286;p22"/>
            <p:cNvGrpSpPr/>
            <p:nvPr/>
          </p:nvGrpSpPr>
          <p:grpSpPr>
            <a:xfrm>
              <a:off x="5551925" y="3463924"/>
              <a:ext cx="2008500" cy="1684376"/>
              <a:chOff x="5551925" y="3527299"/>
              <a:chExt cx="2008500" cy="1684376"/>
            </a:xfrm>
          </p:grpSpPr>
          <p:pic>
            <p:nvPicPr>
              <p:cNvPr id="287" name="Google Shape;287;p22" descr="http://openclipart.org/image/300px/svg_to_png/163741/web_server.png"/>
              <p:cNvPicPr preferRelativeResize="0"/>
              <p:nvPr/>
            </p:nvPicPr>
            <p:blipFill rotWithShape="1">
              <a:blip r:embed="rId4">
                <a:alphaModFix/>
              </a:blip>
              <a:srcRect/>
              <a:stretch/>
            </p:blipFill>
            <p:spPr>
              <a:xfrm>
                <a:off x="6177875" y="3527299"/>
                <a:ext cx="756600" cy="907800"/>
              </a:xfrm>
              <a:prstGeom prst="rect">
                <a:avLst/>
              </a:prstGeom>
              <a:noFill/>
              <a:ln>
                <a:noFill/>
              </a:ln>
            </p:spPr>
          </p:pic>
          <p:sp>
            <p:nvSpPr>
              <p:cNvPr id="288" name="Google Shape;288;p22"/>
              <p:cNvSpPr txBox="1"/>
              <p:nvPr/>
            </p:nvSpPr>
            <p:spPr>
              <a:xfrm>
                <a:off x="5551925" y="43542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twitter.com</a:t>
                </a:r>
                <a:endParaRPr sz="3200">
                  <a:latin typeface="Calibri"/>
                  <a:ea typeface="Calibri"/>
                  <a:cs typeface="Calibri"/>
                  <a:sym typeface="Calibri"/>
                </a:endParaRPr>
              </a:p>
              <a:p>
                <a:pPr algn="ctr"/>
                <a:r>
                  <a:rPr lang="en" sz="3200">
                    <a:latin typeface="Calibri"/>
                    <a:ea typeface="Calibri"/>
                    <a:cs typeface="Calibri"/>
                    <a:sym typeface="Calibri"/>
                  </a:rPr>
                  <a:t>Web server</a:t>
                </a:r>
                <a:endParaRPr sz="3200">
                  <a:latin typeface="Calibri"/>
                  <a:ea typeface="Calibri"/>
                  <a:cs typeface="Calibri"/>
                  <a:sym typeface="Calibri"/>
                </a:endParaRPr>
              </a:p>
            </p:txBody>
          </p:sp>
        </p:grpSp>
        <p:grpSp>
          <p:nvGrpSpPr>
            <p:cNvPr id="289" name="Google Shape;289;p22"/>
            <p:cNvGrpSpPr/>
            <p:nvPr/>
          </p:nvGrpSpPr>
          <p:grpSpPr>
            <a:xfrm>
              <a:off x="227550" y="1958524"/>
              <a:ext cx="2008500" cy="1310096"/>
              <a:chOff x="401200" y="2232385"/>
              <a:chExt cx="2008500" cy="1310096"/>
            </a:xfrm>
          </p:grpSpPr>
          <p:pic>
            <p:nvPicPr>
              <p:cNvPr id="290" name="Google Shape;290;p22"/>
              <p:cNvPicPr preferRelativeResize="0"/>
              <p:nvPr/>
            </p:nvPicPr>
            <p:blipFill rotWithShape="1">
              <a:blip r:embed="rId5">
                <a:alphaModFix/>
              </a:blip>
              <a:srcRect/>
              <a:stretch/>
            </p:blipFill>
            <p:spPr>
              <a:xfrm>
                <a:off x="1059554" y="2232385"/>
                <a:ext cx="691800" cy="860700"/>
              </a:xfrm>
              <a:prstGeom prst="rect">
                <a:avLst/>
              </a:prstGeom>
              <a:noFill/>
              <a:ln>
                <a:noFill/>
              </a:ln>
            </p:spPr>
          </p:pic>
          <p:sp>
            <p:nvSpPr>
              <p:cNvPr id="291" name="Google Shape;291;p22"/>
              <p:cNvSpPr txBox="1"/>
              <p:nvPr/>
            </p:nvSpPr>
            <p:spPr>
              <a:xfrm>
                <a:off x="401200" y="3015082"/>
                <a:ext cx="2008500" cy="52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User</a:t>
                </a:r>
                <a:endParaRPr sz="3200">
                  <a:latin typeface="Calibri"/>
                  <a:ea typeface="Calibri"/>
                  <a:cs typeface="Calibri"/>
                  <a:sym typeface="Calibri"/>
                </a:endParaRPr>
              </a:p>
            </p:txBody>
          </p:sp>
        </p:grpSp>
        <p:grpSp>
          <p:nvGrpSpPr>
            <p:cNvPr id="292" name="Google Shape;292;p22"/>
            <p:cNvGrpSpPr/>
            <p:nvPr/>
          </p:nvGrpSpPr>
          <p:grpSpPr>
            <a:xfrm>
              <a:off x="1941925" y="843620"/>
              <a:ext cx="4146300" cy="948630"/>
              <a:chOff x="1941925" y="1072220"/>
              <a:chExt cx="4146300" cy="948630"/>
            </a:xfrm>
          </p:grpSpPr>
          <p:cxnSp>
            <p:nvCxnSpPr>
              <p:cNvPr id="293" name="Google Shape;293;p22"/>
              <p:cNvCxnSpPr/>
              <p:nvPr/>
            </p:nvCxnSpPr>
            <p:spPr>
              <a:xfrm rot="10800000" flipH="1">
                <a:off x="1941925" y="1412150"/>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4" name="Google Shape;294;p22"/>
              <p:cNvSpPr txBox="1"/>
              <p:nvPr/>
            </p:nvSpPr>
            <p:spPr>
              <a:xfrm rot="-484347">
                <a:off x="2323234" y="1283093"/>
                <a:ext cx="3035781"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Q: twitter.com?</a:t>
                </a:r>
                <a:endParaRPr sz="3200">
                  <a:latin typeface="Calibri"/>
                  <a:ea typeface="Calibri"/>
                  <a:cs typeface="Calibri"/>
                  <a:sym typeface="Calibri"/>
                </a:endParaRPr>
              </a:p>
            </p:txBody>
          </p:sp>
        </p:grpSp>
        <p:grpSp>
          <p:nvGrpSpPr>
            <p:cNvPr id="295" name="Google Shape;295;p22"/>
            <p:cNvGrpSpPr/>
            <p:nvPr/>
          </p:nvGrpSpPr>
          <p:grpSpPr>
            <a:xfrm>
              <a:off x="1941925" y="1252418"/>
              <a:ext cx="4146300" cy="965541"/>
              <a:chOff x="1941925" y="1481018"/>
              <a:chExt cx="4146300" cy="965541"/>
            </a:xfrm>
          </p:grpSpPr>
          <p:cxnSp>
            <p:nvCxnSpPr>
              <p:cNvPr id="296" name="Google Shape;296;p22"/>
              <p:cNvCxnSpPr/>
              <p:nvPr/>
            </p:nvCxnSpPr>
            <p:spPr>
              <a:xfrm flipH="1">
                <a:off x="1941925" y="1837859"/>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7" name="Google Shape;297;p22"/>
              <p:cNvSpPr txBox="1"/>
              <p:nvPr/>
            </p:nvSpPr>
            <p:spPr>
              <a:xfrm rot="-484443">
                <a:off x="2778139" y="1670591"/>
                <a:ext cx="2731880"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R: 185.45.5.43</a:t>
                </a:r>
                <a:endParaRPr sz="3200">
                  <a:latin typeface="Calibri"/>
                  <a:ea typeface="Calibri"/>
                  <a:cs typeface="Calibri"/>
                  <a:sym typeface="Calibri"/>
                </a:endParaRPr>
              </a:p>
            </p:txBody>
          </p:sp>
        </p:grpSp>
        <p:grpSp>
          <p:nvGrpSpPr>
            <p:cNvPr id="298" name="Google Shape;298;p22"/>
            <p:cNvGrpSpPr/>
            <p:nvPr/>
          </p:nvGrpSpPr>
          <p:grpSpPr>
            <a:xfrm>
              <a:off x="2015400" y="2062704"/>
              <a:ext cx="3967800" cy="1083871"/>
              <a:chOff x="2015400" y="2291304"/>
              <a:chExt cx="3967800" cy="1083871"/>
            </a:xfrm>
          </p:grpSpPr>
          <p:cxnSp>
            <p:nvCxnSpPr>
              <p:cNvPr id="299" name="Google Shape;299;p22"/>
              <p:cNvCxnSpPr/>
              <p:nvPr/>
            </p:nvCxnSpPr>
            <p:spPr>
              <a:xfrm>
                <a:off x="2015400" y="26401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0" name="Google Shape;300;p22"/>
              <p:cNvSpPr txBox="1"/>
              <p:nvPr/>
            </p:nvSpPr>
            <p:spPr>
              <a:xfrm rot="630961">
                <a:off x="2475632" y="25645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t>
                </a:r>
                <a:endParaRPr sz="3200">
                  <a:latin typeface="Calibri"/>
                  <a:ea typeface="Calibri"/>
                  <a:cs typeface="Calibri"/>
                  <a:sym typeface="Calibri"/>
                </a:endParaRPr>
              </a:p>
            </p:txBody>
          </p:sp>
        </p:grpSp>
        <p:grpSp>
          <p:nvGrpSpPr>
            <p:cNvPr id="301" name="Google Shape;301;p22"/>
            <p:cNvGrpSpPr/>
            <p:nvPr/>
          </p:nvGrpSpPr>
          <p:grpSpPr>
            <a:xfrm>
              <a:off x="2031175" y="2426992"/>
              <a:ext cx="3967800" cy="1095149"/>
              <a:chOff x="2031175" y="2655592"/>
              <a:chExt cx="3967800" cy="1095149"/>
            </a:xfrm>
          </p:grpSpPr>
          <p:cxnSp>
            <p:nvCxnSpPr>
              <p:cNvPr id="302" name="Google Shape;302;p22"/>
              <p:cNvCxnSpPr/>
              <p:nvPr/>
            </p:nvCxnSpPr>
            <p:spPr>
              <a:xfrm rot="10800000">
                <a:off x="2031175" y="30157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3" name="Google Shape;303;p22"/>
              <p:cNvSpPr txBox="1"/>
              <p:nvPr/>
            </p:nvSpPr>
            <p:spPr>
              <a:xfrm rot="630961">
                <a:off x="2413057" y="29287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SYN-ACK</a:t>
                </a:r>
                <a:endParaRPr sz="3200">
                  <a:latin typeface="Calibri"/>
                  <a:ea typeface="Calibri"/>
                  <a:cs typeface="Calibri"/>
                  <a:sym typeface="Calibri"/>
                </a:endParaRPr>
              </a:p>
            </p:txBody>
          </p:sp>
        </p:grpSp>
        <p:grpSp>
          <p:nvGrpSpPr>
            <p:cNvPr id="304" name="Google Shape;304;p22"/>
            <p:cNvGrpSpPr/>
            <p:nvPr/>
          </p:nvGrpSpPr>
          <p:grpSpPr>
            <a:xfrm>
              <a:off x="2015400" y="2900904"/>
              <a:ext cx="3967800" cy="1083871"/>
              <a:chOff x="2015400" y="3129504"/>
              <a:chExt cx="3967800" cy="1083871"/>
            </a:xfrm>
          </p:grpSpPr>
          <p:cxnSp>
            <p:nvCxnSpPr>
              <p:cNvPr id="305" name="Google Shape;305;p22"/>
              <p:cNvCxnSpPr/>
              <p:nvPr/>
            </p:nvCxnSpPr>
            <p:spPr>
              <a:xfrm>
                <a:off x="2015400" y="34783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6" name="Google Shape;306;p22"/>
              <p:cNvSpPr txBox="1"/>
              <p:nvPr/>
            </p:nvSpPr>
            <p:spPr>
              <a:xfrm rot="630961">
                <a:off x="2475632" y="34027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GET /</a:t>
                </a:r>
                <a:endParaRPr sz="3200">
                  <a:latin typeface="Calibri"/>
                  <a:ea typeface="Calibri"/>
                  <a:cs typeface="Calibri"/>
                  <a:sym typeface="Calibri"/>
                </a:endParaRPr>
              </a:p>
            </p:txBody>
          </p:sp>
        </p:grpSp>
        <p:grpSp>
          <p:nvGrpSpPr>
            <p:cNvPr id="307" name="Google Shape;307;p22"/>
            <p:cNvGrpSpPr/>
            <p:nvPr/>
          </p:nvGrpSpPr>
          <p:grpSpPr>
            <a:xfrm>
              <a:off x="2031175" y="3265191"/>
              <a:ext cx="3967800" cy="1095149"/>
              <a:chOff x="2031175" y="3493791"/>
              <a:chExt cx="3967800" cy="1095149"/>
            </a:xfrm>
          </p:grpSpPr>
          <p:cxnSp>
            <p:nvCxnSpPr>
              <p:cNvPr id="308" name="Google Shape;308;p22"/>
              <p:cNvCxnSpPr/>
              <p:nvPr/>
            </p:nvCxnSpPr>
            <p:spPr>
              <a:xfrm rot="10800000">
                <a:off x="2031175" y="38539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9" name="Google Shape;309;p22"/>
              <p:cNvSpPr txBox="1"/>
              <p:nvPr/>
            </p:nvSpPr>
            <p:spPr>
              <a:xfrm rot="630961">
                <a:off x="2413057" y="37669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200 OK</a:t>
                </a:r>
                <a:endParaRPr sz="3200">
                  <a:latin typeface="Calibri"/>
                  <a:ea typeface="Calibri"/>
                  <a:cs typeface="Calibri"/>
                  <a:sym typeface="Calibri"/>
                </a:endParaRPr>
              </a:p>
            </p:txBody>
          </p:sp>
        </p:grpSp>
        <p:grpSp>
          <p:nvGrpSpPr>
            <p:cNvPr id="310" name="Google Shape;310;p22"/>
            <p:cNvGrpSpPr/>
            <p:nvPr/>
          </p:nvGrpSpPr>
          <p:grpSpPr>
            <a:xfrm>
              <a:off x="626600" y="477900"/>
              <a:ext cx="7540375" cy="4665675"/>
              <a:chOff x="626600" y="477900"/>
              <a:chExt cx="7540375" cy="4665675"/>
            </a:xfrm>
          </p:grpSpPr>
          <p:sp>
            <p:nvSpPr>
              <p:cNvPr id="311" name="Google Shape;311;p22"/>
              <p:cNvSpPr/>
              <p:nvPr/>
            </p:nvSpPr>
            <p:spPr>
              <a:xfrm>
                <a:off x="626600" y="987675"/>
                <a:ext cx="7054800" cy="41559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sp>
            <p:nvSpPr>
              <p:cNvPr id="312" name="Google Shape;312;p22"/>
              <p:cNvSpPr/>
              <p:nvPr/>
            </p:nvSpPr>
            <p:spPr>
              <a:xfrm>
                <a:off x="5034675" y="477900"/>
                <a:ext cx="3132300" cy="5097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grpSp>
        <p:sp>
          <p:nvSpPr>
            <p:cNvPr id="313" name="Google Shape;313;p22"/>
            <p:cNvSpPr/>
            <p:nvPr/>
          </p:nvSpPr>
          <p:spPr>
            <a:xfrm>
              <a:off x="4958475" y="753376"/>
              <a:ext cx="2880000" cy="12645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NXDOMAIN</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request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Inject response</a:t>
              </a:r>
              <a:endParaRPr sz="3200">
                <a:latin typeface="Calibri"/>
                <a:ea typeface="Calibri"/>
                <a:cs typeface="Calibri"/>
                <a:sym typeface="Calibri"/>
              </a:endParaRPr>
            </a:p>
          </p:txBody>
        </p:sp>
        <p:sp>
          <p:nvSpPr>
            <p:cNvPr id="314" name="Google Shape;314;p22"/>
            <p:cNvSpPr/>
            <p:nvPr/>
          </p:nvSpPr>
          <p:spPr>
            <a:xfrm>
              <a:off x="3321125" y="3807400"/>
              <a:ext cx="2215200" cy="11859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GET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HTTP 302</a:t>
              </a:r>
              <a:endParaRPr sz="3200">
                <a:latin typeface="Calibri"/>
                <a:ea typeface="Calibri"/>
                <a:cs typeface="Calibri"/>
                <a:sym typeface="Calibri"/>
              </a:endParaRPr>
            </a:p>
          </p:txBody>
        </p:sp>
        <p:sp>
          <p:nvSpPr>
            <p:cNvPr id="315" name="Google Shape;315;p22"/>
            <p:cNvSpPr/>
            <p:nvPr/>
          </p:nvSpPr>
          <p:spPr>
            <a:xfrm>
              <a:off x="5034675" y="2697450"/>
              <a:ext cx="2154300" cy="8247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solidFill>
                    <a:schemeClr val="dk1"/>
                  </a:solidFill>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SYN</a:t>
              </a:r>
              <a:endParaRPr sz="3200">
                <a:latin typeface="Calibri"/>
                <a:ea typeface="Calibri"/>
                <a:cs typeface="Calibri"/>
                <a:sym typeface="Calibri"/>
              </a:endParaRPr>
            </a:p>
          </p:txBody>
        </p:sp>
        <p:sp>
          <p:nvSpPr>
            <p:cNvPr id="316" name="Google Shape;316;p22"/>
            <p:cNvSpPr txBox="1"/>
            <p:nvPr/>
          </p:nvSpPr>
          <p:spPr>
            <a:xfrm>
              <a:off x="4958475" y="213750"/>
              <a:ext cx="28800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Domains</a:t>
              </a:r>
              <a:endParaRPr sz="4000">
                <a:latin typeface="Calibri"/>
                <a:ea typeface="Calibri"/>
                <a:cs typeface="Calibri"/>
                <a:sym typeface="Calibri"/>
              </a:endParaRPr>
            </a:p>
          </p:txBody>
        </p:sp>
        <p:sp>
          <p:nvSpPr>
            <p:cNvPr id="317" name="Google Shape;317;p22"/>
            <p:cNvSpPr txBox="1"/>
            <p:nvPr/>
          </p:nvSpPr>
          <p:spPr>
            <a:xfrm>
              <a:off x="5034675" y="2157650"/>
              <a:ext cx="21543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IP addresses</a:t>
              </a:r>
              <a:endParaRPr sz="4000">
                <a:latin typeface="Calibri"/>
                <a:ea typeface="Calibri"/>
                <a:cs typeface="Calibri"/>
                <a:sym typeface="Calibri"/>
              </a:endParaRPr>
            </a:p>
          </p:txBody>
        </p:sp>
        <p:sp>
          <p:nvSpPr>
            <p:cNvPr id="318" name="Google Shape;318;p22"/>
            <p:cNvSpPr txBox="1"/>
            <p:nvPr/>
          </p:nvSpPr>
          <p:spPr>
            <a:xfrm>
              <a:off x="3321125" y="3265205"/>
              <a:ext cx="22152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URLs</a:t>
              </a:r>
              <a:endParaRPr sz="4000">
                <a:latin typeface="Calibri"/>
                <a:ea typeface="Calibri"/>
                <a:cs typeface="Calibri"/>
                <a:sym typeface="Calibri"/>
              </a:endParaRPr>
            </a:p>
          </p:txBody>
        </p:sp>
      </p:grpSp>
      <p:sp>
        <p:nvSpPr>
          <p:cNvPr id="319" name="Google Shape;319;p2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Inferring censorship</a:t>
            </a:r>
            <a:endParaRPr/>
          </a:p>
        </p:txBody>
      </p:sp>
      <p:sp>
        <p:nvSpPr>
          <p:cNvPr id="320" name="Google Shape;320;p2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34</a:t>
            </a:fld>
            <a:endParaRPr/>
          </a:p>
        </p:txBody>
      </p:sp>
      <p:sp>
        <p:nvSpPr>
          <p:cNvPr id="321" name="Google Shape;321;p22"/>
          <p:cNvSpPr/>
          <p:nvPr/>
        </p:nvSpPr>
        <p:spPr>
          <a:xfrm>
            <a:off x="1110800" y="1242033"/>
            <a:ext cx="53792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domain</a:t>
            </a:r>
            <a:endParaRPr sz="3200">
              <a:latin typeface="Calibri"/>
              <a:ea typeface="Calibri"/>
              <a:cs typeface="Calibri"/>
              <a:sym typeface="Calibri"/>
            </a:endParaRPr>
          </a:p>
        </p:txBody>
      </p:sp>
      <p:sp>
        <p:nvSpPr>
          <p:cNvPr id="322" name="Google Shape;322;p22"/>
          <p:cNvSpPr/>
          <p:nvPr/>
        </p:nvSpPr>
        <p:spPr>
          <a:xfrm>
            <a:off x="233365" y="5279423"/>
            <a:ext cx="4065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Load URLs in iframe</a:t>
            </a:r>
            <a:endParaRPr sz="3200">
              <a:latin typeface="Calibri"/>
              <a:ea typeface="Calibri"/>
              <a:cs typeface="Calibri"/>
              <a:sym typeface="Calibri"/>
            </a:endParaRPr>
          </a:p>
        </p:txBody>
      </p:sp>
      <p:sp>
        <p:nvSpPr>
          <p:cNvPr id="323" name="Google Shape;323;p22"/>
          <p:cNvSpPr/>
          <p:nvPr/>
        </p:nvSpPr>
        <p:spPr>
          <a:xfrm>
            <a:off x="2180897" y="3563927"/>
            <a:ext cx="4429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IP</a:t>
            </a:r>
            <a:endParaRPr sz="3200">
              <a:latin typeface="Calibri"/>
              <a:ea typeface="Calibri"/>
              <a:cs typeface="Calibri"/>
              <a:sym typeface="Calibri"/>
            </a:endParaRPr>
          </a:p>
        </p:txBody>
      </p:sp>
    </p:spTree>
    <p:extLst>
      <p:ext uri="{BB962C8B-B14F-4D97-AF65-F5344CB8AC3E}">
        <p14:creationId xmlns:p14="http://schemas.microsoft.com/office/powerpoint/2010/main" val="107581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Potential Risks</a:t>
            </a:r>
            <a:endParaRPr dirty="0"/>
          </a:p>
        </p:txBody>
      </p:sp>
      <p:sp>
        <p:nvSpPr>
          <p:cNvPr id="428" name="Google Shape;428;p32"/>
          <p:cNvSpPr txBox="1">
            <a:spLocks noGrp="1"/>
          </p:cNvSpPr>
          <p:nvPr>
            <p:ph type="body" idx="1"/>
          </p:nvPr>
        </p:nvSpPr>
        <p:spPr>
          <a:xfrm>
            <a:off x="609600" y="1600200"/>
            <a:ext cx="10972800" cy="49676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Char char="●"/>
            </a:pPr>
            <a:r>
              <a:rPr lang="en"/>
              <a:t>Encore loads potentially censored URLs</a:t>
            </a:r>
            <a:endParaRPr/>
          </a:p>
          <a:p>
            <a:pPr marL="1219170" lvl="1" indent="-507987">
              <a:buSzPts val="2400"/>
              <a:buChar char="○"/>
            </a:pPr>
            <a:r>
              <a:rPr lang="en"/>
              <a:t>Possibly dangerous to users</a:t>
            </a:r>
            <a:endParaRPr/>
          </a:p>
          <a:p>
            <a:pPr marL="609585" indent="-558786">
              <a:buSzPts val="3000"/>
              <a:buChar char="●"/>
            </a:pPr>
            <a:r>
              <a:rPr lang="en"/>
              <a:t>Informed consent is infeasible</a:t>
            </a:r>
            <a:endParaRPr/>
          </a:p>
          <a:p>
            <a:pPr marL="1219170" lvl="1" indent="-507987">
              <a:buSzPts val="2400"/>
              <a:buChar char="○"/>
            </a:pPr>
            <a:r>
              <a:rPr lang="en"/>
              <a:t>Encore is opt-out</a:t>
            </a:r>
            <a:endParaRPr/>
          </a:p>
          <a:p>
            <a:pPr marL="0" indent="0">
              <a:spcBef>
                <a:spcPts val="800"/>
              </a:spcBef>
              <a:buNone/>
            </a:pPr>
            <a:endParaRPr/>
          </a:p>
        </p:txBody>
      </p:sp>
      <p:sp>
        <p:nvSpPr>
          <p:cNvPr id="429" name="Google Shape;429;p3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35</a:t>
            </a:fld>
            <a:endParaRPr/>
          </a:p>
        </p:txBody>
      </p:sp>
    </p:spTree>
    <p:extLst>
      <p:ext uri="{BB962C8B-B14F-4D97-AF65-F5344CB8AC3E}">
        <p14:creationId xmlns:p14="http://schemas.microsoft.com/office/powerpoint/2010/main" val="25361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Reducing Risks</a:t>
            </a:r>
            <a:endParaRPr dirty="0"/>
          </a:p>
        </p:txBody>
      </p:sp>
      <p:sp>
        <p:nvSpPr>
          <p:cNvPr id="435" name="Google Shape;435;p33"/>
          <p:cNvSpPr txBox="1">
            <a:spLocks noGrp="1"/>
          </p:cNvSpPr>
          <p:nvPr>
            <p:ph type="body" idx="1"/>
          </p:nvPr>
        </p:nvSpPr>
        <p:spPr>
          <a:xfrm>
            <a:off x="1000125" y="1504950"/>
            <a:ext cx="10972800" cy="49676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dirty="0"/>
              <a:t>Risk depends on usage</a:t>
            </a:r>
            <a:endParaRPr dirty="0"/>
          </a:p>
          <a:p>
            <a:pPr marL="609585" indent="-558786">
              <a:spcBef>
                <a:spcPts val="800"/>
              </a:spcBef>
              <a:buSzPts val="3000"/>
              <a:buChar char="●"/>
            </a:pPr>
            <a:r>
              <a:rPr lang="en" dirty="0"/>
              <a:t>What URLs we ask users to measure</a:t>
            </a:r>
            <a:endParaRPr dirty="0"/>
          </a:p>
          <a:p>
            <a:pPr marL="609585" indent="-558786">
              <a:buSzPts val="3000"/>
              <a:buChar char="●"/>
            </a:pPr>
            <a:r>
              <a:rPr lang="en" dirty="0"/>
              <a:t>Which users run those measurements</a:t>
            </a:r>
            <a:endParaRPr dirty="0"/>
          </a:p>
          <a:p>
            <a:pPr marL="0" indent="0">
              <a:spcBef>
                <a:spcPts val="800"/>
              </a:spcBef>
              <a:buNone/>
            </a:pPr>
            <a:endParaRPr dirty="0"/>
          </a:p>
          <a:p>
            <a:pPr marL="0" indent="0">
              <a:spcBef>
                <a:spcPts val="800"/>
              </a:spcBef>
              <a:buNone/>
            </a:pPr>
            <a:r>
              <a:rPr lang="en" dirty="0"/>
              <a:t>Low-risk use cases</a:t>
            </a:r>
            <a:endParaRPr dirty="0"/>
          </a:p>
          <a:p>
            <a:pPr marL="609585" indent="-558786">
              <a:spcBef>
                <a:spcPts val="800"/>
              </a:spcBef>
              <a:buSzPts val="3000"/>
              <a:buChar char="●"/>
            </a:pPr>
            <a:r>
              <a:rPr lang="en" dirty="0"/>
              <a:t>URLs often loaded with cross-origin requests</a:t>
            </a:r>
            <a:endParaRPr dirty="0"/>
          </a:p>
          <a:p>
            <a:pPr marL="609585" indent="-558786">
              <a:buSzPts val="3000"/>
              <a:buChar char="●"/>
            </a:pPr>
            <a:r>
              <a:rPr lang="en" dirty="0"/>
              <a:t>Scalable network availability monitoring</a:t>
            </a:r>
            <a:endParaRPr dirty="0"/>
          </a:p>
          <a:p>
            <a:pPr marL="0" indent="0">
              <a:spcBef>
                <a:spcPts val="800"/>
              </a:spcBef>
              <a:buNone/>
            </a:pPr>
            <a:endParaRPr dirty="0"/>
          </a:p>
        </p:txBody>
      </p:sp>
      <p:sp>
        <p:nvSpPr>
          <p:cNvPr id="436" name="Google Shape;436;p33"/>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36</a:t>
            </a:fld>
            <a:endParaRPr/>
          </a:p>
        </p:txBody>
      </p:sp>
    </p:spTree>
    <p:extLst>
      <p:ext uri="{BB962C8B-B14F-4D97-AF65-F5344CB8AC3E}">
        <p14:creationId xmlns:p14="http://schemas.microsoft.com/office/powerpoint/2010/main" val="29402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4"/>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Summary</a:t>
            </a:r>
            <a:endParaRPr/>
          </a:p>
        </p:txBody>
      </p:sp>
      <p:sp>
        <p:nvSpPr>
          <p:cNvPr id="442" name="Google Shape;442;p34"/>
          <p:cNvSpPr txBox="1">
            <a:spLocks noGrp="1"/>
          </p:cNvSpPr>
          <p:nvPr>
            <p:ph type="body" idx="1"/>
          </p:nvPr>
        </p:nvSpPr>
        <p:spPr>
          <a:xfrm>
            <a:off x="609600" y="1295400"/>
            <a:ext cx="10972800" cy="17700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b="1"/>
              <a:t>Encore</a:t>
            </a:r>
            <a:r>
              <a:rPr lang="en"/>
              <a:t> enables measurement of Web censorship using ordinary Web browsers as vantage points</a:t>
            </a:r>
            <a:endParaRPr/>
          </a:p>
        </p:txBody>
      </p:sp>
      <p:sp>
        <p:nvSpPr>
          <p:cNvPr id="443" name="Google Shape;443;p34"/>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37</a:t>
            </a:fld>
            <a:endParaRPr/>
          </a:p>
        </p:txBody>
      </p:sp>
      <p:sp>
        <p:nvSpPr>
          <p:cNvPr id="444" name="Google Shape;444;p34"/>
          <p:cNvSpPr txBox="1">
            <a:spLocks noGrp="1"/>
          </p:cNvSpPr>
          <p:nvPr>
            <p:ph type="title"/>
          </p:nvPr>
        </p:nvSpPr>
        <p:spPr>
          <a:xfrm>
            <a:off x="609600" y="2713039"/>
            <a:ext cx="10972800" cy="1143200"/>
          </a:xfrm>
          <a:prstGeom prst="rect">
            <a:avLst/>
          </a:prstGeom>
        </p:spPr>
        <p:txBody>
          <a:bodyPr spcFirstLastPara="1" vert="horz" wrap="square" lIns="121900" tIns="121900" rIns="121900" bIns="121900" rtlCol="0" anchor="b" anchorCtr="0">
            <a:noAutofit/>
          </a:bodyPr>
          <a:lstStyle/>
          <a:p>
            <a:r>
              <a:rPr lang="en"/>
              <a:t>Key contributions</a:t>
            </a:r>
            <a:endParaRPr/>
          </a:p>
        </p:txBody>
      </p:sp>
      <p:sp>
        <p:nvSpPr>
          <p:cNvPr id="445" name="Google Shape;445;p34"/>
          <p:cNvSpPr txBox="1">
            <a:spLocks noGrp="1"/>
          </p:cNvSpPr>
          <p:nvPr>
            <p:ph type="body" idx="1"/>
          </p:nvPr>
        </p:nvSpPr>
        <p:spPr>
          <a:xfrm>
            <a:off x="609600" y="3754633"/>
            <a:ext cx="10972800" cy="17700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AutoNum type="arabicPeriod"/>
            </a:pPr>
            <a:r>
              <a:rPr lang="en" dirty="0"/>
              <a:t>A technique for measuring censorship at scale</a:t>
            </a:r>
            <a:endParaRPr dirty="0"/>
          </a:p>
          <a:p>
            <a:pPr marL="609585" indent="-558786">
              <a:buSzPts val="3000"/>
              <a:buAutoNum type="arabicPeriod"/>
            </a:pPr>
            <a:r>
              <a:rPr lang="en" dirty="0"/>
              <a:t>A censorship emulation testbed</a:t>
            </a:r>
            <a:endParaRPr dirty="0"/>
          </a:p>
          <a:p>
            <a:pPr marL="609585" indent="-558786">
              <a:buSzPts val="3000"/>
              <a:buAutoNum type="arabicPeriod"/>
            </a:pPr>
            <a:r>
              <a:rPr lang="en" dirty="0"/>
              <a:t>Open source software</a:t>
            </a:r>
            <a:endParaRPr dirty="0"/>
          </a:p>
        </p:txBody>
      </p:sp>
    </p:spTree>
    <p:extLst>
      <p:ext uri="{BB962C8B-B14F-4D97-AF65-F5344CB8AC3E}">
        <p14:creationId xmlns:p14="http://schemas.microsoft.com/office/powerpoint/2010/main" val="29142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4.5: Ethics of Censorship Measurement</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799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pPr lvl="1"/>
            <a:r>
              <a:rPr lang="en-US" dirty="0"/>
              <a:t>Inconsistent responses</a:t>
            </a:r>
          </a:p>
          <a:p>
            <a:pPr lvl="1"/>
            <a:r>
              <a:rPr lang="en-US" dirty="0"/>
              <a:t>Blocked responses</a:t>
            </a:r>
          </a:p>
          <a:p>
            <a:r>
              <a:rPr lang="en-US" dirty="0"/>
              <a:t>TCP/IP</a:t>
            </a:r>
          </a:p>
          <a:p>
            <a:r>
              <a:rPr lang="en-US" dirty="0"/>
              <a:t>HTTP(S)</a:t>
            </a:r>
          </a:p>
          <a:p>
            <a:r>
              <a:rPr lang="en-US" dirty="0"/>
              <a:t>Circumvention tools</a:t>
            </a:r>
          </a:p>
          <a:p>
            <a:pPr lvl="1"/>
            <a:r>
              <a:rPr lang="en-US" dirty="0"/>
              <a:t>VPNs</a:t>
            </a:r>
          </a:p>
          <a:p>
            <a:pPr lvl="1"/>
            <a:r>
              <a:rPr lang="en-US" dirty="0"/>
              <a:t>Tor</a:t>
            </a:r>
          </a:p>
        </p:txBody>
      </p:sp>
    </p:spTree>
    <p:extLst>
      <p:ext uri="{BB962C8B-B14F-4D97-AF65-F5344CB8AC3E}">
        <p14:creationId xmlns:p14="http://schemas.microsoft.com/office/powerpoint/2010/main" val="55240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vs. Law</a:t>
            </a:r>
          </a:p>
        </p:txBody>
      </p:sp>
      <p:sp>
        <p:nvSpPr>
          <p:cNvPr id="3" name="Content Placeholder 2"/>
          <p:cNvSpPr>
            <a:spLocks noGrp="1"/>
          </p:cNvSpPr>
          <p:nvPr>
            <p:ph idx="1"/>
          </p:nvPr>
        </p:nvSpPr>
        <p:spPr/>
        <p:txBody>
          <a:bodyPr>
            <a:normAutofit fontScale="92500" lnSpcReduction="20000"/>
          </a:bodyPr>
          <a:lstStyle/>
          <a:p>
            <a:r>
              <a:rPr lang="en-US" sz="3200" dirty="0"/>
              <a:t>“Law can be defined as a consistent set of universal rules that are widely published, generally accepted, and usually enforced”</a:t>
            </a:r>
            <a:br>
              <a:rPr lang="en-US" sz="3200" dirty="0"/>
            </a:br>
            <a:endParaRPr lang="en-US" sz="3200" dirty="0"/>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a:t>
            </a:r>
            <a:r>
              <a:rPr lang="en-US" b="1" dirty="0"/>
              <a:t>Principles-Based</a:t>
            </a:r>
            <a:r>
              <a:rPr lang="en-US" dirty="0"/>
              <a:t>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699-A1B7-5C44-9473-619B6E9B6C4E}"/>
              </a:ext>
            </a:extLst>
          </p:cNvPr>
          <p:cNvSpPr>
            <a:spLocks noGrp="1"/>
          </p:cNvSpPr>
          <p:nvPr>
            <p:ph type="title"/>
          </p:nvPr>
        </p:nvSpPr>
        <p:spPr/>
        <p:txBody>
          <a:bodyPr>
            <a:normAutofit/>
          </a:bodyPr>
          <a:lstStyle/>
          <a:p>
            <a:r>
              <a:rPr lang="en-US" sz="3600" dirty="0"/>
              <a:t>Questions and Concerns for Censorship Measurement</a:t>
            </a:r>
          </a:p>
        </p:txBody>
      </p:sp>
      <p:sp>
        <p:nvSpPr>
          <p:cNvPr id="3" name="Content Placeholder 2">
            <a:extLst>
              <a:ext uri="{FF2B5EF4-FFF2-40B4-BE49-F238E27FC236}">
                <a16:creationId xmlns:a16="http://schemas.microsoft.com/office/drawing/2014/main" id="{331E6570-8EE6-4548-A1A9-4B352EBC2D5C}"/>
              </a:ext>
            </a:extLst>
          </p:cNvPr>
          <p:cNvSpPr>
            <a:spLocks noGrp="1"/>
          </p:cNvSpPr>
          <p:nvPr>
            <p:ph idx="1"/>
          </p:nvPr>
        </p:nvSpPr>
        <p:spPr>
          <a:xfrm>
            <a:off x="838200" y="1444625"/>
            <a:ext cx="10515600" cy="4351338"/>
          </a:xfrm>
        </p:spPr>
        <p:txBody>
          <a:bodyPr>
            <a:normAutofit fontScale="92500" lnSpcReduction="20000"/>
          </a:bodyPr>
          <a:lstStyle/>
          <a:p>
            <a:r>
              <a:rPr lang="en-US" sz="1800" dirty="0"/>
              <a:t>When is consent necessary? Do the benefits of widespread measurement outweigh the need for consent? </a:t>
            </a:r>
          </a:p>
          <a:p>
            <a:r>
              <a:rPr lang="en-US" sz="1800" dirty="0"/>
              <a:t>Can we mitigate or eliminate the need for consent by tagging measurements with some indication that they were collected without the user’s consent? </a:t>
            </a:r>
          </a:p>
          <a:p>
            <a:r>
              <a:rPr lang="en-US" sz="1800" dirty="0"/>
              <a:t>Does identifying intermediary machines that arguably constitute “infrastructure” (e.g., an ISP’s DNS resolver, a CDN cache node), and thus presumably have no direct associations with the actions of individuals, sufficiently mitigate risk? </a:t>
            </a:r>
          </a:p>
          <a:p>
            <a:r>
              <a:rPr lang="en-US" sz="1800" dirty="0"/>
              <a:t>Are there tradeoffs we face by restricting ourselves to only measuring from such infrastructure machines? </a:t>
            </a:r>
          </a:p>
          <a:p>
            <a:r>
              <a:rPr lang="en-US" sz="1800" dirty="0"/>
              <a:t>What considerations should censorship measurement incorporate to respect the resources that the measurement imposes on third parties, and the time sites spend investigating measurement traffic? </a:t>
            </a:r>
          </a:p>
          <a:p>
            <a:r>
              <a:rPr lang="en-US" sz="1800" dirty="0"/>
              <a:t>If a given country deems the network traffic associated with censorship measurements itself in violation of the country’s laws, on what basis can such measurements ethically proceed? Are some forms of illegal measurements more ethical in this regard than others? </a:t>
            </a:r>
          </a:p>
          <a:p>
            <a:r>
              <a:rPr lang="en-US" sz="1800" dirty="0"/>
              <a:t>How do we manage the uncertainty in risk to users due to differing technical abilities and adherence to the rule of law across countries? Is it reasonable to assume that a censor who analyzes network logs for malfeasance will fully understand (i.e., have “clue”) what the logs contain, and take the time and effort to look more broadly than just at specific infringing actions? </a:t>
            </a:r>
          </a:p>
          <a:p>
            <a:r>
              <a:rPr lang="en-US" sz="1800" dirty="0"/>
              <a:t>Along with considering risks, what are apt ways to assess the benefits provided by censorship measurements?</a:t>
            </a:r>
          </a:p>
        </p:txBody>
      </p:sp>
    </p:spTree>
    <p:extLst>
      <p:ext uri="{BB962C8B-B14F-4D97-AF65-F5344CB8AC3E}">
        <p14:creationId xmlns:p14="http://schemas.microsoft.com/office/powerpoint/2010/main" val="6175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dirty="0">
                <a:latin typeface="Calibri"/>
                <a:ea typeface="Calibri"/>
                <a:cs typeface="Calibri"/>
                <a:sym typeface="Calibri"/>
              </a:rPr>
              <a:t>NXDOMAIN</a:t>
            </a:r>
          </a:p>
          <a:p>
            <a:pPr marL="609585" indent="-507987">
              <a:buSzPct val="100000"/>
              <a:buFont typeface="Calibri"/>
              <a:buChar char="-"/>
            </a:pPr>
            <a:r>
              <a:rPr lang="en" sz="3200" dirty="0">
                <a:latin typeface="Calibri"/>
                <a:ea typeface="Calibri"/>
                <a:cs typeface="Calibri"/>
                <a:sym typeface="Calibri"/>
              </a:rPr>
              <a:t>Drop request</a:t>
            </a:r>
          </a:p>
          <a:p>
            <a:pPr marL="609585" indent="-507987">
              <a:buSzPct val="100000"/>
              <a:buFont typeface="Calibri"/>
              <a:buChar char="-"/>
            </a:pPr>
            <a:r>
              <a:rPr lang="en" sz="3200" dirty="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209" grpId="0" animBg="1"/>
      <p:bldP spid="213" grpId="0"/>
      <p:bldP spid="214" grpId="0"/>
      <p:bldP spid="2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3D1B-C05C-C24E-B57E-74F0D3773F39}"/>
              </a:ext>
            </a:extLst>
          </p:cNvPr>
          <p:cNvSpPr>
            <a:spLocks noGrp="1"/>
          </p:cNvSpPr>
          <p:nvPr>
            <p:ph type="title"/>
          </p:nvPr>
        </p:nvSpPr>
        <p:spPr/>
        <p:txBody>
          <a:bodyPr>
            <a:normAutofit/>
          </a:bodyPr>
          <a:lstStyle/>
          <a:p>
            <a:r>
              <a:rPr lang="en-US" dirty="0"/>
              <a:t>Google Transparency Report</a:t>
            </a:r>
          </a:p>
        </p:txBody>
      </p:sp>
      <p:pic>
        <p:nvPicPr>
          <p:cNvPr id="4" name="Picture 3">
            <a:extLst>
              <a:ext uri="{FF2B5EF4-FFF2-40B4-BE49-F238E27FC236}">
                <a16:creationId xmlns:a16="http://schemas.microsoft.com/office/drawing/2014/main" id="{916FB999-AA50-4647-9A53-7B98B9DE9F7F}"/>
              </a:ext>
            </a:extLst>
          </p:cNvPr>
          <p:cNvPicPr>
            <a:picLocks noChangeAspect="1"/>
          </p:cNvPicPr>
          <p:nvPr/>
        </p:nvPicPr>
        <p:blipFill>
          <a:blip r:embed="rId3"/>
          <a:stretch>
            <a:fillRect/>
          </a:stretch>
        </p:blipFill>
        <p:spPr>
          <a:xfrm>
            <a:off x="568386" y="1570702"/>
            <a:ext cx="7258388" cy="4852219"/>
          </a:xfrm>
          <a:prstGeom prst="rect">
            <a:avLst/>
          </a:prstGeom>
        </p:spPr>
      </p:pic>
      <p:pic>
        <p:nvPicPr>
          <p:cNvPr id="5" name="Picture 4">
            <a:extLst>
              <a:ext uri="{FF2B5EF4-FFF2-40B4-BE49-F238E27FC236}">
                <a16:creationId xmlns:a16="http://schemas.microsoft.com/office/drawing/2014/main" id="{3E6C20B2-DDC1-3149-9EA7-2B10A8D6A7B4}"/>
              </a:ext>
            </a:extLst>
          </p:cNvPr>
          <p:cNvPicPr>
            <a:picLocks noChangeAspect="1"/>
          </p:cNvPicPr>
          <p:nvPr/>
        </p:nvPicPr>
        <p:blipFill>
          <a:blip r:embed="rId4"/>
          <a:stretch>
            <a:fillRect/>
          </a:stretch>
        </p:blipFill>
        <p:spPr>
          <a:xfrm>
            <a:off x="7293487" y="1860416"/>
            <a:ext cx="4060313" cy="1464259"/>
          </a:xfrm>
          <a:prstGeom prst="rect">
            <a:avLst/>
          </a:prstGeom>
        </p:spPr>
      </p:pic>
      <p:pic>
        <p:nvPicPr>
          <p:cNvPr id="6" name="Picture 5">
            <a:extLst>
              <a:ext uri="{FF2B5EF4-FFF2-40B4-BE49-F238E27FC236}">
                <a16:creationId xmlns:a16="http://schemas.microsoft.com/office/drawing/2014/main" id="{14615647-35F0-E74A-84A0-A931EE71B5E3}"/>
              </a:ext>
            </a:extLst>
          </p:cNvPr>
          <p:cNvPicPr>
            <a:picLocks noChangeAspect="1"/>
          </p:cNvPicPr>
          <p:nvPr/>
        </p:nvPicPr>
        <p:blipFill>
          <a:blip r:embed="rId5"/>
          <a:stretch>
            <a:fillRect/>
          </a:stretch>
        </p:blipFill>
        <p:spPr>
          <a:xfrm>
            <a:off x="7393858" y="3324675"/>
            <a:ext cx="3918486" cy="1040848"/>
          </a:xfrm>
          <a:prstGeom prst="rect">
            <a:avLst/>
          </a:prstGeom>
        </p:spPr>
      </p:pic>
    </p:spTree>
    <p:extLst>
      <p:ext uri="{BB962C8B-B14F-4D97-AF65-F5344CB8AC3E}">
        <p14:creationId xmlns:p14="http://schemas.microsoft.com/office/powerpoint/2010/main" val="11971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D24-ECFC-3848-B9C1-0F72E401234A}"/>
              </a:ext>
            </a:extLst>
          </p:cNvPr>
          <p:cNvSpPr>
            <a:spLocks noGrp="1"/>
          </p:cNvSpPr>
          <p:nvPr>
            <p:ph type="title"/>
          </p:nvPr>
        </p:nvSpPr>
        <p:spPr>
          <a:xfrm>
            <a:off x="240891" y="512609"/>
            <a:ext cx="3770671" cy="1325563"/>
          </a:xfrm>
        </p:spPr>
        <p:txBody>
          <a:bodyPr>
            <a:normAutofit fontScale="90000"/>
          </a:bodyPr>
          <a:lstStyle/>
          <a:p>
            <a:r>
              <a:rPr lang="en-US" sz="4000" dirty="0"/>
              <a:t>OONI: Open Observatory of Network Interference</a:t>
            </a:r>
          </a:p>
        </p:txBody>
      </p:sp>
      <p:pic>
        <p:nvPicPr>
          <p:cNvPr id="3" name="Picture 2">
            <a:extLst>
              <a:ext uri="{FF2B5EF4-FFF2-40B4-BE49-F238E27FC236}">
                <a16:creationId xmlns:a16="http://schemas.microsoft.com/office/drawing/2014/main" id="{E9809C3C-40D3-0046-9C4E-0980AB0FCB6F}"/>
              </a:ext>
            </a:extLst>
          </p:cNvPr>
          <p:cNvPicPr>
            <a:picLocks noChangeAspect="1"/>
          </p:cNvPicPr>
          <p:nvPr/>
        </p:nvPicPr>
        <p:blipFill>
          <a:blip r:embed="rId3"/>
          <a:stretch>
            <a:fillRect/>
          </a:stretch>
        </p:blipFill>
        <p:spPr>
          <a:xfrm>
            <a:off x="5627462" y="0"/>
            <a:ext cx="5105956" cy="6858000"/>
          </a:xfrm>
          <a:prstGeom prst="rect">
            <a:avLst/>
          </a:prstGeom>
        </p:spPr>
      </p:pic>
      <p:pic>
        <p:nvPicPr>
          <p:cNvPr id="4" name="Picture 3">
            <a:extLst>
              <a:ext uri="{FF2B5EF4-FFF2-40B4-BE49-F238E27FC236}">
                <a16:creationId xmlns:a16="http://schemas.microsoft.com/office/drawing/2014/main" id="{0DE1AE1C-E220-1340-A241-240234CF4D49}"/>
              </a:ext>
            </a:extLst>
          </p:cNvPr>
          <p:cNvPicPr>
            <a:picLocks noChangeAspect="1"/>
          </p:cNvPicPr>
          <p:nvPr/>
        </p:nvPicPr>
        <p:blipFill>
          <a:blip r:embed="rId4"/>
          <a:stretch>
            <a:fillRect/>
          </a:stretch>
        </p:blipFill>
        <p:spPr>
          <a:xfrm>
            <a:off x="1136855" y="2655527"/>
            <a:ext cx="3457268" cy="1546946"/>
          </a:xfrm>
          <a:prstGeom prst="rect">
            <a:avLst/>
          </a:prstGeom>
        </p:spPr>
      </p:pic>
    </p:spTree>
    <p:extLst>
      <p:ext uri="{BB962C8B-B14F-4D97-AF65-F5344CB8AC3E}">
        <p14:creationId xmlns:p14="http://schemas.microsoft.com/office/powerpoint/2010/main" val="15057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B40-F440-E747-A84D-C74F7372450C}"/>
              </a:ext>
            </a:extLst>
          </p:cNvPr>
          <p:cNvSpPr>
            <a:spLocks noGrp="1"/>
          </p:cNvSpPr>
          <p:nvPr>
            <p:ph type="title"/>
          </p:nvPr>
        </p:nvSpPr>
        <p:spPr>
          <a:xfrm>
            <a:off x="838200" y="365125"/>
            <a:ext cx="10515600" cy="1080217"/>
          </a:xfrm>
        </p:spPr>
        <p:txBody>
          <a:bodyPr/>
          <a:lstStyle/>
          <a:p>
            <a:r>
              <a:rPr lang="en-US" dirty="0"/>
              <a:t>Case Study: Uganda Election (2021)</a:t>
            </a:r>
          </a:p>
        </p:txBody>
      </p:sp>
      <p:pic>
        <p:nvPicPr>
          <p:cNvPr id="3" name="Picture 2">
            <a:extLst>
              <a:ext uri="{FF2B5EF4-FFF2-40B4-BE49-F238E27FC236}">
                <a16:creationId xmlns:a16="http://schemas.microsoft.com/office/drawing/2014/main" id="{3550F3D9-D78D-564A-A7A0-893601834673}"/>
              </a:ext>
            </a:extLst>
          </p:cNvPr>
          <p:cNvPicPr>
            <a:picLocks noChangeAspect="1"/>
          </p:cNvPicPr>
          <p:nvPr/>
        </p:nvPicPr>
        <p:blipFill>
          <a:blip r:embed="rId3"/>
          <a:stretch>
            <a:fillRect/>
          </a:stretch>
        </p:blipFill>
        <p:spPr>
          <a:xfrm>
            <a:off x="494070" y="1367762"/>
            <a:ext cx="6092560" cy="5202692"/>
          </a:xfrm>
          <a:prstGeom prst="rect">
            <a:avLst/>
          </a:prstGeom>
        </p:spPr>
      </p:pic>
      <p:sp>
        <p:nvSpPr>
          <p:cNvPr id="4" name="TextBox 3">
            <a:extLst>
              <a:ext uri="{FF2B5EF4-FFF2-40B4-BE49-F238E27FC236}">
                <a16:creationId xmlns:a16="http://schemas.microsoft.com/office/drawing/2014/main" id="{22776D4B-E3D9-5346-840A-770A88FA8383}"/>
              </a:ext>
            </a:extLst>
          </p:cNvPr>
          <p:cNvSpPr txBox="1"/>
          <p:nvPr/>
        </p:nvSpPr>
        <p:spPr>
          <a:xfrm>
            <a:off x="1106129" y="6492875"/>
            <a:ext cx="5157019" cy="338554"/>
          </a:xfrm>
          <a:prstGeom prst="rect">
            <a:avLst/>
          </a:prstGeom>
          <a:solidFill>
            <a:schemeClr val="bg1">
              <a:lumMod val="65000"/>
            </a:schemeClr>
          </a:solidFill>
        </p:spPr>
        <p:txBody>
          <a:bodyPr wrap="square" rtlCol="0">
            <a:spAutoFit/>
          </a:bodyPr>
          <a:lstStyle/>
          <a:p>
            <a:r>
              <a:rPr lang="en-US" sz="1600" dirty="0"/>
              <a:t>https://</a:t>
            </a:r>
            <a:r>
              <a:rPr lang="en-US" sz="1600" dirty="0" err="1"/>
              <a:t>transparencyreport.google.com</a:t>
            </a:r>
            <a:r>
              <a:rPr lang="en-US" sz="1600" dirty="0"/>
              <a:t>/traffic/overview</a:t>
            </a:r>
          </a:p>
        </p:txBody>
      </p:sp>
      <p:pic>
        <p:nvPicPr>
          <p:cNvPr id="5" name="Picture 4">
            <a:extLst>
              <a:ext uri="{FF2B5EF4-FFF2-40B4-BE49-F238E27FC236}">
                <a16:creationId xmlns:a16="http://schemas.microsoft.com/office/drawing/2014/main" id="{B51BF9A9-5853-9E41-9F5F-E08294EFF2BB}"/>
              </a:ext>
            </a:extLst>
          </p:cNvPr>
          <p:cNvPicPr>
            <a:picLocks noChangeAspect="1"/>
          </p:cNvPicPr>
          <p:nvPr/>
        </p:nvPicPr>
        <p:blipFill>
          <a:blip r:embed="rId4"/>
          <a:stretch>
            <a:fillRect/>
          </a:stretch>
        </p:blipFill>
        <p:spPr>
          <a:xfrm>
            <a:off x="6875207" y="1246263"/>
            <a:ext cx="4985985" cy="5344509"/>
          </a:xfrm>
          <a:prstGeom prst="rect">
            <a:avLst/>
          </a:prstGeom>
        </p:spPr>
      </p:pic>
      <p:sp>
        <p:nvSpPr>
          <p:cNvPr id="6" name="TextBox 5">
            <a:extLst>
              <a:ext uri="{FF2B5EF4-FFF2-40B4-BE49-F238E27FC236}">
                <a16:creationId xmlns:a16="http://schemas.microsoft.com/office/drawing/2014/main" id="{EDE5F599-2D33-A446-8DE7-6C0B710FF4E9}"/>
              </a:ext>
            </a:extLst>
          </p:cNvPr>
          <p:cNvSpPr txBox="1"/>
          <p:nvPr/>
        </p:nvSpPr>
        <p:spPr>
          <a:xfrm>
            <a:off x="6948771" y="6396335"/>
            <a:ext cx="5069133" cy="461665"/>
          </a:xfrm>
          <a:prstGeom prst="rect">
            <a:avLst/>
          </a:prstGeom>
          <a:solidFill>
            <a:schemeClr val="bg1">
              <a:lumMod val="65000"/>
            </a:schemeClr>
          </a:solidFill>
        </p:spPr>
        <p:txBody>
          <a:bodyPr wrap="square" rtlCol="0">
            <a:spAutoFit/>
          </a:bodyPr>
          <a:lstStyle/>
          <a:p>
            <a:r>
              <a:rPr lang="en-US" sz="1200" dirty="0"/>
              <a:t>https://</a:t>
            </a:r>
            <a:r>
              <a:rPr lang="en-US" sz="1200" dirty="0" err="1"/>
              <a:t>ooni.org</a:t>
            </a:r>
            <a:r>
              <a:rPr lang="en-US" sz="1200" dirty="0"/>
              <a:t>/post/2021-uganda-general-election-blocks-and-outage/images/social-media-</a:t>
            </a:r>
            <a:r>
              <a:rPr lang="en-US" sz="1200" dirty="0" err="1"/>
              <a:t>chart.png</a:t>
            </a:r>
            <a:endParaRPr lang="en-US" sz="1200" dirty="0"/>
          </a:p>
        </p:txBody>
      </p:sp>
    </p:spTree>
    <p:extLst>
      <p:ext uri="{BB962C8B-B14F-4D97-AF65-F5344CB8AC3E}">
        <p14:creationId xmlns:p14="http://schemas.microsoft.com/office/powerpoint/2010/main" val="31344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2141-0C2B-204D-B216-3716A7CE6C90}"/>
              </a:ext>
            </a:extLst>
          </p:cNvPr>
          <p:cNvSpPr>
            <a:spLocks noGrp="1"/>
          </p:cNvSpPr>
          <p:nvPr>
            <p:ph type="title"/>
          </p:nvPr>
        </p:nvSpPr>
        <p:spPr/>
        <p:txBody>
          <a:bodyPr>
            <a:normAutofit fontScale="90000"/>
          </a:bodyPr>
          <a:lstStyle/>
          <a:p>
            <a:r>
              <a:rPr lang="en-US" dirty="0"/>
              <a:t>Censorship Measurement is an Imperfect Process</a:t>
            </a:r>
          </a:p>
        </p:txBody>
      </p:sp>
      <p:sp>
        <p:nvSpPr>
          <p:cNvPr id="3" name="Text Placeholder 2">
            <a:extLst>
              <a:ext uri="{FF2B5EF4-FFF2-40B4-BE49-F238E27FC236}">
                <a16:creationId xmlns:a16="http://schemas.microsoft.com/office/drawing/2014/main" id="{BFB80B8F-F42B-7648-8139-567158E6DBBA}"/>
              </a:ext>
            </a:extLst>
          </p:cNvPr>
          <p:cNvSpPr>
            <a:spLocks noGrp="1"/>
          </p:cNvSpPr>
          <p:nvPr>
            <p:ph type="body" idx="1"/>
          </p:nvPr>
        </p:nvSpPr>
        <p:spPr/>
        <p:txBody>
          <a:bodyPr/>
          <a:lstStyle/>
          <a:p>
            <a:pPr>
              <a:lnSpc>
                <a:spcPct val="100000"/>
              </a:lnSpc>
            </a:pPr>
            <a:r>
              <a:rPr lang="en-US" dirty="0"/>
              <a:t>Measurement at scale is always challenging.</a:t>
            </a:r>
            <a:br>
              <a:rPr lang="en-US" dirty="0"/>
            </a:br>
            <a:endParaRPr lang="en-US" dirty="0"/>
          </a:p>
          <a:p>
            <a:pPr>
              <a:lnSpc>
                <a:spcPct val="100000"/>
              </a:lnSpc>
            </a:pPr>
            <a:r>
              <a:rPr lang="en-US" dirty="0"/>
              <a:t>Gathering measurements from locations where censorship is occurring is even more challenging.</a:t>
            </a:r>
          </a:p>
          <a:p>
            <a:pPr>
              <a:lnSpc>
                <a:spcPct val="100000"/>
              </a:lnSpc>
            </a:pPr>
            <a:endParaRPr lang="en-US" dirty="0"/>
          </a:p>
          <a:p>
            <a:pPr>
              <a:lnSpc>
                <a:spcPct val="100000"/>
              </a:lnSpc>
            </a:pPr>
            <a:r>
              <a:rPr lang="en-US" dirty="0"/>
              <a:t>It is possible to measure filtering/blocking directly with certain tools (Tor’s Open Observatory of Network Interference, OONI, is the leading tool).</a:t>
            </a:r>
          </a:p>
          <a:p>
            <a:pPr>
              <a:lnSpc>
                <a:spcPct val="100000"/>
              </a:lnSpc>
            </a:pPr>
            <a:endParaRPr lang="en-US" dirty="0"/>
          </a:p>
          <a:p>
            <a:pPr>
              <a:lnSpc>
                <a:spcPct val="100000"/>
              </a:lnSpc>
            </a:pPr>
            <a:r>
              <a:rPr lang="en-US" dirty="0"/>
              <a:t>The techniques we will explore largely involve </a:t>
            </a:r>
            <a:r>
              <a:rPr lang="en-US" b="1" dirty="0"/>
              <a:t>remote</a:t>
            </a:r>
            <a:r>
              <a:rPr lang="en-US" dirty="0"/>
              <a:t> measurement.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62495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10417</TotalTime>
  <Words>2459</Words>
  <Application>Microsoft Macintosh PowerPoint</Application>
  <PresentationFormat>Widescreen</PresentationFormat>
  <Paragraphs>311</Paragraphs>
  <Slides>44</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Courier</vt:lpstr>
      <vt:lpstr>Times</vt:lpstr>
      <vt:lpstr>Office Theme</vt:lpstr>
      <vt:lpstr>Internet Censorship and Online Speech Chapter 4: Measuring Censorship</vt:lpstr>
      <vt:lpstr>Internet Censorship and Online Speech Chapter 4.1: Why Measure Censorship?</vt:lpstr>
      <vt:lpstr>Questions from Political Scientists</vt:lpstr>
      <vt:lpstr>Types of Internet Filtering to Measure</vt:lpstr>
      <vt:lpstr>Types of Filtering</vt:lpstr>
      <vt:lpstr>Google Transparency Report</vt:lpstr>
      <vt:lpstr>OONI: Open Observatory of Network Interference</vt:lpstr>
      <vt:lpstr>Case Study: Uganda Election (2021)</vt:lpstr>
      <vt:lpstr>Censorship Measurement is an Imperfect Process</vt:lpstr>
      <vt:lpstr>Internet Censorship and Online Speech Chapter 4.2: Measuring DNS Manipulation</vt:lpstr>
      <vt:lpstr>Detecting DNS Manipulation</vt:lpstr>
      <vt:lpstr>Type #1: Consistency Metrics</vt:lpstr>
      <vt:lpstr>Type #2: Independently Verifiable Metrics</vt:lpstr>
      <vt:lpstr>Prevalence of Manipulation by Country</vt:lpstr>
      <vt:lpstr>Manipulation of Domains  within Countries</vt:lpstr>
      <vt:lpstr>Summary</vt:lpstr>
      <vt:lpstr>Internet Censorship and Online Speech Chapter 4.3: Measuring TCP/IP Censorship</vt:lpstr>
      <vt:lpstr>Solving the Vantage Point Problem</vt:lpstr>
      <vt:lpstr>Idle Scan</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Summary</vt:lpstr>
      <vt:lpstr>Internet Censorship and Online Speech Chapter 4.4: Measuring Web Filtering</vt:lpstr>
      <vt:lpstr>How Encore Works</vt:lpstr>
      <vt:lpstr>The same-origin policy makes this harder</vt:lpstr>
      <vt:lpstr>Encore Doesn’t Need to Read Data</vt:lpstr>
      <vt:lpstr>Inferring censorship</vt:lpstr>
      <vt:lpstr>Potential Risks</vt:lpstr>
      <vt:lpstr>Reducing Risks</vt:lpstr>
      <vt:lpstr>Summary</vt:lpstr>
      <vt:lpstr>Additional Resources/Data</vt:lpstr>
      <vt:lpstr>Internet Censorship and Online Speech Chapter 4.5: Ethics of Censorship Measurement</vt:lpstr>
      <vt:lpstr>What is “Ethics”?</vt:lpstr>
      <vt:lpstr>Computer Ethics</vt:lpstr>
      <vt:lpstr>Ethics vs. Law</vt:lpstr>
      <vt:lpstr>Salganik’s Principles-Based Approach</vt:lpstr>
      <vt:lpstr>Questions and Concerns for Censorship Measurement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123</cp:revision>
  <dcterms:created xsi:type="dcterms:W3CDTF">2020-01-05T22:49:22Z</dcterms:created>
  <dcterms:modified xsi:type="dcterms:W3CDTF">2024-07-08T17:44:20Z</dcterms:modified>
</cp:coreProperties>
</file>