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343" r:id="rId3"/>
    <p:sldId id="278" r:id="rId4"/>
    <p:sldId id="344" r:id="rId5"/>
    <p:sldId id="345" r:id="rId6"/>
    <p:sldId id="346" r:id="rId7"/>
    <p:sldId id="347" r:id="rId8"/>
    <p:sldId id="348" r:id="rId9"/>
    <p:sldId id="349" r:id="rId10"/>
    <p:sldId id="350" r:id="rId11"/>
    <p:sldId id="351" r:id="rId12"/>
    <p:sldId id="352" r:id="rId13"/>
    <p:sldId id="353" r:id="rId14"/>
    <p:sldId id="268" r:id="rId15"/>
    <p:sldId id="269" r:id="rId16"/>
    <p:sldId id="270" r:id="rId17"/>
    <p:sldId id="374" r:id="rId18"/>
    <p:sldId id="367" r:id="rId19"/>
    <p:sldId id="368" r:id="rId20"/>
    <p:sldId id="369" r:id="rId21"/>
    <p:sldId id="358" r:id="rId22"/>
    <p:sldId id="359" r:id="rId23"/>
    <p:sldId id="327" r:id="rId24"/>
    <p:sldId id="328" r:id="rId25"/>
    <p:sldId id="329" r:id="rId26"/>
    <p:sldId id="260" r:id="rId27"/>
    <p:sldId id="261" r:id="rId28"/>
    <p:sldId id="1484" r:id="rId29"/>
    <p:sldId id="423" r:id="rId30"/>
    <p:sldId id="285" r:id="rId31"/>
    <p:sldId id="286" r:id="rId32"/>
    <p:sldId id="1485" r:id="rId33"/>
    <p:sldId id="1486" r:id="rId34"/>
    <p:sldId id="1487" r:id="rId35"/>
    <p:sldId id="1488" r:id="rId36"/>
    <p:sldId id="287" r:id="rId37"/>
    <p:sldId id="288" r:id="rId38"/>
    <p:sldId id="294" r:id="rId39"/>
    <p:sldId id="14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947"/>
    <p:restoredTop sz="94723"/>
  </p:normalViewPr>
  <p:slideViewPr>
    <p:cSldViewPr snapToGrid="0" snapToObjects="1">
      <p:cViewPr varScale="1">
        <p:scale>
          <a:sx n="188" d="100"/>
          <a:sy n="188" d="100"/>
        </p:scale>
        <p:origin x="296" y="184"/>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122A717-4FC6-A948-95AA-358679B1B368}" type="slidenum">
              <a:rPr lang="en-US"/>
              <a:pPr>
                <a:defRPr/>
              </a:pPr>
              <a:t>2</a:t>
            </a:fld>
            <a:endParaRPr lang="en-US"/>
          </a:p>
        </p:txBody>
      </p:sp>
      <p:sp>
        <p:nvSpPr>
          <p:cNvPr id="409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409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130079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87724-191E-E74E-AE2B-8D24E0FEA6B1}" type="slidenum">
              <a:rPr lang="en-US"/>
              <a:pPr/>
              <a:t>12</a:t>
            </a:fld>
            <a:endParaRPr lang="en-US"/>
          </a:p>
        </p:txBody>
      </p:sp>
      <p:sp>
        <p:nvSpPr>
          <p:cNvPr id="1432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2579" name="Rectangle 3"/>
          <p:cNvSpPr>
            <a:spLocks noGrp="1" noChangeArrowheads="1"/>
          </p:cNvSpPr>
          <p:nvPr>
            <p:ph type="body" idx="1"/>
          </p:nvPr>
        </p:nvSpPr>
        <p:spPr/>
        <p:txBody>
          <a:bodyPr/>
          <a:lstStyle/>
          <a:p>
            <a:r>
              <a:rPr lang="en-US"/>
              <a:t>Infected IP:  a.b.c.d.     a.b.X.Y avoids ingress filtering ISPs.      Note: evades Savage</a:t>
            </a:r>
            <a:r>
              <a:rPr lang="ja-JP" altLang="en-US">
                <a:latin typeface="Arial"/>
              </a:rPr>
              <a:t>’</a:t>
            </a:r>
            <a:r>
              <a:rPr lang="en-US"/>
              <a:t>s /8 backscatter monitor.</a:t>
            </a:r>
          </a:p>
        </p:txBody>
      </p:sp>
    </p:spTree>
    <p:extLst>
      <p:ext uri="{BB962C8B-B14F-4D97-AF65-F5344CB8AC3E}">
        <p14:creationId xmlns:p14="http://schemas.microsoft.com/office/powerpoint/2010/main" val="391348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A87BC-43C3-D949-B3BC-6F5B4D6BCD00}" type="slidenum">
              <a:rPr lang="en-US"/>
              <a:pPr/>
              <a:t>13</a:t>
            </a:fld>
            <a:endParaRPr lang="en-US"/>
          </a:p>
        </p:txBody>
      </p:sp>
      <p:sp>
        <p:nvSpPr>
          <p:cNvPr id="141312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13123" name="Rectangle 3"/>
          <p:cNvSpPr>
            <a:spLocks noGrp="1" noChangeArrowheads="1"/>
          </p:cNvSpPr>
          <p:nvPr>
            <p:ph type="body" idx="1"/>
          </p:nvPr>
        </p:nvSpPr>
        <p:spPr/>
        <p:txBody>
          <a:bodyPr/>
          <a:lstStyle/>
          <a:p>
            <a:r>
              <a:rPr lang="en-US"/>
              <a:t>Syncache:  global hash table for all half open connections on all sockets.</a:t>
            </a:r>
          </a:p>
        </p:txBody>
      </p:sp>
    </p:spTree>
    <p:extLst>
      <p:ext uri="{BB962C8B-B14F-4D97-AF65-F5344CB8AC3E}">
        <p14:creationId xmlns:p14="http://schemas.microsoft.com/office/powerpoint/2010/main" val="3028421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557C-F534-574F-870F-C3AE0E2DB8DA}" type="slidenum">
              <a:rPr lang="en-US"/>
              <a:pPr/>
              <a:t>14</a:t>
            </a:fld>
            <a:endParaRPr lang="en-US"/>
          </a:p>
        </p:txBody>
      </p:sp>
      <p:sp>
        <p:nvSpPr>
          <p:cNvPr id="1423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23363" name="Rectangle 3"/>
          <p:cNvSpPr>
            <a:spLocks noGrp="1" noChangeArrowheads="1"/>
          </p:cNvSpPr>
          <p:nvPr>
            <p:ph type="body" idx="1"/>
          </p:nvPr>
        </p:nvSpPr>
        <p:spPr/>
        <p:txBody>
          <a:bodyPr/>
          <a:lstStyle/>
          <a:p>
            <a:r>
              <a:rPr lang="en-US"/>
              <a:t>TLD DNS servers:   each root server on 200 machines.  Requests use IP any cast.</a:t>
            </a:r>
          </a:p>
        </p:txBody>
      </p:sp>
    </p:spTree>
    <p:extLst>
      <p:ext uri="{BB962C8B-B14F-4D97-AF65-F5344CB8AC3E}">
        <p14:creationId xmlns:p14="http://schemas.microsoft.com/office/powerpoint/2010/main" val="725159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6A465-8785-654C-A346-4FA085662FAB}" type="slidenum">
              <a:rPr lang="en-US"/>
              <a:pPr/>
              <a:t>15</a:t>
            </a:fld>
            <a:endParaRPr lang="en-US"/>
          </a:p>
        </p:txBody>
      </p:sp>
      <p:sp>
        <p:nvSpPr>
          <p:cNvPr id="1436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36675" name="Rectangle 3"/>
          <p:cNvSpPr>
            <a:spLocks noGrp="1" noChangeArrowheads="1"/>
          </p:cNvSpPr>
          <p:nvPr>
            <p:ph type="body" idx="1"/>
          </p:nvPr>
        </p:nvSpPr>
        <p:spPr/>
        <p:txBody>
          <a:bodyPr/>
          <a:lstStyle/>
          <a:p>
            <a:r>
              <a:rPr lang="en-US"/>
              <a:t>Root servers specify where the TLDs are (.com, .net, …)</a:t>
            </a:r>
          </a:p>
          <a:p>
            <a:r>
              <a:rPr lang="en-US"/>
              <a:t>f-root is supported by 42 different locations.</a:t>
            </a:r>
          </a:p>
          <a:p>
            <a:r>
              <a:rPr lang="en-US"/>
              <a:t>Only one root server is sufficient to make the Internet work.</a:t>
            </a:r>
          </a:p>
        </p:txBody>
      </p:sp>
    </p:spTree>
    <p:extLst>
      <p:ext uri="{BB962C8B-B14F-4D97-AF65-F5344CB8AC3E}">
        <p14:creationId xmlns:p14="http://schemas.microsoft.com/office/powerpoint/2010/main" val="265708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4E3748-BA35-3248-83A2-67C8CD66A070}" type="slidenum">
              <a:rPr lang="en-US"/>
              <a:pPr>
                <a:defRPr/>
              </a:pPr>
              <a:t>21</a:t>
            </a:fld>
            <a:endParaRPr lang="en-US"/>
          </a:p>
        </p:txBody>
      </p:sp>
      <p:sp>
        <p:nvSpPr>
          <p:cNvPr id="26626"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662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2695407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990A3A-338D-B94F-95F8-20DD0CE524EA}" type="slidenum">
              <a:rPr lang="en-US"/>
              <a:pPr>
                <a:defRPr/>
              </a:pPr>
              <a:t>22</a:t>
            </a:fld>
            <a:endParaRPr lang="en-US"/>
          </a:p>
        </p:txBody>
      </p:sp>
      <p:sp>
        <p:nvSpPr>
          <p:cNvPr id="28674"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867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3006955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27</a:t>
            </a:fld>
            <a:endParaRPr lang="en-US"/>
          </a:p>
        </p:txBody>
      </p:sp>
      <p:sp>
        <p:nvSpPr>
          <p:cNvPr id="1434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extLst>
      <p:ext uri="{BB962C8B-B14F-4D97-AF65-F5344CB8AC3E}">
        <p14:creationId xmlns:p14="http://schemas.microsoft.com/office/powerpoint/2010/main" val="100836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5E7036E8-6A70-5742-9E51-BEBE5E9E7346}" type="slidenum">
              <a:rPr lang="en-US" smtClean="0"/>
              <a:t>28</a:t>
            </a:fld>
            <a:endParaRPr lang="en-US"/>
          </a:p>
        </p:txBody>
      </p:sp>
    </p:spTree>
    <p:extLst>
      <p:ext uri="{BB962C8B-B14F-4D97-AF65-F5344CB8AC3E}">
        <p14:creationId xmlns:p14="http://schemas.microsoft.com/office/powerpoint/2010/main" val="304384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816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China was the top source country for DDoS attacks in Q1, accounting for 27% of all activity. </a:t>
            </a:r>
          </a:p>
          <a:p>
            <a:pPr marL="171450" marR="0" indent="-171450" algn="l" defTabSz="816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The US was the second-largest source of attacks (17%) while Turkey accounted for 10%. </a:t>
            </a:r>
          </a:p>
          <a:p>
            <a:pPr marL="171450" marR="0" indent="-171450" algn="l" defTabSz="816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Turkey’s high placement on the list continues a trend we’ve seen in recent months where Eastern European countries are filling a void that had been occupied by Russia in recent years. One theory is that many attackers who had been operating from Russia have spread out to the Eastern European nations. </a:t>
            </a:r>
          </a:p>
          <a:p>
            <a:pPr marL="171450" marR="0" indent="-171450" algn="l" defTabSz="816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NOTE:  W</a:t>
            </a:r>
            <a:r>
              <a:rPr lang="en-US" sz="1100" kern="1200" dirty="0">
                <a:solidFill>
                  <a:schemeClr val="tx1"/>
                </a:solidFill>
                <a:effectLst/>
                <a:latin typeface="+mn-lt"/>
                <a:ea typeface="+mn-ea"/>
                <a:cs typeface="+mn-cs"/>
              </a:rPr>
              <a:t>hile the packets we receive are from IP addresses in these countries, it is likely that a certain number of attackers used proxies or Virtual Private Servers (vps) to hide their true originating ip addresses. This source information is further muddied by the fact that some of the available attack scripts rely on sending GET flood attacks from other websites, as is the case with pingback attacks, or are relayed through proxies.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0B6138C-E721-E14B-B05C-1EF830564EB3}" type="slidenum">
              <a:rPr lang="en-US" smtClean="0"/>
              <a:pPr>
                <a:defRPr/>
              </a:pPr>
              <a:t>29</a:t>
            </a:fld>
            <a:endParaRPr lang="en-US" dirty="0"/>
          </a:p>
        </p:txBody>
      </p:sp>
    </p:spTree>
    <p:extLst>
      <p:ext uri="{BB962C8B-B14F-4D97-AF65-F5344CB8AC3E}">
        <p14:creationId xmlns:p14="http://schemas.microsoft.com/office/powerpoint/2010/main" val="3817313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72528CB-634F-024E-AF49-ABBE003F6455}" type="slidenum">
              <a:rPr lang="en-US"/>
              <a:pPr>
                <a:defRPr/>
              </a:pPr>
              <a:t>3</a:t>
            </a:fld>
            <a:endParaRPr lang="en-US"/>
          </a:p>
        </p:txBody>
      </p:sp>
      <p:sp>
        <p:nvSpPr>
          <p:cNvPr id="19458" name="Rectangle 2"/>
          <p:cNvSpPr>
            <a:spLocks noGrp="1" noRot="1" noChangeAspect="1" noChangeArrowheads="1" noTextEdit="1"/>
          </p:cNvSpPr>
          <p:nvPr>
            <p:ph type="sldImg"/>
          </p:nvPr>
        </p:nvSpPr>
        <p:spPr>
          <a:xfrm>
            <a:off x="381000" y="685800"/>
            <a:ext cx="6096000" cy="3429000"/>
          </a:xfr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a:xfrm>
            <a:off x="914400" y="4343400"/>
            <a:ext cx="5029200" cy="4114800"/>
          </a:xfrm>
          <a:ln/>
        </p:spPr>
        <p:txBody>
          <a:bodyPr lIns="92075" tIns="46038" rIns="92075" bIns="46038"/>
          <a:lstStyle/>
          <a:p>
            <a:pPr eaLnBrk="1" hangingPunct="1">
              <a:defRPr/>
            </a:pPr>
            <a:endParaRPr lang="en-US">
              <a:cs typeface="+mn-cs"/>
            </a:endParaRPr>
          </a:p>
        </p:txBody>
      </p:sp>
    </p:spTree>
    <p:extLst>
      <p:ext uri="{BB962C8B-B14F-4D97-AF65-F5344CB8AC3E}">
        <p14:creationId xmlns:p14="http://schemas.microsoft.com/office/powerpoint/2010/main" val="254131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91ACC9-C5B1-8244-9293-6A376AB62CE6}" type="slidenum">
              <a:rPr lang="en-US"/>
              <a:pPr>
                <a:defRPr/>
              </a:pPr>
              <a:t>4</a:t>
            </a:fld>
            <a:endParaRPr lang="en-US"/>
          </a:p>
        </p:txBody>
      </p:sp>
      <p:sp>
        <p:nvSpPr>
          <p:cNvPr id="819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58581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43F531-9200-DD46-9664-BC9E869F3374}" type="slidenum">
              <a:rPr lang="en-US"/>
              <a:pPr>
                <a:defRPr/>
              </a:pPr>
              <a:t>5</a:t>
            </a:fld>
            <a:endParaRPr lang="en-US"/>
          </a:p>
        </p:txBody>
      </p:sp>
      <p:sp>
        <p:nvSpPr>
          <p:cNvPr id="1024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24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79391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7</a:t>
            </a:fld>
            <a:endParaRPr lang="en-US"/>
          </a:p>
        </p:txBody>
      </p:sp>
      <p:sp>
        <p:nvSpPr>
          <p:cNvPr id="1434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extLst>
      <p:ext uri="{BB962C8B-B14F-4D97-AF65-F5344CB8AC3E}">
        <p14:creationId xmlns:p14="http://schemas.microsoft.com/office/powerpoint/2010/main" val="143948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37AD27-E1B8-544E-ACE9-40002460C900}" type="slidenum">
              <a:rPr lang="en-US"/>
              <a:pPr>
                <a:defRPr/>
              </a:pPr>
              <a:t>8</a:t>
            </a:fld>
            <a:endParaRPr lang="en-US"/>
          </a:p>
        </p:txBody>
      </p:sp>
      <p:sp>
        <p:nvSpPr>
          <p:cNvPr id="12290"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2291"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340010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503A7-7D61-D14C-8376-6C2CC64D7929}" type="slidenum">
              <a:rPr lang="en-US"/>
              <a:pPr>
                <a:defRPr/>
              </a:pPr>
              <a:t>9</a:t>
            </a:fld>
            <a:endParaRPr lang="en-US"/>
          </a:p>
        </p:txBody>
      </p:sp>
      <p:sp>
        <p:nvSpPr>
          <p:cNvPr id="14338"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4339"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2965358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4C8203-E081-B140-9699-30C1B54CC795}" type="slidenum">
              <a:rPr lang="en-US"/>
              <a:pPr>
                <a:defRPr/>
              </a:pPr>
              <a:t>10</a:t>
            </a:fld>
            <a:endParaRPr lang="en-US"/>
          </a:p>
        </p:txBody>
      </p:sp>
      <p:sp>
        <p:nvSpPr>
          <p:cNvPr id="16386"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 xmlns:ma14="http://schemas.microsoft.com/office/mac/drawingml/2011/main" val="1"/>
            </a:ext>
          </a:extLst>
        </p:spPr>
      </p:sp>
      <p:sp>
        <p:nvSpPr>
          <p:cNvPr id="1638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4234599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2F6687-6E40-A24F-A203-2A0A6288947B}" type="slidenum">
              <a:rPr lang="en-US"/>
              <a:pPr>
                <a:defRPr/>
              </a:pPr>
              <a:t>11</a:t>
            </a:fld>
            <a:endParaRPr lang="en-US"/>
          </a:p>
        </p:txBody>
      </p:sp>
      <p:sp>
        <p:nvSpPr>
          <p:cNvPr id="18434"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843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2802477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Box 3"/>
          <p:cNvSpPr txBox="1"/>
          <p:nvPr userDrawn="1"/>
        </p:nvSpPr>
        <p:spPr>
          <a:xfrm>
            <a:off x="5635628" y="2378353"/>
            <a:ext cx="6556375" cy="1681035"/>
          </a:xfrm>
          <a:prstGeom prst="rect">
            <a:avLst/>
          </a:prstGeom>
          <a:noFill/>
        </p:spPr>
        <p:txBody>
          <a:bodyPr wrap="square" lIns="76193" tIns="38097" rIns="76193" bIns="38097" rtlCol="0" anchor="ctr" anchorCtr="0">
            <a:noAutofit/>
          </a:bodyPr>
          <a:lstStyle/>
          <a:p>
            <a:pPr marL="0" marR="0" indent="0" algn="l" defTabSz="1088365" rtl="0" eaLnBrk="1" fontAlgn="auto" latinLnBrk="0" hangingPunct="1">
              <a:lnSpc>
                <a:spcPct val="11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j-ea"/>
                <a:cs typeface="Arial"/>
              </a:rPr>
              <a:t>Avoid data theft and downtime by extending the </a:t>
            </a:r>
            <a:br>
              <a:rPr kumimoji="0" lang="en-US" sz="2000" b="0" i="0" u="none" strike="noStrike" kern="0" cap="none" spc="0" normalizeH="0" baseline="0" noProof="0" dirty="0">
                <a:ln>
                  <a:noFill/>
                </a:ln>
                <a:solidFill>
                  <a:srgbClr val="FFFFFF"/>
                </a:solidFill>
                <a:effectLst/>
                <a:uLnTx/>
                <a:uFillTx/>
                <a:latin typeface="Arial"/>
                <a:ea typeface="+mj-ea"/>
                <a:cs typeface="Arial"/>
              </a:rPr>
            </a:br>
            <a:r>
              <a:rPr kumimoji="0" lang="en-US" sz="2000" b="0" i="0" u="none" strike="noStrike" kern="0" cap="none" spc="0" normalizeH="0" baseline="0" noProof="0" dirty="0">
                <a:ln>
                  <a:noFill/>
                </a:ln>
                <a:solidFill>
                  <a:srgbClr val="FFFFFF"/>
                </a:solidFill>
                <a:effectLst/>
                <a:uLnTx/>
                <a:uFillTx/>
                <a:latin typeface="Arial"/>
                <a:ea typeface="+mj-ea"/>
                <a:cs typeface="Arial"/>
              </a:rPr>
              <a:t>security perimeter outside the data-center and </a:t>
            </a:r>
            <a:br>
              <a:rPr kumimoji="0" lang="en-US" sz="2000" b="0" i="0" u="none" strike="noStrike" kern="0" cap="none" spc="0" normalizeH="0" baseline="0" noProof="0" dirty="0">
                <a:ln>
                  <a:noFill/>
                </a:ln>
                <a:solidFill>
                  <a:srgbClr val="FFFFFF"/>
                </a:solidFill>
                <a:effectLst/>
                <a:uLnTx/>
                <a:uFillTx/>
                <a:latin typeface="Arial"/>
                <a:ea typeface="+mj-ea"/>
                <a:cs typeface="Arial"/>
              </a:rPr>
            </a:br>
            <a:r>
              <a:rPr kumimoji="0" lang="en-US" sz="2000" b="0" i="0" u="none" strike="noStrike" kern="0" cap="none" spc="0" normalizeH="0" baseline="0" noProof="0" dirty="0">
                <a:ln>
                  <a:noFill/>
                </a:ln>
                <a:solidFill>
                  <a:srgbClr val="FFFFFF"/>
                </a:solidFill>
                <a:effectLst/>
                <a:uLnTx/>
                <a:uFillTx/>
                <a:latin typeface="Arial"/>
                <a:ea typeface="+mj-ea"/>
                <a:cs typeface="Arial"/>
              </a:rPr>
              <a:t>protect from increasing frequency, scale and sophistication of web attacks.</a:t>
            </a:r>
            <a:endParaRPr lang="en-US" sz="2000" dirty="0" err="1">
              <a:solidFill>
                <a:srgbClr val="FFFFFF"/>
              </a:solidFill>
              <a:latin typeface="Arial" pitchFamily="34" charset="0"/>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527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3: Active Attacks</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014F6F2-5C5B-564E-86AD-C2F5BAA7F95D}" type="slidenum">
              <a:rPr lang="en-US"/>
              <a:pPr>
                <a:defRPr/>
              </a:pPr>
              <a:t>10</a:t>
            </a:fld>
            <a:endParaRPr lang="en-US"/>
          </a:p>
        </p:txBody>
      </p:sp>
      <p:sp>
        <p:nvSpPr>
          <p:cNvPr id="15362" name="Rectangle 2"/>
          <p:cNvSpPr>
            <a:spLocks noGrp="1" noChangeArrowheads="1"/>
          </p:cNvSpPr>
          <p:nvPr>
            <p:ph type="title"/>
          </p:nvPr>
        </p:nvSpPr>
        <p:spPr>
          <a:xfrm>
            <a:off x="2195514" y="527052"/>
            <a:ext cx="7807325" cy="1230313"/>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ctr"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SYN flooding</a:t>
            </a:r>
          </a:p>
        </p:txBody>
      </p:sp>
      <p:sp>
        <p:nvSpPr>
          <p:cNvPr id="15363" name="Rectangle 3"/>
          <p:cNvSpPr>
            <a:spLocks noGrp="1" noChangeArrowheads="1"/>
          </p:cNvSpPr>
          <p:nvPr>
            <p:ph type="body" idx="1"/>
          </p:nvPr>
        </p:nvSpPr>
        <p:spPr>
          <a:xfrm>
            <a:off x="2195514" y="1828801"/>
            <a:ext cx="7807325" cy="4405313"/>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t" anchorCtr="0" compatLnSpc="1">
            <a:prstTxWarp prst="textNoShape">
              <a:avLst/>
            </a:prstTxWarp>
            <a:normAutofit/>
          </a:bodyPr>
          <a:lstStyle/>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b="1">
                <a:solidFill>
                  <a:srgbClr val="FF0000"/>
                </a:solidFill>
                <a:cs typeface="+mn-cs"/>
              </a:rPr>
              <a:t>Problem:</a:t>
            </a:r>
            <a:r>
              <a:rPr lang="en-GB">
                <a:cs typeface="+mn-cs"/>
              </a:rPr>
              <a:t> No client authentication of packets before resources allocated</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endParaRPr lang="en-GB"/>
          </a:p>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Attacker sends many connection requests</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Spoofed source addresses</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RSTs quickly generated if source address exists</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No reply for non-existent sources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Attacker exhausts TCP buffer to w/ half-open connections</a:t>
            </a:r>
          </a:p>
        </p:txBody>
      </p:sp>
    </p:spTree>
    <p:extLst>
      <p:ext uri="{BB962C8B-B14F-4D97-AF65-F5344CB8AC3E}">
        <p14:creationId xmlns:p14="http://schemas.microsoft.com/office/powerpoint/2010/main" val="29414106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pPr>
              <a:defRPr/>
            </a:pPr>
            <a:fld id="{0D4B40D3-9D64-C04D-926F-ABE2FDC33E73}" type="slidenum">
              <a:rPr lang="en-US"/>
              <a:pPr>
                <a:defRPr/>
              </a:pPr>
              <a:t>11</a:t>
            </a:fld>
            <a:endParaRPr lang="en-US"/>
          </a:p>
        </p:txBody>
      </p:sp>
      <p:sp>
        <p:nvSpPr>
          <p:cNvPr id="17410" name="Rectangle 2"/>
          <p:cNvSpPr>
            <a:spLocks noGrp="1" noChangeArrowheads="1"/>
          </p:cNvSpPr>
          <p:nvPr>
            <p:ph type="title"/>
          </p:nvPr>
        </p:nvSpPr>
        <p:spPr>
          <a:xfrm>
            <a:off x="1930400" y="228600"/>
            <a:ext cx="7770813" cy="914400"/>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b"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SYN Flooding</a:t>
            </a:r>
          </a:p>
        </p:txBody>
      </p:sp>
      <p:sp>
        <p:nvSpPr>
          <p:cNvPr id="27651" name="Line 3"/>
          <p:cNvSpPr>
            <a:spLocks noChangeShapeType="1"/>
          </p:cNvSpPr>
          <p:nvPr/>
        </p:nvSpPr>
        <p:spPr bwMode="auto">
          <a:xfrm>
            <a:off x="3308351" y="26670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52" name="Group 4"/>
          <p:cNvGrpSpPr>
            <a:grpSpLocks/>
          </p:cNvGrpSpPr>
          <p:nvPr/>
        </p:nvGrpSpPr>
        <p:grpSpPr bwMode="auto">
          <a:xfrm>
            <a:off x="3124207" y="1752596"/>
            <a:ext cx="366563" cy="458642"/>
            <a:chOff x="1111" y="1217"/>
            <a:chExt cx="255" cy="318"/>
          </a:xfrm>
        </p:grpSpPr>
        <p:sp>
          <p:nvSpPr>
            <p:cNvPr id="27688" name="AutoShape 5"/>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89" name="AutoShape 6"/>
            <p:cNvSpPr>
              <a:spLocks noChangeArrowheads="1"/>
            </p:cNvSpPr>
            <p:nvPr/>
          </p:nvSpPr>
          <p:spPr bwMode="auto">
            <a:xfrm>
              <a:off x="1118"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C</a:t>
              </a:r>
            </a:p>
          </p:txBody>
        </p:sp>
      </p:grpSp>
      <p:grpSp>
        <p:nvGrpSpPr>
          <p:cNvPr id="27653" name="Group 7"/>
          <p:cNvGrpSpPr>
            <a:grpSpLocks/>
          </p:cNvGrpSpPr>
          <p:nvPr/>
        </p:nvGrpSpPr>
        <p:grpSpPr bwMode="auto">
          <a:xfrm>
            <a:off x="7245349" y="1806576"/>
            <a:ext cx="353863" cy="457051"/>
            <a:chOff x="3973" y="1254"/>
            <a:chExt cx="246" cy="318"/>
          </a:xfrm>
        </p:grpSpPr>
        <p:sp>
          <p:nvSpPr>
            <p:cNvPr id="27686" name="AutoShape 8"/>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87" name="AutoShape 9"/>
            <p:cNvSpPr>
              <a:spLocks noChangeArrowheads="1"/>
            </p:cNvSpPr>
            <p:nvPr/>
          </p:nvSpPr>
          <p:spPr bwMode="auto">
            <a:xfrm>
              <a:off x="3979" y="1254"/>
              <a:ext cx="234"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a:t>
              </a:r>
            </a:p>
          </p:txBody>
        </p:sp>
      </p:grpSp>
      <p:grpSp>
        <p:nvGrpSpPr>
          <p:cNvPr id="27654" name="Group 10"/>
          <p:cNvGrpSpPr>
            <a:grpSpLocks/>
          </p:cNvGrpSpPr>
          <p:nvPr/>
        </p:nvGrpSpPr>
        <p:grpSpPr bwMode="auto">
          <a:xfrm>
            <a:off x="4640262" y="2438402"/>
            <a:ext cx="968227" cy="457051"/>
            <a:chOff x="2164" y="1693"/>
            <a:chExt cx="672" cy="318"/>
          </a:xfrm>
        </p:grpSpPr>
        <p:sp>
          <p:nvSpPr>
            <p:cNvPr id="27684" name="AutoShape 11"/>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85" name="AutoShape 12"/>
            <p:cNvSpPr>
              <a:spLocks noChangeArrowheads="1"/>
            </p:cNvSpPr>
            <p:nvPr/>
          </p:nvSpPr>
          <p:spPr bwMode="auto">
            <a:xfrm>
              <a:off x="2170" y="1693"/>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C1</a:t>
              </a:r>
            </a:p>
          </p:txBody>
        </p:sp>
      </p:grpSp>
      <p:sp>
        <p:nvSpPr>
          <p:cNvPr id="27655" name="Line 13"/>
          <p:cNvSpPr>
            <a:spLocks noChangeShapeType="1"/>
          </p:cNvSpPr>
          <p:nvPr/>
        </p:nvSpPr>
        <p:spPr bwMode="auto">
          <a:xfrm>
            <a:off x="7466013" y="2362200"/>
            <a:ext cx="1587" cy="10668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56" name="Line 14"/>
          <p:cNvSpPr>
            <a:spLocks noChangeShapeType="1"/>
          </p:cNvSpPr>
          <p:nvPr/>
        </p:nvSpPr>
        <p:spPr bwMode="auto">
          <a:xfrm>
            <a:off x="3308351" y="2286000"/>
            <a:ext cx="1588" cy="379413"/>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7657" name="Group 15"/>
          <p:cNvGrpSpPr>
            <a:grpSpLocks/>
          </p:cNvGrpSpPr>
          <p:nvPr/>
        </p:nvGrpSpPr>
        <p:grpSpPr bwMode="auto">
          <a:xfrm>
            <a:off x="7624766" y="2514599"/>
            <a:ext cx="1382712" cy="458788"/>
            <a:chOff x="4237" y="1746"/>
            <a:chExt cx="960" cy="318"/>
          </a:xfrm>
        </p:grpSpPr>
        <p:sp>
          <p:nvSpPr>
            <p:cNvPr id="27682" name="AutoShape 16"/>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a:p>
          </p:txBody>
        </p:sp>
        <p:sp>
          <p:nvSpPr>
            <p:cNvPr id="27683" name="AutoShape 17"/>
            <p:cNvSpPr>
              <a:spLocks noChangeArrowheads="1"/>
            </p:cNvSpPr>
            <p:nvPr/>
          </p:nvSpPr>
          <p:spPr bwMode="auto">
            <a:xfrm>
              <a:off x="4240" y="1746"/>
              <a:ext cx="955"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0000"/>
                  </a:solidFill>
                  <a:latin typeface="Tahoma" charset="0"/>
                </a:rPr>
                <a:t>Listening</a:t>
              </a:r>
            </a:p>
          </p:txBody>
        </p:sp>
      </p:grpSp>
      <p:grpSp>
        <p:nvGrpSpPr>
          <p:cNvPr id="27658" name="Group 18"/>
          <p:cNvGrpSpPr>
            <a:grpSpLocks/>
          </p:cNvGrpSpPr>
          <p:nvPr/>
        </p:nvGrpSpPr>
        <p:grpSpPr bwMode="auto">
          <a:xfrm>
            <a:off x="7624766" y="3352795"/>
            <a:ext cx="1577975" cy="457199"/>
            <a:chOff x="4237" y="2328"/>
            <a:chExt cx="1095" cy="318"/>
          </a:xfrm>
        </p:grpSpPr>
        <p:sp>
          <p:nvSpPr>
            <p:cNvPr id="27680" name="AutoShape 19"/>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a:p>
          </p:txBody>
        </p:sp>
        <p:sp>
          <p:nvSpPr>
            <p:cNvPr id="27681" name="AutoShape 20"/>
            <p:cNvSpPr>
              <a:spLocks noChangeArrowheads="1"/>
            </p:cNvSpPr>
            <p:nvPr/>
          </p:nvSpPr>
          <p:spPr bwMode="auto">
            <a:xfrm>
              <a:off x="4241" y="2328"/>
              <a:ext cx="1089"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0000"/>
                  </a:solidFill>
                  <a:latin typeface="Tahoma" charset="0"/>
                </a:rPr>
                <a:t>Store data</a:t>
              </a:r>
            </a:p>
          </p:txBody>
        </p:sp>
      </p:grpSp>
      <p:sp>
        <p:nvSpPr>
          <p:cNvPr id="27659" name="Line 21"/>
          <p:cNvSpPr>
            <a:spLocks noChangeShapeType="1"/>
          </p:cNvSpPr>
          <p:nvPr/>
        </p:nvSpPr>
        <p:spPr bwMode="auto">
          <a:xfrm flipH="1">
            <a:off x="7462838" y="3429001"/>
            <a:ext cx="6351" cy="29987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0" name="Line 22"/>
          <p:cNvSpPr>
            <a:spLocks noChangeShapeType="1"/>
          </p:cNvSpPr>
          <p:nvPr/>
        </p:nvSpPr>
        <p:spPr bwMode="auto">
          <a:xfrm>
            <a:off x="3308351" y="32766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61" name="Group 23"/>
          <p:cNvGrpSpPr>
            <a:grpSpLocks/>
          </p:cNvGrpSpPr>
          <p:nvPr/>
        </p:nvGrpSpPr>
        <p:grpSpPr bwMode="auto">
          <a:xfrm>
            <a:off x="4640262" y="3048001"/>
            <a:ext cx="968227" cy="457051"/>
            <a:chOff x="2164" y="2116"/>
            <a:chExt cx="672" cy="318"/>
          </a:xfrm>
        </p:grpSpPr>
        <p:sp>
          <p:nvSpPr>
            <p:cNvPr id="27678" name="AutoShape 24"/>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9" name="AutoShape 25"/>
            <p:cNvSpPr>
              <a:spLocks noChangeArrowheads="1"/>
            </p:cNvSpPr>
            <p:nvPr/>
          </p:nvSpPr>
          <p:spPr bwMode="auto">
            <a:xfrm>
              <a:off x="2170" y="2116"/>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C2</a:t>
              </a:r>
            </a:p>
          </p:txBody>
        </p:sp>
      </p:grpSp>
      <p:sp>
        <p:nvSpPr>
          <p:cNvPr id="27662" name="Line 26"/>
          <p:cNvSpPr>
            <a:spLocks noChangeShapeType="1"/>
          </p:cNvSpPr>
          <p:nvPr/>
        </p:nvSpPr>
        <p:spPr bwMode="auto">
          <a:xfrm>
            <a:off x="7543801" y="4038601"/>
            <a:ext cx="1588" cy="23891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3" name="Line 27"/>
          <p:cNvSpPr>
            <a:spLocks noChangeShapeType="1"/>
          </p:cNvSpPr>
          <p:nvPr/>
        </p:nvSpPr>
        <p:spPr bwMode="auto">
          <a:xfrm>
            <a:off x="3308351" y="3935413"/>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64" name="Group 28"/>
          <p:cNvGrpSpPr>
            <a:grpSpLocks/>
          </p:cNvGrpSpPr>
          <p:nvPr/>
        </p:nvGrpSpPr>
        <p:grpSpPr bwMode="auto">
          <a:xfrm>
            <a:off x="4640262" y="3706803"/>
            <a:ext cx="968227" cy="458642"/>
            <a:chOff x="2164" y="2574"/>
            <a:chExt cx="672" cy="318"/>
          </a:xfrm>
        </p:grpSpPr>
        <p:sp>
          <p:nvSpPr>
            <p:cNvPr id="27676" name="AutoShape 29"/>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7" name="AutoShape 30"/>
            <p:cNvSpPr>
              <a:spLocks noChangeArrowheads="1"/>
            </p:cNvSpPr>
            <p:nvPr/>
          </p:nvSpPr>
          <p:spPr bwMode="auto">
            <a:xfrm>
              <a:off x="2170" y="2574"/>
              <a:ext cx="663"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C3</a:t>
              </a:r>
            </a:p>
          </p:txBody>
        </p:sp>
      </p:grpSp>
      <p:sp>
        <p:nvSpPr>
          <p:cNvPr id="27665" name="Line 31"/>
          <p:cNvSpPr>
            <a:spLocks noChangeShapeType="1"/>
          </p:cNvSpPr>
          <p:nvPr/>
        </p:nvSpPr>
        <p:spPr bwMode="auto">
          <a:xfrm>
            <a:off x="7613650" y="4697413"/>
            <a:ext cx="6351" cy="1731963"/>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6" name="Line 32"/>
          <p:cNvSpPr>
            <a:spLocks noChangeShapeType="1"/>
          </p:cNvSpPr>
          <p:nvPr/>
        </p:nvSpPr>
        <p:spPr bwMode="auto">
          <a:xfrm>
            <a:off x="3308351" y="4621213"/>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67" name="Group 33"/>
          <p:cNvGrpSpPr>
            <a:grpSpLocks/>
          </p:cNvGrpSpPr>
          <p:nvPr/>
        </p:nvGrpSpPr>
        <p:grpSpPr bwMode="auto">
          <a:xfrm>
            <a:off x="4640262" y="4392618"/>
            <a:ext cx="968227" cy="457050"/>
            <a:chOff x="2164" y="3050"/>
            <a:chExt cx="672" cy="318"/>
          </a:xfrm>
        </p:grpSpPr>
        <p:sp>
          <p:nvSpPr>
            <p:cNvPr id="27674" name="AutoShape 34"/>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5" name="AutoShape 35"/>
            <p:cNvSpPr>
              <a:spLocks noChangeArrowheads="1"/>
            </p:cNvSpPr>
            <p:nvPr/>
          </p:nvSpPr>
          <p:spPr bwMode="auto">
            <a:xfrm>
              <a:off x="2170" y="3050"/>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C4</a:t>
              </a:r>
            </a:p>
          </p:txBody>
        </p:sp>
      </p:grpSp>
      <p:sp>
        <p:nvSpPr>
          <p:cNvPr id="27668" name="Line 36"/>
          <p:cNvSpPr>
            <a:spLocks noChangeShapeType="1"/>
          </p:cNvSpPr>
          <p:nvPr/>
        </p:nvSpPr>
        <p:spPr bwMode="auto">
          <a:xfrm>
            <a:off x="7696201" y="5383214"/>
            <a:ext cx="1588" cy="1044575"/>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9" name="Line 37"/>
          <p:cNvSpPr>
            <a:spLocks noChangeShapeType="1"/>
          </p:cNvSpPr>
          <p:nvPr/>
        </p:nvSpPr>
        <p:spPr bwMode="auto">
          <a:xfrm>
            <a:off x="3308351" y="52578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70" name="Group 38"/>
          <p:cNvGrpSpPr>
            <a:grpSpLocks/>
          </p:cNvGrpSpPr>
          <p:nvPr/>
        </p:nvGrpSpPr>
        <p:grpSpPr bwMode="auto">
          <a:xfrm>
            <a:off x="4640262" y="5029204"/>
            <a:ext cx="968227" cy="457051"/>
            <a:chOff x="2164" y="3492"/>
            <a:chExt cx="672" cy="318"/>
          </a:xfrm>
        </p:grpSpPr>
        <p:sp>
          <p:nvSpPr>
            <p:cNvPr id="27672" name="AutoShape 39"/>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3" name="AutoShape 40"/>
            <p:cNvSpPr>
              <a:spLocks noChangeArrowheads="1"/>
            </p:cNvSpPr>
            <p:nvPr/>
          </p:nvSpPr>
          <p:spPr bwMode="auto">
            <a:xfrm>
              <a:off x="2170" y="3492"/>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C5</a:t>
              </a:r>
            </a:p>
          </p:txBody>
        </p:sp>
      </p:grpSp>
      <p:sp>
        <p:nvSpPr>
          <p:cNvPr id="27671" name="Line 41"/>
          <p:cNvSpPr>
            <a:spLocks noChangeShapeType="1"/>
          </p:cNvSpPr>
          <p:nvPr/>
        </p:nvSpPr>
        <p:spPr bwMode="auto">
          <a:xfrm>
            <a:off x="7772401" y="6019801"/>
            <a:ext cx="1588" cy="4079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3358445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96B130-3493-4647-A0B8-6E9380C0BB61}" type="slidenum">
              <a:rPr lang="en-GB"/>
              <a:pPr/>
              <a:t>12</a:t>
            </a:fld>
            <a:endParaRPr lang="en-GB"/>
          </a:p>
        </p:txBody>
      </p:sp>
      <p:sp>
        <p:nvSpPr>
          <p:cNvPr id="1431554" name="Rectangle 2"/>
          <p:cNvSpPr>
            <a:spLocks noGrp="1" noChangeArrowheads="1"/>
          </p:cNvSpPr>
          <p:nvPr>
            <p:ph type="title"/>
          </p:nvPr>
        </p:nvSpPr>
        <p:spPr/>
        <p:txBody>
          <a:bodyPr/>
          <a:lstStyle/>
          <a:p>
            <a:r>
              <a:rPr lang="en-US"/>
              <a:t>A classic SYN flood example</a:t>
            </a:r>
          </a:p>
        </p:txBody>
      </p:sp>
      <p:sp>
        <p:nvSpPr>
          <p:cNvPr id="1431555" name="Rectangle 3" descr="Rectangle: Click to edit Master text styles&#10;Second level&#10;Third level&#10;Fourth level&#10;Fifth level"/>
          <p:cNvSpPr>
            <a:spLocks noGrp="1" noChangeArrowheads="1"/>
          </p:cNvSpPr>
          <p:nvPr>
            <p:ph type="body" idx="1"/>
          </p:nvPr>
        </p:nvSpPr>
        <p:spPr>
          <a:xfrm>
            <a:off x="2362200" y="1524000"/>
            <a:ext cx="8305800" cy="5257800"/>
          </a:xfrm>
        </p:spPr>
        <p:txBody>
          <a:bodyPr/>
          <a:lstStyle/>
          <a:p>
            <a:pPr>
              <a:spcBef>
                <a:spcPct val="80000"/>
              </a:spcBef>
            </a:pPr>
            <a:endParaRPr lang="en-US">
              <a:sym typeface="Symbol" charset="0"/>
            </a:endParaRPr>
          </a:p>
          <a:p>
            <a:pPr>
              <a:spcBef>
                <a:spcPct val="0"/>
              </a:spcBef>
            </a:pPr>
            <a:r>
              <a:rPr lang="en-US" u="sng">
                <a:sym typeface="Symbol" charset="0"/>
              </a:rPr>
              <a:t>MS Blaster worm</a:t>
            </a:r>
            <a:r>
              <a:rPr lang="en-US">
                <a:sym typeface="Symbol" charset="0"/>
              </a:rPr>
              <a:t>    (2003)</a:t>
            </a:r>
          </a:p>
          <a:p>
            <a:pPr lvl="1">
              <a:lnSpc>
                <a:spcPct val="120000"/>
              </a:lnSpc>
            </a:pPr>
            <a:r>
              <a:rPr lang="en-US">
                <a:sym typeface="Symbol" charset="0"/>
              </a:rPr>
              <a:t>Infected machines at noon on Aug 16</a:t>
            </a:r>
            <a:r>
              <a:rPr lang="en-US" baseline="30000">
                <a:sym typeface="Symbol" charset="0"/>
              </a:rPr>
              <a:t>th</a:t>
            </a:r>
            <a:r>
              <a:rPr lang="en-US">
                <a:sym typeface="Symbol" charset="0"/>
              </a:rPr>
              <a:t>:</a:t>
            </a:r>
          </a:p>
          <a:p>
            <a:pPr lvl="2"/>
            <a:r>
              <a:rPr lang="en-US">
                <a:sym typeface="Symbol" charset="0"/>
              </a:rPr>
              <a:t>SYN flood on port 80 to  </a:t>
            </a:r>
            <a:r>
              <a:rPr lang="en-US" b="1">
                <a:solidFill>
                  <a:srgbClr val="009900"/>
                </a:solidFill>
                <a:sym typeface="Symbol" charset="0"/>
              </a:rPr>
              <a:t>windowsupdate.com</a:t>
            </a:r>
          </a:p>
          <a:p>
            <a:pPr lvl="2">
              <a:spcBef>
                <a:spcPct val="40000"/>
              </a:spcBef>
            </a:pPr>
            <a:r>
              <a:rPr lang="en-US">
                <a:sym typeface="Symbol" charset="0"/>
              </a:rPr>
              <a:t>50 SYN packets every second. </a:t>
            </a:r>
          </a:p>
          <a:p>
            <a:pPr lvl="3"/>
            <a:r>
              <a:rPr lang="en-US">
                <a:sym typeface="Symbol" charset="0"/>
              </a:rPr>
              <a:t>each packet is 40 bytes.</a:t>
            </a:r>
          </a:p>
          <a:p>
            <a:pPr lvl="2"/>
            <a:r>
              <a:rPr lang="en-US"/>
              <a:t>Spoofed source IP:  a.b.X.Y   where  X,Y random.</a:t>
            </a:r>
          </a:p>
          <a:p>
            <a:pPr>
              <a:spcBef>
                <a:spcPct val="80000"/>
              </a:spcBef>
            </a:pPr>
            <a:r>
              <a:rPr lang="en-US" u="sng"/>
              <a:t>MS solution</a:t>
            </a:r>
            <a:r>
              <a:rPr lang="en-US"/>
              <a:t>:    </a:t>
            </a:r>
          </a:p>
          <a:p>
            <a:pPr lvl="1">
              <a:spcBef>
                <a:spcPct val="30000"/>
              </a:spcBef>
            </a:pPr>
            <a:r>
              <a:rPr lang="en-US"/>
              <a:t>new name:   </a:t>
            </a:r>
            <a:r>
              <a:rPr lang="en-US">
                <a:solidFill>
                  <a:srgbClr val="009900"/>
                </a:solidFill>
              </a:rPr>
              <a:t>windowsupdate.microsoft.com</a:t>
            </a:r>
            <a:r>
              <a:rPr lang="en-US"/>
              <a:t> </a:t>
            </a:r>
          </a:p>
          <a:p>
            <a:pPr lvl="1"/>
            <a:r>
              <a:rPr lang="en-US"/>
              <a:t>Win update file delivered by Akamai</a:t>
            </a:r>
          </a:p>
          <a:p>
            <a:endParaRPr lang="en-US"/>
          </a:p>
        </p:txBody>
      </p:sp>
    </p:spTree>
    <p:extLst>
      <p:ext uri="{BB962C8B-B14F-4D97-AF65-F5344CB8AC3E}">
        <p14:creationId xmlns:p14="http://schemas.microsoft.com/office/powerpoint/2010/main" val="404496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70A4B5-3B19-EE4C-914B-F3324AD2E403}" type="slidenum">
              <a:rPr lang="en-GB"/>
              <a:pPr/>
              <a:t>13</a:t>
            </a:fld>
            <a:endParaRPr lang="en-GB"/>
          </a:p>
        </p:txBody>
      </p:sp>
      <p:sp>
        <p:nvSpPr>
          <p:cNvPr id="1412098" name="Rectangle 2"/>
          <p:cNvSpPr>
            <a:spLocks noGrp="1" noChangeArrowheads="1"/>
          </p:cNvSpPr>
          <p:nvPr>
            <p:ph type="title"/>
          </p:nvPr>
        </p:nvSpPr>
        <p:spPr/>
        <p:txBody>
          <a:bodyPr/>
          <a:lstStyle/>
          <a:p>
            <a:r>
              <a:rPr lang="en-US"/>
              <a:t>Low rate SYN flood defenses</a:t>
            </a:r>
          </a:p>
        </p:txBody>
      </p:sp>
      <p:sp>
        <p:nvSpPr>
          <p:cNvPr id="1412099" name="Rectangle 3" descr="Rectangle: Click to edit Master text styles&#10;Second level&#10;Third level&#10;Fourth level&#10;Fifth level"/>
          <p:cNvSpPr>
            <a:spLocks noGrp="1" noChangeArrowheads="1"/>
          </p:cNvSpPr>
          <p:nvPr>
            <p:ph type="body" idx="1"/>
          </p:nvPr>
        </p:nvSpPr>
        <p:spPr/>
        <p:txBody>
          <a:bodyPr/>
          <a:lstStyle/>
          <a:p>
            <a:endParaRPr lang="en-US"/>
          </a:p>
          <a:p>
            <a:r>
              <a:rPr lang="en-US"/>
              <a:t>Non-solution:</a:t>
            </a:r>
          </a:p>
          <a:p>
            <a:pPr lvl="1"/>
            <a:r>
              <a:rPr lang="en-US"/>
              <a:t>Increase backlog queue size or decrease timeout</a:t>
            </a:r>
          </a:p>
          <a:p>
            <a:endParaRPr lang="en-US"/>
          </a:p>
          <a:p>
            <a:r>
              <a:rPr lang="en-US" u="sng"/>
              <a:t>Correct solution</a:t>
            </a:r>
            <a:r>
              <a:rPr lang="en-US"/>
              <a:t>:   </a:t>
            </a:r>
          </a:p>
          <a:p>
            <a:pPr lvl="1"/>
            <a:r>
              <a:rPr lang="en-US" b="1">
                <a:solidFill>
                  <a:srgbClr val="009900"/>
                </a:solidFill>
              </a:rPr>
              <a:t>Syncookies</a:t>
            </a:r>
            <a:r>
              <a:rPr lang="en-US"/>
              <a:t>:  remove state from server</a:t>
            </a:r>
          </a:p>
          <a:p>
            <a:pPr lvl="1">
              <a:spcBef>
                <a:spcPct val="40000"/>
              </a:spcBef>
            </a:pPr>
            <a:r>
              <a:rPr lang="en-US"/>
              <a:t>Small performance overhead</a:t>
            </a:r>
          </a:p>
        </p:txBody>
      </p:sp>
    </p:spTree>
    <p:extLst>
      <p:ext uri="{BB962C8B-B14F-4D97-AF65-F5344CB8AC3E}">
        <p14:creationId xmlns:p14="http://schemas.microsoft.com/office/powerpoint/2010/main" val="2704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a:xfrm>
            <a:off x="2133600" y="304800"/>
            <a:ext cx="8229600" cy="838200"/>
          </a:xfrm>
        </p:spPr>
        <p:txBody>
          <a:bodyPr/>
          <a:lstStyle/>
          <a:p>
            <a:r>
              <a:rPr lang="en-US" dirty="0"/>
              <a:t>DNS </a:t>
            </a:r>
            <a:r>
              <a:rPr lang="en-US" dirty="0" err="1"/>
              <a:t>DoS</a:t>
            </a:r>
            <a:r>
              <a:rPr lang="en-US" dirty="0"/>
              <a:t> Attacks</a:t>
            </a:r>
            <a:endParaRPr lang="en-US" sz="2800" dirty="0"/>
          </a:p>
        </p:txBody>
      </p:sp>
      <p:sp>
        <p:nvSpPr>
          <p:cNvPr id="1345539" name="Rectangle 3" descr="Rectangle: Click to edit Master text styles&#10;Second level&#10;Third level&#10;Fourth level&#10;Fifth level"/>
          <p:cNvSpPr>
            <a:spLocks noGrp="1" noChangeArrowheads="1"/>
          </p:cNvSpPr>
          <p:nvPr>
            <p:ph type="body" idx="1"/>
          </p:nvPr>
        </p:nvSpPr>
        <p:spPr>
          <a:xfrm>
            <a:off x="2209800" y="1524001"/>
            <a:ext cx="8305800" cy="4114955"/>
          </a:xfrm>
        </p:spPr>
        <p:txBody>
          <a:bodyPr>
            <a:noAutofit/>
          </a:bodyPr>
          <a:lstStyle/>
          <a:p>
            <a:pPr>
              <a:lnSpc>
                <a:spcPct val="90000"/>
              </a:lnSpc>
            </a:pPr>
            <a:r>
              <a:rPr lang="en-US" dirty="0"/>
              <a:t>DNS runs on UDP port 53</a:t>
            </a:r>
          </a:p>
          <a:p>
            <a:pPr lvl="1">
              <a:lnSpc>
                <a:spcPct val="90000"/>
              </a:lnSpc>
            </a:pPr>
            <a:r>
              <a:rPr lang="en-US" dirty="0"/>
              <a:t>DNS entry for  </a:t>
            </a:r>
            <a:r>
              <a:rPr lang="en-US" dirty="0" err="1"/>
              <a:t>victim.com</a:t>
            </a:r>
            <a:r>
              <a:rPr lang="en-US" dirty="0"/>
              <a:t>   hosted at </a:t>
            </a:r>
            <a:r>
              <a:rPr lang="en-US" dirty="0" err="1"/>
              <a:t>victim_isp.com</a:t>
            </a:r>
            <a:endParaRPr lang="en-US" dirty="0"/>
          </a:p>
          <a:p>
            <a:pPr>
              <a:lnSpc>
                <a:spcPct val="90000"/>
              </a:lnSpc>
            </a:pPr>
            <a:endParaRPr lang="en-US" dirty="0"/>
          </a:p>
          <a:p>
            <a:pPr>
              <a:lnSpc>
                <a:spcPct val="90000"/>
              </a:lnSpc>
            </a:pPr>
            <a:r>
              <a:rPr lang="en-US" dirty="0" err="1"/>
              <a:t>DDoS</a:t>
            </a:r>
            <a:r>
              <a:rPr lang="en-US" dirty="0"/>
              <a:t> attack:</a:t>
            </a:r>
          </a:p>
          <a:p>
            <a:pPr lvl="1">
              <a:lnSpc>
                <a:spcPct val="90000"/>
              </a:lnSpc>
            </a:pPr>
            <a:r>
              <a:rPr lang="en-US" dirty="0"/>
              <a:t>flood </a:t>
            </a:r>
            <a:r>
              <a:rPr lang="en-US" dirty="0" err="1"/>
              <a:t>victim_isp.com</a:t>
            </a:r>
            <a:r>
              <a:rPr lang="en-US" dirty="0"/>
              <a:t> with requests for </a:t>
            </a:r>
            <a:r>
              <a:rPr lang="en-US" dirty="0" err="1"/>
              <a:t>victim.com</a:t>
            </a:r>
            <a:endParaRPr lang="en-US" dirty="0"/>
          </a:p>
          <a:p>
            <a:pPr lvl="1">
              <a:lnSpc>
                <a:spcPct val="90000"/>
              </a:lnSpc>
            </a:pPr>
            <a:r>
              <a:rPr lang="en-US" b="1" dirty="0"/>
              <a:t>Random source IP address</a:t>
            </a:r>
            <a:r>
              <a:rPr lang="en-US" dirty="0"/>
              <a:t> in UDP packets</a:t>
            </a:r>
          </a:p>
          <a:p>
            <a:pPr lvl="1">
              <a:lnSpc>
                <a:spcPct val="90000"/>
              </a:lnSpc>
            </a:pPr>
            <a:endParaRPr lang="en-US" dirty="0"/>
          </a:p>
          <a:p>
            <a:pPr>
              <a:lnSpc>
                <a:spcPct val="90000"/>
              </a:lnSpc>
            </a:pPr>
            <a:r>
              <a:rPr lang="en-US" dirty="0"/>
              <a:t>Takes out entire DNS server:     (collateral damage)</a:t>
            </a:r>
          </a:p>
          <a:p>
            <a:pPr lvl="1">
              <a:lnSpc>
                <a:spcPct val="90000"/>
              </a:lnSpc>
            </a:pPr>
            <a:r>
              <a:rPr lang="en-US" dirty="0" err="1"/>
              <a:t>bluesecurity</a:t>
            </a:r>
            <a:r>
              <a:rPr lang="en-US" dirty="0"/>
              <a:t> DNS hosted at </a:t>
            </a:r>
            <a:r>
              <a:rPr lang="en-US" dirty="0" err="1"/>
              <a:t>Tucows</a:t>
            </a:r>
            <a:r>
              <a:rPr lang="en-US" dirty="0"/>
              <a:t> DNS server</a:t>
            </a:r>
          </a:p>
          <a:p>
            <a:pPr lvl="1">
              <a:lnSpc>
                <a:spcPct val="90000"/>
              </a:lnSpc>
            </a:pPr>
            <a:r>
              <a:rPr lang="en-US" dirty="0"/>
              <a:t>DNS </a:t>
            </a:r>
            <a:r>
              <a:rPr lang="en-US" dirty="0" err="1"/>
              <a:t>DDoS</a:t>
            </a:r>
            <a:r>
              <a:rPr lang="en-US" dirty="0"/>
              <a:t> took out </a:t>
            </a:r>
            <a:r>
              <a:rPr lang="en-US" dirty="0" err="1"/>
              <a:t>Tucows</a:t>
            </a:r>
            <a:r>
              <a:rPr lang="en-US" dirty="0"/>
              <a:t> hosting many many sites</a:t>
            </a:r>
          </a:p>
        </p:txBody>
      </p:sp>
    </p:spTree>
    <p:extLst>
      <p:ext uri="{BB962C8B-B14F-4D97-AF65-F5344CB8AC3E}">
        <p14:creationId xmlns:p14="http://schemas.microsoft.com/office/powerpoint/2010/main" val="155167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1AC3A72-9F38-2F45-9A77-5FF29DD35B2E}" type="slidenum">
              <a:rPr lang="en-GB"/>
              <a:pPr/>
              <a:t>15</a:t>
            </a:fld>
            <a:endParaRPr lang="en-GB"/>
          </a:p>
        </p:txBody>
      </p:sp>
      <p:sp>
        <p:nvSpPr>
          <p:cNvPr id="1435652" name="Rectangle 4"/>
          <p:cNvSpPr>
            <a:spLocks noChangeArrowheads="1"/>
          </p:cNvSpPr>
          <p:nvPr/>
        </p:nvSpPr>
        <p:spPr bwMode="auto">
          <a:xfrm>
            <a:off x="1524000" y="1143000"/>
            <a:ext cx="2514600" cy="762000"/>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650" name="Rectangle 2"/>
          <p:cNvSpPr>
            <a:spLocks noGrp="1" noChangeArrowheads="1"/>
          </p:cNvSpPr>
          <p:nvPr>
            <p:ph type="title"/>
          </p:nvPr>
        </p:nvSpPr>
        <p:spPr/>
        <p:txBody>
          <a:bodyPr/>
          <a:lstStyle/>
          <a:p>
            <a:r>
              <a:rPr lang="en-US" dirty="0"/>
              <a:t>Root Level DNS Attacks</a:t>
            </a:r>
          </a:p>
        </p:txBody>
      </p:sp>
      <p:sp>
        <p:nvSpPr>
          <p:cNvPr id="1435651" name="Rectangle 3" descr="Rectangle: Click to edit Master text styles&#10;Second level&#10;Third level&#10;Fourth level&#10;Fifth level"/>
          <p:cNvSpPr>
            <a:spLocks noGrp="1" noChangeArrowheads="1"/>
          </p:cNvSpPr>
          <p:nvPr>
            <p:ph type="body" idx="1"/>
          </p:nvPr>
        </p:nvSpPr>
        <p:spPr>
          <a:xfrm>
            <a:off x="2362200" y="1371600"/>
            <a:ext cx="8001000" cy="5486400"/>
          </a:xfrm>
        </p:spPr>
        <p:txBody>
          <a:bodyPr/>
          <a:lstStyle/>
          <a:p>
            <a:endParaRPr lang="en-US" u="sng"/>
          </a:p>
          <a:p>
            <a:r>
              <a:rPr lang="en-US" u="sng"/>
              <a:t>Feb. 6, 2007</a:t>
            </a:r>
            <a:r>
              <a:rPr lang="en-US"/>
              <a:t>:</a:t>
            </a:r>
          </a:p>
          <a:p>
            <a:pPr lvl="1"/>
            <a:r>
              <a:rPr lang="en-US"/>
              <a:t>Botnet attack on the 13 Internet DNS root servers</a:t>
            </a:r>
          </a:p>
          <a:p>
            <a:pPr lvl="1"/>
            <a:r>
              <a:rPr lang="en-US"/>
              <a:t>Lasted 2.5 hours</a:t>
            </a:r>
          </a:p>
          <a:p>
            <a:pPr lvl="1"/>
            <a:r>
              <a:rPr lang="en-US"/>
              <a:t>None crashed, but two performed badly:</a:t>
            </a:r>
          </a:p>
          <a:p>
            <a:pPr lvl="2"/>
            <a:r>
              <a:rPr lang="en-US"/>
              <a:t>g-root (DoD),   l-root  (ICANN)</a:t>
            </a:r>
          </a:p>
          <a:p>
            <a:pPr lvl="2"/>
            <a:r>
              <a:rPr lang="en-US"/>
              <a:t>Most other root servers use anycast</a:t>
            </a:r>
          </a:p>
        </p:txBody>
      </p:sp>
    </p:spTree>
    <p:extLst>
      <p:ext uri="{BB962C8B-B14F-4D97-AF65-F5344CB8AC3E}">
        <p14:creationId xmlns:p14="http://schemas.microsoft.com/office/powerpoint/2010/main" val="2172670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3D1EE6E3-9BA7-C84B-925C-642F0EAC6F2B}" type="slidenum">
              <a:rPr lang="en-GB"/>
              <a:pPr/>
              <a:t>16</a:t>
            </a:fld>
            <a:endParaRPr lang="en-GB"/>
          </a:p>
        </p:txBody>
      </p:sp>
      <p:sp>
        <p:nvSpPr>
          <p:cNvPr id="1336341" name="Rectangle 21"/>
          <p:cNvSpPr>
            <a:spLocks noChangeArrowheads="1"/>
          </p:cNvSpPr>
          <p:nvPr/>
        </p:nvSpPr>
        <p:spPr bwMode="auto">
          <a:xfrm>
            <a:off x="1524000" y="1143000"/>
            <a:ext cx="2590800" cy="381000"/>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6322" name="Rectangle 2"/>
          <p:cNvSpPr>
            <a:spLocks noGrp="1" noChangeArrowheads="1"/>
          </p:cNvSpPr>
          <p:nvPr>
            <p:ph type="title"/>
          </p:nvPr>
        </p:nvSpPr>
        <p:spPr>
          <a:xfrm>
            <a:off x="2133600" y="152400"/>
            <a:ext cx="7772400" cy="838200"/>
          </a:xfrm>
        </p:spPr>
        <p:txBody>
          <a:bodyPr/>
          <a:lstStyle/>
          <a:p>
            <a:r>
              <a:rPr lang="en-US" dirty="0" err="1"/>
              <a:t>DoS</a:t>
            </a:r>
            <a:r>
              <a:rPr lang="en-US" dirty="0"/>
              <a:t> of SSL/TLS</a:t>
            </a:r>
          </a:p>
        </p:txBody>
      </p:sp>
      <p:sp>
        <p:nvSpPr>
          <p:cNvPr id="1336323" name="Rectangle 3" descr="Rectangle: Click to edit Master text styles&#10;Second level&#10;Third level&#10;Fourth level&#10;Fifth level"/>
          <p:cNvSpPr>
            <a:spLocks noGrp="1" noChangeArrowheads="1"/>
          </p:cNvSpPr>
          <p:nvPr>
            <p:ph type="body" idx="1"/>
          </p:nvPr>
        </p:nvSpPr>
        <p:spPr>
          <a:xfrm>
            <a:off x="2362200" y="1295400"/>
            <a:ext cx="8001000" cy="5562600"/>
          </a:xfrm>
        </p:spPr>
        <p:txBody>
          <a:bodyPr>
            <a:normAutofit fontScale="92500" lnSpcReduction="10000"/>
          </a:bodyPr>
          <a:lstStyle/>
          <a:p>
            <a:r>
              <a:rPr lang="en-US" dirty="0"/>
              <a:t>SSL/TLS handshake   </a:t>
            </a:r>
            <a:r>
              <a:rPr lang="en-US" sz="2000" dirty="0"/>
              <a:t>[SD</a:t>
            </a:r>
            <a:r>
              <a:rPr lang="ja-JP" altLang="en-US" sz="2000" dirty="0">
                <a:latin typeface="Arial"/>
              </a:rPr>
              <a:t>’</a:t>
            </a:r>
            <a:r>
              <a:rPr lang="en-US" sz="2000" dirty="0"/>
              <a:t>03]</a:t>
            </a:r>
          </a:p>
          <a:p>
            <a:endParaRPr lang="en-US" sz="2000" dirty="0"/>
          </a:p>
          <a:p>
            <a:endParaRPr lang="en-US" sz="2000" dirty="0"/>
          </a:p>
          <a:p>
            <a:endParaRPr lang="en-US" sz="2000" dirty="0"/>
          </a:p>
          <a:p>
            <a:endParaRPr lang="en-US" sz="2000" dirty="0"/>
          </a:p>
          <a:p>
            <a:endParaRPr lang="en-US" sz="2000" dirty="0"/>
          </a:p>
          <a:p>
            <a:endParaRPr lang="en-US" sz="2000" dirty="0"/>
          </a:p>
          <a:p>
            <a:pPr lvl="1">
              <a:spcBef>
                <a:spcPct val="120000"/>
              </a:spcBef>
            </a:pPr>
            <a:r>
              <a:rPr lang="en-US" dirty="0"/>
              <a:t>RSA-encrypt speed   </a:t>
            </a:r>
            <a:r>
              <a:rPr lang="en-US" dirty="0">
                <a:sym typeface="Symbol" charset="0"/>
              </a:rPr>
              <a:t>   10 RSA-decrypt speed</a:t>
            </a:r>
          </a:p>
          <a:p>
            <a:pPr lvl="1">
              <a:buFont typeface="Wingdings" charset="0"/>
              <a:buNone/>
            </a:pPr>
            <a:r>
              <a:rPr lang="en-US" dirty="0">
                <a:sym typeface="Symbol" charset="0"/>
              </a:rPr>
              <a:t>  Single machine can bring down ten web servers</a:t>
            </a:r>
          </a:p>
          <a:p>
            <a:pPr>
              <a:spcBef>
                <a:spcPct val="80000"/>
              </a:spcBef>
            </a:pPr>
            <a:r>
              <a:rPr lang="en-US" dirty="0">
                <a:sym typeface="Symbol" charset="0"/>
              </a:rPr>
              <a:t>Similar problem with application </a:t>
            </a:r>
            <a:r>
              <a:rPr lang="en-US" dirty="0" err="1">
                <a:sym typeface="Symbol" charset="0"/>
              </a:rPr>
              <a:t>DoS</a:t>
            </a:r>
            <a:r>
              <a:rPr lang="en-US" dirty="0">
                <a:sym typeface="Symbol" charset="0"/>
              </a:rPr>
              <a:t>:</a:t>
            </a:r>
          </a:p>
          <a:p>
            <a:pPr lvl="1"/>
            <a:r>
              <a:rPr lang="en-US" dirty="0">
                <a:sym typeface="Symbol" charset="0"/>
              </a:rPr>
              <a:t>Send HTTP request for some large PDF file</a:t>
            </a:r>
          </a:p>
          <a:p>
            <a:pPr lvl="1">
              <a:buFont typeface="Wingdings" charset="0"/>
              <a:buNone/>
            </a:pPr>
            <a:r>
              <a:rPr lang="en-US" dirty="0">
                <a:sym typeface="Symbol" charset="0"/>
              </a:rPr>
              <a:t>  Easy work for client,   hard work for server.</a:t>
            </a:r>
          </a:p>
        </p:txBody>
      </p:sp>
      <p:pic>
        <p:nvPicPr>
          <p:cNvPr id="1336325"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914400" cy="769938"/>
          </a:xfrm>
          <a:prstGeom prst="rect">
            <a:avLst/>
          </a:prstGeom>
          <a:noFill/>
          <a:extLst>
            <a:ext uri="{909E8E84-426E-40dd-AFC4-6F175D3DCCD1}">
              <a14:hiddenFill xmlns:a14="http://schemas.microsoft.com/office/drawing/2010/main" xmlns="">
                <a:solidFill>
                  <a:srgbClr val="FFFFFF"/>
                </a:solidFill>
              </a14:hiddenFill>
            </a:ext>
          </a:extLst>
        </p:spPr>
      </p:pic>
      <p:sp>
        <p:nvSpPr>
          <p:cNvPr id="1336330" name="Rectangle 10"/>
          <p:cNvSpPr>
            <a:spLocks noChangeArrowheads="1"/>
          </p:cNvSpPr>
          <p:nvPr/>
        </p:nvSpPr>
        <p:spPr bwMode="auto">
          <a:xfrm>
            <a:off x="8991600" y="2057400"/>
            <a:ext cx="1066800" cy="1600200"/>
          </a:xfrm>
          <a:prstGeom prst="rect">
            <a:avLst/>
          </a:prstGeom>
          <a:solidFill>
            <a:schemeClr val="accent1"/>
          </a:solidFill>
          <a:ln w="12700">
            <a:solidFill>
              <a:schemeClr val="tx1"/>
            </a:solidFill>
            <a:miter lim="800000"/>
            <a:headEnd/>
            <a:tailEnd type="none"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Web</a:t>
            </a:r>
          </a:p>
          <a:p>
            <a:pPr algn="ctr"/>
            <a:r>
              <a:rPr lang="en-US"/>
              <a:t>Server</a:t>
            </a:r>
          </a:p>
        </p:txBody>
      </p:sp>
      <p:grpSp>
        <p:nvGrpSpPr>
          <p:cNvPr id="1336340" name="Group 20"/>
          <p:cNvGrpSpPr>
            <a:grpSpLocks/>
          </p:cNvGrpSpPr>
          <p:nvPr/>
        </p:nvGrpSpPr>
        <p:grpSpPr bwMode="auto">
          <a:xfrm>
            <a:off x="3505200" y="1905001"/>
            <a:ext cx="5257800" cy="396875"/>
            <a:chOff x="1152" y="1382"/>
            <a:chExt cx="3312" cy="250"/>
          </a:xfrm>
        </p:grpSpPr>
        <p:sp>
          <p:nvSpPr>
            <p:cNvPr id="1336331" name="Line 11"/>
            <p:cNvSpPr>
              <a:spLocks noChangeShapeType="1"/>
            </p:cNvSpPr>
            <p:nvPr/>
          </p:nvSpPr>
          <p:spPr bwMode="auto">
            <a:xfrm>
              <a:off x="1152" y="163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2" name="Text Box 12"/>
            <p:cNvSpPr txBox="1">
              <a:spLocks noChangeArrowheads="1"/>
            </p:cNvSpPr>
            <p:nvPr/>
          </p:nvSpPr>
          <p:spPr bwMode="auto">
            <a:xfrm>
              <a:off x="2252" y="1382"/>
              <a:ext cx="79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Client Hello</a:t>
              </a:r>
            </a:p>
          </p:txBody>
        </p:sp>
      </p:grpSp>
      <p:grpSp>
        <p:nvGrpSpPr>
          <p:cNvPr id="1336339" name="Group 19"/>
          <p:cNvGrpSpPr>
            <a:grpSpLocks/>
          </p:cNvGrpSpPr>
          <p:nvPr/>
        </p:nvGrpSpPr>
        <p:grpSpPr bwMode="auto">
          <a:xfrm>
            <a:off x="3505200" y="2473329"/>
            <a:ext cx="5257800" cy="369888"/>
            <a:chOff x="1152" y="1670"/>
            <a:chExt cx="3312" cy="233"/>
          </a:xfrm>
        </p:grpSpPr>
        <p:sp>
          <p:nvSpPr>
            <p:cNvPr id="1336333" name="Line 13"/>
            <p:cNvSpPr>
              <a:spLocks noChangeShapeType="1"/>
            </p:cNvSpPr>
            <p:nvPr/>
          </p:nvSpPr>
          <p:spPr bwMode="auto">
            <a:xfrm flipH="1">
              <a:off x="1152" y="189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4" name="Text Box 14"/>
            <p:cNvSpPr txBox="1">
              <a:spLocks noChangeArrowheads="1"/>
            </p:cNvSpPr>
            <p:nvPr/>
          </p:nvSpPr>
          <p:spPr bwMode="auto">
            <a:xfrm>
              <a:off x="2256" y="1670"/>
              <a:ext cx="146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Server Hello  (pub-key)</a:t>
              </a:r>
            </a:p>
          </p:txBody>
        </p:sp>
      </p:grpSp>
      <p:sp>
        <p:nvSpPr>
          <p:cNvPr id="1336335" name="Line 15"/>
          <p:cNvSpPr>
            <a:spLocks noChangeShapeType="1"/>
          </p:cNvSpPr>
          <p:nvPr/>
        </p:nvSpPr>
        <p:spPr bwMode="auto">
          <a:xfrm>
            <a:off x="3581400" y="3352800"/>
            <a:ext cx="5257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6" name="Text Box 16"/>
          <p:cNvSpPr txBox="1">
            <a:spLocks noChangeArrowheads="1"/>
          </p:cNvSpPr>
          <p:nvPr/>
        </p:nvSpPr>
        <p:spPr bwMode="auto">
          <a:xfrm>
            <a:off x="4953000" y="3032125"/>
            <a:ext cx="20273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Client key exchange</a:t>
            </a:r>
          </a:p>
        </p:txBody>
      </p:sp>
      <p:sp>
        <p:nvSpPr>
          <p:cNvPr id="1336337" name="Text Box 17"/>
          <p:cNvSpPr txBox="1">
            <a:spLocks noChangeArrowheads="1"/>
          </p:cNvSpPr>
          <p:nvPr/>
        </p:nvSpPr>
        <p:spPr bwMode="auto">
          <a:xfrm>
            <a:off x="2768791" y="3124201"/>
            <a:ext cx="89973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RSA</a:t>
            </a:r>
          </a:p>
          <a:p>
            <a:pPr algn="ctr"/>
            <a:r>
              <a:rPr lang="en-US"/>
              <a:t>Encrypt</a:t>
            </a:r>
          </a:p>
        </p:txBody>
      </p:sp>
      <p:sp>
        <p:nvSpPr>
          <p:cNvPr id="1336338" name="Text Box 18"/>
          <p:cNvSpPr txBox="1">
            <a:spLocks noChangeArrowheads="1"/>
          </p:cNvSpPr>
          <p:nvPr/>
        </p:nvSpPr>
        <p:spPr bwMode="auto">
          <a:xfrm>
            <a:off x="8243168" y="3429001"/>
            <a:ext cx="923779" cy="646331"/>
          </a:xfrm>
          <a:prstGeom prst="rect">
            <a:avLst/>
          </a:prstGeom>
          <a:solidFill>
            <a:schemeClr val="accent2"/>
          </a:solidFill>
          <a:ln>
            <a:noFill/>
          </a:ln>
          <a:effectLst/>
        </p:spPr>
        <p:txBody>
          <a:bodyPr wrap="none">
            <a:spAutoFit/>
          </a:bodyPr>
          <a:lstStyle/>
          <a:p>
            <a:pPr algn="ctr"/>
            <a:r>
              <a:rPr lang="en-US" dirty="0"/>
              <a:t>RSA</a:t>
            </a:r>
          </a:p>
          <a:p>
            <a:pPr algn="ctr"/>
            <a:r>
              <a:rPr lang="en-US" dirty="0"/>
              <a:t>Decrypt</a:t>
            </a:r>
          </a:p>
        </p:txBody>
      </p:sp>
    </p:spTree>
    <p:extLst>
      <p:ext uri="{BB962C8B-B14F-4D97-AF65-F5344CB8AC3E}">
        <p14:creationId xmlns:p14="http://schemas.microsoft.com/office/powerpoint/2010/main" val="298463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63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632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63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632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632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632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6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23307"/>
            <a:ext cx="8763000" cy="1143000"/>
          </a:xfrm>
        </p:spPr>
        <p:txBody>
          <a:bodyPr/>
          <a:lstStyle/>
          <a:p>
            <a:pPr algn="ctr"/>
            <a:r>
              <a:rPr lang="en-US" dirty="0"/>
              <a:t>TCP Layer Attacks</a:t>
            </a:r>
          </a:p>
        </p:txBody>
      </p:sp>
    </p:spTree>
    <p:extLst>
      <p:ext uri="{BB962C8B-B14F-4D97-AF65-F5344CB8AC3E}">
        <p14:creationId xmlns:p14="http://schemas.microsoft.com/office/powerpoint/2010/main" val="138650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TCP SYN Flood</a:t>
            </a:r>
          </a:p>
        </p:txBody>
      </p:sp>
      <p:sp>
        <p:nvSpPr>
          <p:cNvPr id="8195" name="Rectangle 3"/>
          <p:cNvSpPr>
            <a:spLocks noGrp="1" noChangeArrowheads="1"/>
          </p:cNvSpPr>
          <p:nvPr>
            <p:ph type="body" idx="1"/>
          </p:nvPr>
        </p:nvSpPr>
        <p:spPr/>
        <p:txBody>
          <a:bodyPr/>
          <a:lstStyle/>
          <a:p>
            <a:r>
              <a:rPr lang="en-US" dirty="0"/>
              <a:t>Exploit state allocated at server after initial SYN packet</a:t>
            </a:r>
          </a:p>
          <a:p>
            <a:r>
              <a:rPr lang="en-US" dirty="0"/>
              <a:t>Send a SYN and don</a:t>
            </a:r>
            <a:r>
              <a:rPr lang="ja-JP" altLang="en-US" dirty="0">
                <a:latin typeface="Arial"/>
              </a:rPr>
              <a:t>’</a:t>
            </a:r>
            <a:r>
              <a:rPr lang="en-US" dirty="0"/>
              <a:t>t reply with ACK</a:t>
            </a:r>
          </a:p>
          <a:p>
            <a:r>
              <a:rPr lang="en-US" dirty="0"/>
              <a:t>Server will wait for for ACK</a:t>
            </a:r>
          </a:p>
          <a:p>
            <a:r>
              <a:rPr lang="en-US" dirty="0"/>
              <a:t>Finite queue size for incomplete connections (1024)</a:t>
            </a:r>
          </a:p>
          <a:p>
            <a:r>
              <a:rPr lang="en-US" dirty="0"/>
              <a:t>Once the queue is full it doesn’t accept requests</a:t>
            </a:r>
          </a:p>
        </p:txBody>
      </p:sp>
    </p:spTree>
    <p:extLst>
      <p:ext uri="{BB962C8B-B14F-4D97-AF65-F5344CB8AC3E}">
        <p14:creationId xmlns:p14="http://schemas.microsoft.com/office/powerpoint/2010/main" val="2912714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TCP Session Hijack</a:t>
            </a:r>
          </a:p>
        </p:txBody>
      </p:sp>
      <p:sp>
        <p:nvSpPr>
          <p:cNvPr id="90115" name="Rectangle 3"/>
          <p:cNvSpPr>
            <a:spLocks noGrp="1" noChangeArrowheads="1"/>
          </p:cNvSpPr>
          <p:nvPr>
            <p:ph type="body" idx="1"/>
          </p:nvPr>
        </p:nvSpPr>
        <p:spPr/>
        <p:txBody>
          <a:bodyPr/>
          <a:lstStyle/>
          <a:p>
            <a:r>
              <a:rPr lang="en-US" dirty="0"/>
              <a:t>When is a TCP packet valid?</a:t>
            </a:r>
          </a:p>
          <a:p>
            <a:pPr lvl="1"/>
            <a:r>
              <a:rPr lang="en-US" dirty="0"/>
              <a:t>Address/Port/Sequence Number in window</a:t>
            </a:r>
          </a:p>
          <a:p>
            <a:pPr lvl="1"/>
            <a:endParaRPr lang="en-US" dirty="0"/>
          </a:p>
          <a:p>
            <a:r>
              <a:rPr lang="en-US" dirty="0"/>
              <a:t>How to get sequence number?</a:t>
            </a:r>
          </a:p>
          <a:p>
            <a:pPr lvl="1"/>
            <a:r>
              <a:rPr lang="en-US" dirty="0"/>
              <a:t>Sniff traffic</a:t>
            </a:r>
          </a:p>
          <a:p>
            <a:pPr lvl="1"/>
            <a:r>
              <a:rPr lang="en-US" dirty="0"/>
              <a:t>Guess it</a:t>
            </a:r>
          </a:p>
          <a:p>
            <a:pPr lvl="2"/>
            <a:r>
              <a:rPr lang="en-US" dirty="0"/>
              <a:t>Many earlier systems had predictable ISN</a:t>
            </a:r>
          </a:p>
          <a:p>
            <a:pPr lvl="3"/>
            <a:endParaRPr lang="en-US" dirty="0"/>
          </a:p>
          <a:p>
            <a:r>
              <a:rPr lang="en-US" dirty="0"/>
              <a:t>Inject arbitrary data to the connection</a:t>
            </a:r>
          </a:p>
        </p:txBody>
      </p:sp>
    </p:spTree>
    <p:extLst>
      <p:ext uri="{BB962C8B-B14F-4D97-AF65-F5344CB8AC3E}">
        <p14:creationId xmlns:p14="http://schemas.microsoft.com/office/powerpoint/2010/main" val="1684536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dirty="0">
                <a:cs typeface="+mj-cs"/>
              </a:rPr>
              <a:t>Denial of Service Attacks</a:t>
            </a:r>
          </a:p>
        </p:txBody>
      </p:sp>
    </p:spTree>
    <p:extLst>
      <p:ext uri="{BB962C8B-B14F-4D97-AF65-F5344CB8AC3E}">
        <p14:creationId xmlns:p14="http://schemas.microsoft.com/office/powerpoint/2010/main" val="3394699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TCP Session Poisoning</a:t>
            </a:r>
          </a:p>
        </p:txBody>
      </p:sp>
      <p:sp>
        <p:nvSpPr>
          <p:cNvPr id="91139" name="Rectangle 3"/>
          <p:cNvSpPr>
            <a:spLocks noGrp="1" noChangeArrowheads="1"/>
          </p:cNvSpPr>
          <p:nvPr>
            <p:ph type="body" idx="1"/>
          </p:nvPr>
        </p:nvSpPr>
        <p:spPr/>
        <p:txBody>
          <a:bodyPr/>
          <a:lstStyle/>
          <a:p>
            <a:r>
              <a:rPr lang="en-US" dirty="0"/>
              <a:t>Send RST packet</a:t>
            </a:r>
          </a:p>
          <a:p>
            <a:pPr lvl="2"/>
            <a:r>
              <a:rPr lang="en-US" dirty="0"/>
              <a:t>Will tear down connection</a:t>
            </a:r>
          </a:p>
          <a:p>
            <a:pPr lvl="2"/>
            <a:endParaRPr lang="en-US" dirty="0"/>
          </a:p>
          <a:p>
            <a:r>
              <a:rPr lang="en-US" dirty="0"/>
              <a:t>Do you have to guess the exact sequence number?</a:t>
            </a:r>
          </a:p>
          <a:p>
            <a:pPr lvl="1"/>
            <a:r>
              <a:rPr lang="en-US" dirty="0"/>
              <a:t>Anywhere in window is fine</a:t>
            </a:r>
          </a:p>
          <a:p>
            <a:pPr lvl="1"/>
            <a:r>
              <a:rPr lang="en-US" dirty="0"/>
              <a:t>For 64k window it takes 64k packets to reset</a:t>
            </a:r>
          </a:p>
        </p:txBody>
      </p:sp>
    </p:spTree>
    <p:extLst>
      <p:ext uri="{BB962C8B-B14F-4D97-AF65-F5344CB8AC3E}">
        <p14:creationId xmlns:p14="http://schemas.microsoft.com/office/powerpoint/2010/main" val="950712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0EA6148-F2B5-AD43-BF88-8ED652F19C3D}" type="slidenum">
              <a:rPr lang="en-US"/>
              <a:pPr>
                <a:defRPr/>
              </a:pPr>
              <a:t>21</a:t>
            </a:fld>
            <a:endParaRPr lang="en-US"/>
          </a:p>
        </p:txBody>
      </p:sp>
      <p:sp>
        <p:nvSpPr>
          <p:cNvPr id="25602" name="Rectangle 2"/>
          <p:cNvSpPr>
            <a:spLocks noGrp="1" noChangeArrowheads="1"/>
          </p:cNvSpPr>
          <p:nvPr>
            <p:ph type="title"/>
          </p:nvPr>
        </p:nvSpPr>
        <p:spPr>
          <a:xfrm>
            <a:off x="1825626" y="290514"/>
            <a:ext cx="8766175" cy="1146175"/>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dirty="0">
                <a:cs typeface="+mj-cs"/>
              </a:rPr>
              <a:t>Idea: TCP SYN cookies</a:t>
            </a:r>
          </a:p>
        </p:txBody>
      </p:sp>
      <p:sp>
        <p:nvSpPr>
          <p:cNvPr id="25603" name="Rectangle 3"/>
          <p:cNvSpPr>
            <a:spLocks noGrp="1" noChangeArrowheads="1"/>
          </p:cNvSpPr>
          <p:nvPr>
            <p:ph type="body" idx="1"/>
          </p:nvPr>
        </p:nvSpPr>
        <p:spPr>
          <a:xfrm>
            <a:off x="1981202" y="1600200"/>
            <a:ext cx="8232775" cy="4529139"/>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General idea</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Client sends SYN w/ ACK number</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Server responds to Client with SYN-ACK cookie</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sqn = f(src addr, src port, dest addr, dest port, rand)</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Server does not save state</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Honest client responds with ACK(sqn)</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Server checks response </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If matches SYN-ACK, establishes connection</a:t>
            </a:r>
          </a:p>
        </p:txBody>
      </p:sp>
    </p:spTree>
    <p:extLst>
      <p:ext uri="{BB962C8B-B14F-4D97-AF65-F5344CB8AC3E}">
        <p14:creationId xmlns:p14="http://schemas.microsoft.com/office/powerpoint/2010/main" val="82751869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6031C24A-2382-3044-B54F-52848A47299D}" type="slidenum">
              <a:rPr lang="en-US"/>
              <a:pPr>
                <a:defRPr/>
              </a:pPr>
              <a:t>22</a:t>
            </a:fld>
            <a:endParaRPr lang="en-US"/>
          </a:p>
        </p:txBody>
      </p:sp>
      <p:sp>
        <p:nvSpPr>
          <p:cNvPr id="27650" name="Rectangle 2"/>
          <p:cNvSpPr>
            <a:spLocks noGrp="1" noChangeArrowheads="1"/>
          </p:cNvSpPr>
          <p:nvPr>
            <p:ph type="title"/>
          </p:nvPr>
        </p:nvSpPr>
        <p:spPr>
          <a:xfrm>
            <a:off x="1676402" y="290514"/>
            <a:ext cx="8766175" cy="1146175"/>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SYN cookie</a:t>
            </a:r>
          </a:p>
        </p:txBody>
      </p:sp>
      <p:sp>
        <p:nvSpPr>
          <p:cNvPr id="27651" name="Rectangle 3"/>
          <p:cNvSpPr>
            <a:spLocks noGrp="1" noChangeArrowheads="1"/>
          </p:cNvSpPr>
          <p:nvPr>
            <p:ph type="body" idx="1"/>
          </p:nvPr>
        </p:nvSpPr>
        <p:spPr>
          <a:xfrm>
            <a:off x="1828802" y="1338265"/>
            <a:ext cx="8232775" cy="4529137"/>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TCP SYN/ACK seqno encodes a cookie</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32-bit sequence number</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b="1">
                <a:solidFill>
                  <a:srgbClr val="FF0000"/>
                </a:solidFill>
              </a:rPr>
              <a:t>t mod 32:</a:t>
            </a:r>
            <a:r>
              <a:rPr lang="en-GB"/>
              <a:t> counter to ensure sequence numbers increase every 64 seconds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b="1">
                <a:solidFill>
                  <a:srgbClr val="FF0000"/>
                </a:solidFill>
              </a:rPr>
              <a:t>MSS:</a:t>
            </a:r>
            <a:r>
              <a:rPr lang="en-GB"/>
              <a:t> encoding of server MSS (can only have 8 settings)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b="1">
                <a:solidFill>
                  <a:srgbClr val="FF0000"/>
                </a:solidFill>
              </a:rPr>
              <a:t>Cookie:</a:t>
            </a:r>
            <a:r>
              <a:rPr lang="en-GB"/>
              <a:t> easy to create and validate, hard to forge</a:t>
            </a:r>
          </a:p>
          <a:p>
            <a:pPr marL="1725570" lvl="3" indent="-214308"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Includes timestamp, nonce, 4-tuple</a:t>
            </a:r>
          </a:p>
        </p:txBody>
      </p:sp>
      <p:sp>
        <p:nvSpPr>
          <p:cNvPr id="37892" name="AutoShape 4"/>
          <p:cNvSpPr>
            <a:spLocks noChangeArrowheads="1"/>
          </p:cNvSpPr>
          <p:nvPr/>
        </p:nvSpPr>
        <p:spPr bwMode="auto">
          <a:xfrm>
            <a:off x="2332039" y="5367339"/>
            <a:ext cx="7262812" cy="522287"/>
          </a:xfrm>
          <a:prstGeom prst="roundRect">
            <a:avLst>
              <a:gd name="adj" fmla="val 273"/>
            </a:avLst>
          </a:prstGeom>
          <a:solidFill>
            <a:srgbClr val="00B8FF"/>
          </a:solidFill>
          <a:ln w="9360">
            <a:solidFill>
              <a:srgbClr val="000000"/>
            </a:solidFill>
            <a:round/>
            <a:headEnd/>
            <a:tailEnd/>
          </a:ln>
        </p:spPr>
        <p:txBody>
          <a:bodyPr wrap="none" anchor="ctr"/>
          <a:lstStyle/>
          <a:p>
            <a:endParaRPr lang="en-US"/>
          </a:p>
        </p:txBody>
      </p:sp>
      <p:sp>
        <p:nvSpPr>
          <p:cNvPr id="37893" name="AutoShape 5"/>
          <p:cNvSpPr>
            <a:spLocks noChangeArrowheads="1"/>
          </p:cNvSpPr>
          <p:nvPr/>
        </p:nvSpPr>
        <p:spPr bwMode="auto">
          <a:xfrm>
            <a:off x="2466976" y="5503864"/>
            <a:ext cx="987450" cy="235129"/>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600">
                <a:solidFill>
                  <a:srgbClr val="000000"/>
                </a:solidFill>
                <a:latin typeface="Courier New" charset="0"/>
              </a:rPr>
              <a:t>t mod 32</a:t>
            </a:r>
          </a:p>
        </p:txBody>
      </p:sp>
      <p:sp>
        <p:nvSpPr>
          <p:cNvPr id="37894" name="AutoShape 6"/>
          <p:cNvSpPr>
            <a:spLocks noChangeArrowheads="1"/>
          </p:cNvSpPr>
          <p:nvPr/>
        </p:nvSpPr>
        <p:spPr bwMode="auto">
          <a:xfrm>
            <a:off x="2286000" y="5072064"/>
            <a:ext cx="198772" cy="191014"/>
          </a:xfrm>
          <a:prstGeom prst="roundRect">
            <a:avLst>
              <a:gd name="adj" fmla="val 792"/>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300">
                <a:solidFill>
                  <a:srgbClr val="000000"/>
                </a:solidFill>
                <a:latin typeface="Courier New" charset="0"/>
              </a:rPr>
              <a:t>32</a:t>
            </a:r>
          </a:p>
        </p:txBody>
      </p:sp>
      <p:sp>
        <p:nvSpPr>
          <p:cNvPr id="37895" name="AutoShape 7"/>
          <p:cNvSpPr>
            <a:spLocks noChangeArrowheads="1"/>
          </p:cNvSpPr>
          <p:nvPr/>
        </p:nvSpPr>
        <p:spPr bwMode="auto">
          <a:xfrm>
            <a:off x="9502775" y="5105400"/>
            <a:ext cx="99386" cy="191014"/>
          </a:xfrm>
          <a:prstGeom prst="roundRect">
            <a:avLst>
              <a:gd name="adj" fmla="val 146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300">
                <a:solidFill>
                  <a:srgbClr val="000000"/>
                </a:solidFill>
                <a:latin typeface="Courier New" charset="0"/>
              </a:rPr>
              <a:t>0</a:t>
            </a:r>
          </a:p>
        </p:txBody>
      </p:sp>
      <p:sp>
        <p:nvSpPr>
          <p:cNvPr id="37896" name="Line 8"/>
          <p:cNvSpPr>
            <a:spLocks noChangeShapeType="1"/>
          </p:cNvSpPr>
          <p:nvPr/>
        </p:nvSpPr>
        <p:spPr bwMode="auto">
          <a:xfrm flipV="1">
            <a:off x="2854326" y="5976938"/>
            <a:ext cx="1588" cy="347663"/>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7897" name="AutoShape 9"/>
          <p:cNvSpPr>
            <a:spLocks noChangeArrowheads="1"/>
          </p:cNvSpPr>
          <p:nvPr/>
        </p:nvSpPr>
        <p:spPr bwMode="auto">
          <a:xfrm>
            <a:off x="2693989" y="6503988"/>
            <a:ext cx="394339" cy="200376"/>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3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400">
                <a:solidFill>
                  <a:srgbClr val="000000"/>
                </a:solidFill>
                <a:latin typeface="Times New Roman" charset="0"/>
              </a:rPr>
              <a:t>5 bits</a:t>
            </a:r>
          </a:p>
        </p:txBody>
      </p:sp>
      <p:sp>
        <p:nvSpPr>
          <p:cNvPr id="37898" name="Line 10"/>
          <p:cNvSpPr>
            <a:spLocks noChangeShapeType="1"/>
          </p:cNvSpPr>
          <p:nvPr/>
        </p:nvSpPr>
        <p:spPr bwMode="auto">
          <a:xfrm>
            <a:off x="3568701" y="5362575"/>
            <a:ext cx="1588" cy="522288"/>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899" name="AutoShape 11"/>
          <p:cNvSpPr>
            <a:spLocks noChangeArrowheads="1"/>
          </p:cNvSpPr>
          <p:nvPr/>
        </p:nvSpPr>
        <p:spPr bwMode="auto">
          <a:xfrm>
            <a:off x="3773490" y="5503864"/>
            <a:ext cx="370294" cy="235129"/>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600">
                <a:solidFill>
                  <a:srgbClr val="000000"/>
                </a:solidFill>
                <a:latin typeface="Courier New" charset="0"/>
              </a:rPr>
              <a:t>MSS</a:t>
            </a:r>
          </a:p>
        </p:txBody>
      </p:sp>
      <p:sp>
        <p:nvSpPr>
          <p:cNvPr id="37900" name="Line 12"/>
          <p:cNvSpPr>
            <a:spLocks noChangeShapeType="1"/>
          </p:cNvSpPr>
          <p:nvPr/>
        </p:nvSpPr>
        <p:spPr bwMode="auto">
          <a:xfrm>
            <a:off x="4287839" y="5362575"/>
            <a:ext cx="1587" cy="522288"/>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01" name="Line 13"/>
          <p:cNvSpPr>
            <a:spLocks noChangeShapeType="1"/>
          </p:cNvSpPr>
          <p:nvPr/>
        </p:nvSpPr>
        <p:spPr bwMode="auto">
          <a:xfrm flipV="1">
            <a:off x="3965575" y="5976938"/>
            <a:ext cx="0" cy="347663"/>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7902" name="AutoShape 14"/>
          <p:cNvSpPr>
            <a:spLocks noChangeArrowheads="1"/>
          </p:cNvSpPr>
          <p:nvPr/>
        </p:nvSpPr>
        <p:spPr bwMode="auto">
          <a:xfrm>
            <a:off x="3805240" y="6503988"/>
            <a:ext cx="394339" cy="200376"/>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3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400">
                <a:solidFill>
                  <a:srgbClr val="000000"/>
                </a:solidFill>
                <a:latin typeface="Times New Roman" charset="0"/>
              </a:rPr>
              <a:t>3 bits</a:t>
            </a:r>
          </a:p>
        </p:txBody>
      </p:sp>
      <p:sp>
        <p:nvSpPr>
          <p:cNvPr id="37903" name="AutoShape 15"/>
          <p:cNvSpPr>
            <a:spLocks noChangeArrowheads="1"/>
          </p:cNvSpPr>
          <p:nvPr/>
        </p:nvSpPr>
        <p:spPr bwMode="auto">
          <a:xfrm>
            <a:off x="4394202" y="5503864"/>
            <a:ext cx="5142433" cy="235129"/>
          </a:xfrm>
          <a:prstGeom prst="roundRect">
            <a:avLst>
              <a:gd name="adj" fmla="val 48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600">
                <a:solidFill>
                  <a:srgbClr val="000000"/>
                </a:solidFill>
                <a:latin typeface="Courier New" charset="0"/>
              </a:rPr>
              <a:t>Cookie=HMAC(t, N</a:t>
            </a:r>
            <a:r>
              <a:rPr lang="en-GB" sz="1600" baseline="-33000">
                <a:solidFill>
                  <a:srgbClr val="000000"/>
                </a:solidFill>
                <a:latin typeface="Courier New" charset="0"/>
              </a:rPr>
              <a:t>s</a:t>
            </a:r>
            <a:r>
              <a:rPr lang="en-GB" sz="1600">
                <a:solidFill>
                  <a:srgbClr val="000000"/>
                </a:solidFill>
                <a:latin typeface="Courier New" charset="0"/>
              </a:rPr>
              <a:t>, SIP, SPort, DIP, DPort)</a:t>
            </a:r>
          </a:p>
        </p:txBody>
      </p:sp>
    </p:spTree>
    <p:extLst>
      <p:ext uri="{BB962C8B-B14F-4D97-AF65-F5344CB8AC3E}">
        <p14:creationId xmlns:p14="http://schemas.microsoft.com/office/powerpoint/2010/main" val="214617388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6767" y="301448"/>
            <a:ext cx="8835944" cy="4818043"/>
          </a:xfrm>
          <a:prstGeom prst="rect">
            <a:avLst/>
          </a:prstGeom>
        </p:spPr>
      </p:pic>
      <p:cxnSp>
        <p:nvCxnSpPr>
          <p:cNvPr id="6" name="Straight Arrow Connector 5"/>
          <p:cNvCxnSpPr/>
          <p:nvPr/>
        </p:nvCxnSpPr>
        <p:spPr>
          <a:xfrm flipH="1">
            <a:off x="3313223" y="516700"/>
            <a:ext cx="686948" cy="1421720"/>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237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IoT-Based Denial of Service</a:t>
            </a:r>
          </a:p>
        </p:txBody>
      </p:sp>
      <p:pic>
        <p:nvPicPr>
          <p:cNvPr id="4" name="Picture 3"/>
          <p:cNvPicPr>
            <a:picLocks noChangeAspect="1"/>
          </p:cNvPicPr>
          <p:nvPr/>
        </p:nvPicPr>
        <p:blipFill>
          <a:blip r:embed="rId2"/>
          <a:stretch>
            <a:fillRect/>
          </a:stretch>
        </p:blipFill>
        <p:spPr>
          <a:xfrm>
            <a:off x="3552894" y="1522307"/>
            <a:ext cx="4737356" cy="5335695"/>
          </a:xfrm>
          <a:prstGeom prst="rect">
            <a:avLst/>
          </a:prstGeom>
        </p:spPr>
      </p:pic>
      <p:pic>
        <p:nvPicPr>
          <p:cNvPr id="5" name="Picture 4"/>
          <p:cNvPicPr>
            <a:picLocks noChangeAspect="1"/>
          </p:cNvPicPr>
          <p:nvPr/>
        </p:nvPicPr>
        <p:blipFill>
          <a:blip r:embed="rId3"/>
          <a:stretch>
            <a:fillRect/>
          </a:stretch>
        </p:blipFill>
        <p:spPr>
          <a:xfrm>
            <a:off x="1524000" y="2488257"/>
            <a:ext cx="9144000" cy="1060561"/>
          </a:xfrm>
          <a:prstGeom prst="rect">
            <a:avLst/>
          </a:prstGeom>
        </p:spPr>
      </p:pic>
    </p:spTree>
    <p:extLst>
      <p:ext uri="{BB962C8B-B14F-4D97-AF65-F5344CB8AC3E}">
        <p14:creationId xmlns:p14="http://schemas.microsoft.com/office/powerpoint/2010/main" val="54349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Post-Mortem</a:t>
            </a:r>
          </a:p>
        </p:txBody>
      </p:sp>
      <p:sp>
        <p:nvSpPr>
          <p:cNvPr id="3" name="TextBox 2"/>
          <p:cNvSpPr txBox="1"/>
          <p:nvPr/>
        </p:nvSpPr>
        <p:spPr>
          <a:xfrm>
            <a:off x="2067172" y="1499463"/>
            <a:ext cx="7476553" cy="3970318"/>
          </a:xfrm>
          <a:prstGeom prst="rect">
            <a:avLst/>
          </a:prstGeom>
          <a:noFill/>
        </p:spPr>
        <p:txBody>
          <a:bodyPr wrap="square" rtlCol="0">
            <a:spAutoFit/>
          </a:bodyPr>
          <a:lstStyle/>
          <a:p>
            <a:r>
              <a:rPr lang="en-US" dirty="0"/>
              <a:t>“During a </a:t>
            </a:r>
            <a:r>
              <a:rPr lang="en-US" dirty="0" err="1"/>
              <a:t>DDoS</a:t>
            </a:r>
            <a:r>
              <a:rPr lang="en-US" dirty="0"/>
              <a:t> which uses the DNS protocol </a:t>
            </a:r>
            <a:r>
              <a:rPr lang="en-US" b="1" dirty="0">
                <a:solidFill>
                  <a:srgbClr val="C0504D"/>
                </a:solidFill>
              </a:rPr>
              <a:t>it can be difficult to distinguish legitimate traffic from attack traffic</a:t>
            </a:r>
            <a:r>
              <a:rPr lang="en-US" dirty="0"/>
              <a:t>. For example, the impact of the attack generated a </a:t>
            </a:r>
            <a:r>
              <a:rPr lang="en-US" b="1" dirty="0">
                <a:solidFill>
                  <a:srgbClr val="C0504D"/>
                </a:solidFill>
              </a:rPr>
              <a:t>storm of legitimate retry activity </a:t>
            </a:r>
            <a:r>
              <a:rPr lang="en-US" dirty="0"/>
              <a:t>as recursive servers attempted to refresh their caches, creating 10-20X normal traffic volume across a large number of IP addresses. When DNS traffic congestion occurs, </a:t>
            </a:r>
            <a:r>
              <a:rPr lang="en-US" b="1" dirty="0">
                <a:solidFill>
                  <a:srgbClr val="C0504D"/>
                </a:solidFill>
              </a:rPr>
              <a:t>legitimate retries can further contribute to traffic volume</a:t>
            </a:r>
            <a:r>
              <a:rPr lang="en-US" dirty="0"/>
              <a:t>. </a:t>
            </a:r>
          </a:p>
          <a:p>
            <a:endParaRPr lang="en-US" dirty="0"/>
          </a:p>
          <a:p>
            <a:r>
              <a:rPr lang="en-US" dirty="0"/>
              <a:t>We 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b="1" dirty="0">
                <a:solidFill>
                  <a:srgbClr val="C0504D"/>
                </a:solidFill>
              </a:rPr>
              <a:t>We are still working on analyzing the data but the estimate at the time of this report is up to 100,000 malicious endpoints. </a:t>
            </a:r>
            <a:r>
              <a:rPr lang="en-US" dirty="0"/>
              <a:t>We are able to confirm that a significant volume of attack traffic originated from </a:t>
            </a:r>
            <a:r>
              <a:rPr lang="en-US" dirty="0" err="1"/>
              <a:t>Mirai</a:t>
            </a:r>
            <a:r>
              <a:rPr lang="en-US" dirty="0"/>
              <a:t>-based botnets.</a:t>
            </a:r>
          </a:p>
        </p:txBody>
      </p:sp>
    </p:spTree>
    <p:extLst>
      <p:ext uri="{BB962C8B-B14F-4D97-AF65-F5344CB8AC3E}">
        <p14:creationId xmlns:p14="http://schemas.microsoft.com/office/powerpoint/2010/main" val="119850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592FBE49-242D-3F4E-866C-A30E842212D1}" type="slidenum">
              <a:rPr lang="en-GB"/>
              <a:pPr/>
              <a:t>26</a:t>
            </a:fld>
            <a:endParaRPr lang="en-GB"/>
          </a:p>
        </p:txBody>
      </p:sp>
      <p:sp>
        <p:nvSpPr>
          <p:cNvPr id="1424386" name="Rectangle 2"/>
          <p:cNvSpPr>
            <a:spLocks noGrp="1" noChangeArrowheads="1"/>
          </p:cNvSpPr>
          <p:nvPr>
            <p:ph type="title"/>
          </p:nvPr>
        </p:nvSpPr>
        <p:spPr/>
        <p:txBody>
          <a:bodyPr/>
          <a:lstStyle/>
          <a:p>
            <a:r>
              <a:rPr lang="en-US" sz="4000" dirty="0"/>
              <a:t>Basic Amplification Attack</a:t>
            </a:r>
          </a:p>
        </p:txBody>
      </p:sp>
      <p:sp>
        <p:nvSpPr>
          <p:cNvPr id="1424387" name="Rectangle 3" descr="Rectangle: Click to edit Master text styles&#10;Second level&#10;Third level&#10;Fourth level&#10;Fifth level"/>
          <p:cNvSpPr>
            <a:spLocks noGrp="1" noChangeArrowheads="1"/>
          </p:cNvSpPr>
          <p:nvPr>
            <p:ph type="body" idx="1"/>
          </p:nvPr>
        </p:nvSpPr>
        <p:spPr>
          <a:xfrm>
            <a:off x="2057400" y="1600201"/>
            <a:ext cx="7848600" cy="5045075"/>
          </a:xfrm>
        </p:spPr>
        <p:txBody>
          <a:bodyPr>
            <a:normAutofit/>
          </a:bodyPr>
          <a:lstStyle/>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Send ping request to broadcast address (ICMP Echo </a:t>
            </a:r>
            <a:r>
              <a:rPr lang="en-US" sz="2000" dirty="0" err="1"/>
              <a:t>Req</a:t>
            </a:r>
            <a:r>
              <a:rPr lang="en-US" sz="2000" dirty="0"/>
              <a:t>) </a:t>
            </a:r>
          </a:p>
          <a:p>
            <a:r>
              <a:rPr lang="en-US" sz="2000" dirty="0"/>
              <a:t>Lots of responses:</a:t>
            </a:r>
          </a:p>
          <a:p>
            <a:pPr lvl="1"/>
            <a:r>
              <a:rPr lang="en-US" sz="2000" dirty="0"/>
              <a:t>Every host on target network generates a ping reply (ICMP Echo Reply) to victim</a:t>
            </a:r>
          </a:p>
        </p:txBody>
      </p:sp>
      <p:pic>
        <p:nvPicPr>
          <p:cNvPr id="1424389"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473450"/>
            <a:ext cx="762000" cy="641350"/>
          </a:xfrm>
          <a:prstGeom prst="rect">
            <a:avLst/>
          </a:prstGeom>
          <a:noFill/>
          <a:extLst>
            <a:ext uri="{909E8E84-426E-40dd-AFC4-6F175D3DCCD1}">
              <a14:hiddenFill xmlns:a14="http://schemas.microsoft.com/office/drawing/2010/main" xmlns="">
                <a:solidFill>
                  <a:srgbClr val="FFFFFF"/>
                </a:solidFill>
              </a14:hiddenFill>
            </a:ext>
          </a:extLst>
        </p:spPr>
      </p:pic>
      <p:pic>
        <p:nvPicPr>
          <p:cNvPr id="1424390" name="Picture 6"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473450"/>
            <a:ext cx="762000" cy="641350"/>
          </a:xfrm>
          <a:prstGeom prst="rect">
            <a:avLst/>
          </a:prstGeom>
          <a:noFill/>
          <a:extLst>
            <a:ext uri="{909E8E84-426E-40dd-AFC4-6F175D3DCCD1}">
              <a14:hiddenFill xmlns:a14="http://schemas.microsoft.com/office/drawing/2010/main" xmlns="">
                <a:solidFill>
                  <a:srgbClr val="FFFFFF"/>
                </a:solidFill>
              </a14:hiddenFill>
            </a:ext>
          </a:extLst>
        </p:spPr>
      </p:pic>
      <p:pic>
        <p:nvPicPr>
          <p:cNvPr id="1424391" name="Picture 7"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47345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4392" name="Rectangle 8"/>
          <p:cNvSpPr>
            <a:spLocks noChangeArrowheads="1"/>
          </p:cNvSpPr>
          <p:nvPr/>
        </p:nvSpPr>
        <p:spPr bwMode="auto">
          <a:xfrm>
            <a:off x="5181600" y="2514600"/>
            <a:ext cx="1600200" cy="457200"/>
          </a:xfrm>
          <a:prstGeom prst="rect">
            <a:avLst/>
          </a:prstGeom>
          <a:solidFill>
            <a:srgbClr val="D9D9D9"/>
          </a:solidFill>
          <a:ln w="9525">
            <a:solidFill>
              <a:schemeClr val="tx1"/>
            </a:solidFill>
            <a:miter lim="800000"/>
            <a:headEnd/>
            <a:tailEnd/>
          </a:ln>
          <a:effectLst/>
        </p:spPr>
        <p:txBody>
          <a:bodyPr wrap="none" anchor="ctr"/>
          <a:lstStyle/>
          <a:p>
            <a:pPr algn="ctr" eaLnBrk="0" hangingPunct="0">
              <a:spcBef>
                <a:spcPct val="20000"/>
              </a:spcBef>
              <a:buClr>
                <a:schemeClr val="accent2"/>
              </a:buClr>
            </a:pPr>
            <a:r>
              <a:rPr lang="en-US" sz="1600" dirty="0"/>
              <a:t>Network</a:t>
            </a:r>
            <a:br>
              <a:rPr lang="en-US" sz="1600" dirty="0"/>
            </a:br>
            <a:r>
              <a:rPr lang="en-US" sz="1600" dirty="0"/>
              <a:t>switch</a:t>
            </a:r>
          </a:p>
        </p:txBody>
      </p:sp>
      <p:sp>
        <p:nvSpPr>
          <p:cNvPr id="1424393" name="Line 9"/>
          <p:cNvSpPr>
            <a:spLocks noChangeShapeType="1"/>
          </p:cNvSpPr>
          <p:nvPr/>
        </p:nvSpPr>
        <p:spPr bwMode="auto">
          <a:xfrm>
            <a:off x="5943600" y="2971800"/>
            <a:ext cx="0" cy="5016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4" name="Line 10"/>
          <p:cNvSpPr>
            <a:spLocks noChangeShapeType="1"/>
          </p:cNvSpPr>
          <p:nvPr/>
        </p:nvSpPr>
        <p:spPr bwMode="auto">
          <a:xfrm flipV="1">
            <a:off x="5105400" y="3200400"/>
            <a:ext cx="0" cy="2730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5" name="Line 11"/>
          <p:cNvSpPr>
            <a:spLocks noChangeShapeType="1"/>
          </p:cNvSpPr>
          <p:nvPr/>
        </p:nvSpPr>
        <p:spPr bwMode="auto">
          <a:xfrm>
            <a:off x="5105400" y="3200400"/>
            <a:ext cx="16764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6" name="Line 12"/>
          <p:cNvSpPr>
            <a:spLocks noChangeShapeType="1"/>
          </p:cNvSpPr>
          <p:nvPr/>
        </p:nvSpPr>
        <p:spPr bwMode="auto">
          <a:xfrm>
            <a:off x="6781800" y="3200400"/>
            <a:ext cx="0" cy="2730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pic>
        <p:nvPicPr>
          <p:cNvPr id="1424397" name="Picture 13"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360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4398" name="Text Box 14"/>
          <p:cNvSpPr txBox="1">
            <a:spLocks noChangeArrowheads="1"/>
          </p:cNvSpPr>
          <p:nvPr/>
        </p:nvSpPr>
        <p:spPr bwMode="auto">
          <a:xfrm>
            <a:off x="2048589" y="2711451"/>
            <a:ext cx="82407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Source</a:t>
            </a:r>
          </a:p>
        </p:txBody>
      </p:sp>
      <p:pic>
        <p:nvPicPr>
          <p:cNvPr id="1424399" name="Picture 1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205740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4400" name="Text Box 16"/>
          <p:cNvSpPr txBox="1">
            <a:spLocks noChangeArrowheads="1"/>
          </p:cNvSpPr>
          <p:nvPr/>
        </p:nvSpPr>
        <p:spPr bwMode="auto">
          <a:xfrm>
            <a:off x="9012477" y="2635251"/>
            <a:ext cx="76469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Target</a:t>
            </a:r>
          </a:p>
        </p:txBody>
      </p:sp>
      <p:grpSp>
        <p:nvGrpSpPr>
          <p:cNvPr id="1424401" name="Group 17"/>
          <p:cNvGrpSpPr>
            <a:grpSpLocks/>
          </p:cNvGrpSpPr>
          <p:nvPr/>
        </p:nvGrpSpPr>
        <p:grpSpPr bwMode="auto">
          <a:xfrm>
            <a:off x="2819400" y="1524000"/>
            <a:ext cx="2590800" cy="990600"/>
            <a:chOff x="816" y="960"/>
            <a:chExt cx="1632" cy="624"/>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4" name="Text Box 20"/>
            <p:cNvSpPr txBox="1">
              <a:spLocks noChangeArrowheads="1"/>
            </p:cNvSpPr>
            <p:nvPr/>
          </p:nvSpPr>
          <p:spPr bwMode="auto">
            <a:xfrm>
              <a:off x="819" y="960"/>
              <a:ext cx="1629" cy="6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p>
              <a:pPr algn="ctr" eaLnBrk="0" hangingPunct="0">
                <a:spcBef>
                  <a:spcPct val="20000"/>
                </a:spcBef>
                <a:buClr>
                  <a:schemeClr val="accent2"/>
                </a:buClr>
              </a:pPr>
              <a:r>
                <a:rPr lang="en-US" dirty="0"/>
                <a:t>1. ICMP Echo Request </a:t>
              </a:r>
              <a:r>
                <a:rPr lang="en-US" dirty="0" err="1"/>
                <a:t>Src</a:t>
              </a:r>
              <a:r>
                <a:rPr lang="en-US" dirty="0"/>
                <a:t>:  </a:t>
              </a:r>
              <a:r>
                <a:rPr lang="en-US" dirty="0" err="1"/>
                <a:t>DoS</a:t>
              </a:r>
              <a:r>
                <a:rPr lang="en-US" dirty="0"/>
                <a:t> Target</a:t>
              </a:r>
            </a:p>
            <a:p>
              <a:pPr algn="ctr" eaLnBrk="0" hangingPunct="0">
                <a:spcBef>
                  <a:spcPct val="20000"/>
                </a:spcBef>
                <a:buClr>
                  <a:schemeClr val="accent2"/>
                </a:buClr>
              </a:pPr>
              <a:r>
                <a:rPr lang="en-US" dirty="0" err="1"/>
                <a:t>Dest</a:t>
              </a:r>
              <a:r>
                <a:rPr lang="en-US" dirty="0"/>
                <a:t>:  broadcast address</a:t>
              </a:r>
            </a:p>
          </p:txBody>
        </p:sp>
      </p:grpSp>
      <p:grpSp>
        <p:nvGrpSpPr>
          <p:cNvPr id="1424405" name="Group 21"/>
          <p:cNvGrpSpPr>
            <a:grpSpLocks/>
          </p:cNvGrpSpPr>
          <p:nvPr/>
        </p:nvGrpSpPr>
        <p:grpSpPr bwMode="auto">
          <a:xfrm>
            <a:off x="6477000" y="1524000"/>
            <a:ext cx="2743200" cy="99060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8" name="Text Box 24"/>
            <p:cNvSpPr txBox="1">
              <a:spLocks noChangeArrowheads="1"/>
            </p:cNvSpPr>
            <p:nvPr/>
          </p:nvSpPr>
          <p:spPr bwMode="auto">
            <a:xfrm>
              <a:off x="3399" y="960"/>
              <a:ext cx="1211"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3 ICMP Echo Reply</a:t>
              </a:r>
              <a:br>
                <a:rPr lang="en-US"/>
              </a:br>
              <a:r>
                <a:rPr lang="en-US"/>
                <a:t>Dest:  Dos Target</a:t>
              </a:r>
            </a:p>
          </p:txBody>
        </p:sp>
      </p:grpSp>
    </p:spTree>
    <p:extLst>
      <p:ext uri="{BB962C8B-B14F-4D97-AF65-F5344CB8AC3E}">
        <p14:creationId xmlns:p14="http://schemas.microsoft.com/office/powerpoint/2010/main" val="12340442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27</a:t>
            </a:fld>
            <a:endParaRPr lang="en-GB"/>
          </a:p>
        </p:txBody>
      </p:sp>
      <p:sp>
        <p:nvSpPr>
          <p:cNvPr id="1425410" name="Rectangle 2"/>
          <p:cNvSpPr>
            <a:spLocks noGrp="1" noChangeArrowheads="1"/>
          </p:cNvSpPr>
          <p:nvPr>
            <p:ph type="title"/>
          </p:nvPr>
        </p:nvSpPr>
        <p:spPr/>
        <p:txBody>
          <a:bodyPr>
            <a:normAutofit/>
          </a:bodyPr>
          <a:lstStyle/>
          <a:p>
            <a:r>
              <a:rPr lang="en-US" dirty="0"/>
              <a:t>DNS Amplification </a:t>
            </a:r>
            <a:br>
              <a:rPr lang="en-US" dirty="0"/>
            </a:br>
            <a:r>
              <a:rPr lang="en-US" dirty="0"/>
              <a:t>(Common Today)</a:t>
            </a:r>
            <a:endParaRPr lang="en-US" sz="2800" dirty="0"/>
          </a:p>
        </p:txBody>
      </p:sp>
      <p:sp>
        <p:nvSpPr>
          <p:cNvPr id="1425411" name="Rectangle 3" descr="Rectangle: Click to edit Master text styles&#10;Second level&#10;Third level&#10;Fourth level&#10;Fifth level"/>
          <p:cNvSpPr>
            <a:spLocks noGrp="1" noChangeArrowheads="1"/>
          </p:cNvSpPr>
          <p:nvPr>
            <p:ph type="body" idx="1"/>
          </p:nvPr>
        </p:nvSpPr>
        <p:spPr>
          <a:xfrm>
            <a:off x="2057400" y="1600201"/>
            <a:ext cx="7848600" cy="5045075"/>
          </a:xfrm>
        </p:spPr>
        <p:txBody>
          <a:bodyPr/>
          <a:lstStyle/>
          <a:p>
            <a:endParaRPr lang="en-US"/>
          </a:p>
          <a:p>
            <a:endParaRPr lang="en-US"/>
          </a:p>
          <a:p>
            <a:endParaRPr lang="en-US"/>
          </a:p>
          <a:p>
            <a:endParaRPr lang="en-US"/>
          </a:p>
          <a:p>
            <a:endParaRPr lang="en-US"/>
          </a:p>
          <a:p>
            <a:pPr>
              <a:buFont typeface="Wingdings" charset="0"/>
              <a:buNone/>
            </a:pPr>
            <a:endParaRPr lang="en-US" sz="2000"/>
          </a:p>
        </p:txBody>
      </p:sp>
      <p:sp>
        <p:nvSpPr>
          <p:cNvPr id="1425412" name="Text Box 4"/>
          <p:cNvSpPr txBox="1">
            <a:spLocks noChangeArrowheads="1"/>
          </p:cNvSpPr>
          <p:nvPr/>
        </p:nvSpPr>
        <p:spPr bwMode="auto">
          <a:xfrm>
            <a:off x="2770188" y="5562600"/>
            <a:ext cx="69834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p>
            <a:pPr eaLnBrk="0" hangingPunct="0">
              <a:spcBef>
                <a:spcPct val="80000"/>
              </a:spcBef>
              <a:buClr>
                <a:schemeClr val="accent2"/>
              </a:buClr>
            </a:pPr>
            <a:r>
              <a:rPr kumimoji="1" lang="en-US"/>
              <a:t>Prevention</a:t>
            </a:r>
            <a:r>
              <a:rPr kumimoji="1" lang="en-US" dirty="0"/>
              <a:t>: reject DNS queries from external addresses</a:t>
            </a:r>
          </a:p>
        </p:txBody>
      </p:sp>
      <p:sp>
        <p:nvSpPr>
          <p:cNvPr id="1425413" name="Rectangle 5"/>
          <p:cNvSpPr>
            <a:spLocks noChangeArrowheads="1"/>
          </p:cNvSpPr>
          <p:nvPr/>
        </p:nvSpPr>
        <p:spPr bwMode="auto">
          <a:xfrm>
            <a:off x="5651501" y="4114800"/>
            <a:ext cx="1490663"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sz="2400"/>
              <a:t>DNS</a:t>
            </a:r>
            <a:br>
              <a:rPr lang="en-US" sz="2400"/>
            </a:br>
            <a:r>
              <a:rPr lang="en-US" sz="2400"/>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365760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5415" name="Text Box 7"/>
          <p:cNvSpPr txBox="1">
            <a:spLocks noChangeArrowheads="1"/>
          </p:cNvSpPr>
          <p:nvPr/>
        </p:nvSpPr>
        <p:spPr bwMode="auto">
          <a:xfrm>
            <a:off x="2442289" y="4235451"/>
            <a:ext cx="82407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5300" y="365760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5417" name="Text Box 9"/>
          <p:cNvSpPr txBox="1">
            <a:spLocks noChangeArrowheads="1"/>
          </p:cNvSpPr>
          <p:nvPr/>
        </p:nvSpPr>
        <p:spPr bwMode="auto">
          <a:xfrm>
            <a:off x="9406177" y="4235451"/>
            <a:ext cx="76469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Target</a:t>
            </a:r>
          </a:p>
        </p:txBody>
      </p:sp>
      <p:grpSp>
        <p:nvGrpSpPr>
          <p:cNvPr id="1425418" name="Group 10"/>
          <p:cNvGrpSpPr>
            <a:grpSpLocks/>
          </p:cNvGrpSpPr>
          <p:nvPr/>
        </p:nvGrpSpPr>
        <p:grpSpPr bwMode="auto">
          <a:xfrm>
            <a:off x="3213100" y="3124200"/>
            <a:ext cx="2590800" cy="990600"/>
            <a:chOff x="816" y="960"/>
            <a:chExt cx="1632" cy="624"/>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1" name="Text Box 13"/>
            <p:cNvSpPr txBox="1">
              <a:spLocks noChangeArrowheads="1"/>
            </p:cNvSpPr>
            <p:nvPr/>
          </p:nvSpPr>
          <p:spPr bwMode="auto">
            <a:xfrm>
              <a:off x="1003" y="960"/>
              <a:ext cx="1132" cy="6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a:t>DNS Query</a:t>
              </a:r>
              <a:br>
                <a:rPr lang="en-US"/>
              </a:br>
              <a:r>
                <a:rPr lang="en-US"/>
                <a:t>SrcIP:  Dos Target</a:t>
              </a:r>
            </a:p>
            <a:p>
              <a:pPr eaLnBrk="0" hangingPunct="0">
                <a:spcBef>
                  <a:spcPct val="20000"/>
                </a:spcBef>
                <a:buClr>
                  <a:schemeClr val="accent2"/>
                </a:buClr>
              </a:pPr>
              <a:r>
                <a:rPr lang="en-US"/>
                <a:t>    (60 bytes)</a:t>
              </a:r>
            </a:p>
          </p:txBody>
        </p:sp>
      </p:grpSp>
      <p:grpSp>
        <p:nvGrpSpPr>
          <p:cNvPr id="1425422" name="Group 14"/>
          <p:cNvGrpSpPr>
            <a:grpSpLocks/>
          </p:cNvGrpSpPr>
          <p:nvPr/>
        </p:nvGrpSpPr>
        <p:grpSpPr bwMode="auto">
          <a:xfrm>
            <a:off x="6870700" y="3124201"/>
            <a:ext cx="2743200" cy="1039813"/>
            <a:chOff x="3120" y="960"/>
            <a:chExt cx="1728" cy="655"/>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5" name="Text Box 17"/>
            <p:cNvSpPr txBox="1">
              <a:spLocks noChangeArrowheads="1"/>
            </p:cNvSpPr>
            <p:nvPr/>
          </p:nvSpPr>
          <p:spPr bwMode="auto">
            <a:xfrm>
              <a:off x="3516" y="960"/>
              <a:ext cx="979" cy="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a:p>
            <a:p>
              <a:pPr algn="ctr" eaLnBrk="0" hangingPunct="0">
                <a:lnSpc>
                  <a:spcPct val="80000"/>
                </a:lnSpc>
                <a:buClr>
                  <a:schemeClr val="accent2"/>
                </a:buClr>
              </a:pPr>
              <a:r>
                <a:rPr lang="en-US"/>
                <a:t>EDNS Reponse</a:t>
              </a:r>
            </a:p>
            <a:p>
              <a:pPr algn="ctr" eaLnBrk="0" hangingPunct="0">
                <a:lnSpc>
                  <a:spcPct val="80000"/>
                </a:lnSpc>
                <a:buClr>
                  <a:schemeClr val="accent2"/>
                </a:buClr>
              </a:pPr>
              <a:endParaRPr lang="en-US"/>
            </a:p>
            <a:p>
              <a:pPr algn="ctr" eaLnBrk="0" hangingPunct="0">
                <a:lnSpc>
                  <a:spcPct val="80000"/>
                </a:lnSpc>
                <a:buClr>
                  <a:schemeClr val="accent2"/>
                </a:buClr>
              </a:pPr>
              <a:r>
                <a:rPr lang="en-US"/>
                <a:t>(3000 bytes)</a:t>
              </a:r>
            </a:p>
          </p:txBody>
        </p:sp>
      </p:grpSp>
      <p:sp>
        <p:nvSpPr>
          <p:cNvPr id="1425426" name="Text Box 18"/>
          <p:cNvSpPr txBox="1">
            <a:spLocks noChangeArrowheads="1"/>
          </p:cNvSpPr>
          <p:nvPr/>
        </p:nvSpPr>
        <p:spPr bwMode="auto">
          <a:xfrm>
            <a:off x="2667000" y="2016126"/>
            <a:ext cx="62669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DNS Amplification attack:     ( </a:t>
            </a:r>
            <a:r>
              <a:rPr lang="en-US" sz="2400">
                <a:sym typeface="Symbol" charset="0"/>
              </a:rPr>
              <a:t>40  amplification )</a:t>
            </a:r>
          </a:p>
        </p:txBody>
      </p:sp>
    </p:spTree>
    <p:extLst>
      <p:ext uri="{BB962C8B-B14F-4D97-AF65-F5344CB8AC3E}">
        <p14:creationId xmlns:p14="http://schemas.microsoft.com/office/powerpoint/2010/main" val="1509547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AA5D-6969-F64B-A854-096B25C37D43}"/>
              </a:ext>
            </a:extLst>
          </p:cNvPr>
          <p:cNvSpPr>
            <a:spLocks noGrp="1"/>
          </p:cNvSpPr>
          <p:nvPr>
            <p:ph type="title"/>
          </p:nvPr>
        </p:nvSpPr>
        <p:spPr/>
        <p:txBody>
          <a:bodyPr>
            <a:normAutofit/>
          </a:bodyPr>
          <a:lstStyle/>
          <a:p>
            <a:r>
              <a:rPr lang="en-US" dirty="0">
                <a:solidFill>
                  <a:schemeClr val="tx1"/>
                </a:solidFill>
                <a:ea typeface="Helvetica Neue Condensed" charset="0"/>
                <a:cs typeface="Helvetica Neue Condensed" charset="0"/>
              </a:rPr>
              <a:t>DNS Reflection Attacks</a:t>
            </a:r>
          </a:p>
        </p:txBody>
      </p:sp>
      <p:sp>
        <p:nvSpPr>
          <p:cNvPr id="4" name="Slide Number Placeholder 3">
            <a:extLst>
              <a:ext uri="{FF2B5EF4-FFF2-40B4-BE49-F238E27FC236}">
                <a16:creationId xmlns:a16="http://schemas.microsoft.com/office/drawing/2014/main" id="{53894EC2-1A01-794B-9E9A-F750AC004141}"/>
              </a:ext>
            </a:extLst>
          </p:cNvPr>
          <p:cNvSpPr>
            <a:spLocks noGrp="1"/>
          </p:cNvSpPr>
          <p:nvPr>
            <p:ph type="sldNum" sz="quarter" idx="12"/>
          </p:nvPr>
        </p:nvSpPr>
        <p:spPr/>
        <p:txBody>
          <a:bodyPr/>
          <a:lstStyle/>
          <a:p>
            <a:fld id="{4748F3B0-5290-A241-88FF-F03DD1126586}" type="slidenum">
              <a:rPr lang="en-US" smtClean="0"/>
              <a:pPr/>
              <a:t>28</a:t>
            </a:fld>
            <a:endParaRPr lang="en-US" dirty="0"/>
          </a:p>
        </p:txBody>
      </p:sp>
      <p:sp>
        <p:nvSpPr>
          <p:cNvPr id="5" name="Cloud 4">
            <a:extLst>
              <a:ext uri="{FF2B5EF4-FFF2-40B4-BE49-F238E27FC236}">
                <a16:creationId xmlns:a16="http://schemas.microsoft.com/office/drawing/2014/main" id="{B466617B-ED54-FD47-AC40-6788CDAE2FB7}"/>
              </a:ext>
            </a:extLst>
          </p:cNvPr>
          <p:cNvSpPr/>
          <p:nvPr/>
        </p:nvSpPr>
        <p:spPr>
          <a:xfrm>
            <a:off x="4573502" y="2636050"/>
            <a:ext cx="3060210" cy="1833135"/>
          </a:xfrm>
          <a:prstGeom prst="cloud">
            <a:avLst/>
          </a:prstGeom>
          <a:solidFill>
            <a:schemeClr val="bg1"/>
          </a:solidFill>
          <a:effectLst>
            <a:outerShdw blurRad="101600" dist="508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i="1" dirty="0">
              <a:solidFill>
                <a:schemeClr val="tx1"/>
              </a:solidFill>
              <a:latin typeface="Helvetica Neue" charset="0"/>
              <a:ea typeface="Helvetica Neue" charset="0"/>
              <a:cs typeface="Helvetica Neue" charset="0"/>
            </a:endParaRPr>
          </a:p>
        </p:txBody>
      </p:sp>
      <p:grpSp>
        <p:nvGrpSpPr>
          <p:cNvPr id="6" name="Group 5">
            <a:extLst>
              <a:ext uri="{FF2B5EF4-FFF2-40B4-BE49-F238E27FC236}">
                <a16:creationId xmlns:a16="http://schemas.microsoft.com/office/drawing/2014/main" id="{68151764-5F7F-EF4A-A5EA-7911EDEBA44F}"/>
              </a:ext>
            </a:extLst>
          </p:cNvPr>
          <p:cNvGrpSpPr/>
          <p:nvPr/>
        </p:nvGrpSpPr>
        <p:grpSpPr>
          <a:xfrm>
            <a:off x="5719535" y="2346418"/>
            <a:ext cx="768142" cy="625130"/>
            <a:chOff x="4857394" y="2350956"/>
            <a:chExt cx="768142" cy="625130"/>
          </a:xfrm>
        </p:grpSpPr>
        <p:pic>
          <p:nvPicPr>
            <p:cNvPr id="7" name="Picture 6">
              <a:extLst>
                <a:ext uri="{FF2B5EF4-FFF2-40B4-BE49-F238E27FC236}">
                  <a16:creationId xmlns:a16="http://schemas.microsoft.com/office/drawing/2014/main" id="{83D8D25B-3450-7942-A057-BB5C518FA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94" y="2350956"/>
              <a:ext cx="768142" cy="625130"/>
            </a:xfrm>
            <a:prstGeom prst="rect">
              <a:avLst/>
            </a:prstGeom>
            <a:effectLst>
              <a:outerShdw blurRad="50800" dist="38100" dir="2700000" algn="tl" rotWithShape="0">
                <a:prstClr val="black">
                  <a:alpha val="40000"/>
                </a:prstClr>
              </a:outerShdw>
            </a:effectLst>
          </p:spPr>
        </p:pic>
        <p:sp>
          <p:nvSpPr>
            <p:cNvPr id="8" name="Oval 7">
              <a:extLst>
                <a:ext uri="{FF2B5EF4-FFF2-40B4-BE49-F238E27FC236}">
                  <a16:creationId xmlns:a16="http://schemas.microsoft.com/office/drawing/2014/main" id="{AB39D1E7-963F-AA45-BA68-C7C4553D2C6D}"/>
                </a:ext>
              </a:extLst>
            </p:cNvPr>
            <p:cNvSpPr/>
            <p:nvPr/>
          </p:nvSpPr>
          <p:spPr>
            <a:xfrm>
              <a:off x="5193979" y="2596390"/>
              <a:ext cx="45719" cy="45719"/>
            </a:xfrm>
            <a:prstGeom prst="ellipse">
              <a:avLst/>
            </a:prstGeom>
            <a:solidFill>
              <a:srgbClr val="33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charset="0"/>
                <a:ea typeface="Helvetica Neue" charset="0"/>
                <a:cs typeface="Helvetica Neue" charset="0"/>
              </a:endParaRPr>
            </a:p>
          </p:txBody>
        </p:sp>
      </p:grpSp>
      <p:grpSp>
        <p:nvGrpSpPr>
          <p:cNvPr id="9" name="Group 8">
            <a:extLst>
              <a:ext uri="{FF2B5EF4-FFF2-40B4-BE49-F238E27FC236}">
                <a16:creationId xmlns:a16="http://schemas.microsoft.com/office/drawing/2014/main" id="{730D0E91-1A33-3B42-BA0F-9ACE65B46440}"/>
              </a:ext>
            </a:extLst>
          </p:cNvPr>
          <p:cNvGrpSpPr/>
          <p:nvPr/>
        </p:nvGrpSpPr>
        <p:grpSpPr>
          <a:xfrm>
            <a:off x="5711929" y="4133685"/>
            <a:ext cx="768142" cy="625130"/>
            <a:chOff x="4857394" y="2350956"/>
            <a:chExt cx="768142" cy="625130"/>
          </a:xfrm>
        </p:grpSpPr>
        <p:pic>
          <p:nvPicPr>
            <p:cNvPr id="10" name="Picture 9">
              <a:extLst>
                <a:ext uri="{FF2B5EF4-FFF2-40B4-BE49-F238E27FC236}">
                  <a16:creationId xmlns:a16="http://schemas.microsoft.com/office/drawing/2014/main" id="{EE50A912-C388-874C-BF51-0B7221BE7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94" y="2350956"/>
              <a:ext cx="768142" cy="625130"/>
            </a:xfrm>
            <a:prstGeom prst="rect">
              <a:avLst/>
            </a:prstGeom>
            <a:effectLst>
              <a:outerShdw blurRad="50800" dist="38100" dir="2700000" algn="tl" rotWithShape="0">
                <a:prstClr val="black">
                  <a:alpha val="40000"/>
                </a:prstClr>
              </a:outerShdw>
            </a:effectLst>
          </p:spPr>
        </p:pic>
        <p:sp>
          <p:nvSpPr>
            <p:cNvPr id="11" name="Oval 10">
              <a:extLst>
                <a:ext uri="{FF2B5EF4-FFF2-40B4-BE49-F238E27FC236}">
                  <a16:creationId xmlns:a16="http://schemas.microsoft.com/office/drawing/2014/main" id="{863E6308-239A-EF41-85CB-2E31DE976CD5}"/>
                </a:ext>
              </a:extLst>
            </p:cNvPr>
            <p:cNvSpPr/>
            <p:nvPr/>
          </p:nvSpPr>
          <p:spPr>
            <a:xfrm>
              <a:off x="5193979" y="2596390"/>
              <a:ext cx="45719" cy="45719"/>
            </a:xfrm>
            <a:prstGeom prst="ellipse">
              <a:avLst/>
            </a:prstGeom>
            <a:solidFill>
              <a:srgbClr val="33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charset="0"/>
                <a:ea typeface="Helvetica Neue" charset="0"/>
                <a:cs typeface="Helvetica Neue" charset="0"/>
              </a:endParaRPr>
            </a:p>
          </p:txBody>
        </p:sp>
      </p:grpSp>
      <p:grpSp>
        <p:nvGrpSpPr>
          <p:cNvPr id="12" name="Group 11">
            <a:extLst>
              <a:ext uri="{FF2B5EF4-FFF2-40B4-BE49-F238E27FC236}">
                <a16:creationId xmlns:a16="http://schemas.microsoft.com/office/drawing/2014/main" id="{389DEB22-96F0-C643-8B7E-A1813ED8539A}"/>
              </a:ext>
            </a:extLst>
          </p:cNvPr>
          <p:cNvGrpSpPr/>
          <p:nvPr/>
        </p:nvGrpSpPr>
        <p:grpSpPr>
          <a:xfrm>
            <a:off x="7156676" y="3139584"/>
            <a:ext cx="768142" cy="625130"/>
            <a:chOff x="4857394" y="2350956"/>
            <a:chExt cx="768142" cy="625130"/>
          </a:xfrm>
        </p:grpSpPr>
        <p:pic>
          <p:nvPicPr>
            <p:cNvPr id="13" name="Picture 12">
              <a:extLst>
                <a:ext uri="{FF2B5EF4-FFF2-40B4-BE49-F238E27FC236}">
                  <a16:creationId xmlns:a16="http://schemas.microsoft.com/office/drawing/2014/main" id="{E4A17420-3731-0540-B336-B5A9E6747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94" y="2350956"/>
              <a:ext cx="768142" cy="625130"/>
            </a:xfrm>
            <a:prstGeom prst="rect">
              <a:avLst/>
            </a:prstGeom>
            <a:effectLst>
              <a:outerShdw blurRad="50800" dist="38100" dir="2700000" algn="tl" rotWithShape="0">
                <a:prstClr val="black">
                  <a:alpha val="40000"/>
                </a:prstClr>
              </a:outerShdw>
            </a:effectLst>
          </p:spPr>
        </p:pic>
        <p:sp>
          <p:nvSpPr>
            <p:cNvPr id="14" name="Oval 13">
              <a:extLst>
                <a:ext uri="{FF2B5EF4-FFF2-40B4-BE49-F238E27FC236}">
                  <a16:creationId xmlns:a16="http://schemas.microsoft.com/office/drawing/2014/main" id="{5703C604-DF5A-264D-8917-84D4B81695F0}"/>
                </a:ext>
              </a:extLst>
            </p:cNvPr>
            <p:cNvSpPr/>
            <p:nvPr/>
          </p:nvSpPr>
          <p:spPr>
            <a:xfrm>
              <a:off x="5193979" y="2596390"/>
              <a:ext cx="45719" cy="45719"/>
            </a:xfrm>
            <a:prstGeom prst="ellipse">
              <a:avLst/>
            </a:prstGeom>
            <a:solidFill>
              <a:srgbClr val="33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charset="0"/>
                <a:ea typeface="Helvetica Neue" charset="0"/>
                <a:cs typeface="Helvetica Neue" charset="0"/>
              </a:endParaRPr>
            </a:p>
          </p:txBody>
        </p:sp>
      </p:grpSp>
      <p:pic>
        <p:nvPicPr>
          <p:cNvPr id="25" name="Picture 24">
            <a:extLst>
              <a:ext uri="{FF2B5EF4-FFF2-40B4-BE49-F238E27FC236}">
                <a16:creationId xmlns:a16="http://schemas.microsoft.com/office/drawing/2014/main" id="{A1657614-E661-164D-B631-6BB40D2D6235}"/>
              </a:ext>
            </a:extLst>
          </p:cNvPr>
          <p:cNvPicPr>
            <a:picLocks noChangeAspect="1"/>
          </p:cNvPicPr>
          <p:nvPr/>
        </p:nvPicPr>
        <p:blipFill>
          <a:blip r:embed="rId4"/>
          <a:stretch>
            <a:fillRect/>
          </a:stretch>
        </p:blipFill>
        <p:spPr>
          <a:xfrm>
            <a:off x="5692789" y="1539996"/>
            <a:ext cx="806423" cy="806423"/>
          </a:xfrm>
          <a:prstGeom prst="rect">
            <a:avLst/>
          </a:prstGeom>
        </p:spPr>
      </p:pic>
      <p:pic>
        <p:nvPicPr>
          <p:cNvPr id="27" name="Picture 26">
            <a:extLst>
              <a:ext uri="{FF2B5EF4-FFF2-40B4-BE49-F238E27FC236}">
                <a16:creationId xmlns:a16="http://schemas.microsoft.com/office/drawing/2014/main" id="{2CD1A9C9-4F2C-124E-AD5D-B21432C24F5C}"/>
              </a:ext>
            </a:extLst>
          </p:cNvPr>
          <p:cNvPicPr>
            <a:picLocks noChangeAspect="1"/>
          </p:cNvPicPr>
          <p:nvPr/>
        </p:nvPicPr>
        <p:blipFill>
          <a:blip r:embed="rId5"/>
          <a:stretch>
            <a:fillRect/>
          </a:stretch>
        </p:blipFill>
        <p:spPr>
          <a:xfrm>
            <a:off x="7970298" y="2910166"/>
            <a:ext cx="806423" cy="806423"/>
          </a:xfrm>
          <a:prstGeom prst="rect">
            <a:avLst/>
          </a:prstGeom>
        </p:spPr>
      </p:pic>
      <p:grpSp>
        <p:nvGrpSpPr>
          <p:cNvPr id="36" name="Group 35">
            <a:extLst>
              <a:ext uri="{FF2B5EF4-FFF2-40B4-BE49-F238E27FC236}">
                <a16:creationId xmlns:a16="http://schemas.microsoft.com/office/drawing/2014/main" id="{B63BDB28-473E-2C4F-A882-EDC1B9CA631B}"/>
              </a:ext>
            </a:extLst>
          </p:cNvPr>
          <p:cNvGrpSpPr/>
          <p:nvPr/>
        </p:nvGrpSpPr>
        <p:grpSpPr>
          <a:xfrm>
            <a:off x="3896325" y="2646928"/>
            <a:ext cx="1200314" cy="695879"/>
            <a:chOff x="2372325" y="2623778"/>
            <a:chExt cx="1200314" cy="695879"/>
          </a:xfrm>
        </p:grpSpPr>
        <p:grpSp>
          <p:nvGrpSpPr>
            <p:cNvPr id="17" name="Group 16">
              <a:extLst>
                <a:ext uri="{FF2B5EF4-FFF2-40B4-BE49-F238E27FC236}">
                  <a16:creationId xmlns:a16="http://schemas.microsoft.com/office/drawing/2014/main" id="{0B5276B0-FA97-6F4E-9256-8F8E860F493E}"/>
                </a:ext>
              </a:extLst>
            </p:cNvPr>
            <p:cNvGrpSpPr/>
            <p:nvPr/>
          </p:nvGrpSpPr>
          <p:grpSpPr>
            <a:xfrm>
              <a:off x="2388945" y="2623778"/>
              <a:ext cx="1080633" cy="695879"/>
              <a:chOff x="695898" y="2897841"/>
              <a:chExt cx="378836" cy="249815"/>
            </a:xfrm>
            <a:solidFill>
              <a:schemeClr val="tx1">
                <a:lumMod val="50000"/>
                <a:lumOff val="50000"/>
              </a:schemeClr>
            </a:solidFill>
          </p:grpSpPr>
          <p:sp>
            <p:nvSpPr>
              <p:cNvPr id="18" name="Rectangle 17">
                <a:extLst>
                  <a:ext uri="{FF2B5EF4-FFF2-40B4-BE49-F238E27FC236}">
                    <a16:creationId xmlns:a16="http://schemas.microsoft.com/office/drawing/2014/main" id="{7659D378-B6DA-6D41-8FBA-863C61FE8770}"/>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19" name="Triangle 18">
                <a:extLst>
                  <a:ext uri="{FF2B5EF4-FFF2-40B4-BE49-F238E27FC236}">
                    <a16:creationId xmlns:a16="http://schemas.microsoft.com/office/drawing/2014/main" id="{D632B2CD-A103-3A42-A7C8-DAB3AD1E17FC}"/>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20" name="TextBox 19">
              <a:extLst>
                <a:ext uri="{FF2B5EF4-FFF2-40B4-BE49-F238E27FC236}">
                  <a16:creationId xmlns:a16="http://schemas.microsoft.com/office/drawing/2014/main" id="{49B87F3C-D98C-9E4D-AC9A-EA7543C7CD94}"/>
                </a:ext>
              </a:extLst>
            </p:cNvPr>
            <p:cNvSpPr txBox="1"/>
            <p:nvPr/>
          </p:nvSpPr>
          <p:spPr>
            <a:xfrm>
              <a:off x="2372325" y="2625233"/>
              <a:ext cx="1200314"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FF9300"/>
                  </a:solidFill>
                  <a:latin typeface="Helvetica Neue" charset="0"/>
                  <a:ea typeface="Helvetica Neue" charset="0"/>
                  <a:cs typeface="Helvetica Neue" charset="0"/>
                </a:rPr>
                <a:t>DNS</a:t>
              </a:r>
              <a:endParaRPr lang="en-US" sz="1400" b="1" baseline="-25000" dirty="0">
                <a:solidFill>
                  <a:srgbClr val="FF9300"/>
                </a:solidFill>
                <a:latin typeface="Helvetica Neue" charset="0"/>
                <a:ea typeface="Helvetica Neue" charset="0"/>
                <a:cs typeface="Helvetica Neue" charset="0"/>
              </a:endParaRPr>
            </a:p>
          </p:txBody>
        </p:sp>
      </p:grpSp>
      <p:grpSp>
        <p:nvGrpSpPr>
          <p:cNvPr id="37" name="Group 36">
            <a:extLst>
              <a:ext uri="{FF2B5EF4-FFF2-40B4-BE49-F238E27FC236}">
                <a16:creationId xmlns:a16="http://schemas.microsoft.com/office/drawing/2014/main" id="{9E393CF6-12B3-B641-BAC3-BE6875E05F71}"/>
              </a:ext>
            </a:extLst>
          </p:cNvPr>
          <p:cNvGrpSpPr/>
          <p:nvPr/>
        </p:nvGrpSpPr>
        <p:grpSpPr>
          <a:xfrm>
            <a:off x="3900055" y="3485900"/>
            <a:ext cx="1200314" cy="695879"/>
            <a:chOff x="2376055" y="3462750"/>
            <a:chExt cx="1200314" cy="695879"/>
          </a:xfrm>
        </p:grpSpPr>
        <p:grpSp>
          <p:nvGrpSpPr>
            <p:cNvPr id="28" name="Group 27">
              <a:extLst>
                <a:ext uri="{FF2B5EF4-FFF2-40B4-BE49-F238E27FC236}">
                  <a16:creationId xmlns:a16="http://schemas.microsoft.com/office/drawing/2014/main" id="{7A5ECA65-5DAD-FF40-B647-321BE44902D6}"/>
                </a:ext>
              </a:extLst>
            </p:cNvPr>
            <p:cNvGrpSpPr/>
            <p:nvPr/>
          </p:nvGrpSpPr>
          <p:grpSpPr>
            <a:xfrm>
              <a:off x="2392675" y="3462750"/>
              <a:ext cx="1080633" cy="695879"/>
              <a:chOff x="695898" y="2897841"/>
              <a:chExt cx="378836" cy="249815"/>
            </a:xfrm>
            <a:solidFill>
              <a:schemeClr val="tx1">
                <a:lumMod val="50000"/>
                <a:lumOff val="50000"/>
              </a:schemeClr>
            </a:solidFill>
          </p:grpSpPr>
          <p:sp>
            <p:nvSpPr>
              <p:cNvPr id="29" name="Rectangle 28">
                <a:extLst>
                  <a:ext uri="{FF2B5EF4-FFF2-40B4-BE49-F238E27FC236}">
                    <a16:creationId xmlns:a16="http://schemas.microsoft.com/office/drawing/2014/main" id="{755E3AB0-73A6-7149-8F5E-3FA863C613DC}"/>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30" name="Triangle 29">
                <a:extLst>
                  <a:ext uri="{FF2B5EF4-FFF2-40B4-BE49-F238E27FC236}">
                    <a16:creationId xmlns:a16="http://schemas.microsoft.com/office/drawing/2014/main" id="{07F15FA7-9F74-1246-9798-C6E6B8C92B7C}"/>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31" name="TextBox 30">
              <a:extLst>
                <a:ext uri="{FF2B5EF4-FFF2-40B4-BE49-F238E27FC236}">
                  <a16:creationId xmlns:a16="http://schemas.microsoft.com/office/drawing/2014/main" id="{65ED9264-9D22-E047-99A7-A1EDDAA5B5F1}"/>
                </a:ext>
              </a:extLst>
            </p:cNvPr>
            <p:cNvSpPr txBox="1"/>
            <p:nvPr/>
          </p:nvSpPr>
          <p:spPr>
            <a:xfrm>
              <a:off x="2376055" y="3464205"/>
              <a:ext cx="1200314"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008000"/>
                  </a:solidFill>
                  <a:latin typeface="Helvetica Neue" charset="0"/>
                  <a:ea typeface="Helvetica Neue" charset="0"/>
                  <a:cs typeface="Helvetica Neue" charset="0"/>
                </a:rPr>
                <a:t>DNS</a:t>
              </a:r>
              <a:endParaRPr lang="en-US" sz="1400" b="1" baseline="-25000" dirty="0">
                <a:solidFill>
                  <a:srgbClr val="008000"/>
                </a:solidFill>
                <a:latin typeface="Helvetica Neue" charset="0"/>
                <a:ea typeface="Helvetica Neue" charset="0"/>
                <a:cs typeface="Helvetica Neue" charset="0"/>
              </a:endParaRPr>
            </a:p>
          </p:txBody>
        </p:sp>
      </p:grpSp>
      <p:grpSp>
        <p:nvGrpSpPr>
          <p:cNvPr id="38" name="Group 37">
            <a:extLst>
              <a:ext uri="{FF2B5EF4-FFF2-40B4-BE49-F238E27FC236}">
                <a16:creationId xmlns:a16="http://schemas.microsoft.com/office/drawing/2014/main" id="{F3648A48-BA7F-3047-BDA1-4F62DC2DB4C0}"/>
              </a:ext>
            </a:extLst>
          </p:cNvPr>
          <p:cNvGrpSpPr/>
          <p:nvPr/>
        </p:nvGrpSpPr>
        <p:grpSpPr>
          <a:xfrm>
            <a:off x="7875566" y="3101127"/>
            <a:ext cx="1265359" cy="695879"/>
            <a:chOff x="2372324" y="2623778"/>
            <a:chExt cx="1265359" cy="695879"/>
          </a:xfrm>
        </p:grpSpPr>
        <p:grpSp>
          <p:nvGrpSpPr>
            <p:cNvPr id="39" name="Group 38">
              <a:extLst>
                <a:ext uri="{FF2B5EF4-FFF2-40B4-BE49-F238E27FC236}">
                  <a16:creationId xmlns:a16="http://schemas.microsoft.com/office/drawing/2014/main" id="{3D36B6EE-E55F-E242-AD3C-96CBAEF01965}"/>
                </a:ext>
              </a:extLst>
            </p:cNvPr>
            <p:cNvGrpSpPr/>
            <p:nvPr/>
          </p:nvGrpSpPr>
          <p:grpSpPr>
            <a:xfrm>
              <a:off x="2388945" y="2623778"/>
              <a:ext cx="1080633" cy="695879"/>
              <a:chOff x="695898" y="2897841"/>
              <a:chExt cx="378836" cy="249815"/>
            </a:xfrm>
            <a:solidFill>
              <a:schemeClr val="tx1">
                <a:lumMod val="50000"/>
                <a:lumOff val="50000"/>
              </a:schemeClr>
            </a:solidFill>
          </p:grpSpPr>
          <p:sp>
            <p:nvSpPr>
              <p:cNvPr id="41" name="Rectangle 40">
                <a:extLst>
                  <a:ext uri="{FF2B5EF4-FFF2-40B4-BE49-F238E27FC236}">
                    <a16:creationId xmlns:a16="http://schemas.microsoft.com/office/drawing/2014/main" id="{F0AF0FE9-30A7-A54B-84F8-67A7B8985777}"/>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42" name="Triangle 41">
                <a:extLst>
                  <a:ext uri="{FF2B5EF4-FFF2-40B4-BE49-F238E27FC236}">
                    <a16:creationId xmlns:a16="http://schemas.microsoft.com/office/drawing/2014/main" id="{EEAF5660-84CF-0042-90B6-8742ABEF0997}"/>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40" name="TextBox 39">
              <a:extLst>
                <a:ext uri="{FF2B5EF4-FFF2-40B4-BE49-F238E27FC236}">
                  <a16:creationId xmlns:a16="http://schemas.microsoft.com/office/drawing/2014/main" id="{E26EA645-324D-674B-B716-F5AB58FA73DD}"/>
                </a:ext>
              </a:extLst>
            </p:cNvPr>
            <p:cNvSpPr txBox="1"/>
            <p:nvPr/>
          </p:nvSpPr>
          <p:spPr>
            <a:xfrm>
              <a:off x="2372324" y="2625233"/>
              <a:ext cx="1265359"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008000"/>
                  </a:solidFill>
                  <a:latin typeface="Helvetica Neue" charset="0"/>
                  <a:ea typeface="Helvetica Neue" charset="0"/>
                  <a:cs typeface="Helvetica Neue" charset="0"/>
                </a:rPr>
                <a:t>DNS</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endParaRPr lang="en-US" sz="1400" b="1" baseline="-25000" dirty="0">
                <a:solidFill>
                  <a:srgbClr val="FFFF00"/>
                </a:solidFill>
                <a:latin typeface="Helvetica Neue" charset="0"/>
                <a:ea typeface="Helvetica Neue" charset="0"/>
                <a:cs typeface="Helvetica Neue" charset="0"/>
              </a:endParaRPr>
            </a:p>
          </p:txBody>
        </p:sp>
      </p:grpSp>
      <p:grpSp>
        <p:nvGrpSpPr>
          <p:cNvPr id="43" name="Group 42">
            <a:extLst>
              <a:ext uri="{FF2B5EF4-FFF2-40B4-BE49-F238E27FC236}">
                <a16:creationId xmlns:a16="http://schemas.microsoft.com/office/drawing/2014/main" id="{69E2EBDB-69FA-DF42-8A3A-071EC20DD7FE}"/>
              </a:ext>
            </a:extLst>
          </p:cNvPr>
          <p:cNvGrpSpPr/>
          <p:nvPr/>
        </p:nvGrpSpPr>
        <p:grpSpPr>
          <a:xfrm>
            <a:off x="5584747" y="1599730"/>
            <a:ext cx="1261628" cy="695879"/>
            <a:chOff x="2376055" y="3462750"/>
            <a:chExt cx="1261628" cy="695879"/>
          </a:xfrm>
        </p:grpSpPr>
        <p:grpSp>
          <p:nvGrpSpPr>
            <p:cNvPr id="44" name="Group 43">
              <a:extLst>
                <a:ext uri="{FF2B5EF4-FFF2-40B4-BE49-F238E27FC236}">
                  <a16:creationId xmlns:a16="http://schemas.microsoft.com/office/drawing/2014/main" id="{EDC17E48-1204-6E4F-A5B8-4C43539BABF5}"/>
                </a:ext>
              </a:extLst>
            </p:cNvPr>
            <p:cNvGrpSpPr/>
            <p:nvPr/>
          </p:nvGrpSpPr>
          <p:grpSpPr>
            <a:xfrm>
              <a:off x="2392675" y="3462750"/>
              <a:ext cx="1080633" cy="695879"/>
              <a:chOff x="695898" y="2897841"/>
              <a:chExt cx="378836" cy="249815"/>
            </a:xfrm>
            <a:solidFill>
              <a:schemeClr val="tx1">
                <a:lumMod val="50000"/>
                <a:lumOff val="50000"/>
              </a:schemeClr>
            </a:solidFill>
          </p:grpSpPr>
          <p:sp>
            <p:nvSpPr>
              <p:cNvPr id="46" name="Rectangle 45">
                <a:extLst>
                  <a:ext uri="{FF2B5EF4-FFF2-40B4-BE49-F238E27FC236}">
                    <a16:creationId xmlns:a16="http://schemas.microsoft.com/office/drawing/2014/main" id="{81D63680-C13E-524A-9B94-1D1290548838}"/>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47" name="Triangle 46">
                <a:extLst>
                  <a:ext uri="{FF2B5EF4-FFF2-40B4-BE49-F238E27FC236}">
                    <a16:creationId xmlns:a16="http://schemas.microsoft.com/office/drawing/2014/main" id="{4109EDFE-B998-3040-8E85-91F8B2443D69}"/>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45" name="TextBox 44">
              <a:extLst>
                <a:ext uri="{FF2B5EF4-FFF2-40B4-BE49-F238E27FC236}">
                  <a16:creationId xmlns:a16="http://schemas.microsoft.com/office/drawing/2014/main" id="{C6EDDCB2-830E-B141-BA75-6DEA8D345C54}"/>
                </a:ext>
              </a:extLst>
            </p:cNvPr>
            <p:cNvSpPr txBox="1"/>
            <p:nvPr/>
          </p:nvSpPr>
          <p:spPr>
            <a:xfrm>
              <a:off x="2376055" y="3464205"/>
              <a:ext cx="1261628"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FF9300"/>
                  </a:solidFill>
                  <a:latin typeface="Helvetica Neue" charset="0"/>
                  <a:ea typeface="Helvetica Neue" charset="0"/>
                  <a:cs typeface="Helvetica Neue" charset="0"/>
                </a:rPr>
                <a:t>DNS</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endParaRPr lang="en-US" sz="1400" b="1" baseline="-25000" dirty="0">
                <a:solidFill>
                  <a:srgbClr val="FFFF00"/>
                </a:solidFill>
                <a:latin typeface="Helvetica Neue" charset="0"/>
                <a:ea typeface="Helvetica Neue" charset="0"/>
                <a:cs typeface="Helvetica Neue" charset="0"/>
              </a:endParaRPr>
            </a:p>
          </p:txBody>
        </p:sp>
      </p:grpSp>
      <p:sp>
        <p:nvSpPr>
          <p:cNvPr id="48" name="TextBox 47">
            <a:extLst>
              <a:ext uri="{FF2B5EF4-FFF2-40B4-BE49-F238E27FC236}">
                <a16:creationId xmlns:a16="http://schemas.microsoft.com/office/drawing/2014/main" id="{B3B34662-FDC6-B440-9058-4B809D14BC53}"/>
              </a:ext>
            </a:extLst>
          </p:cNvPr>
          <p:cNvSpPr txBox="1"/>
          <p:nvPr/>
        </p:nvSpPr>
        <p:spPr>
          <a:xfrm>
            <a:off x="5850577" y="1244843"/>
            <a:ext cx="670376" cy="369332"/>
          </a:xfrm>
          <a:prstGeom prst="rect">
            <a:avLst/>
          </a:prstGeom>
          <a:noFill/>
        </p:spPr>
        <p:txBody>
          <a:bodyPr wrap="none" rtlCol="0">
            <a:spAutoFit/>
          </a:bodyPr>
          <a:lstStyle/>
          <a:p>
            <a:r>
              <a:rPr lang="en-US" b="1" dirty="0">
                <a:solidFill>
                  <a:srgbClr val="FF9300"/>
                </a:solidFill>
                <a:latin typeface="Helvetica Neue" charset="0"/>
                <a:ea typeface="Helvetica Neue" charset="0"/>
                <a:cs typeface="Helvetica Neue" charset="0"/>
              </a:rPr>
              <a:t>DNS</a:t>
            </a:r>
          </a:p>
        </p:txBody>
      </p:sp>
      <p:sp>
        <p:nvSpPr>
          <p:cNvPr id="49" name="TextBox 48">
            <a:extLst>
              <a:ext uri="{FF2B5EF4-FFF2-40B4-BE49-F238E27FC236}">
                <a16:creationId xmlns:a16="http://schemas.microsoft.com/office/drawing/2014/main" id="{CDE026BB-6047-2045-9909-EFF6E9081BC2}"/>
              </a:ext>
            </a:extLst>
          </p:cNvPr>
          <p:cNvSpPr txBox="1"/>
          <p:nvPr/>
        </p:nvSpPr>
        <p:spPr>
          <a:xfrm>
            <a:off x="8136587" y="2599997"/>
            <a:ext cx="670376" cy="369332"/>
          </a:xfrm>
          <a:prstGeom prst="rect">
            <a:avLst/>
          </a:prstGeom>
          <a:noFill/>
        </p:spPr>
        <p:txBody>
          <a:bodyPr wrap="none" rtlCol="0">
            <a:spAutoFit/>
          </a:bodyPr>
          <a:lstStyle/>
          <a:p>
            <a:r>
              <a:rPr lang="en-US" b="1" dirty="0">
                <a:solidFill>
                  <a:srgbClr val="008000"/>
                </a:solidFill>
                <a:latin typeface="Helvetica Neue" charset="0"/>
                <a:ea typeface="Helvetica Neue" charset="0"/>
                <a:cs typeface="Helvetica Neue" charset="0"/>
              </a:rPr>
              <a:t>DNS</a:t>
            </a:r>
          </a:p>
        </p:txBody>
      </p:sp>
      <p:sp>
        <p:nvSpPr>
          <p:cNvPr id="50" name="TextBox 49">
            <a:extLst>
              <a:ext uri="{FF2B5EF4-FFF2-40B4-BE49-F238E27FC236}">
                <a16:creationId xmlns:a16="http://schemas.microsoft.com/office/drawing/2014/main" id="{51FA7F18-A22F-FC4B-9744-52D8E608A6CA}"/>
              </a:ext>
            </a:extLst>
          </p:cNvPr>
          <p:cNvSpPr txBox="1"/>
          <p:nvPr/>
        </p:nvSpPr>
        <p:spPr>
          <a:xfrm>
            <a:off x="2886282" y="3748075"/>
            <a:ext cx="1068306" cy="369332"/>
          </a:xfrm>
          <a:prstGeom prst="rect">
            <a:avLst/>
          </a:prstGeom>
          <a:noFill/>
        </p:spPr>
        <p:txBody>
          <a:bodyPr wrap="none" rtlCol="0">
            <a:spAutoFit/>
          </a:bodyPr>
          <a:lstStyle/>
          <a:p>
            <a:r>
              <a:rPr lang="en-US" dirty="0">
                <a:solidFill>
                  <a:srgbClr val="FF0000"/>
                </a:solidFill>
                <a:latin typeface="Helvetica Neue" charset="0"/>
                <a:ea typeface="Helvetica Neue" charset="0"/>
                <a:cs typeface="Helvetica Neue" charset="0"/>
              </a:rPr>
              <a:t>Attacker</a:t>
            </a:r>
          </a:p>
        </p:txBody>
      </p:sp>
      <p:sp>
        <p:nvSpPr>
          <p:cNvPr id="51" name="TextBox 50">
            <a:extLst>
              <a:ext uri="{FF2B5EF4-FFF2-40B4-BE49-F238E27FC236}">
                <a16:creationId xmlns:a16="http://schemas.microsoft.com/office/drawing/2014/main" id="{7DA4B667-FD06-4D4E-BBCF-26254B14D969}"/>
              </a:ext>
            </a:extLst>
          </p:cNvPr>
          <p:cNvSpPr txBox="1"/>
          <p:nvPr/>
        </p:nvSpPr>
        <p:spPr>
          <a:xfrm>
            <a:off x="5658511" y="4887483"/>
            <a:ext cx="840936" cy="369332"/>
          </a:xfrm>
          <a:prstGeom prst="rect">
            <a:avLst/>
          </a:prstGeom>
          <a:noFill/>
        </p:spPr>
        <p:txBody>
          <a:bodyPr wrap="none" rtlCol="0">
            <a:spAutoFit/>
          </a:bodyPr>
          <a:lstStyle/>
          <a:p>
            <a:r>
              <a:rPr lang="en-US" dirty="0">
                <a:latin typeface="Helvetica Neue" charset="0"/>
                <a:ea typeface="Helvetica Neue" charset="0"/>
                <a:cs typeface="Helvetica Neue" charset="0"/>
              </a:rPr>
              <a:t>Victim</a:t>
            </a:r>
          </a:p>
        </p:txBody>
      </p:sp>
    </p:spTree>
    <p:extLst>
      <p:ext uri="{BB962C8B-B14F-4D97-AF65-F5344CB8AC3E}">
        <p14:creationId xmlns:p14="http://schemas.microsoft.com/office/powerpoint/2010/main" val="227005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8.33333E-7 2.22222E-6 L 0.42361 -0.05324 " pathEditMode="relative" rAng="0" ptsTypes="AA">
                                      <p:cBhvr>
                                        <p:cTn id="18" dur="1000" fill="hold"/>
                                        <p:tgtEl>
                                          <p:spTgt spid="37"/>
                                        </p:tgtEl>
                                        <p:attrNameLst>
                                          <p:attrName>ppt_x</p:attrName>
                                          <p:attrName>ppt_y</p:attrName>
                                        </p:attrNameLst>
                                      </p:cBhvr>
                                      <p:rCtr x="21181" y="-2662"/>
                                    </p:animMotion>
                                  </p:childTnLst>
                                  <p:subTnLst>
                                    <p:set>
                                      <p:cBhvr override="childStyle">
                                        <p:cTn dur="1" fill="hold" display="0" masterRel="sameClick" afterEffect="1">
                                          <p:stCondLst>
                                            <p:cond evt="end" delay="0">
                                              <p:tn val="17"/>
                                            </p:cond>
                                          </p:stCondLst>
                                        </p:cTn>
                                        <p:tgtEl>
                                          <p:spTgt spid="37"/>
                                        </p:tgtEl>
                                        <p:attrNameLst>
                                          <p:attrName>style.visibility</p:attrName>
                                        </p:attrNameLst>
                                      </p:cBhvr>
                                      <p:to>
                                        <p:strVal val="hidden"/>
                                      </p:to>
                                    </p:set>
                                  </p:subTnLst>
                                </p:cTn>
                              </p:par>
                              <p:par>
                                <p:cTn id="19" presetID="0" presetClass="path" presetSubtype="0" accel="50000" decel="50000" fill="hold" nodeType="withEffect">
                                  <p:stCondLst>
                                    <p:cond delay="0"/>
                                  </p:stCondLst>
                                  <p:childTnLst>
                                    <p:animMotion origin="layout" path="M -0.00243 0.00533 L 0.18472 -0.15254 " pathEditMode="relative" rAng="0" ptsTypes="AA">
                                      <p:cBhvr>
                                        <p:cTn id="20" dur="1000" fill="hold"/>
                                        <p:tgtEl>
                                          <p:spTgt spid="36"/>
                                        </p:tgtEl>
                                        <p:attrNameLst>
                                          <p:attrName>ppt_x</p:attrName>
                                          <p:attrName>ppt_y</p:attrName>
                                        </p:attrNameLst>
                                      </p:cBhvr>
                                      <p:rCtr x="9358" y="-7894"/>
                                    </p:animMotion>
                                  </p:childTnLst>
                                  <p:subTnLst>
                                    <p:set>
                                      <p:cBhvr override="childStyle">
                                        <p:cTn dur="1" fill="hold" display="0" masterRel="sameClick" afterEffect="1">
                                          <p:stCondLst>
                                            <p:cond evt="end" delay="0">
                                              <p:tn val="19"/>
                                            </p:cond>
                                          </p:stCondLst>
                                        </p:cTn>
                                        <p:tgtEl>
                                          <p:spTgt spid="3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0.01059 0.00416 L -0.01059 0.47616 " pathEditMode="relative" rAng="0" ptsTypes="AA">
                                      <p:cBhvr>
                                        <p:cTn id="28" dur="1000" fill="hold"/>
                                        <p:tgtEl>
                                          <p:spTgt spid="43"/>
                                        </p:tgtEl>
                                        <p:attrNameLst>
                                          <p:attrName>ppt_x</p:attrName>
                                          <p:attrName>ppt_y</p:attrName>
                                        </p:attrNameLst>
                                      </p:cBhvr>
                                      <p:rCtr x="0" y="23588"/>
                                    </p:animMotion>
                                  </p:childTnLst>
                                </p:cTn>
                              </p:par>
                              <p:par>
                                <p:cTn id="29" presetID="0" presetClass="path" presetSubtype="0" accel="50000" decel="50000" fill="hold" nodeType="withEffect">
                                  <p:stCondLst>
                                    <p:cond delay="0"/>
                                  </p:stCondLst>
                                  <p:childTnLst>
                                    <p:animMotion origin="layout" path="M 0.00243 0.00162 L -0.1375 0.00162 L -0.26303 0.14074 C -0.26285 0.18032 -0.26268 0.21967 -0.26233 0.25926 " pathEditMode="relative" rAng="0" ptsTypes="AAAA">
                                      <p:cBhvr>
                                        <p:cTn id="30" dur="1000" fill="hold"/>
                                        <p:tgtEl>
                                          <p:spTgt spid="38"/>
                                        </p:tgtEl>
                                        <p:attrNameLst>
                                          <p:attrName>ppt_x</p:attrName>
                                          <p:attrName>ppt_y</p:attrName>
                                        </p:attrNameLst>
                                      </p:cBhvr>
                                      <p:rCtr x="-13281" y="12870"/>
                                    </p:animMotion>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 10 Source Countries for DDoS Attacks in Q1 2016</a:t>
            </a:r>
          </a:p>
        </p:txBody>
      </p:sp>
      <p:sp>
        <p:nvSpPr>
          <p:cNvPr id="4" name="TextBox 3"/>
          <p:cNvSpPr txBox="1"/>
          <p:nvPr/>
        </p:nvSpPr>
        <p:spPr>
          <a:xfrm>
            <a:off x="8940800" y="2030364"/>
            <a:ext cx="2235200" cy="1487267"/>
          </a:xfrm>
          <a:prstGeom prst="rect">
            <a:avLst/>
          </a:prstGeom>
        </p:spPr>
        <p:style>
          <a:lnRef idx="1">
            <a:schemeClr val="dk1"/>
          </a:lnRef>
          <a:fillRef idx="2">
            <a:schemeClr val="dk1"/>
          </a:fillRef>
          <a:effectRef idx="1">
            <a:schemeClr val="dk1"/>
          </a:effectRef>
          <a:fontRef idx="minor">
            <a:schemeClr val="dk1"/>
          </a:fontRef>
        </p:style>
        <p:txBody>
          <a:bodyPr wrap="square" lIns="76200" tIns="38100" rIns="76200" bIns="38100" rtlCol="0" anchor="ctr" anchorCtr="0">
            <a:spAutoFit/>
          </a:bodyPr>
          <a:lstStyle/>
          <a:p>
            <a:r>
              <a:rPr lang="en-US" sz="1833" dirty="0"/>
              <a:t>China was the top source of non-spoofed DDoS attacks in the first quarter, followed by the US.</a:t>
            </a:r>
            <a:endParaRPr lang="en-US" sz="1833" dirty="0">
              <a:solidFill>
                <a:srgbClr val="595959"/>
              </a:solidFill>
              <a:latin typeface="Arial" pitchFamily="34" charset="0"/>
              <a:cs typeface="Arial" pitchFamily="3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054" t="14445" r="10054" b="17407"/>
          <a:stretch/>
        </p:blipFill>
        <p:spPr>
          <a:xfrm>
            <a:off x="1253066" y="1280326"/>
            <a:ext cx="7484533" cy="5216491"/>
          </a:xfrm>
          <a:prstGeom prst="rect">
            <a:avLst/>
          </a:prstGeom>
        </p:spPr>
      </p:pic>
      <p:sp>
        <p:nvSpPr>
          <p:cNvPr id="3" name="TextBox 2">
            <a:extLst>
              <a:ext uri="{FF2B5EF4-FFF2-40B4-BE49-F238E27FC236}">
                <a16:creationId xmlns:a16="http://schemas.microsoft.com/office/drawing/2014/main" id="{2C56A73E-7C2B-CD40-9C56-B32E466E865E}"/>
              </a:ext>
            </a:extLst>
          </p:cNvPr>
          <p:cNvSpPr txBox="1"/>
          <p:nvPr/>
        </p:nvSpPr>
        <p:spPr>
          <a:xfrm>
            <a:off x="9455573" y="6496817"/>
            <a:ext cx="2607734" cy="369332"/>
          </a:xfrm>
          <a:prstGeom prst="rect">
            <a:avLst/>
          </a:prstGeom>
          <a:noFill/>
        </p:spPr>
        <p:txBody>
          <a:bodyPr wrap="square" rtlCol="0">
            <a:spAutoFit/>
          </a:bodyPr>
          <a:lstStyle/>
          <a:p>
            <a:pPr algn="r"/>
            <a:r>
              <a:rPr lang="en-US" dirty="0"/>
              <a:t>Source: Akamai</a:t>
            </a:r>
          </a:p>
        </p:txBody>
      </p:sp>
    </p:spTree>
    <p:extLst>
      <p:ext uri="{BB962C8B-B14F-4D97-AF65-F5344CB8AC3E}">
        <p14:creationId xmlns:p14="http://schemas.microsoft.com/office/powerpoint/2010/main" val="175069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wrap="square" lIns="92075" tIns="46039" rIns="92075" bIns="46039" numCol="1" rtlCol="0" anchor="ctr" anchorCtr="0" compatLnSpc="1">
            <a:prstTxWarp prst="textNoShape">
              <a:avLst/>
            </a:prstTxWarp>
            <a:normAutofit/>
          </a:bodyPr>
          <a:lstStyle/>
          <a:p>
            <a:pPr eaLnBrk="1" hangingPunct="1">
              <a:defRPr/>
            </a:pPr>
            <a:r>
              <a:rPr lang="en-US">
                <a:cs typeface="+mj-cs"/>
              </a:rPr>
              <a:t>Attack on Availability</a:t>
            </a:r>
          </a:p>
        </p:txBody>
      </p:sp>
      <p:sp>
        <p:nvSpPr>
          <p:cNvPr id="52227" name="Rectangle 3"/>
          <p:cNvSpPr>
            <a:spLocks noGrp="1" noChangeArrowheads="1"/>
          </p:cNvSpPr>
          <p:nvPr>
            <p:ph type="body" sz="half" idx="4294967295"/>
          </p:nvPr>
        </p:nvSpPr>
        <p:spPr>
          <a:xfrm>
            <a:off x="1981200" y="1371601"/>
            <a:ext cx="8229600" cy="4525963"/>
          </a:xfrm>
        </p:spPr>
        <p:txBody>
          <a:bodyPr vert="horz" wrap="square" lIns="92075" tIns="46039" rIns="92075" bIns="46039" numCol="1" rtlCol="0" anchor="t" anchorCtr="0" compatLnSpc="1">
            <a:prstTxWarp prst="textNoShape">
              <a:avLst/>
            </a:prstTxWarp>
            <a:normAutofit fontScale="92500" lnSpcReduction="20000"/>
          </a:bodyPr>
          <a:lstStyle/>
          <a:p>
            <a:pPr eaLnBrk="1" hangingPunct="1">
              <a:lnSpc>
                <a:spcPct val="90000"/>
              </a:lnSpc>
              <a:defRPr/>
            </a:pPr>
            <a:r>
              <a:rPr lang="en-US">
                <a:cs typeface="+mn-cs"/>
              </a:rPr>
              <a:t>Destroy hardware (cutting fiber) or software</a:t>
            </a:r>
          </a:p>
          <a:p>
            <a:pPr eaLnBrk="1" hangingPunct="1">
              <a:lnSpc>
                <a:spcPct val="90000"/>
              </a:lnSpc>
              <a:defRPr/>
            </a:pPr>
            <a:r>
              <a:rPr lang="en-US">
                <a:cs typeface="+mn-cs"/>
              </a:rPr>
              <a:t>Modify software in a subtle way (alias commands)</a:t>
            </a:r>
          </a:p>
          <a:p>
            <a:pPr eaLnBrk="1" hangingPunct="1">
              <a:lnSpc>
                <a:spcPct val="90000"/>
              </a:lnSpc>
              <a:defRPr/>
            </a:pPr>
            <a:r>
              <a:rPr lang="en-US">
                <a:cs typeface="+mn-cs"/>
              </a:rPr>
              <a:t>Corrupt packets in transit</a:t>
            </a:r>
          </a:p>
          <a:p>
            <a:pPr eaLnBrk="1" hangingPunct="1">
              <a:lnSpc>
                <a:spcPct val="90000"/>
              </a:lnSpc>
              <a:defRPr/>
            </a:pPr>
            <a:endParaRPr lang="en-US">
              <a:cs typeface="+mn-cs"/>
            </a:endParaRPr>
          </a:p>
          <a:p>
            <a:pPr eaLnBrk="1" hangingPunct="1">
              <a:lnSpc>
                <a:spcPct val="90000"/>
              </a:lnSpc>
              <a:defRPr/>
            </a:pPr>
            <a:endParaRPr lang="en-US">
              <a:cs typeface="+mn-cs"/>
            </a:endParaRPr>
          </a:p>
          <a:p>
            <a:pPr eaLnBrk="1" hangingPunct="1">
              <a:lnSpc>
                <a:spcPct val="90000"/>
              </a:lnSpc>
              <a:defRPr/>
            </a:pPr>
            <a:endParaRPr lang="en-US">
              <a:cs typeface="+mn-cs"/>
            </a:endParaRPr>
          </a:p>
          <a:p>
            <a:pPr eaLnBrk="1" hangingPunct="1">
              <a:lnSpc>
                <a:spcPct val="90000"/>
              </a:lnSpc>
              <a:defRPr/>
            </a:pPr>
            <a:endParaRPr lang="en-US">
              <a:cs typeface="+mn-cs"/>
            </a:endParaRPr>
          </a:p>
          <a:p>
            <a:pPr eaLnBrk="1" hangingPunct="1">
              <a:lnSpc>
                <a:spcPct val="90000"/>
              </a:lnSpc>
              <a:defRPr/>
            </a:pPr>
            <a:endParaRPr lang="en-US">
              <a:cs typeface="+mn-cs"/>
            </a:endParaRPr>
          </a:p>
          <a:p>
            <a:pPr eaLnBrk="1" hangingPunct="1">
              <a:lnSpc>
                <a:spcPct val="90000"/>
              </a:lnSpc>
              <a:defRPr/>
            </a:pPr>
            <a:r>
              <a:rPr lang="en-US">
                <a:cs typeface="+mn-cs"/>
              </a:rPr>
              <a:t>Blatant </a:t>
            </a:r>
            <a:r>
              <a:rPr lang="en-US" i="1">
                <a:cs typeface="+mn-cs"/>
              </a:rPr>
              <a:t>denial of service</a:t>
            </a:r>
            <a:r>
              <a:rPr lang="en-US">
                <a:cs typeface="+mn-cs"/>
              </a:rPr>
              <a:t> (DoS):</a:t>
            </a:r>
          </a:p>
          <a:p>
            <a:pPr lvl="1" eaLnBrk="1" hangingPunct="1">
              <a:lnSpc>
                <a:spcPct val="90000"/>
              </a:lnSpc>
              <a:defRPr/>
            </a:pPr>
            <a:r>
              <a:rPr lang="en-US"/>
              <a:t>Crashing the server</a:t>
            </a:r>
          </a:p>
          <a:p>
            <a:pPr lvl="1" eaLnBrk="1" hangingPunct="1">
              <a:lnSpc>
                <a:spcPct val="90000"/>
              </a:lnSpc>
              <a:defRPr/>
            </a:pPr>
            <a:r>
              <a:rPr lang="en-US"/>
              <a:t>Overwhelm the server (use up its resource)</a:t>
            </a:r>
          </a:p>
        </p:txBody>
      </p:sp>
      <p:grpSp>
        <p:nvGrpSpPr>
          <p:cNvPr id="51203" name="Group 4"/>
          <p:cNvGrpSpPr>
            <a:grpSpLocks/>
          </p:cNvGrpSpPr>
          <p:nvPr/>
        </p:nvGrpSpPr>
        <p:grpSpPr bwMode="auto">
          <a:xfrm>
            <a:off x="2971801" y="3746501"/>
            <a:ext cx="6540500" cy="1663700"/>
            <a:chOff x="1108" y="3028"/>
            <a:chExt cx="4120" cy="1048"/>
          </a:xfrm>
        </p:grpSpPr>
        <p:sp>
          <p:nvSpPr>
            <p:cNvPr id="52229" name="Rectangle 5"/>
            <p:cNvSpPr>
              <a:spLocks noChangeArrowheads="1"/>
            </p:cNvSpPr>
            <p:nvPr/>
          </p:nvSpPr>
          <p:spPr bwMode="auto">
            <a:xfrm>
              <a:off x="1108" y="3028"/>
              <a:ext cx="4120" cy="1048"/>
            </a:xfrm>
            <a:prstGeom prst="rect">
              <a:avLst/>
            </a:prstGeom>
            <a:solidFill>
              <a:schemeClr val="bg1"/>
            </a:solidFill>
            <a:ln w="12700">
              <a:solidFill>
                <a:schemeClr val="tx1"/>
              </a:solidFill>
              <a:miter lim="800000"/>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2230" name="Oval 6"/>
            <p:cNvSpPr>
              <a:spLocks noChangeArrowheads="1"/>
            </p:cNvSpPr>
            <p:nvPr/>
          </p:nvSpPr>
          <p:spPr bwMode="auto">
            <a:xfrm>
              <a:off x="1540" y="3172"/>
              <a:ext cx="664" cy="664"/>
            </a:xfrm>
            <a:prstGeom prst="ellipse">
              <a:avLst/>
            </a:prstGeom>
            <a:solidFill>
              <a:schemeClr val="bg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2231" name="Oval 7"/>
            <p:cNvSpPr>
              <a:spLocks noChangeArrowheads="1"/>
            </p:cNvSpPr>
            <p:nvPr/>
          </p:nvSpPr>
          <p:spPr bwMode="auto">
            <a:xfrm>
              <a:off x="4132" y="3172"/>
              <a:ext cx="664" cy="664"/>
            </a:xfrm>
            <a:prstGeom prst="ellipse">
              <a:avLst/>
            </a:prstGeom>
            <a:solidFill>
              <a:schemeClr val="bg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2232" name="Line 8"/>
            <p:cNvSpPr>
              <a:spLocks noChangeShapeType="1"/>
            </p:cNvSpPr>
            <p:nvPr/>
          </p:nvSpPr>
          <p:spPr bwMode="auto">
            <a:xfrm>
              <a:off x="2208" y="3552"/>
              <a:ext cx="816" cy="0"/>
            </a:xfrm>
            <a:prstGeom prst="line">
              <a:avLst/>
            </a:prstGeom>
            <a:noFill/>
            <a:ln w="12700">
              <a:solidFill>
                <a:schemeClr val="tx1"/>
              </a:solidFill>
              <a:round/>
              <a:headEnd type="none" w="sm" len="sm"/>
              <a:tailEnd type="stealth" w="med" len="me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1208" name="Rectangle 9"/>
            <p:cNvSpPr>
              <a:spLocks noChangeArrowheads="1"/>
            </p:cNvSpPr>
            <p:nvPr/>
          </p:nvSpPr>
          <p:spPr bwMode="auto">
            <a:xfrm>
              <a:off x="1766" y="3398"/>
              <a:ext cx="25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A</a:t>
              </a:r>
            </a:p>
          </p:txBody>
        </p:sp>
        <p:sp>
          <p:nvSpPr>
            <p:cNvPr id="51209" name="Rectangle 10"/>
            <p:cNvSpPr>
              <a:spLocks noChangeArrowheads="1"/>
            </p:cNvSpPr>
            <p:nvPr/>
          </p:nvSpPr>
          <p:spPr bwMode="auto">
            <a:xfrm>
              <a:off x="4358" y="3350"/>
              <a:ext cx="246"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B</a:t>
              </a:r>
            </a:p>
          </p:txBody>
        </p:sp>
        <p:sp>
          <p:nvSpPr>
            <p:cNvPr id="52235" name="Line 11"/>
            <p:cNvSpPr>
              <a:spLocks noChangeShapeType="1"/>
            </p:cNvSpPr>
            <p:nvPr/>
          </p:nvSpPr>
          <p:spPr bwMode="auto">
            <a:xfrm>
              <a:off x="3024" y="3360"/>
              <a:ext cx="0" cy="384"/>
            </a:xfrm>
            <a:prstGeom prst="line">
              <a:avLst/>
            </a:prstGeom>
            <a:noFill/>
            <a:ln w="12700">
              <a:solidFill>
                <a:schemeClr val="tx1"/>
              </a:solidFill>
              <a:round/>
              <a:headEnd type="none" w="sm" len="sm"/>
              <a:tailEnd type="none" w="sm" len="sm"/>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grpSp>
    </p:spTree>
    <p:extLst>
      <p:ext uri="{BB962C8B-B14F-4D97-AF65-F5344CB8AC3E}">
        <p14:creationId xmlns:p14="http://schemas.microsoft.com/office/powerpoint/2010/main" val="3583445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sp>
        <p:nvSpPr>
          <p:cNvPr id="3" name="Content Placeholder 2"/>
          <p:cNvSpPr>
            <a:spLocks noGrp="1"/>
          </p:cNvSpPr>
          <p:nvPr>
            <p:ph idx="1"/>
          </p:nvPr>
        </p:nvSpPr>
        <p:spPr>
          <a:xfrm>
            <a:off x="1524000" y="1600201"/>
            <a:ext cx="4702900" cy="4525963"/>
          </a:xfrm>
        </p:spPr>
        <p:txBody>
          <a:bodyPr>
            <a:normAutofit lnSpcReduction="10000"/>
          </a:bodyPr>
          <a:lstStyle/>
          <a:p>
            <a:r>
              <a:rPr lang="en-US" sz="2400" dirty="0"/>
              <a:t>March 26, 2016: </a:t>
            </a:r>
            <a:r>
              <a:rPr lang="en-US" sz="2400" dirty="0" err="1"/>
              <a:t>Github</a:t>
            </a:r>
            <a:r>
              <a:rPr lang="en-US" sz="2400" dirty="0"/>
              <a:t> pages run by </a:t>
            </a:r>
            <a:r>
              <a:rPr lang="en-US" sz="2400" dirty="0" err="1"/>
              <a:t>Greatfire.org</a:t>
            </a:r>
            <a:r>
              <a:rPr lang="en-US" sz="2400" dirty="0"/>
              <a:t> are victims of </a:t>
            </a:r>
            <a:r>
              <a:rPr lang="en-US" sz="2400" dirty="0" err="1"/>
              <a:t>DoS</a:t>
            </a:r>
            <a:r>
              <a:rPr lang="en-US" sz="2400" dirty="0"/>
              <a:t> attack</a:t>
            </a:r>
          </a:p>
          <a:p>
            <a:endParaRPr lang="en-US" sz="2400" dirty="0"/>
          </a:p>
          <a:p>
            <a:r>
              <a:rPr lang="en-US" sz="2400" dirty="0"/>
              <a:t>Malicious traffic directed from </a:t>
            </a:r>
            <a:r>
              <a:rPr lang="en-US" sz="2400" dirty="0" err="1"/>
              <a:t>Baidu</a:t>
            </a:r>
            <a:r>
              <a:rPr lang="en-US" sz="2400" dirty="0"/>
              <a:t> servers</a:t>
            </a:r>
          </a:p>
          <a:p>
            <a:pPr lvl="1"/>
            <a:r>
              <a:rPr lang="en-US" sz="2000" dirty="0" err="1"/>
              <a:t>Baidu</a:t>
            </a:r>
            <a:r>
              <a:rPr lang="en-US" sz="2000" dirty="0"/>
              <a:t> said that their servers were not compromised…</a:t>
            </a:r>
          </a:p>
          <a:p>
            <a:pPr lvl="1"/>
            <a:endParaRPr lang="en-US" sz="2000" dirty="0"/>
          </a:p>
          <a:p>
            <a:r>
              <a:rPr lang="en-US" sz="2400" dirty="0"/>
              <a:t>Instead: Traffic manipulation of “bystander” systems (i.e., client browsers)</a:t>
            </a:r>
          </a:p>
        </p:txBody>
      </p:sp>
      <p:pic>
        <p:nvPicPr>
          <p:cNvPr id="4" name="Picture 3"/>
          <p:cNvPicPr>
            <a:picLocks noChangeAspect="1"/>
          </p:cNvPicPr>
          <p:nvPr/>
        </p:nvPicPr>
        <p:blipFill>
          <a:blip r:embed="rId2"/>
          <a:stretch>
            <a:fillRect/>
          </a:stretch>
        </p:blipFill>
        <p:spPr>
          <a:xfrm>
            <a:off x="6100890" y="1417638"/>
            <a:ext cx="4225168" cy="3702150"/>
          </a:xfrm>
          <a:prstGeom prst="rect">
            <a:avLst/>
          </a:prstGeom>
        </p:spPr>
      </p:pic>
    </p:spTree>
    <p:extLst>
      <p:ext uri="{BB962C8B-B14F-4D97-AF65-F5344CB8AC3E}">
        <p14:creationId xmlns:p14="http://schemas.microsoft.com/office/powerpoint/2010/main" val="316844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“On-Path” Attack System</a:t>
            </a:r>
          </a:p>
        </p:txBody>
      </p:sp>
      <p:sp>
        <p:nvSpPr>
          <p:cNvPr id="3" name="Content Placeholder 2"/>
          <p:cNvSpPr>
            <a:spLocks noGrp="1"/>
          </p:cNvSpPr>
          <p:nvPr>
            <p:ph idx="1"/>
          </p:nvPr>
        </p:nvSpPr>
        <p:spPr>
          <a:xfrm>
            <a:off x="1589800" y="1256752"/>
            <a:ext cx="8984344" cy="1418957"/>
          </a:xfrm>
        </p:spPr>
        <p:txBody>
          <a:bodyPr>
            <a:normAutofit fontScale="70000" lnSpcReduction="20000"/>
          </a:bodyPr>
          <a:lstStyle/>
          <a:p>
            <a:r>
              <a:rPr lang="en-US" dirty="0"/>
              <a:t>Eavesdrop traffic between China &amp; rest of world</a:t>
            </a:r>
          </a:p>
          <a:p>
            <a:pPr lvl="1"/>
            <a:r>
              <a:rPr lang="en-US" dirty="0"/>
              <a:t>Terminate requests for banned content with TCP RST</a:t>
            </a:r>
          </a:p>
          <a:p>
            <a:r>
              <a:rPr lang="en-US" dirty="0"/>
              <a:t>Appears to be co-located with the “Great Firewall”, load-balanced</a:t>
            </a:r>
          </a:p>
          <a:p>
            <a:r>
              <a:rPr lang="en-US" dirty="0"/>
              <a:t>Differences: probabilistic, no packet reassembly</a:t>
            </a:r>
          </a:p>
        </p:txBody>
      </p:sp>
      <p:pic>
        <p:nvPicPr>
          <p:cNvPr id="4" name="Picture 3"/>
          <p:cNvPicPr>
            <a:picLocks noChangeAspect="1"/>
          </p:cNvPicPr>
          <p:nvPr/>
        </p:nvPicPr>
        <p:blipFill>
          <a:blip r:embed="rId2"/>
          <a:stretch>
            <a:fillRect/>
          </a:stretch>
        </p:blipFill>
        <p:spPr>
          <a:xfrm>
            <a:off x="3662162" y="2857578"/>
            <a:ext cx="5069694" cy="4000422"/>
          </a:xfrm>
          <a:prstGeom prst="rect">
            <a:avLst/>
          </a:prstGeom>
        </p:spPr>
      </p:pic>
    </p:spTree>
    <p:extLst>
      <p:ext uri="{BB962C8B-B14F-4D97-AF65-F5344CB8AC3E}">
        <p14:creationId xmlns:p14="http://schemas.microsoft.com/office/powerpoint/2010/main" val="2937400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79EB-EAD1-D842-86F6-18EB8B17B296}"/>
              </a:ext>
            </a:extLst>
          </p:cNvPr>
          <p:cNvSpPr>
            <a:spLocks noGrp="1"/>
          </p:cNvSpPr>
          <p:nvPr>
            <p:ph type="title"/>
          </p:nvPr>
        </p:nvSpPr>
        <p:spPr/>
        <p:txBody>
          <a:bodyPr/>
          <a:lstStyle/>
          <a:p>
            <a:r>
              <a:rPr lang="en-US" dirty="0"/>
              <a:t>China’s Great Cannon</a:t>
            </a:r>
          </a:p>
        </p:txBody>
      </p:sp>
      <p:pic>
        <p:nvPicPr>
          <p:cNvPr id="4" name="Picture 3">
            <a:extLst>
              <a:ext uri="{FF2B5EF4-FFF2-40B4-BE49-F238E27FC236}">
                <a16:creationId xmlns:a16="http://schemas.microsoft.com/office/drawing/2014/main" id="{8B9788EB-8AFB-CA49-8EE4-62A0249B76EA}"/>
              </a:ext>
            </a:extLst>
          </p:cNvPr>
          <p:cNvPicPr>
            <a:picLocks noChangeAspect="1"/>
          </p:cNvPicPr>
          <p:nvPr/>
        </p:nvPicPr>
        <p:blipFill>
          <a:blip r:embed="rId2"/>
          <a:stretch>
            <a:fillRect/>
          </a:stretch>
        </p:blipFill>
        <p:spPr>
          <a:xfrm>
            <a:off x="1070811" y="1533845"/>
            <a:ext cx="10282989" cy="4890773"/>
          </a:xfrm>
          <a:prstGeom prst="rect">
            <a:avLst/>
          </a:prstGeom>
        </p:spPr>
      </p:pic>
    </p:spTree>
    <p:extLst>
      <p:ext uri="{BB962C8B-B14F-4D97-AF65-F5344CB8AC3E}">
        <p14:creationId xmlns:p14="http://schemas.microsoft.com/office/powerpoint/2010/main" val="2786645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24F8-D3DC-0842-82C2-B1DFC5002012}"/>
              </a:ext>
            </a:extLst>
          </p:cNvPr>
          <p:cNvSpPr>
            <a:spLocks noGrp="1"/>
          </p:cNvSpPr>
          <p:nvPr>
            <p:ph type="title"/>
          </p:nvPr>
        </p:nvSpPr>
        <p:spPr/>
        <p:txBody>
          <a:bodyPr/>
          <a:lstStyle/>
          <a:p>
            <a:r>
              <a:rPr lang="en-US" dirty="0"/>
              <a:t>Great Cannon: </a:t>
            </a:r>
            <a:r>
              <a:rPr lang="en-US" dirty="0" err="1"/>
              <a:t>Javascript</a:t>
            </a:r>
            <a:r>
              <a:rPr lang="en-US" dirty="0"/>
              <a:t> Injection</a:t>
            </a:r>
          </a:p>
        </p:txBody>
      </p:sp>
      <p:pic>
        <p:nvPicPr>
          <p:cNvPr id="3" name="Picture 2">
            <a:extLst>
              <a:ext uri="{FF2B5EF4-FFF2-40B4-BE49-F238E27FC236}">
                <a16:creationId xmlns:a16="http://schemas.microsoft.com/office/drawing/2014/main" id="{176CD05E-E515-F740-8A98-93171774F5A6}"/>
              </a:ext>
            </a:extLst>
          </p:cNvPr>
          <p:cNvPicPr>
            <a:picLocks noChangeAspect="1"/>
          </p:cNvPicPr>
          <p:nvPr/>
        </p:nvPicPr>
        <p:blipFill>
          <a:blip r:embed="rId2"/>
          <a:stretch>
            <a:fillRect/>
          </a:stretch>
        </p:blipFill>
        <p:spPr>
          <a:xfrm>
            <a:off x="2213810" y="1454461"/>
            <a:ext cx="9978189" cy="5075054"/>
          </a:xfrm>
          <a:prstGeom prst="rect">
            <a:avLst/>
          </a:prstGeom>
        </p:spPr>
      </p:pic>
    </p:spTree>
    <p:extLst>
      <p:ext uri="{BB962C8B-B14F-4D97-AF65-F5344CB8AC3E}">
        <p14:creationId xmlns:p14="http://schemas.microsoft.com/office/powerpoint/2010/main" val="1360465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EC54-8757-0344-B0A0-19C998C30E6D}"/>
              </a:ext>
            </a:extLst>
          </p:cNvPr>
          <p:cNvSpPr>
            <a:spLocks noGrp="1"/>
          </p:cNvSpPr>
          <p:nvPr>
            <p:ph type="title"/>
          </p:nvPr>
        </p:nvSpPr>
        <p:spPr/>
        <p:txBody>
          <a:bodyPr/>
          <a:lstStyle/>
          <a:p>
            <a:r>
              <a:rPr lang="en-US" dirty="0"/>
              <a:t>Great Cannon: </a:t>
            </a:r>
            <a:r>
              <a:rPr lang="en-US" dirty="0" err="1"/>
              <a:t>Javascript</a:t>
            </a:r>
            <a:r>
              <a:rPr lang="en-US" dirty="0"/>
              <a:t> Injection</a:t>
            </a:r>
          </a:p>
        </p:txBody>
      </p:sp>
      <p:pic>
        <p:nvPicPr>
          <p:cNvPr id="3" name="Picture 2">
            <a:extLst>
              <a:ext uri="{FF2B5EF4-FFF2-40B4-BE49-F238E27FC236}">
                <a16:creationId xmlns:a16="http://schemas.microsoft.com/office/drawing/2014/main" id="{8B07760D-B61C-6041-8B06-B7C8BE50C047}"/>
              </a:ext>
            </a:extLst>
          </p:cNvPr>
          <p:cNvPicPr>
            <a:picLocks noChangeAspect="1"/>
          </p:cNvPicPr>
          <p:nvPr/>
        </p:nvPicPr>
        <p:blipFill>
          <a:blip r:embed="rId2"/>
          <a:stretch>
            <a:fillRect/>
          </a:stretch>
        </p:blipFill>
        <p:spPr>
          <a:xfrm>
            <a:off x="1215189" y="1881739"/>
            <a:ext cx="9761621" cy="4910713"/>
          </a:xfrm>
          <a:prstGeom prst="rect">
            <a:avLst/>
          </a:prstGeom>
        </p:spPr>
      </p:pic>
    </p:spTree>
    <p:extLst>
      <p:ext uri="{BB962C8B-B14F-4D97-AF65-F5344CB8AC3E}">
        <p14:creationId xmlns:p14="http://schemas.microsoft.com/office/powerpoint/2010/main" val="1378577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81A5-BC2A-2043-A102-A9C3B35CADF1}"/>
              </a:ext>
            </a:extLst>
          </p:cNvPr>
          <p:cNvSpPr>
            <a:spLocks noGrp="1"/>
          </p:cNvSpPr>
          <p:nvPr>
            <p:ph type="title"/>
          </p:nvPr>
        </p:nvSpPr>
        <p:spPr/>
        <p:txBody>
          <a:bodyPr/>
          <a:lstStyle/>
          <a:p>
            <a:r>
              <a:rPr lang="en-US" dirty="0"/>
              <a:t>Great Cannon:</a:t>
            </a:r>
            <a:br>
              <a:rPr lang="en-US" dirty="0"/>
            </a:br>
            <a:r>
              <a:rPr lang="en-US" dirty="0"/>
              <a:t>Browser Sends Requests to Victim</a:t>
            </a:r>
          </a:p>
        </p:txBody>
      </p:sp>
      <p:pic>
        <p:nvPicPr>
          <p:cNvPr id="3" name="Picture 2">
            <a:extLst>
              <a:ext uri="{FF2B5EF4-FFF2-40B4-BE49-F238E27FC236}">
                <a16:creationId xmlns:a16="http://schemas.microsoft.com/office/drawing/2014/main" id="{EDF9EFA8-2356-104C-AE37-B0DA78984C26}"/>
              </a:ext>
            </a:extLst>
          </p:cNvPr>
          <p:cNvPicPr>
            <a:picLocks noChangeAspect="1"/>
          </p:cNvPicPr>
          <p:nvPr/>
        </p:nvPicPr>
        <p:blipFill>
          <a:blip r:embed="rId2"/>
          <a:stretch>
            <a:fillRect/>
          </a:stretch>
        </p:blipFill>
        <p:spPr>
          <a:xfrm>
            <a:off x="1074821" y="1762665"/>
            <a:ext cx="10395284" cy="4901787"/>
          </a:xfrm>
          <a:prstGeom prst="rect">
            <a:avLst/>
          </a:prstGeom>
        </p:spPr>
      </p:pic>
    </p:spTree>
    <p:extLst>
      <p:ext uri="{BB962C8B-B14F-4D97-AF65-F5344CB8AC3E}">
        <p14:creationId xmlns:p14="http://schemas.microsoft.com/office/powerpoint/2010/main" val="2479139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Were the Attacking Clients?</a:t>
            </a:r>
          </a:p>
        </p:txBody>
      </p:sp>
      <p:pic>
        <p:nvPicPr>
          <p:cNvPr id="3" name="Picture 2"/>
          <p:cNvPicPr>
            <a:picLocks noChangeAspect="1"/>
          </p:cNvPicPr>
          <p:nvPr/>
        </p:nvPicPr>
        <p:blipFill>
          <a:blip r:embed="rId2"/>
          <a:stretch>
            <a:fillRect/>
          </a:stretch>
        </p:blipFill>
        <p:spPr>
          <a:xfrm>
            <a:off x="2528038" y="1525553"/>
            <a:ext cx="7014893" cy="5065747"/>
          </a:xfrm>
          <a:prstGeom prst="rect">
            <a:avLst/>
          </a:prstGeom>
        </p:spPr>
      </p:pic>
    </p:spTree>
    <p:extLst>
      <p:ext uri="{BB962C8B-B14F-4D97-AF65-F5344CB8AC3E}">
        <p14:creationId xmlns:p14="http://schemas.microsoft.com/office/powerpoint/2010/main" val="1696237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Domains Had Code Injected?</a:t>
            </a:r>
          </a:p>
        </p:txBody>
      </p:sp>
      <p:sp>
        <p:nvSpPr>
          <p:cNvPr id="4" name="Content Placeholder 3"/>
          <p:cNvSpPr>
            <a:spLocks noGrp="1"/>
          </p:cNvSpPr>
          <p:nvPr>
            <p:ph idx="1"/>
          </p:nvPr>
        </p:nvSpPr>
        <p:spPr>
          <a:xfrm>
            <a:off x="1981200" y="1282094"/>
            <a:ext cx="8229600" cy="978281"/>
          </a:xfrm>
        </p:spPr>
        <p:txBody>
          <a:bodyPr>
            <a:normAutofit fontScale="92500" lnSpcReduction="20000"/>
          </a:bodyPr>
          <a:lstStyle/>
          <a:p>
            <a:r>
              <a:rPr lang="en-US" dirty="0"/>
              <a:t>Most common: </a:t>
            </a:r>
            <a:r>
              <a:rPr lang="en-US" dirty="0" err="1">
                <a:latin typeface="American Typewriter"/>
                <a:cs typeface="American Typewriter"/>
              </a:rPr>
              <a:t>pos.baidu.com</a:t>
            </a:r>
            <a:endParaRPr lang="en-US" dirty="0">
              <a:latin typeface="American Typewriter"/>
              <a:cs typeface="American Typewriter"/>
            </a:endParaRPr>
          </a:p>
          <a:p>
            <a:r>
              <a:rPr lang="en-US" dirty="0" err="1">
                <a:cs typeface="American Typewriter"/>
              </a:rPr>
              <a:t>Baidu</a:t>
            </a:r>
            <a:r>
              <a:rPr lang="en-US" dirty="0">
                <a:cs typeface="American Typewriter"/>
              </a:rPr>
              <a:t> is fourth most-visited site globally</a:t>
            </a:r>
          </a:p>
        </p:txBody>
      </p:sp>
      <p:pic>
        <p:nvPicPr>
          <p:cNvPr id="3" name="Picture 2"/>
          <p:cNvPicPr>
            <a:picLocks noChangeAspect="1"/>
          </p:cNvPicPr>
          <p:nvPr/>
        </p:nvPicPr>
        <p:blipFill>
          <a:blip r:embed="rId2"/>
          <a:stretch>
            <a:fillRect/>
          </a:stretch>
        </p:blipFill>
        <p:spPr>
          <a:xfrm>
            <a:off x="1727200" y="2366963"/>
            <a:ext cx="8724900" cy="3759200"/>
          </a:xfrm>
          <a:prstGeom prst="rect">
            <a:avLst/>
          </a:prstGeom>
        </p:spPr>
      </p:pic>
    </p:spTree>
    <p:extLst>
      <p:ext uri="{BB962C8B-B14F-4D97-AF65-F5344CB8AC3E}">
        <p14:creationId xmlns:p14="http://schemas.microsoft.com/office/powerpoint/2010/main" val="2812714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 of Service: Common Themes</a:t>
            </a:r>
          </a:p>
        </p:txBody>
      </p:sp>
      <p:sp>
        <p:nvSpPr>
          <p:cNvPr id="3" name="Content Placeholder 2"/>
          <p:cNvSpPr>
            <a:spLocks noGrp="1"/>
          </p:cNvSpPr>
          <p:nvPr>
            <p:ph idx="1"/>
          </p:nvPr>
        </p:nvSpPr>
        <p:spPr/>
        <p:txBody>
          <a:bodyPr/>
          <a:lstStyle/>
          <a:p>
            <a:r>
              <a:rPr lang="en-US" dirty="0"/>
              <a:t>Asymmetry</a:t>
            </a:r>
          </a:p>
          <a:p>
            <a:pPr lvl="1"/>
            <a:r>
              <a:rPr lang="en-US" dirty="0"/>
              <a:t>Reflection and Amplification</a:t>
            </a:r>
          </a:p>
          <a:p>
            <a:pPr lvl="1"/>
            <a:r>
              <a:rPr lang="en-US" dirty="0"/>
              <a:t>Botnets</a:t>
            </a:r>
          </a:p>
          <a:p>
            <a:pPr lvl="1"/>
            <a:endParaRPr lang="en-US" dirty="0"/>
          </a:p>
          <a:p>
            <a:r>
              <a:rPr lang="en-US" dirty="0"/>
              <a:t>Difficulty of distinguishing legitimate traffic from attack traffic</a:t>
            </a:r>
          </a:p>
          <a:p>
            <a:endParaRPr lang="en-US" dirty="0"/>
          </a:p>
          <a:p>
            <a:r>
              <a:rPr lang="en-US" dirty="0"/>
              <a:t>(Often) Spoofing of IP addresses</a:t>
            </a:r>
          </a:p>
        </p:txBody>
      </p:sp>
    </p:spTree>
    <p:extLst>
      <p:ext uri="{BB962C8B-B14F-4D97-AF65-F5344CB8AC3E}">
        <p14:creationId xmlns:p14="http://schemas.microsoft.com/office/powerpoint/2010/main" val="1651145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56A8-F458-9041-A5CB-8C5B2CAF680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D28C4A-BC02-1E4D-B860-E9C0BCE5C74A}"/>
              </a:ext>
            </a:extLst>
          </p:cNvPr>
          <p:cNvSpPr>
            <a:spLocks noGrp="1"/>
          </p:cNvSpPr>
          <p:nvPr>
            <p:ph idx="1"/>
          </p:nvPr>
        </p:nvSpPr>
        <p:spPr/>
        <p:txBody>
          <a:bodyPr/>
          <a:lstStyle/>
          <a:p>
            <a:r>
              <a:rPr lang="en-US" dirty="0"/>
              <a:t>Denial of service is a mechanism to deny availability of a service to people trying to use it.</a:t>
            </a:r>
          </a:p>
          <a:p>
            <a:endParaRPr lang="en-US" dirty="0"/>
          </a:p>
          <a:p>
            <a:r>
              <a:rPr lang="en-US" dirty="0"/>
              <a:t>The Great Cannon (2015) was the first known example of a volumetric DDoS attack against target websites.</a:t>
            </a:r>
          </a:p>
          <a:p>
            <a:endParaRPr lang="en-US" dirty="0"/>
          </a:p>
          <a:p>
            <a:r>
              <a:rPr lang="en-US" dirty="0"/>
              <a:t>Nation states now continue to use DDoS as a mechanism for disrupting communications and access to content.</a:t>
            </a:r>
          </a:p>
        </p:txBody>
      </p:sp>
    </p:spTree>
    <p:extLst>
      <p:ext uri="{BB962C8B-B14F-4D97-AF65-F5344CB8AC3E}">
        <p14:creationId xmlns:p14="http://schemas.microsoft.com/office/powerpoint/2010/main" val="320432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89FD2A17-55D2-E047-9B98-458F394E8816}" type="slidenum">
              <a:rPr lang="en-US"/>
              <a:pPr>
                <a:defRPr/>
              </a:pPr>
              <a:t>4</a:t>
            </a:fld>
            <a:endParaRPr lang="en-US"/>
          </a:p>
        </p:txBody>
      </p:sp>
      <p:sp>
        <p:nvSpPr>
          <p:cNvPr id="7170" name="Rectangle 2"/>
          <p:cNvSpPr>
            <a:spLocks noGrp="1" noChangeArrowheads="1"/>
          </p:cNvSpPr>
          <p:nvPr>
            <p:ph type="title"/>
          </p:nvPr>
        </p:nvSpPr>
        <p:spPr/>
        <p:txBody>
          <a:bodyPr/>
          <a:lstStyle/>
          <a:p>
            <a:pPr eaLnBrk="1" hangingPunct="1">
              <a:defRPr/>
            </a:pPr>
            <a:r>
              <a:rPr lang="en-US">
                <a:cs typeface="+mj-cs"/>
              </a:rPr>
              <a:t>Denial of Service: What is it?</a:t>
            </a:r>
          </a:p>
        </p:txBody>
      </p:sp>
      <p:sp>
        <p:nvSpPr>
          <p:cNvPr id="7171" name="Rectangle 3"/>
          <p:cNvSpPr>
            <a:spLocks noGrp="1" noChangeArrowheads="1"/>
          </p:cNvSpPr>
          <p:nvPr>
            <p:ph type="body" idx="1"/>
          </p:nvPr>
        </p:nvSpPr>
        <p:spPr>
          <a:xfrm>
            <a:off x="1981200" y="3856037"/>
            <a:ext cx="8229600" cy="2087563"/>
          </a:xfrm>
        </p:spPr>
        <p:txBody>
          <a:bodyPr/>
          <a:lstStyle/>
          <a:p>
            <a:pPr eaLnBrk="1" hangingPunct="1">
              <a:defRPr/>
            </a:pPr>
            <a:r>
              <a:rPr lang="en-US" sz="2400"/>
              <a:t>Attempt to </a:t>
            </a:r>
            <a:r>
              <a:rPr lang="en-US" sz="2400" i="1"/>
              <a:t>exhaust resources</a:t>
            </a:r>
          </a:p>
          <a:p>
            <a:pPr lvl="1" eaLnBrk="1" hangingPunct="1">
              <a:defRPr/>
            </a:pPr>
            <a:r>
              <a:rPr lang="en-US" sz="2000" b="1">
                <a:solidFill>
                  <a:srgbClr val="FF0000"/>
                </a:solidFill>
              </a:rPr>
              <a:t>Network:</a:t>
            </a:r>
            <a:r>
              <a:rPr lang="en-US" sz="2000"/>
              <a:t> Bandwidth</a:t>
            </a:r>
          </a:p>
          <a:p>
            <a:pPr lvl="1" eaLnBrk="1" hangingPunct="1">
              <a:defRPr/>
            </a:pPr>
            <a:r>
              <a:rPr lang="en-US" sz="2000" b="1">
                <a:solidFill>
                  <a:srgbClr val="FF0000"/>
                </a:solidFill>
              </a:rPr>
              <a:t>Transport:</a:t>
            </a:r>
            <a:r>
              <a:rPr lang="en-US" sz="2000"/>
              <a:t> TCP connections</a:t>
            </a:r>
          </a:p>
          <a:p>
            <a:pPr lvl="1" eaLnBrk="1" hangingPunct="1">
              <a:defRPr/>
            </a:pPr>
            <a:r>
              <a:rPr lang="en-US" sz="2000" b="1">
                <a:solidFill>
                  <a:srgbClr val="FF0000"/>
                </a:solidFill>
              </a:rPr>
              <a:t>Application:</a:t>
            </a:r>
            <a:r>
              <a:rPr lang="en-US" sz="2000"/>
              <a:t> Server resources</a:t>
            </a:r>
          </a:p>
          <a:p>
            <a:pPr eaLnBrk="1" hangingPunct="1">
              <a:defRPr/>
            </a:pPr>
            <a:r>
              <a:rPr lang="en-US" sz="2400"/>
              <a:t>Typically high-rate attacks, but not always</a:t>
            </a:r>
          </a:p>
        </p:txBody>
      </p:sp>
      <p:grpSp>
        <p:nvGrpSpPr>
          <p:cNvPr id="17412" name="Group 4"/>
          <p:cNvGrpSpPr>
            <a:grpSpLocks/>
          </p:cNvGrpSpPr>
          <p:nvPr/>
        </p:nvGrpSpPr>
        <p:grpSpPr bwMode="auto">
          <a:xfrm>
            <a:off x="2514600" y="2362200"/>
            <a:ext cx="1905000" cy="838200"/>
            <a:chOff x="864" y="1488"/>
            <a:chExt cx="1200" cy="528"/>
          </a:xfrm>
        </p:grpSpPr>
        <p:sp>
          <p:nvSpPr>
            <p:cNvPr id="2" name="Rectangle 5"/>
            <p:cNvSpPr>
              <a:spLocks noChangeArrowheads="1"/>
            </p:cNvSpPr>
            <p:nvPr/>
          </p:nvSpPr>
          <p:spPr bwMode="auto">
            <a:xfrm>
              <a:off x="864" y="1488"/>
              <a:ext cx="1152" cy="52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174" name="Text Box 6"/>
            <p:cNvSpPr txBox="1">
              <a:spLocks noChangeArrowheads="1"/>
            </p:cNvSpPr>
            <p:nvPr/>
          </p:nvSpPr>
          <p:spPr bwMode="auto">
            <a:xfrm>
              <a:off x="1056" y="1632"/>
              <a:ext cx="10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a:solidFill>
                    <a:srgbClr val="FF0000"/>
                  </a:solidFill>
                </a:rPr>
                <a:t>Attacker</a:t>
              </a:r>
            </a:p>
          </p:txBody>
        </p:sp>
      </p:grpSp>
      <p:grpSp>
        <p:nvGrpSpPr>
          <p:cNvPr id="17413" name="Group 7"/>
          <p:cNvGrpSpPr>
            <a:grpSpLocks/>
          </p:cNvGrpSpPr>
          <p:nvPr/>
        </p:nvGrpSpPr>
        <p:grpSpPr bwMode="auto">
          <a:xfrm>
            <a:off x="7315200" y="2362200"/>
            <a:ext cx="2057400" cy="838200"/>
            <a:chOff x="3168" y="1488"/>
            <a:chExt cx="1296" cy="528"/>
          </a:xfrm>
        </p:grpSpPr>
        <p:sp>
          <p:nvSpPr>
            <p:cNvPr id="7176" name="Rectangle 8"/>
            <p:cNvSpPr>
              <a:spLocks noChangeArrowheads="1"/>
            </p:cNvSpPr>
            <p:nvPr/>
          </p:nvSpPr>
          <p:spPr bwMode="auto">
            <a:xfrm>
              <a:off x="3168" y="1488"/>
              <a:ext cx="1152" cy="52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177" name="Text Box 9"/>
            <p:cNvSpPr txBox="1">
              <a:spLocks noChangeArrowheads="1"/>
            </p:cNvSpPr>
            <p:nvPr/>
          </p:nvSpPr>
          <p:spPr bwMode="auto">
            <a:xfrm>
              <a:off x="3456" y="1632"/>
              <a:ext cx="10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a:solidFill>
                    <a:srgbClr val="FF0000"/>
                  </a:solidFill>
                </a:rPr>
                <a:t>Victim</a:t>
              </a:r>
            </a:p>
          </p:txBody>
        </p:sp>
      </p:grpSp>
      <p:sp>
        <p:nvSpPr>
          <p:cNvPr id="7178" name="Line 10"/>
          <p:cNvSpPr>
            <a:spLocks noChangeShapeType="1"/>
          </p:cNvSpPr>
          <p:nvPr/>
        </p:nvSpPr>
        <p:spPr bwMode="auto">
          <a:xfrm>
            <a:off x="4724400" y="24384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179" name="Line 11"/>
          <p:cNvSpPr>
            <a:spLocks noChangeShapeType="1"/>
          </p:cNvSpPr>
          <p:nvPr/>
        </p:nvSpPr>
        <p:spPr bwMode="auto">
          <a:xfrm>
            <a:off x="4724400" y="26670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180" name="Line 12"/>
          <p:cNvSpPr>
            <a:spLocks noChangeShapeType="1"/>
          </p:cNvSpPr>
          <p:nvPr/>
        </p:nvSpPr>
        <p:spPr bwMode="auto">
          <a:xfrm>
            <a:off x="4724400" y="28956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181" name="Line 13"/>
          <p:cNvSpPr>
            <a:spLocks noChangeShapeType="1"/>
          </p:cNvSpPr>
          <p:nvPr/>
        </p:nvSpPr>
        <p:spPr bwMode="auto">
          <a:xfrm>
            <a:off x="4724400" y="31242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Tree>
    <p:extLst>
      <p:ext uri="{BB962C8B-B14F-4D97-AF65-F5344CB8AC3E}">
        <p14:creationId xmlns:p14="http://schemas.microsoft.com/office/powerpoint/2010/main" val="108781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1525E6C-B41E-A84A-8B20-420EB5BBFF78}" type="slidenum">
              <a:rPr lang="en-US"/>
              <a:pPr>
                <a:defRPr/>
              </a:pPr>
              <a:t>5</a:t>
            </a:fld>
            <a:endParaRPr lang="en-US"/>
          </a:p>
        </p:txBody>
      </p:sp>
      <p:sp>
        <p:nvSpPr>
          <p:cNvPr id="9218" name="Rectangle 2"/>
          <p:cNvSpPr>
            <a:spLocks noGrp="1" noChangeArrowheads="1"/>
          </p:cNvSpPr>
          <p:nvPr>
            <p:ph type="title"/>
          </p:nvPr>
        </p:nvSpPr>
        <p:spPr/>
        <p:txBody>
          <a:bodyPr/>
          <a:lstStyle/>
          <a:p>
            <a:pPr eaLnBrk="1" hangingPunct="1">
              <a:defRPr/>
            </a:pPr>
            <a:r>
              <a:rPr lang="en-US" dirty="0">
                <a:cs typeface="+mj-cs"/>
              </a:rPr>
              <a:t>Early Denial of Service</a:t>
            </a:r>
          </a:p>
        </p:txBody>
      </p:sp>
      <p:sp>
        <p:nvSpPr>
          <p:cNvPr id="9219" name="Rectangle 3"/>
          <p:cNvSpPr>
            <a:spLocks noGrp="1" noChangeArrowheads="1"/>
          </p:cNvSpPr>
          <p:nvPr>
            <p:ph type="body" idx="1"/>
          </p:nvPr>
        </p:nvSpPr>
        <p:spPr/>
        <p:txBody>
          <a:bodyPr/>
          <a:lstStyle/>
          <a:p>
            <a:pPr marL="338130" lvl="1" indent="-223833">
              <a:buNone/>
              <a:defRPr/>
            </a:pPr>
            <a:r>
              <a:rPr lang="en-US" b="1">
                <a:solidFill>
                  <a:srgbClr val="FF0000"/>
                </a:solidFill>
              </a:rPr>
              <a:t>DoS Tools</a:t>
            </a:r>
          </a:p>
          <a:p>
            <a:pPr marL="693721" lvl="2" indent="-241294">
              <a:defRPr/>
            </a:pPr>
            <a:r>
              <a:rPr lang="en-US"/>
              <a:t>Single-source, single target tools</a:t>
            </a:r>
          </a:p>
          <a:p>
            <a:pPr marL="693721" lvl="2" indent="-241294">
              <a:defRPr/>
            </a:pPr>
            <a:r>
              <a:rPr lang="en-US"/>
              <a:t>IP </a:t>
            </a:r>
            <a:r>
              <a:rPr lang="en-US">
                <a:solidFill>
                  <a:srgbClr val="FF0000"/>
                </a:solidFill>
              </a:rPr>
              <a:t>source address spoofing</a:t>
            </a:r>
          </a:p>
          <a:p>
            <a:pPr marL="693721" lvl="2" indent="-241294">
              <a:defRPr/>
            </a:pPr>
            <a:r>
              <a:rPr lang="en-US"/>
              <a:t>Packet amplification (e.g., smurf)</a:t>
            </a:r>
          </a:p>
          <a:p>
            <a:pPr marL="338130" lvl="1" indent="-223833">
              <a:buNone/>
              <a:defRPr/>
            </a:pPr>
            <a:r>
              <a:rPr lang="en-US" b="1">
                <a:solidFill>
                  <a:srgbClr val="FF0000"/>
                </a:solidFill>
              </a:rPr>
              <a:t>Deployment</a:t>
            </a:r>
          </a:p>
          <a:p>
            <a:pPr marL="693721" lvl="2" indent="-241294">
              <a:defRPr/>
            </a:pPr>
            <a:r>
              <a:rPr lang="en-US"/>
              <a:t>Widespread scanning and exploitation via scripted tools</a:t>
            </a:r>
          </a:p>
          <a:p>
            <a:pPr marL="693721" lvl="2" indent="-241294">
              <a:defRPr/>
            </a:pPr>
            <a:r>
              <a:rPr lang="en-US"/>
              <a:t>Hand-installed tools and toolkits on compromised hosts (unix)</a:t>
            </a:r>
          </a:p>
          <a:p>
            <a:pPr marL="338130" lvl="1" indent="-223833">
              <a:buNone/>
              <a:defRPr/>
            </a:pPr>
            <a:r>
              <a:rPr lang="en-US" b="1">
                <a:solidFill>
                  <a:srgbClr val="FF0000"/>
                </a:solidFill>
              </a:rPr>
              <a:t>Use</a:t>
            </a:r>
          </a:p>
          <a:p>
            <a:pPr marL="693721" lvl="2" indent="-241294">
              <a:defRPr/>
            </a:pPr>
            <a:r>
              <a:rPr lang="en-US"/>
              <a:t>Hand executed on source host</a:t>
            </a:r>
          </a:p>
          <a:p>
            <a:pPr marL="338130" lvl="1" indent="-223833">
              <a:defRPr/>
            </a:pPr>
            <a:endParaRPr lang="en-US"/>
          </a:p>
        </p:txBody>
      </p:sp>
    </p:spTree>
    <p:extLst>
      <p:ext uri="{BB962C8B-B14F-4D97-AF65-F5344CB8AC3E}">
        <p14:creationId xmlns:p14="http://schemas.microsoft.com/office/powerpoint/2010/main" val="252209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592FBE49-242D-3F4E-866C-A30E842212D1}" type="slidenum">
              <a:rPr lang="en-GB"/>
              <a:pPr/>
              <a:t>6</a:t>
            </a:fld>
            <a:endParaRPr lang="en-GB"/>
          </a:p>
        </p:txBody>
      </p:sp>
      <p:sp>
        <p:nvSpPr>
          <p:cNvPr id="1424386" name="Rectangle 2"/>
          <p:cNvSpPr>
            <a:spLocks noGrp="1" noChangeArrowheads="1"/>
          </p:cNvSpPr>
          <p:nvPr>
            <p:ph type="title"/>
          </p:nvPr>
        </p:nvSpPr>
        <p:spPr/>
        <p:txBody>
          <a:bodyPr/>
          <a:lstStyle/>
          <a:p>
            <a:r>
              <a:rPr lang="en-US"/>
              <a:t>Smurf amplification DoS attack</a:t>
            </a:r>
          </a:p>
        </p:txBody>
      </p:sp>
      <p:sp>
        <p:nvSpPr>
          <p:cNvPr id="1424387" name="Rectangle 3" descr="Rectangle: Click to edit Master text styles&#10;Second level&#10;Third level&#10;Fourth level&#10;Fifth level"/>
          <p:cNvSpPr>
            <a:spLocks noGrp="1" noChangeArrowheads="1"/>
          </p:cNvSpPr>
          <p:nvPr>
            <p:ph type="body" idx="1"/>
          </p:nvPr>
        </p:nvSpPr>
        <p:spPr>
          <a:xfrm>
            <a:off x="2057400" y="1600201"/>
            <a:ext cx="7848600" cy="5045075"/>
          </a:xfrm>
        </p:spPr>
        <p:txBody>
          <a:bodyPr/>
          <a:lstStyle/>
          <a:p>
            <a:endParaRPr lang="en-US"/>
          </a:p>
          <a:p>
            <a:endParaRPr lang="en-US"/>
          </a:p>
          <a:p>
            <a:endParaRPr lang="en-US"/>
          </a:p>
          <a:p>
            <a:endParaRPr lang="en-US"/>
          </a:p>
          <a:p>
            <a:endParaRPr lang="en-US"/>
          </a:p>
          <a:p>
            <a:endParaRPr lang="en-US" sz="2000"/>
          </a:p>
          <a:p>
            <a:endParaRPr lang="en-US" sz="2000"/>
          </a:p>
          <a:p>
            <a:r>
              <a:rPr lang="en-US" sz="2000"/>
              <a:t>Send ping request to broadcast addr (ICMP Echo Req) </a:t>
            </a:r>
          </a:p>
          <a:p>
            <a:r>
              <a:rPr lang="en-US" sz="2000"/>
              <a:t>Lots of responses:</a:t>
            </a:r>
          </a:p>
          <a:p>
            <a:pPr lvl="1"/>
            <a:r>
              <a:rPr lang="en-US"/>
              <a:t>Every host on target network generates a ping reply (ICMP Echo Reply) to victim</a:t>
            </a:r>
          </a:p>
        </p:txBody>
      </p:sp>
      <p:sp>
        <p:nvSpPr>
          <p:cNvPr id="1424388" name="Text Box 4"/>
          <p:cNvSpPr txBox="1">
            <a:spLocks noChangeArrowheads="1"/>
          </p:cNvSpPr>
          <p:nvPr/>
        </p:nvSpPr>
        <p:spPr bwMode="auto">
          <a:xfrm>
            <a:off x="2800285" y="6324600"/>
            <a:ext cx="544367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kumimoji="1" lang="en-US">
                <a:solidFill>
                  <a:schemeClr val="hlink"/>
                </a:solidFill>
              </a:rPr>
              <a:t>Prevention: reject external packets to broadcast address</a:t>
            </a:r>
          </a:p>
        </p:txBody>
      </p:sp>
      <p:pic>
        <p:nvPicPr>
          <p:cNvPr id="1424389"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473450"/>
            <a:ext cx="762000" cy="641351"/>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0" name="Picture 6"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473450"/>
            <a:ext cx="762000" cy="641351"/>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1" name="Picture 7"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473450"/>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4392" name="Rectangle 8"/>
          <p:cNvSpPr>
            <a:spLocks noChangeArrowheads="1"/>
          </p:cNvSpPr>
          <p:nvPr/>
        </p:nvSpPr>
        <p:spPr bwMode="auto">
          <a:xfrm>
            <a:off x="5181600" y="2514600"/>
            <a:ext cx="16002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sz="2400"/>
              <a:t>gateway</a:t>
            </a:r>
          </a:p>
        </p:txBody>
      </p:sp>
      <p:sp>
        <p:nvSpPr>
          <p:cNvPr id="1424393" name="Line 9"/>
          <p:cNvSpPr>
            <a:spLocks noChangeShapeType="1"/>
          </p:cNvSpPr>
          <p:nvPr/>
        </p:nvSpPr>
        <p:spPr bwMode="auto">
          <a:xfrm>
            <a:off x="5943600" y="2971800"/>
            <a:ext cx="0" cy="50165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4" name="Line 10"/>
          <p:cNvSpPr>
            <a:spLocks noChangeShapeType="1"/>
          </p:cNvSpPr>
          <p:nvPr/>
        </p:nvSpPr>
        <p:spPr bwMode="auto">
          <a:xfrm flipV="1">
            <a:off x="5105400" y="3200400"/>
            <a:ext cx="0" cy="27305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5" name="Line 11"/>
          <p:cNvSpPr>
            <a:spLocks noChangeShapeType="1"/>
          </p:cNvSpPr>
          <p:nvPr/>
        </p:nvSpPr>
        <p:spPr bwMode="auto">
          <a:xfrm>
            <a:off x="5105400" y="3200400"/>
            <a:ext cx="16764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6" name="Line 12"/>
          <p:cNvSpPr>
            <a:spLocks noChangeShapeType="1"/>
          </p:cNvSpPr>
          <p:nvPr/>
        </p:nvSpPr>
        <p:spPr bwMode="auto">
          <a:xfrm>
            <a:off x="6781800" y="3200400"/>
            <a:ext cx="0" cy="27305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pic>
        <p:nvPicPr>
          <p:cNvPr id="1424397" name="Picture 13"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36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4398" name="Text Box 14"/>
          <p:cNvSpPr txBox="1">
            <a:spLocks noChangeArrowheads="1"/>
          </p:cNvSpPr>
          <p:nvPr/>
        </p:nvSpPr>
        <p:spPr bwMode="auto">
          <a:xfrm>
            <a:off x="2048591" y="2711451"/>
            <a:ext cx="824072"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Source</a:t>
            </a:r>
          </a:p>
        </p:txBody>
      </p:sp>
      <p:pic>
        <p:nvPicPr>
          <p:cNvPr id="1424399" name="Picture 1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20574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4400" name="Text Box 16"/>
          <p:cNvSpPr txBox="1">
            <a:spLocks noChangeArrowheads="1"/>
          </p:cNvSpPr>
          <p:nvPr/>
        </p:nvSpPr>
        <p:spPr bwMode="auto">
          <a:xfrm>
            <a:off x="9012477" y="2635251"/>
            <a:ext cx="76469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Target</a:t>
            </a:r>
          </a:p>
        </p:txBody>
      </p:sp>
      <p:grpSp>
        <p:nvGrpSpPr>
          <p:cNvPr id="1424401" name="Group 17"/>
          <p:cNvGrpSpPr>
            <a:grpSpLocks/>
          </p:cNvGrpSpPr>
          <p:nvPr/>
        </p:nvGrpSpPr>
        <p:grpSpPr bwMode="auto">
          <a:xfrm>
            <a:off x="2819400" y="1524002"/>
            <a:ext cx="2590800" cy="990600"/>
            <a:chOff x="816" y="960"/>
            <a:chExt cx="1632" cy="624"/>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4" name="Text Box 20"/>
            <p:cNvSpPr txBox="1">
              <a:spLocks noChangeArrowheads="1"/>
            </p:cNvSpPr>
            <p:nvPr/>
          </p:nvSpPr>
          <p:spPr bwMode="auto">
            <a:xfrm>
              <a:off x="1048" y="960"/>
              <a:ext cx="1112" cy="6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1 ICMP Echo Req</a:t>
              </a:r>
              <a:br>
                <a:rPr lang="en-US"/>
              </a:br>
              <a:r>
                <a:rPr lang="en-US"/>
                <a:t>Src:  Dos Target</a:t>
              </a:r>
            </a:p>
            <a:p>
              <a:pPr algn="ctr" eaLnBrk="0" hangingPunct="0">
                <a:spcBef>
                  <a:spcPct val="20000"/>
                </a:spcBef>
                <a:buClr>
                  <a:schemeClr val="accent2"/>
                </a:buClr>
              </a:pPr>
              <a:r>
                <a:rPr lang="en-US"/>
                <a:t>Dest:  brdct addr</a:t>
              </a:r>
            </a:p>
          </p:txBody>
        </p:sp>
      </p:grpSp>
      <p:grpSp>
        <p:nvGrpSpPr>
          <p:cNvPr id="1424405" name="Group 21"/>
          <p:cNvGrpSpPr>
            <a:grpSpLocks/>
          </p:cNvGrpSpPr>
          <p:nvPr/>
        </p:nvGrpSpPr>
        <p:grpSpPr bwMode="auto">
          <a:xfrm>
            <a:off x="6477000" y="1524000"/>
            <a:ext cx="2743200" cy="99060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8" name="Text Box 24"/>
            <p:cNvSpPr txBox="1">
              <a:spLocks noChangeArrowheads="1"/>
            </p:cNvSpPr>
            <p:nvPr/>
          </p:nvSpPr>
          <p:spPr bwMode="auto">
            <a:xfrm>
              <a:off x="3400" y="960"/>
              <a:ext cx="1211"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3 ICMP Echo Reply</a:t>
              </a:r>
              <a:br>
                <a:rPr lang="en-US"/>
              </a:br>
              <a:r>
                <a:rPr lang="en-US"/>
                <a:t>Dest:  Dos Target</a:t>
              </a:r>
            </a:p>
          </p:txBody>
        </p:sp>
      </p:grpSp>
    </p:spTree>
    <p:extLst>
      <p:ext uri="{BB962C8B-B14F-4D97-AF65-F5344CB8AC3E}">
        <p14:creationId xmlns:p14="http://schemas.microsoft.com/office/powerpoint/2010/main" val="10779972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7</a:t>
            </a:fld>
            <a:endParaRPr lang="en-GB"/>
          </a:p>
        </p:txBody>
      </p:sp>
      <p:sp>
        <p:nvSpPr>
          <p:cNvPr id="1425410" name="Rectangle 2"/>
          <p:cNvSpPr>
            <a:spLocks noGrp="1" noChangeArrowheads="1"/>
          </p:cNvSpPr>
          <p:nvPr>
            <p:ph type="title"/>
          </p:nvPr>
        </p:nvSpPr>
        <p:spPr/>
        <p:txBody>
          <a:bodyPr/>
          <a:lstStyle/>
          <a:p>
            <a:r>
              <a:rPr lang="en-US"/>
              <a:t>Modern day example   </a:t>
            </a:r>
            <a:r>
              <a:rPr lang="en-US" sz="2800"/>
              <a:t>(May </a:t>
            </a:r>
            <a:r>
              <a:rPr lang="ja-JP" altLang="en-US" sz="2800">
                <a:latin typeface="Arial"/>
              </a:rPr>
              <a:t>’</a:t>
            </a:r>
            <a:r>
              <a:rPr lang="en-US" sz="2800"/>
              <a:t>06)</a:t>
            </a:r>
          </a:p>
        </p:txBody>
      </p:sp>
      <p:sp>
        <p:nvSpPr>
          <p:cNvPr id="1425411" name="Rectangle 3" descr="Rectangle: Click to edit Master text styles&#10;Second level&#10;Third level&#10;Fourth level&#10;Fifth level"/>
          <p:cNvSpPr>
            <a:spLocks noGrp="1" noChangeArrowheads="1"/>
          </p:cNvSpPr>
          <p:nvPr>
            <p:ph type="body" idx="1"/>
          </p:nvPr>
        </p:nvSpPr>
        <p:spPr>
          <a:xfrm>
            <a:off x="2057400" y="1600201"/>
            <a:ext cx="7848600" cy="5045075"/>
          </a:xfrm>
        </p:spPr>
        <p:txBody>
          <a:bodyPr/>
          <a:lstStyle/>
          <a:p>
            <a:endParaRPr lang="en-US"/>
          </a:p>
          <a:p>
            <a:endParaRPr lang="en-US"/>
          </a:p>
          <a:p>
            <a:endParaRPr lang="en-US"/>
          </a:p>
          <a:p>
            <a:endParaRPr lang="en-US"/>
          </a:p>
          <a:p>
            <a:endParaRPr lang="en-US"/>
          </a:p>
          <a:p>
            <a:pPr>
              <a:buFont typeface="Wingdings" charset="0"/>
              <a:buNone/>
            </a:pPr>
            <a:endParaRPr lang="en-US" sz="2000"/>
          </a:p>
        </p:txBody>
      </p:sp>
      <p:sp>
        <p:nvSpPr>
          <p:cNvPr id="1425412" name="Text Box 4"/>
          <p:cNvSpPr txBox="1">
            <a:spLocks noChangeArrowheads="1"/>
          </p:cNvSpPr>
          <p:nvPr/>
        </p:nvSpPr>
        <p:spPr bwMode="auto">
          <a:xfrm>
            <a:off x="2770189" y="5562601"/>
            <a:ext cx="6983412" cy="8679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20000"/>
              </a:spcBef>
              <a:buClr>
                <a:schemeClr val="accent2"/>
              </a:buClr>
            </a:pPr>
            <a:r>
              <a:rPr kumimoji="1" lang="en-US"/>
              <a:t>580,000 open resolvers on Internet  (Kaminsky-Shiffman</a:t>
            </a:r>
            <a:r>
              <a:rPr kumimoji="1" lang="ja-JP" altLang="en-US">
                <a:latin typeface="Arial"/>
              </a:rPr>
              <a:t>’</a:t>
            </a:r>
            <a:r>
              <a:rPr kumimoji="1" lang="en-US"/>
              <a:t>06)</a:t>
            </a:r>
          </a:p>
          <a:p>
            <a:pPr eaLnBrk="0" hangingPunct="0">
              <a:spcBef>
                <a:spcPct val="80000"/>
              </a:spcBef>
              <a:buClr>
                <a:schemeClr val="accent2"/>
              </a:buClr>
            </a:pPr>
            <a:r>
              <a:rPr kumimoji="1" lang="en-US"/>
              <a:t>Prevention: reject DNS queries from external addresses</a:t>
            </a:r>
          </a:p>
        </p:txBody>
      </p:sp>
      <p:sp>
        <p:nvSpPr>
          <p:cNvPr id="1425413" name="Rectangle 5"/>
          <p:cNvSpPr>
            <a:spLocks noChangeArrowheads="1"/>
          </p:cNvSpPr>
          <p:nvPr/>
        </p:nvSpPr>
        <p:spPr bwMode="auto">
          <a:xfrm>
            <a:off x="5651502" y="4114800"/>
            <a:ext cx="1490663"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sz="2400"/>
              <a:t>DNS</a:t>
            </a:r>
            <a:br>
              <a:rPr lang="en-US" sz="2400"/>
            </a:br>
            <a:r>
              <a:rPr lang="en-US" sz="2400"/>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36576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5415" name="Text Box 7"/>
          <p:cNvSpPr txBox="1">
            <a:spLocks noChangeArrowheads="1"/>
          </p:cNvSpPr>
          <p:nvPr/>
        </p:nvSpPr>
        <p:spPr bwMode="auto">
          <a:xfrm>
            <a:off x="2442291" y="4235451"/>
            <a:ext cx="824072"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5300" y="36576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5417" name="Text Box 9"/>
          <p:cNvSpPr txBox="1">
            <a:spLocks noChangeArrowheads="1"/>
          </p:cNvSpPr>
          <p:nvPr/>
        </p:nvSpPr>
        <p:spPr bwMode="auto">
          <a:xfrm>
            <a:off x="9406177" y="4235451"/>
            <a:ext cx="76469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Target</a:t>
            </a:r>
          </a:p>
        </p:txBody>
      </p:sp>
      <p:grpSp>
        <p:nvGrpSpPr>
          <p:cNvPr id="1425418" name="Group 10"/>
          <p:cNvGrpSpPr>
            <a:grpSpLocks/>
          </p:cNvGrpSpPr>
          <p:nvPr/>
        </p:nvGrpSpPr>
        <p:grpSpPr bwMode="auto">
          <a:xfrm>
            <a:off x="3213100" y="3124202"/>
            <a:ext cx="2590800" cy="990600"/>
            <a:chOff x="816" y="960"/>
            <a:chExt cx="1632" cy="624"/>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1" name="Text Box 13"/>
            <p:cNvSpPr txBox="1">
              <a:spLocks noChangeArrowheads="1"/>
            </p:cNvSpPr>
            <p:nvPr/>
          </p:nvSpPr>
          <p:spPr bwMode="auto">
            <a:xfrm>
              <a:off x="1003" y="960"/>
              <a:ext cx="1132" cy="6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a:t>DNS Query</a:t>
              </a:r>
              <a:br>
                <a:rPr lang="en-US"/>
              </a:br>
              <a:r>
                <a:rPr lang="en-US"/>
                <a:t>SrcIP:  Dos Target</a:t>
              </a:r>
            </a:p>
            <a:p>
              <a:pPr eaLnBrk="0" hangingPunct="0">
                <a:spcBef>
                  <a:spcPct val="20000"/>
                </a:spcBef>
                <a:buClr>
                  <a:schemeClr val="accent2"/>
                </a:buClr>
              </a:pPr>
              <a:r>
                <a:rPr lang="en-US"/>
                <a:t>    (60 bytes)</a:t>
              </a:r>
            </a:p>
          </p:txBody>
        </p:sp>
      </p:grpSp>
      <p:grpSp>
        <p:nvGrpSpPr>
          <p:cNvPr id="1425422" name="Group 14"/>
          <p:cNvGrpSpPr>
            <a:grpSpLocks/>
          </p:cNvGrpSpPr>
          <p:nvPr/>
        </p:nvGrpSpPr>
        <p:grpSpPr bwMode="auto">
          <a:xfrm>
            <a:off x="6870700" y="3124198"/>
            <a:ext cx="2743200" cy="1039812"/>
            <a:chOff x="3120" y="960"/>
            <a:chExt cx="1728" cy="655"/>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5" name="Text Box 17"/>
            <p:cNvSpPr txBox="1">
              <a:spLocks noChangeArrowheads="1"/>
            </p:cNvSpPr>
            <p:nvPr/>
          </p:nvSpPr>
          <p:spPr bwMode="auto">
            <a:xfrm>
              <a:off x="3516" y="960"/>
              <a:ext cx="979" cy="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a:p>
            <a:p>
              <a:pPr algn="ctr" eaLnBrk="0" hangingPunct="0">
                <a:lnSpc>
                  <a:spcPct val="80000"/>
                </a:lnSpc>
                <a:buClr>
                  <a:schemeClr val="accent2"/>
                </a:buClr>
              </a:pPr>
              <a:r>
                <a:rPr lang="en-US"/>
                <a:t>EDNS Reponse</a:t>
              </a:r>
            </a:p>
            <a:p>
              <a:pPr algn="ctr" eaLnBrk="0" hangingPunct="0">
                <a:lnSpc>
                  <a:spcPct val="80000"/>
                </a:lnSpc>
                <a:buClr>
                  <a:schemeClr val="accent2"/>
                </a:buClr>
              </a:pPr>
              <a:endParaRPr lang="en-US"/>
            </a:p>
            <a:p>
              <a:pPr algn="ctr" eaLnBrk="0" hangingPunct="0">
                <a:lnSpc>
                  <a:spcPct val="80000"/>
                </a:lnSpc>
                <a:buClr>
                  <a:schemeClr val="accent2"/>
                </a:buClr>
              </a:pPr>
              <a:r>
                <a:rPr lang="en-US"/>
                <a:t>(3000 bytes)</a:t>
              </a:r>
            </a:p>
          </p:txBody>
        </p:sp>
      </p:grpSp>
      <p:sp>
        <p:nvSpPr>
          <p:cNvPr id="1425426" name="Text Box 18"/>
          <p:cNvSpPr txBox="1">
            <a:spLocks noChangeArrowheads="1"/>
          </p:cNvSpPr>
          <p:nvPr/>
        </p:nvSpPr>
        <p:spPr bwMode="auto">
          <a:xfrm>
            <a:off x="2667000" y="2016126"/>
            <a:ext cx="62669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DNS Amplification attack:     ( </a:t>
            </a:r>
            <a:r>
              <a:rPr lang="en-US" sz="2400">
                <a:sym typeface="Symbol" charset="0"/>
              </a:rPr>
              <a:t>40  amplification )</a:t>
            </a:r>
          </a:p>
        </p:txBody>
      </p:sp>
    </p:spTree>
    <p:extLst>
      <p:ext uri="{BB962C8B-B14F-4D97-AF65-F5344CB8AC3E}">
        <p14:creationId xmlns:p14="http://schemas.microsoft.com/office/powerpoint/2010/main" val="33545587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pPr>
              <a:defRPr/>
            </a:pPr>
            <a:fld id="{C001BCD3-2A31-2842-8EA9-76E804DF4008}" type="slidenum">
              <a:rPr lang="en-US"/>
              <a:pPr>
                <a:defRPr/>
              </a:pPr>
              <a:t>8</a:t>
            </a:fld>
            <a:endParaRPr lang="en-US"/>
          </a:p>
        </p:txBody>
      </p:sp>
      <p:sp>
        <p:nvSpPr>
          <p:cNvPr id="11266" name="Rectangle 2"/>
          <p:cNvSpPr>
            <a:spLocks noGrp="1" noChangeArrowheads="1"/>
          </p:cNvSpPr>
          <p:nvPr>
            <p:ph type="title"/>
          </p:nvPr>
        </p:nvSpPr>
        <p:spPr>
          <a:xfrm>
            <a:off x="1930400" y="228600"/>
            <a:ext cx="7770813" cy="914400"/>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b"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3-Way Handshake</a:t>
            </a:r>
          </a:p>
        </p:txBody>
      </p:sp>
      <p:sp>
        <p:nvSpPr>
          <p:cNvPr id="21507" name="Line 3"/>
          <p:cNvSpPr>
            <a:spLocks noChangeShapeType="1"/>
          </p:cNvSpPr>
          <p:nvPr/>
        </p:nvSpPr>
        <p:spPr bwMode="auto">
          <a:xfrm>
            <a:off x="3308351" y="26670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1508" name="Line 4"/>
          <p:cNvSpPr>
            <a:spLocks noChangeShapeType="1"/>
          </p:cNvSpPr>
          <p:nvPr/>
        </p:nvSpPr>
        <p:spPr bwMode="auto">
          <a:xfrm>
            <a:off x="3308351" y="50292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flipH="1">
            <a:off x="3305176" y="3810000"/>
            <a:ext cx="411956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1510" name="Group 6"/>
          <p:cNvGrpSpPr>
            <a:grpSpLocks/>
          </p:cNvGrpSpPr>
          <p:nvPr/>
        </p:nvGrpSpPr>
        <p:grpSpPr bwMode="auto">
          <a:xfrm>
            <a:off x="3124207" y="1752596"/>
            <a:ext cx="366563" cy="458642"/>
            <a:chOff x="1111" y="1217"/>
            <a:chExt cx="255" cy="318"/>
          </a:xfrm>
        </p:grpSpPr>
        <p:sp>
          <p:nvSpPr>
            <p:cNvPr id="21543" name="AutoShape 7"/>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44" name="AutoShape 8"/>
            <p:cNvSpPr>
              <a:spLocks noChangeArrowheads="1"/>
            </p:cNvSpPr>
            <p:nvPr/>
          </p:nvSpPr>
          <p:spPr bwMode="auto">
            <a:xfrm>
              <a:off x="1118"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C</a:t>
              </a:r>
            </a:p>
          </p:txBody>
        </p:sp>
      </p:grpSp>
      <p:grpSp>
        <p:nvGrpSpPr>
          <p:cNvPr id="21511" name="Group 9"/>
          <p:cNvGrpSpPr>
            <a:grpSpLocks/>
          </p:cNvGrpSpPr>
          <p:nvPr/>
        </p:nvGrpSpPr>
        <p:grpSpPr bwMode="auto">
          <a:xfrm>
            <a:off x="7245349" y="1806576"/>
            <a:ext cx="353863" cy="457051"/>
            <a:chOff x="3973" y="1254"/>
            <a:chExt cx="246" cy="318"/>
          </a:xfrm>
        </p:grpSpPr>
        <p:sp>
          <p:nvSpPr>
            <p:cNvPr id="21541" name="AutoShape 10"/>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42" name="AutoShape 11"/>
            <p:cNvSpPr>
              <a:spLocks noChangeArrowheads="1"/>
            </p:cNvSpPr>
            <p:nvPr/>
          </p:nvSpPr>
          <p:spPr bwMode="auto">
            <a:xfrm>
              <a:off x="3979" y="1254"/>
              <a:ext cx="234"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a:t>
              </a:r>
            </a:p>
          </p:txBody>
        </p:sp>
      </p:grpSp>
      <p:grpSp>
        <p:nvGrpSpPr>
          <p:cNvPr id="21512" name="Group 12"/>
          <p:cNvGrpSpPr>
            <a:grpSpLocks/>
          </p:cNvGrpSpPr>
          <p:nvPr/>
        </p:nvGrpSpPr>
        <p:grpSpPr bwMode="auto">
          <a:xfrm>
            <a:off x="4694241" y="2438402"/>
            <a:ext cx="855515" cy="457051"/>
            <a:chOff x="2202" y="1693"/>
            <a:chExt cx="594" cy="318"/>
          </a:xfrm>
        </p:grpSpPr>
        <p:sp>
          <p:nvSpPr>
            <p:cNvPr id="21539" name="AutoShape 13"/>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40" name="AutoShape 14"/>
            <p:cNvSpPr>
              <a:spLocks noChangeArrowheads="1"/>
            </p:cNvSpPr>
            <p:nvPr/>
          </p:nvSpPr>
          <p:spPr bwMode="auto">
            <a:xfrm>
              <a:off x="2205" y="1693"/>
              <a:ext cx="585"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a:t>
              </a:r>
            </a:p>
          </p:txBody>
        </p:sp>
      </p:grpSp>
      <p:grpSp>
        <p:nvGrpSpPr>
          <p:cNvPr id="21513" name="Group 15"/>
          <p:cNvGrpSpPr>
            <a:grpSpLocks/>
          </p:cNvGrpSpPr>
          <p:nvPr/>
        </p:nvGrpSpPr>
        <p:grpSpPr bwMode="auto">
          <a:xfrm>
            <a:off x="4259264" y="3581391"/>
            <a:ext cx="1700065" cy="458642"/>
            <a:chOff x="1899" y="2487"/>
            <a:chExt cx="1181" cy="318"/>
          </a:xfrm>
        </p:grpSpPr>
        <p:sp>
          <p:nvSpPr>
            <p:cNvPr id="21537" name="AutoShape 16"/>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38" name="AutoShape 17"/>
            <p:cNvSpPr>
              <a:spLocks noChangeArrowheads="1"/>
            </p:cNvSpPr>
            <p:nvPr/>
          </p:nvSpPr>
          <p:spPr bwMode="auto">
            <a:xfrm>
              <a:off x="1901" y="2487"/>
              <a:ext cx="1177"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S</a:t>
              </a:r>
              <a:r>
                <a:rPr lang="en-GB" sz="2400">
                  <a:solidFill>
                    <a:srgbClr val="000000"/>
                  </a:solidFill>
                  <a:latin typeface="Tahoma" charset="0"/>
                </a:rPr>
                <a:t>, ACK</a:t>
              </a:r>
              <a:r>
                <a:rPr lang="en-GB" sz="2400" baseline="-25000">
                  <a:solidFill>
                    <a:srgbClr val="000000"/>
                  </a:solidFill>
                  <a:latin typeface="Tahoma" charset="0"/>
                </a:rPr>
                <a:t>C</a:t>
              </a:r>
            </a:p>
          </p:txBody>
        </p:sp>
      </p:grpSp>
      <p:grpSp>
        <p:nvGrpSpPr>
          <p:cNvPr id="21514" name="Group 18"/>
          <p:cNvGrpSpPr>
            <a:grpSpLocks/>
          </p:cNvGrpSpPr>
          <p:nvPr/>
        </p:nvGrpSpPr>
        <p:grpSpPr bwMode="auto">
          <a:xfrm>
            <a:off x="5419727" y="4876804"/>
            <a:ext cx="841227" cy="457051"/>
            <a:chOff x="2705" y="3386"/>
            <a:chExt cx="585" cy="318"/>
          </a:xfrm>
        </p:grpSpPr>
        <p:sp>
          <p:nvSpPr>
            <p:cNvPr id="21535" name="AutoShape 19"/>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36" name="AutoShape 20"/>
            <p:cNvSpPr>
              <a:spLocks noChangeArrowheads="1"/>
            </p:cNvSpPr>
            <p:nvPr/>
          </p:nvSpPr>
          <p:spPr bwMode="auto">
            <a:xfrm>
              <a:off x="2709" y="3386"/>
              <a:ext cx="576"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ACK</a:t>
              </a:r>
              <a:r>
                <a:rPr lang="en-GB" sz="2400" baseline="-25000">
                  <a:solidFill>
                    <a:srgbClr val="000000"/>
                  </a:solidFill>
                  <a:latin typeface="Tahoma" charset="0"/>
                </a:rPr>
                <a:t>S</a:t>
              </a:r>
            </a:p>
          </p:txBody>
        </p:sp>
      </p:grpSp>
      <p:sp>
        <p:nvSpPr>
          <p:cNvPr id="21515" name="Line 21"/>
          <p:cNvSpPr>
            <a:spLocks noChangeShapeType="1"/>
          </p:cNvSpPr>
          <p:nvPr/>
        </p:nvSpPr>
        <p:spPr bwMode="auto">
          <a:xfrm>
            <a:off x="7466013" y="3810001"/>
            <a:ext cx="1587" cy="1982788"/>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6" name="Line 22"/>
          <p:cNvSpPr>
            <a:spLocks noChangeShapeType="1"/>
          </p:cNvSpPr>
          <p:nvPr/>
        </p:nvSpPr>
        <p:spPr bwMode="auto">
          <a:xfrm>
            <a:off x="7466013" y="5792789"/>
            <a:ext cx="1587" cy="531812"/>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7" name="Line 23"/>
          <p:cNvSpPr>
            <a:spLocks noChangeShapeType="1"/>
          </p:cNvSpPr>
          <p:nvPr/>
        </p:nvSpPr>
        <p:spPr bwMode="auto">
          <a:xfrm>
            <a:off x="3308351" y="2667000"/>
            <a:ext cx="1588" cy="1905000"/>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8" name="Line 24"/>
          <p:cNvSpPr>
            <a:spLocks noChangeShapeType="1"/>
          </p:cNvSpPr>
          <p:nvPr/>
        </p:nvSpPr>
        <p:spPr bwMode="auto">
          <a:xfrm>
            <a:off x="3308351" y="5029200"/>
            <a:ext cx="1588" cy="1293813"/>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9" name="Line 25"/>
          <p:cNvSpPr>
            <a:spLocks noChangeShapeType="1"/>
          </p:cNvSpPr>
          <p:nvPr/>
        </p:nvSpPr>
        <p:spPr bwMode="auto">
          <a:xfrm>
            <a:off x="3308351" y="4572000"/>
            <a:ext cx="1588" cy="4572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20" name="Line 26"/>
          <p:cNvSpPr>
            <a:spLocks noChangeShapeType="1"/>
          </p:cNvSpPr>
          <p:nvPr/>
        </p:nvSpPr>
        <p:spPr bwMode="auto">
          <a:xfrm>
            <a:off x="7466013" y="2362200"/>
            <a:ext cx="1587" cy="106680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21" name="Line 27"/>
          <p:cNvSpPr>
            <a:spLocks noChangeShapeType="1"/>
          </p:cNvSpPr>
          <p:nvPr/>
        </p:nvSpPr>
        <p:spPr bwMode="auto">
          <a:xfrm>
            <a:off x="3308351" y="2286000"/>
            <a:ext cx="1588" cy="379413"/>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22" name="Line 28"/>
          <p:cNvSpPr>
            <a:spLocks noChangeShapeType="1"/>
          </p:cNvSpPr>
          <p:nvPr/>
        </p:nvSpPr>
        <p:spPr bwMode="auto">
          <a:xfrm>
            <a:off x="7466013" y="3429001"/>
            <a:ext cx="1587" cy="4079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1523" name="Group 29"/>
          <p:cNvGrpSpPr>
            <a:grpSpLocks/>
          </p:cNvGrpSpPr>
          <p:nvPr/>
        </p:nvGrpSpPr>
        <p:grpSpPr bwMode="auto">
          <a:xfrm>
            <a:off x="7624768" y="2514595"/>
            <a:ext cx="1382566" cy="458642"/>
            <a:chOff x="4237" y="1746"/>
            <a:chExt cx="960" cy="318"/>
          </a:xfrm>
        </p:grpSpPr>
        <p:sp>
          <p:nvSpPr>
            <p:cNvPr id="21533" name="AutoShape 30"/>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34" name="AutoShape 31"/>
            <p:cNvSpPr>
              <a:spLocks noChangeArrowheads="1"/>
            </p:cNvSpPr>
            <p:nvPr/>
          </p:nvSpPr>
          <p:spPr bwMode="auto">
            <a:xfrm>
              <a:off x="4240" y="1746"/>
              <a:ext cx="955"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FFFF"/>
                  </a:solidFill>
                  <a:latin typeface="Tahoma" charset="0"/>
                </a:rPr>
                <a:t>Listening</a:t>
              </a:r>
            </a:p>
          </p:txBody>
        </p:sp>
      </p:grpSp>
      <p:grpSp>
        <p:nvGrpSpPr>
          <p:cNvPr id="21524" name="Group 32"/>
          <p:cNvGrpSpPr>
            <a:grpSpLocks/>
          </p:cNvGrpSpPr>
          <p:nvPr/>
        </p:nvGrpSpPr>
        <p:grpSpPr bwMode="auto">
          <a:xfrm>
            <a:off x="7624766" y="3352800"/>
            <a:ext cx="1577975" cy="455613"/>
            <a:chOff x="4237" y="2328"/>
            <a:chExt cx="1095" cy="318"/>
          </a:xfrm>
        </p:grpSpPr>
        <p:sp>
          <p:nvSpPr>
            <p:cNvPr id="21531" name="AutoShape 33"/>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a:p>
          </p:txBody>
        </p:sp>
        <p:sp>
          <p:nvSpPr>
            <p:cNvPr id="21532" name="AutoShape 34"/>
            <p:cNvSpPr>
              <a:spLocks noChangeArrowheads="1"/>
            </p:cNvSpPr>
            <p:nvPr/>
          </p:nvSpPr>
          <p:spPr bwMode="auto">
            <a:xfrm>
              <a:off x="4241" y="2328"/>
              <a:ext cx="1089"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0000"/>
                  </a:solidFill>
                  <a:latin typeface="Tahoma" charset="0"/>
                </a:rPr>
                <a:t>Store data</a:t>
              </a:r>
            </a:p>
          </p:txBody>
        </p:sp>
      </p:grpSp>
      <p:grpSp>
        <p:nvGrpSpPr>
          <p:cNvPr id="21525" name="Group 35"/>
          <p:cNvGrpSpPr>
            <a:grpSpLocks/>
          </p:cNvGrpSpPr>
          <p:nvPr/>
        </p:nvGrpSpPr>
        <p:grpSpPr bwMode="auto">
          <a:xfrm>
            <a:off x="7624762" y="4495799"/>
            <a:ext cx="790574" cy="458788"/>
            <a:chOff x="4237" y="3122"/>
            <a:chExt cx="549" cy="318"/>
          </a:xfrm>
        </p:grpSpPr>
        <p:sp>
          <p:nvSpPr>
            <p:cNvPr id="21529" name="AutoShape 36"/>
            <p:cNvSpPr>
              <a:spLocks noChangeArrowheads="1"/>
            </p:cNvSpPr>
            <p:nvPr/>
          </p:nvSpPr>
          <p:spPr bwMode="auto">
            <a:xfrm>
              <a:off x="4237" y="3122"/>
              <a:ext cx="549"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anchor="ctr"/>
            <a:lstStyle/>
            <a:p>
              <a:endParaRPr lang="en-US"/>
            </a:p>
          </p:txBody>
        </p:sp>
        <p:sp>
          <p:nvSpPr>
            <p:cNvPr id="21530" name="AutoShape 37"/>
            <p:cNvSpPr>
              <a:spLocks noChangeArrowheads="1"/>
            </p:cNvSpPr>
            <p:nvPr/>
          </p:nvSpPr>
          <p:spPr bwMode="auto">
            <a:xfrm>
              <a:off x="4245" y="3122"/>
              <a:ext cx="532"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chemeClr val="accent2"/>
                  </a:solidFill>
                  <a:latin typeface="Tahoma" charset="0"/>
                </a:rPr>
                <a:t>Wait</a:t>
              </a:r>
            </a:p>
          </p:txBody>
        </p:sp>
      </p:grpSp>
      <p:grpSp>
        <p:nvGrpSpPr>
          <p:cNvPr id="21526" name="Group 38"/>
          <p:cNvGrpSpPr>
            <a:grpSpLocks/>
          </p:cNvGrpSpPr>
          <p:nvPr/>
        </p:nvGrpSpPr>
        <p:grpSpPr bwMode="auto">
          <a:xfrm>
            <a:off x="7624766" y="5791205"/>
            <a:ext cx="1604816" cy="457051"/>
            <a:chOff x="4237" y="4021"/>
            <a:chExt cx="1114" cy="318"/>
          </a:xfrm>
        </p:grpSpPr>
        <p:sp>
          <p:nvSpPr>
            <p:cNvPr id="21527" name="AutoShape 39"/>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28" name="AutoShape 40"/>
            <p:cNvSpPr>
              <a:spLocks noChangeArrowheads="1"/>
            </p:cNvSpPr>
            <p:nvPr/>
          </p:nvSpPr>
          <p:spPr bwMode="auto">
            <a:xfrm>
              <a:off x="4240" y="4021"/>
              <a:ext cx="1109"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Connected</a:t>
              </a:r>
            </a:p>
          </p:txBody>
        </p:sp>
      </p:grpSp>
    </p:spTree>
    <p:extLst>
      <p:ext uri="{BB962C8B-B14F-4D97-AF65-F5344CB8AC3E}">
        <p14:creationId xmlns:p14="http://schemas.microsoft.com/office/powerpoint/2010/main" val="19353970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F715B3-DF58-5445-98FF-B419C6E122EB}" type="slidenum">
              <a:rPr lang="en-US"/>
              <a:pPr>
                <a:defRPr/>
              </a:pPr>
              <a:t>9</a:t>
            </a:fld>
            <a:endParaRPr lang="en-US"/>
          </a:p>
        </p:txBody>
      </p:sp>
      <p:sp>
        <p:nvSpPr>
          <p:cNvPr id="13314" name="Rectangle 2"/>
          <p:cNvSpPr>
            <a:spLocks noGrp="1" noChangeArrowheads="1"/>
          </p:cNvSpPr>
          <p:nvPr>
            <p:ph type="title"/>
          </p:nvPr>
        </p:nvSpPr>
        <p:spPr>
          <a:xfrm>
            <a:off x="1930400" y="228600"/>
            <a:ext cx="7770813" cy="914400"/>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b"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handshake</a:t>
            </a:r>
          </a:p>
        </p:txBody>
      </p:sp>
      <p:sp>
        <p:nvSpPr>
          <p:cNvPr id="13315" name="Rectangle 3"/>
          <p:cNvSpPr>
            <a:spLocks noGrp="1" noChangeArrowheads="1"/>
          </p:cNvSpPr>
          <p:nvPr>
            <p:ph type="body" idx="1"/>
          </p:nvPr>
        </p:nvSpPr>
        <p:spPr>
          <a:xfrm>
            <a:off x="2057400" y="1524000"/>
            <a:ext cx="7847013" cy="4713288"/>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t" anchorCtr="0" compatLnSpc="1">
            <a:prstTxWarp prst="textNoShape">
              <a:avLst/>
            </a:prstTxWarp>
            <a:normAutofit/>
          </a:bodyPr>
          <a:lstStyle/>
          <a:p>
            <a:pPr marL="430203" indent="-323843" defTabSz="457189">
              <a:spcBef>
                <a:spcPts val="7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Each arriving SYN stores state at the server</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TCP Control Block (TCB) </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 280 bytes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FlowID, timer info, Sequence number, flow control status, out-of-band data, MSS, other options agreed to</a:t>
            </a:r>
          </a:p>
          <a:p>
            <a:pPr marL="861992" lvl="1" defTabSz="457189">
              <a:spcBef>
                <a:spcPts val="6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Half-open TCB entries exist until timeout</a:t>
            </a:r>
          </a:p>
          <a:p>
            <a:pPr marL="861992" lvl="1" defTabSz="457189">
              <a:spcBef>
                <a:spcPts val="6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Fixed bound on half-open connections</a:t>
            </a:r>
          </a:p>
          <a:p>
            <a:pPr marL="861992" lvl="1" defTabSz="457189">
              <a:spcBef>
                <a:spcPts val="6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endParaRPr lang="en-GB"/>
          </a:p>
          <a:p>
            <a:pPr marL="430203" indent="-323843" defTabSz="457189">
              <a:spcBef>
                <a:spcPts val="7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Resources exhausted </a:t>
            </a:r>
            <a:r>
              <a:rPr lang="en-GB">
                <a:latin typeface="Symbol" charset="0"/>
                <a:cs typeface="+mn-cs"/>
              </a:rPr>
              <a:t></a:t>
            </a:r>
            <a:r>
              <a:rPr lang="en-GB">
                <a:cs typeface="+mn-cs"/>
              </a:rPr>
              <a:t> requests rejected</a:t>
            </a:r>
          </a:p>
        </p:txBody>
      </p:sp>
    </p:spTree>
    <p:extLst>
      <p:ext uri="{BB962C8B-B14F-4D97-AF65-F5344CB8AC3E}">
        <p14:creationId xmlns:p14="http://schemas.microsoft.com/office/powerpoint/2010/main" val="3951377759"/>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1923</Words>
  <Application>Microsoft Macintosh PowerPoint</Application>
  <PresentationFormat>Widescreen</PresentationFormat>
  <Paragraphs>353</Paragraphs>
  <Slides>39</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American Typewriter</vt:lpstr>
      <vt:lpstr>Arial</vt:lpstr>
      <vt:lpstr>Calibri</vt:lpstr>
      <vt:lpstr>Calibri Light</vt:lpstr>
      <vt:lpstr>Courier New</vt:lpstr>
      <vt:lpstr>Helvetica Neue</vt:lpstr>
      <vt:lpstr>Monotype Sorts</vt:lpstr>
      <vt:lpstr>Symbol</vt:lpstr>
      <vt:lpstr>Tahoma</vt:lpstr>
      <vt:lpstr>Times New Roman</vt:lpstr>
      <vt:lpstr>Wingdings</vt:lpstr>
      <vt:lpstr>Office Theme</vt:lpstr>
      <vt:lpstr>Internet Censorship and Online Speech Chapter 3: Active Attacks</vt:lpstr>
      <vt:lpstr>Denial of Service Attacks</vt:lpstr>
      <vt:lpstr>Attack on Availability</vt:lpstr>
      <vt:lpstr>Denial of Service: What is it?</vt:lpstr>
      <vt:lpstr>Early Denial of Service</vt:lpstr>
      <vt:lpstr>Smurf amplification DoS attack</vt:lpstr>
      <vt:lpstr>Modern day example   (May ’06)</vt:lpstr>
      <vt:lpstr>TCP: 3-Way Handshake</vt:lpstr>
      <vt:lpstr>TCP handshake</vt:lpstr>
      <vt:lpstr>TCP SYN flooding</vt:lpstr>
      <vt:lpstr>SYN Flooding</vt:lpstr>
      <vt:lpstr>A classic SYN flood example</vt:lpstr>
      <vt:lpstr>Low rate SYN flood defenses</vt:lpstr>
      <vt:lpstr>DNS DoS Attacks</vt:lpstr>
      <vt:lpstr>Root Level DNS Attacks</vt:lpstr>
      <vt:lpstr>DoS of SSL/TLS</vt:lpstr>
      <vt:lpstr>TCP Layer Attacks</vt:lpstr>
      <vt:lpstr>TCP SYN Flood</vt:lpstr>
      <vt:lpstr>TCP Session Hijack</vt:lpstr>
      <vt:lpstr>TCP Session Poisoning</vt:lpstr>
      <vt:lpstr>Idea: TCP SYN cookies</vt:lpstr>
      <vt:lpstr>TCP SYN cookie</vt:lpstr>
      <vt:lpstr>PowerPoint Presentation</vt:lpstr>
      <vt:lpstr>IoT-Based Denial of Service</vt:lpstr>
      <vt:lpstr>Mirai DDoS Post-Mortem</vt:lpstr>
      <vt:lpstr>Basic Amplification Attack</vt:lpstr>
      <vt:lpstr>DNS Amplification  (Common Today)</vt:lpstr>
      <vt:lpstr>DNS Reflection Attacks</vt:lpstr>
      <vt:lpstr>Top 10 Source Countries for DDoS Attacks in Q1 2016</vt:lpstr>
      <vt:lpstr>China’s Great Cannon</vt:lpstr>
      <vt:lpstr>“On-Path” Attack System</vt:lpstr>
      <vt:lpstr>China’s Great Cannon</vt:lpstr>
      <vt:lpstr>Great Cannon: Javascript Injection</vt:lpstr>
      <vt:lpstr>Great Cannon: Javascript Injection</vt:lpstr>
      <vt:lpstr>Great Cannon: Browser Sends Requests to Victim</vt:lpstr>
      <vt:lpstr>Where Were the Attacking Clients?</vt:lpstr>
      <vt:lpstr>What Domains Had Code Injected?</vt:lpstr>
      <vt:lpstr>Denial of Service: Common Themes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85</cp:revision>
  <dcterms:created xsi:type="dcterms:W3CDTF">2020-01-05T22:49:22Z</dcterms:created>
  <dcterms:modified xsi:type="dcterms:W3CDTF">2020-01-27T15:54:16Z</dcterms:modified>
</cp:coreProperties>
</file>